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sldIdLst>
    <p:sldId id="256" r:id="rId2"/>
    <p:sldId id="380" r:id="rId3"/>
    <p:sldId id="419" r:id="rId4"/>
    <p:sldId id="536" r:id="rId5"/>
    <p:sldId id="529" r:id="rId6"/>
    <p:sldId id="530" r:id="rId7"/>
    <p:sldId id="531" r:id="rId8"/>
    <p:sldId id="535" r:id="rId9"/>
    <p:sldId id="534" r:id="rId10"/>
    <p:sldId id="609" r:id="rId11"/>
    <p:sldId id="610" r:id="rId12"/>
    <p:sldId id="611" r:id="rId13"/>
    <p:sldId id="605" r:id="rId14"/>
    <p:sldId id="607" r:id="rId15"/>
    <p:sldId id="606" r:id="rId16"/>
    <p:sldId id="608" r:id="rId17"/>
    <p:sldId id="505" r:id="rId18"/>
    <p:sldId id="544" r:id="rId19"/>
    <p:sldId id="546" r:id="rId20"/>
    <p:sldId id="539" r:id="rId21"/>
    <p:sldId id="540" r:id="rId22"/>
    <p:sldId id="541" r:id="rId23"/>
    <p:sldId id="542" r:id="rId24"/>
    <p:sldId id="543" r:id="rId25"/>
    <p:sldId id="550" r:id="rId26"/>
    <p:sldId id="551" r:id="rId27"/>
    <p:sldId id="552" r:id="rId28"/>
    <p:sldId id="553" r:id="rId29"/>
    <p:sldId id="554" r:id="rId30"/>
    <p:sldId id="555" r:id="rId31"/>
    <p:sldId id="556" r:id="rId32"/>
    <p:sldId id="557" r:id="rId33"/>
    <p:sldId id="562" r:id="rId34"/>
    <p:sldId id="563" r:id="rId35"/>
    <p:sldId id="564" r:id="rId36"/>
    <p:sldId id="565" r:id="rId37"/>
    <p:sldId id="566" r:id="rId38"/>
    <p:sldId id="567" r:id="rId39"/>
    <p:sldId id="568" r:id="rId40"/>
    <p:sldId id="569" r:id="rId41"/>
    <p:sldId id="570" r:id="rId42"/>
    <p:sldId id="571" r:id="rId43"/>
    <p:sldId id="572" r:id="rId44"/>
    <p:sldId id="472" r:id="rId45"/>
    <p:sldId id="523" r:id="rId46"/>
    <p:sldId id="474" r:id="rId47"/>
    <p:sldId id="524" r:id="rId48"/>
    <p:sldId id="527" r:id="rId49"/>
    <p:sldId id="424" r:id="rId50"/>
    <p:sldId id="558" r:id="rId51"/>
    <p:sldId id="559" r:id="rId52"/>
    <p:sldId id="573" r:id="rId53"/>
    <p:sldId id="574" r:id="rId54"/>
    <p:sldId id="575" r:id="rId55"/>
    <p:sldId id="576" r:id="rId56"/>
    <p:sldId id="577" r:id="rId57"/>
    <p:sldId id="578" r:id="rId58"/>
    <p:sldId id="579" r:id="rId59"/>
    <p:sldId id="580" r:id="rId60"/>
    <p:sldId id="581" r:id="rId61"/>
    <p:sldId id="582" r:id="rId62"/>
    <p:sldId id="595" r:id="rId63"/>
    <p:sldId id="596" r:id="rId64"/>
    <p:sldId id="597" r:id="rId65"/>
    <p:sldId id="598" r:id="rId66"/>
    <p:sldId id="599" r:id="rId67"/>
    <p:sldId id="604" r:id="rId68"/>
    <p:sldId id="586" r:id="rId69"/>
    <p:sldId id="587" r:id="rId70"/>
    <p:sldId id="588" r:id="rId71"/>
    <p:sldId id="589" r:id="rId72"/>
    <p:sldId id="591" r:id="rId73"/>
    <p:sldId id="592" r:id="rId74"/>
    <p:sldId id="593" r:id="rId75"/>
    <p:sldId id="594" r:id="rId76"/>
    <p:sldId id="612" r:id="rId77"/>
    <p:sldId id="614" r:id="rId78"/>
    <p:sldId id="615" r:id="rId79"/>
    <p:sldId id="616" r:id="rId80"/>
    <p:sldId id="617" r:id="rId81"/>
    <p:sldId id="618" r:id="rId82"/>
    <p:sldId id="619" r:id="rId83"/>
    <p:sldId id="620" r:id="rId84"/>
    <p:sldId id="601" r:id="rId85"/>
    <p:sldId id="602" r:id="rId86"/>
    <p:sldId id="603" r:id="rId87"/>
    <p:sldId id="427" r:id="rId88"/>
    <p:sldId id="621" r:id="rId89"/>
    <p:sldId id="622" r:id="rId90"/>
    <p:sldId id="623" r:id="rId91"/>
    <p:sldId id="439" r:id="rId92"/>
    <p:sldId id="520" r:id="rId93"/>
    <p:sldId id="475" r:id="rId94"/>
    <p:sldId id="522" r:id="rId95"/>
    <p:sldId id="537" r:id="rId96"/>
    <p:sldId id="538" r:id="rId97"/>
    <p:sldId id="549" r:id="rId98"/>
    <p:sldId id="548" r:id="rId99"/>
    <p:sldId id="547" r:id="rId100"/>
    <p:sldId id="560" r:id="rId101"/>
    <p:sldId id="583" r:id="rId102"/>
    <p:sldId id="584" r:id="rId103"/>
    <p:sldId id="585" r:id="rId104"/>
    <p:sldId id="600" r:id="rId105"/>
    <p:sldId id="356" r:id="rId106"/>
    <p:sldId id="503" r:id="rId107"/>
    <p:sldId id="519" r:id="rId10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82440" autoAdjust="0"/>
  </p:normalViewPr>
  <p:slideViewPr>
    <p:cSldViewPr snapToGrid="0">
      <p:cViewPr varScale="1">
        <p:scale>
          <a:sx n="64" d="100"/>
          <a:sy n="64" d="100"/>
        </p:scale>
        <p:origin x="7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42DAF-31D3-4182-BC61-02DBA434AD82}" type="datetimeFigureOut">
              <a:rPr lang="zh-TW" altLang="en-US" smtClean="0"/>
              <a:t>2018/4/5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DA391-EFE7-4768-A14C-9AEE015BAA8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6169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0627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2159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5422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6963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5170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4292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8925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2014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8279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DA391-EFE7-4768-A14C-9AEE015BAA84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9781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34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405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002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00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13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163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835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9336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9227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55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BFE81-C0D2-41C2-AE46-4C5CDBCCB9CF}" type="datetimeFigureOut">
              <a:rPr lang="zh-TW" altLang="en-US" smtClean="0"/>
              <a:t>2018/4/5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3441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BFE81-C0D2-41C2-AE46-4C5CDBCCB9CF}" type="datetimeFigureOut">
              <a:rPr lang="zh-TW" altLang="en-US" smtClean="0"/>
              <a:t>2018/4/5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31E7F-B170-4172-8A41-943D5CD587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130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tionsencyclopedia.com/Europe/Czech-Republic-ENVIRONMENT.html" TargetMode="External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Drill4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 smtClean="0"/>
              <a:t>KSCB113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24594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</a:t>
            </a:r>
            <a:r>
              <a:rPr lang="zh-TW" altLang="en-US" dirty="0" smtClean="0"/>
              <a:t>起來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The speaker describe his/her comment or discuss for verbs.</a:t>
            </a:r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住起来很</a:t>
            </a:r>
            <a:r>
              <a:rPr lang="zh-CN" altLang="en-US" dirty="0" smtClean="0"/>
              <a:t>舒服</a:t>
            </a:r>
            <a:endParaRPr lang="en-US" altLang="zh-CN" dirty="0" smtClean="0"/>
          </a:p>
          <a:p>
            <a:r>
              <a:rPr lang="en-US" altLang="zh-TW" dirty="0" smtClean="0"/>
              <a:t>[living comfortable]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308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你喜欢参加旅行团还是自助游</a:t>
            </a:r>
            <a:r>
              <a:rPr lang="zh-CN" altLang="en-US" dirty="0" smtClean="0"/>
              <a:t>？</a:t>
            </a:r>
            <a:endParaRPr lang="zh-TW" altLang="en-US" dirty="0"/>
          </a:p>
        </p:txBody>
      </p:sp>
      <p:pic>
        <p:nvPicPr>
          <p:cNvPr id="12290" name="Picture 2" descr="越南旅游, 西瓜, 背包客, 周年纪念之旅, 市场, Bying水果, 好奇, 失去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746" y="1984443"/>
            <a:ext cx="5054060" cy="356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0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你下次旅行会想去哪里？</a:t>
            </a:r>
            <a:endParaRPr lang="zh-TW" altLang="en-US" dirty="0"/>
          </a:p>
        </p:txBody>
      </p:sp>
      <p:pic>
        <p:nvPicPr>
          <p:cNvPr id="6" name="Picture 6" descr="国旗, 打击, 风, 扑, 字符, 美国, 横幅, 明星, 条纹, 红色, 白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15" y="2278004"/>
            <a:ext cx="4609289" cy="242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边框, 国家, 国旗, 地理, 地图, 亚洲, 大纲, 中国,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250" y="2910110"/>
            <a:ext cx="5181600" cy="382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18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你的国家，最有名的运动是什么呢？</a:t>
            </a:r>
          </a:p>
          <a:p>
            <a:endParaRPr lang="zh-TW" altLang="en-US" dirty="0"/>
          </a:p>
        </p:txBody>
      </p:sp>
      <p:pic>
        <p:nvPicPr>
          <p:cNvPr id="8194" name="Picture 2" descr="棒球, 棒球棍, 球, 蝙蝠, 俱乐部, 游戏, 头盔, 播放, 娱乐, 运动, 红色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705894"/>
            <a:ext cx="51816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50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Speaking Exercise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你有什</a:t>
            </a:r>
            <a:r>
              <a:rPr lang="zh-CN" altLang="en-US" dirty="0" smtClean="0"/>
              <a:t>么</a:t>
            </a:r>
            <a:r>
              <a:rPr lang="zh-TW" altLang="en-US" smtClean="0"/>
              <a:t>健康</a:t>
            </a:r>
            <a:r>
              <a:rPr lang="zh-CN" altLang="en-US" smtClean="0"/>
              <a:t>的饮食或生活</a:t>
            </a:r>
            <a:r>
              <a:rPr lang="zh-CN" altLang="en-US" dirty="0"/>
              <a:t>习惯？</a:t>
            </a:r>
            <a:endParaRPr lang="zh-TW" altLang="en-US" dirty="0"/>
          </a:p>
        </p:txBody>
      </p:sp>
      <p:pic>
        <p:nvPicPr>
          <p:cNvPr id="7" name="Picture 2" descr="辣椒粉, 沙拉, 橙, 仍然生活西红柿, 芹菜, 食品, 水果, 健康, 蔬菜, 保佑你, 饮食, 叶子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91" y="2669629"/>
            <a:ext cx="5424493" cy="307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31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请谈谈对你来说怎么样的夫妻是模范夫妻？</a:t>
            </a:r>
          </a:p>
          <a:p>
            <a:endParaRPr lang="zh-TW" altLang="en-US" dirty="0"/>
          </a:p>
        </p:txBody>
      </p:sp>
      <p:pic>
        <p:nvPicPr>
          <p:cNvPr id="21506" name="Picture 2" descr="海滩婚礼, 对幸福的夫妻, 日落, 海洋, 海滩, 微笑, 人, 鲜花, 爱, 新娘, 马夫, 女子, 浪漫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42" y="2039007"/>
            <a:ext cx="5381296" cy="386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93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" y="2600738"/>
            <a:ext cx="3901440" cy="2801112"/>
          </a:xfr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除了爬山、骑自行车以外，你觉得什么样的活动有益</a:t>
            </a:r>
            <a:r>
              <a:rPr lang="zh-CN" altLang="en-US" dirty="0" smtClean="0"/>
              <a:t>于</a:t>
            </a:r>
            <a:r>
              <a:rPr lang="zh-TW" altLang="en-US" dirty="0" smtClean="0"/>
              <a:t>身</a:t>
            </a:r>
            <a:r>
              <a:rPr lang="zh-CN" altLang="en-US" dirty="0" smtClean="0"/>
              <a:t>体</a:t>
            </a:r>
            <a:r>
              <a:rPr lang="zh-CN" altLang="en-US" dirty="0"/>
              <a:t>健康？</a:t>
            </a:r>
          </a:p>
          <a:p>
            <a:endParaRPr lang="zh-TW" altLang="en-US" dirty="0"/>
          </a:p>
        </p:txBody>
      </p:sp>
      <p:pic>
        <p:nvPicPr>
          <p:cNvPr id="7" name="內容版面配置區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083" y="3142594"/>
            <a:ext cx="4434065" cy="332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你们国家有什么环境保护的问题吗？</a:t>
            </a:r>
          </a:p>
          <a:p>
            <a:endParaRPr lang="zh-CN" altLang="en-US" dirty="0"/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http://</a:t>
            </a:r>
            <a:r>
              <a:rPr lang="en-US" altLang="zh-TW" dirty="0" smtClean="0">
                <a:hlinkClick r:id="rId2"/>
              </a:rPr>
              <a:t>www.nationsencyclopedia.com/Europe/Czech-Republic-ENVIRONMENT.html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078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你平常是怎么节能的？</a:t>
            </a:r>
          </a:p>
          <a:p>
            <a:endParaRPr lang="zh-CN" altLang="en-US" dirty="0"/>
          </a:p>
          <a:p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969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7476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V</a:t>
            </a:r>
            <a:r>
              <a:rPr lang="zh-TW" altLang="en-US" dirty="0"/>
              <a:t>起來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中文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13060" y="3866786"/>
            <a:ext cx="3380362" cy="25332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65125"/>
            <a:ext cx="5510149" cy="30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0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V</a:t>
            </a:r>
            <a:r>
              <a:rPr lang="zh-TW" altLang="en-US" dirty="0"/>
              <a:t>起來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CN" dirty="0" smtClean="0"/>
              <a:t>OO</a:t>
            </a:r>
            <a:r>
              <a:rPr lang="zh-CN" altLang="en-US" dirty="0" smtClean="0"/>
              <a:t>菜吃</a:t>
            </a:r>
            <a:r>
              <a:rPr lang="zh-CN" altLang="en-US" dirty="0"/>
              <a:t>起</a:t>
            </a:r>
            <a:r>
              <a:rPr lang="zh-CN" altLang="en-US" dirty="0" smtClean="0"/>
              <a:t>来</a:t>
            </a:r>
            <a:r>
              <a:rPr lang="en-US" altLang="zh-CN" dirty="0" smtClean="0"/>
              <a:t>…</a:t>
            </a:r>
            <a:endParaRPr lang="zh-TW" altLang="en-US" dirty="0"/>
          </a:p>
        </p:txBody>
      </p:sp>
      <p:pic>
        <p:nvPicPr>
          <p:cNvPr id="5" name="Picture 4" descr="点心, 中国菜, 中国, 食品, 美食, 餐, 饺子, 传统的, 亚洲, 晚餐, 餐厅, 猪肉, 蒸, 开胃菜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21" y="2616741"/>
            <a:ext cx="4786009" cy="319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é£å, ç, åèç³, çç¹, ç¾å³, å°å, å¥½å, æ°é², ç³, é¢å¢, ç­è½§çé¢å¢, æ ¸æ¡, ç³ç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734" y="2784119"/>
            <a:ext cx="5068066" cy="380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2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气</a:t>
            </a:r>
            <a:r>
              <a:rPr lang="zh-TW" altLang="en-US" dirty="0" smtClean="0"/>
              <a:t>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Abstract noun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Atmosphere</a:t>
            </a:r>
          </a:p>
          <a:p>
            <a:r>
              <a:rPr lang="en-US" altLang="zh-TW" dirty="0" smtClean="0"/>
              <a:t>Ambiance</a:t>
            </a:r>
          </a:p>
          <a:p>
            <a:endParaRPr lang="en-US" alt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在家里吃才好呢，有家庭气氛！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2867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气</a:t>
            </a:r>
            <a:r>
              <a:rPr lang="zh-TW" altLang="en-US" dirty="0" smtClean="0"/>
              <a:t>氛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Subject</a:t>
            </a:r>
            <a:endParaRPr lang="en-US" alt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今天他一走进教室就觉得气氛不对，原来班上发生了一件大事。</a:t>
            </a:r>
          </a:p>
          <a:p>
            <a:endParaRPr lang="en-US" altLang="zh-TW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zh-TW" dirty="0" smtClean="0"/>
              <a:t>Object</a:t>
            </a:r>
            <a:endParaRPr lang="en-US" altLang="zh-TW" dirty="0"/>
          </a:p>
        </p:txBody>
      </p:sp>
      <p:sp>
        <p:nvSpPr>
          <p:cNvPr id="7" name="內容版面配置區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zh-CN" altLang="en-US" dirty="0"/>
              <a:t>复活节快到了，你可以感受到节日的气氛。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5341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气</a:t>
            </a:r>
            <a:r>
              <a:rPr lang="zh-TW" altLang="en-US" dirty="0" smtClean="0"/>
              <a:t>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你觉得今天上课的气氛怎么样？</a:t>
            </a:r>
          </a:p>
        </p:txBody>
      </p:sp>
      <p:pic>
        <p:nvPicPr>
          <p:cNvPr id="13314" name="Picture 2" descr="æè², äºº, å­¦æ ¡, å¿ç«¥, éå¢, ç·å­©, ç±»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686" y="2049517"/>
            <a:ext cx="5312980" cy="354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69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气</a:t>
            </a:r>
            <a:r>
              <a:rPr lang="zh-TW" altLang="en-US" dirty="0" smtClean="0"/>
              <a:t>氛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今年复活节的气氛很浓吗？</a:t>
            </a:r>
          </a:p>
        </p:txBody>
      </p:sp>
      <p:pic>
        <p:nvPicPr>
          <p:cNvPr id="14338" name="Picture 2" descr="å¤æ´»è, é¸¡è, åå­, è£ä¿®, ä»ªå¼, ç»æ, ä¼ ç»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983" y="2354317"/>
            <a:ext cx="4808483" cy="320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09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Adverb </a:t>
            </a:r>
            <a:r>
              <a:rPr lang="zh-TW" altLang="en-US" dirty="0" smtClean="0"/>
              <a:t>可</a:t>
            </a:r>
            <a:r>
              <a:rPr lang="en-US" altLang="zh-TW" dirty="0" smtClean="0"/>
              <a:t>[</a:t>
            </a:r>
            <a:r>
              <a:rPr lang="zh-TW" altLang="en-US" dirty="0" smtClean="0"/>
              <a:t>是</a:t>
            </a:r>
            <a:r>
              <a:rPr lang="en-US" altLang="zh-TW" dirty="0" smtClean="0"/>
              <a:t>]continued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but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我是美国人，可是我喜欢吃中国菜。</a:t>
            </a:r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zh-TW" dirty="0" smtClean="0"/>
              <a:t>indeed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zh-CN" altLang="en-US" dirty="0"/>
              <a:t>走了这么多路，你们好像不饿不累，我这个导游</a:t>
            </a:r>
            <a:r>
              <a:rPr lang="zh-CN" altLang="en-US" dirty="0" smtClean="0"/>
              <a:t>可是又</a:t>
            </a:r>
            <a:r>
              <a:rPr lang="zh-CN" altLang="en-US" dirty="0"/>
              <a:t>渴又饿的了。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6809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6" grpId="0" build="p"/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Adverb </a:t>
            </a:r>
            <a:r>
              <a:rPr lang="zh-TW" altLang="en-US" dirty="0" smtClean="0"/>
              <a:t>可</a:t>
            </a:r>
            <a:r>
              <a:rPr lang="en-US" altLang="zh-TW" dirty="0" smtClean="0"/>
              <a:t>[</a:t>
            </a:r>
            <a:r>
              <a:rPr lang="zh-TW" altLang="en-US" dirty="0" smtClean="0"/>
              <a:t>是</a:t>
            </a:r>
            <a:r>
              <a:rPr lang="en-US" altLang="zh-TW" dirty="0" smtClean="0"/>
              <a:t>]continued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Indeed</a:t>
            </a:r>
          </a:p>
          <a:p>
            <a:endParaRPr lang="en-US" altLang="zh-CN" dirty="0"/>
          </a:p>
          <a:p>
            <a:r>
              <a:rPr lang="en-US" altLang="zh-CN" dirty="0" smtClean="0"/>
              <a:t>Very true</a:t>
            </a:r>
          </a:p>
          <a:p>
            <a:endParaRPr lang="en-US" altLang="zh-CN" dirty="0"/>
          </a:p>
          <a:p>
            <a:r>
              <a:rPr lang="zh-TW" altLang="en-US" dirty="0" smtClean="0"/>
              <a:t>是 </a:t>
            </a:r>
            <a:r>
              <a:rPr lang="en-US" altLang="zh-TW" dirty="0" smtClean="0"/>
              <a:t>can be left out</a:t>
            </a:r>
            <a:endParaRPr lang="zh-CN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走了这么多路，你们好像不饿不累，我这个导游</a:t>
            </a:r>
            <a:r>
              <a:rPr lang="zh-CN" altLang="en-US" dirty="0" smtClean="0"/>
              <a:t>可又</a:t>
            </a:r>
            <a:r>
              <a:rPr lang="zh-CN" altLang="en-US" dirty="0"/>
              <a:t>渴又饿的了。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38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Adverb </a:t>
            </a:r>
            <a:r>
              <a:rPr lang="zh-TW" altLang="en-US" dirty="0" smtClean="0"/>
              <a:t>可</a:t>
            </a:r>
            <a:r>
              <a:rPr lang="en-US" altLang="zh-TW" dirty="0" smtClean="0"/>
              <a:t>[</a:t>
            </a:r>
            <a:r>
              <a:rPr lang="zh-TW" altLang="en-US" dirty="0" smtClean="0"/>
              <a:t>是</a:t>
            </a:r>
            <a:r>
              <a:rPr lang="en-US" altLang="zh-TW" dirty="0" smtClean="0"/>
              <a:t>]continued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你出生的地方已经变成了一座大城市，这可是没错的。</a:t>
            </a:r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/>
              <a:t>虽然今天是星期天，可是我还是要去学校。</a:t>
            </a:r>
          </a:p>
          <a:p>
            <a:endParaRPr lang="en-US" altLang="zh-CN" dirty="0" smtClean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我拿到了两张电影票，要不要一起去看？</a:t>
            </a:r>
          </a:p>
          <a:p>
            <a:r>
              <a:rPr lang="zh-CN" altLang="en-US" dirty="0"/>
              <a:t>可是我一会儿还要打工呢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r>
              <a:rPr lang="zh-CN" altLang="en-US" dirty="0"/>
              <a:t>那个景点太远，走路可是走不到的，我们是打车吧。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0914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语法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445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从来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Adverb</a:t>
            </a:r>
          </a:p>
          <a:p>
            <a:endParaRPr lang="en-US" altLang="zh-TW" dirty="0"/>
          </a:p>
          <a:p>
            <a:r>
              <a:rPr lang="en-US" altLang="zh-TW" dirty="0" smtClean="0"/>
              <a:t>Often followed by a word of negation[</a:t>
            </a:r>
            <a:r>
              <a:rPr lang="zh-TW" altLang="en-US" dirty="0" smtClean="0"/>
              <a:t>不、沒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从来没</a:t>
            </a:r>
            <a:r>
              <a:rPr lang="zh-TW" altLang="en-US" dirty="0" smtClean="0"/>
              <a:t>看</a:t>
            </a:r>
            <a:endParaRPr lang="zh-TW" altLang="en-US" dirty="0"/>
          </a:p>
          <a:p>
            <a:r>
              <a:rPr lang="en-US" altLang="zh-TW" dirty="0" smtClean="0"/>
              <a:t>[never see]</a:t>
            </a:r>
            <a:endParaRPr lang="zh-TW" altLang="en-US" dirty="0"/>
          </a:p>
          <a:p>
            <a:r>
              <a:rPr lang="zh-TW" altLang="en-US" dirty="0"/>
              <a:t>从来不迟到</a:t>
            </a:r>
            <a:endParaRPr lang="en-US" altLang="zh-TW" dirty="0" smtClean="0"/>
          </a:p>
          <a:p>
            <a:r>
              <a:rPr lang="en-US" altLang="zh-TW" dirty="0" smtClean="0"/>
              <a:t>[never late]</a:t>
            </a:r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6818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从来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我的外国朋友</a:t>
            </a:r>
            <a:r>
              <a:rPr lang="zh-CN" altLang="en-US" dirty="0">
                <a:solidFill>
                  <a:srgbClr val="FF0000"/>
                </a:solidFill>
              </a:rPr>
              <a:t>从来没过过</a:t>
            </a:r>
            <a:r>
              <a:rPr lang="zh-CN" altLang="en-US" dirty="0"/>
              <a:t>端午节，</a:t>
            </a:r>
            <a:r>
              <a:rPr lang="zh-CN" altLang="en-US" dirty="0" smtClean="0"/>
              <a:t>也</a:t>
            </a:r>
            <a:r>
              <a:rPr lang="en-US" altLang="zh-CN" dirty="0" smtClean="0"/>
              <a:t>[</a:t>
            </a:r>
            <a:r>
              <a:rPr lang="zh-CN" altLang="en-US" dirty="0" smtClean="0"/>
              <a:t>从</a:t>
            </a:r>
            <a:r>
              <a:rPr lang="zh-CN" altLang="en-US" dirty="0"/>
              <a:t>来没吃</a:t>
            </a:r>
            <a:r>
              <a:rPr lang="zh-CN" altLang="en-US" dirty="0" smtClean="0"/>
              <a:t>过</a:t>
            </a:r>
            <a:r>
              <a:rPr lang="en-US" altLang="zh-CN" dirty="0" smtClean="0"/>
              <a:t>]</a:t>
            </a:r>
            <a:r>
              <a:rPr lang="zh-CN" altLang="en-US" dirty="0" smtClean="0"/>
              <a:t>粽子</a:t>
            </a:r>
            <a:endParaRPr lang="en-US" altLang="zh-CN" dirty="0" smtClean="0"/>
          </a:p>
          <a:p>
            <a:endParaRPr lang="en-US" altLang="zh-TW" dirty="0"/>
          </a:p>
          <a:p>
            <a:r>
              <a:rPr lang="en-US" altLang="zh-TW" dirty="0" smtClean="0">
                <a:solidFill>
                  <a:srgbClr val="FF0000"/>
                </a:solidFill>
              </a:rPr>
              <a:t>never celebrated</a:t>
            </a:r>
          </a:p>
          <a:p>
            <a:r>
              <a:rPr lang="en-US" altLang="zh-TW" dirty="0" smtClean="0"/>
              <a:t>[never eaten]</a:t>
            </a:r>
            <a:endParaRPr lang="zh-TW" altLang="en-US" dirty="0"/>
          </a:p>
        </p:txBody>
      </p:sp>
      <p:pic>
        <p:nvPicPr>
          <p:cNvPr id="6" name="Picture 2" descr="粽子, 传统, 亚洲, 龙舟, 节日, 糯米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282" y="910229"/>
            <a:ext cx="3511156" cy="526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11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从来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我的房间从来就很干</a:t>
            </a:r>
            <a:r>
              <a:rPr lang="zh-CN" altLang="en-US" dirty="0" smtClean="0"/>
              <a:t>净</a:t>
            </a:r>
            <a:endParaRPr lang="en-US" altLang="zh-CN" dirty="0" smtClean="0"/>
          </a:p>
          <a:p>
            <a:endParaRPr lang="en-US" altLang="zh-TW" dirty="0"/>
          </a:p>
          <a:p>
            <a:r>
              <a:rPr lang="zh-CN" altLang="en-US" dirty="0"/>
              <a:t>我的房间从以前就很干净</a:t>
            </a:r>
            <a:endParaRPr lang="zh-TW" altLang="en-US" dirty="0"/>
          </a:p>
        </p:txBody>
      </p:sp>
      <p:pic>
        <p:nvPicPr>
          <p:cNvPr id="6146" name="Picture 2" descr="窗口, 家具, 房间, 房子, 公寓, 大提琴, 春, 室内设计, 心情, 假日, 浪漫主义, 绿色, 信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43969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40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从来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有什么事情是你从来没做过的</a:t>
            </a:r>
            <a:endParaRPr lang="zh-TW" altLang="en-US" dirty="0"/>
          </a:p>
        </p:txBody>
      </p:sp>
      <p:pic>
        <p:nvPicPr>
          <p:cNvPr id="7170" name="Picture 2" descr="国旗, 天空, 旗杆, 风, 云, 德国国旗, 德国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02" y="1323755"/>
            <a:ext cx="3122577" cy="468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1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从来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有什么事情是你从</a:t>
            </a:r>
            <a:r>
              <a:rPr lang="zh-CN" altLang="en-US" dirty="0" smtClean="0"/>
              <a:t>来</a:t>
            </a:r>
            <a:r>
              <a:rPr lang="en-US" altLang="zh-CN" dirty="0" smtClean="0"/>
              <a:t>/</a:t>
            </a:r>
            <a:r>
              <a:rPr lang="zh-TW" altLang="en-US" dirty="0" smtClean="0"/>
              <a:t>以前就</a:t>
            </a:r>
            <a:r>
              <a:rPr lang="en-US" altLang="zh-TW" dirty="0" smtClean="0"/>
              <a:t>…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1026" name="Picture 2" descr="ä¾§å½±, è½¦è½®, éªåè½¦çç·å­, èªè¡è½¦, å, æ´»è·, ç·å­, è¿å¨, äºº, â¢ åæ£®, æ¼ä¹ , å¨±ä¹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28" y="1825625"/>
            <a:ext cx="285254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77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Comparative sentence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zh-TW" altLang="en-US" dirty="0" smtClean="0"/>
              <a:t>                                     </a:t>
            </a:r>
            <a:r>
              <a:rPr lang="en-US" altLang="zh-TW" dirty="0" smtClean="0"/>
              <a:t>A</a:t>
            </a:r>
            <a:r>
              <a:rPr lang="zh-TW" altLang="en-US" dirty="0" smtClean="0"/>
              <a:t>跟</a:t>
            </a:r>
            <a:r>
              <a:rPr lang="en-US" altLang="zh-TW" dirty="0"/>
              <a:t>/</a:t>
            </a:r>
            <a:r>
              <a:rPr lang="zh-TW" altLang="en-US" dirty="0" smtClean="0"/>
              <a:t>和</a:t>
            </a:r>
            <a:r>
              <a:rPr lang="en-US" altLang="zh-TW" dirty="0"/>
              <a:t>B</a:t>
            </a:r>
            <a:r>
              <a:rPr lang="en-US" altLang="zh-TW" dirty="0" smtClean="0"/>
              <a:t>[</a:t>
            </a:r>
            <a:r>
              <a:rPr lang="zh-TW" altLang="en-US" dirty="0"/>
              <a:t>不</a:t>
            </a:r>
            <a:r>
              <a:rPr lang="en-US" altLang="zh-TW" dirty="0"/>
              <a:t>]</a:t>
            </a:r>
            <a:r>
              <a:rPr lang="zh-TW" altLang="en-US" dirty="0"/>
              <a:t>一</a:t>
            </a:r>
            <a:r>
              <a:rPr lang="zh-TW" altLang="en-US" dirty="0" smtClean="0"/>
              <a:t>样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A</a:t>
            </a:r>
            <a:r>
              <a:rPr lang="zh-TW" altLang="en-US" dirty="0" smtClean="0"/>
              <a:t>比</a:t>
            </a:r>
            <a:r>
              <a:rPr lang="en-US" altLang="zh-TW" dirty="0" smtClean="0"/>
              <a:t>B</a:t>
            </a:r>
          </a:p>
          <a:p>
            <a:endParaRPr lang="en-US" altLang="zh-TW" dirty="0"/>
          </a:p>
          <a:p>
            <a:r>
              <a:rPr lang="en-US" altLang="zh-CN" dirty="0" smtClean="0"/>
              <a:t>A</a:t>
            </a:r>
            <a:r>
              <a:rPr lang="zh-CN" altLang="en-US" dirty="0" smtClean="0"/>
              <a:t>比</a:t>
            </a:r>
            <a:r>
              <a:rPr lang="en-US" altLang="zh-CN" dirty="0"/>
              <a:t>B</a:t>
            </a:r>
            <a:r>
              <a:rPr lang="zh-CN" altLang="en-US" dirty="0" smtClean="0"/>
              <a:t>一</a:t>
            </a:r>
            <a:r>
              <a:rPr lang="zh-CN" altLang="en-US" dirty="0"/>
              <a:t>点儿</a:t>
            </a:r>
            <a:r>
              <a:rPr lang="en-US" altLang="zh-CN" dirty="0"/>
              <a:t>/</a:t>
            </a:r>
            <a:r>
              <a:rPr lang="zh-CN" altLang="en-US" dirty="0"/>
              <a:t>得多</a:t>
            </a:r>
            <a:r>
              <a:rPr lang="en-US" altLang="zh-CN" dirty="0"/>
              <a:t>/</a:t>
            </a:r>
            <a:r>
              <a:rPr lang="zh-CN" altLang="en-US" dirty="0"/>
              <a:t>多</a:t>
            </a:r>
            <a:r>
              <a:rPr lang="zh-CN" altLang="en-US" dirty="0" smtClean="0"/>
              <a:t>了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A</a:t>
            </a:r>
            <a:r>
              <a:rPr lang="zh-TW" altLang="en-US" dirty="0" smtClean="0"/>
              <a:t>沒有</a:t>
            </a:r>
            <a:r>
              <a:rPr lang="en-US" altLang="zh-TW" dirty="0" smtClean="0"/>
              <a:t>B</a:t>
            </a:r>
            <a:endParaRPr lang="en-US" altLang="zh-CN" dirty="0"/>
          </a:p>
          <a:p>
            <a:endParaRPr lang="en-US" altLang="zh-CN" dirty="0" smtClean="0"/>
          </a:p>
          <a:p>
            <a:r>
              <a:rPr lang="en-US" altLang="zh-TW" dirty="0" smtClean="0"/>
              <a:t>A</a:t>
            </a:r>
            <a:r>
              <a:rPr lang="zh-TW" altLang="en-US" dirty="0" smtClean="0"/>
              <a:t>不如</a:t>
            </a:r>
            <a:r>
              <a:rPr lang="en-US" altLang="zh-TW" dirty="0" smtClean="0"/>
              <a:t>B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243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Comparative sentence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/>
              <a:t>A</a:t>
            </a:r>
            <a:r>
              <a:rPr lang="zh-TW" altLang="en-US" dirty="0"/>
              <a:t>跟</a:t>
            </a:r>
            <a:r>
              <a:rPr lang="en-US" altLang="zh-TW" dirty="0"/>
              <a:t>/</a:t>
            </a:r>
            <a:r>
              <a:rPr lang="zh-TW" altLang="en-US" dirty="0"/>
              <a:t>和</a:t>
            </a:r>
            <a:r>
              <a:rPr lang="en-US" altLang="zh-TW" dirty="0"/>
              <a:t>B[</a:t>
            </a:r>
            <a:r>
              <a:rPr lang="zh-TW" altLang="en-US" dirty="0"/>
              <a:t>不</a:t>
            </a:r>
            <a:r>
              <a:rPr lang="en-US" altLang="zh-TW" dirty="0"/>
              <a:t>]</a:t>
            </a:r>
            <a:r>
              <a:rPr lang="zh-TW" altLang="en-US" dirty="0"/>
              <a:t>一样</a:t>
            </a:r>
            <a:r>
              <a:rPr lang="en-US" altLang="zh-TW" dirty="0"/>
              <a:t>[A≠B</a:t>
            </a:r>
            <a:r>
              <a:rPr lang="en-US" altLang="zh-TW" dirty="0" smtClean="0"/>
              <a:t>]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云南和上海的天气不一样</a:t>
            </a:r>
          </a:p>
        </p:txBody>
      </p:sp>
      <p:pic>
        <p:nvPicPr>
          <p:cNvPr id="5" name="Picture 4" descr="招牌, 老, 金属, 电子邮件, 正面, 房子, 广告, 天空, 蓝色, 窗口, 旅游, 德国, 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22" y="3568209"/>
            <a:ext cx="4492709" cy="299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阿沙芬堡, 城堡, 下弗兰肯, 巴伐利亚, 德国, 旧镇, 感兴趣的地方, 闭Johannisburg, 建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802" y="3568209"/>
            <a:ext cx="4402395" cy="296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07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Comparative sentence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/>
              <a:t>A</a:t>
            </a:r>
            <a:r>
              <a:rPr lang="zh-TW" altLang="en-US" dirty="0"/>
              <a:t>跟</a:t>
            </a:r>
            <a:r>
              <a:rPr lang="en-US" altLang="zh-TW" dirty="0"/>
              <a:t>/</a:t>
            </a:r>
            <a:r>
              <a:rPr lang="zh-TW" altLang="en-US" dirty="0"/>
              <a:t>和</a:t>
            </a:r>
            <a:r>
              <a:rPr lang="en-US" altLang="zh-TW" dirty="0"/>
              <a:t>B</a:t>
            </a:r>
            <a:r>
              <a:rPr lang="zh-TW" altLang="en-US" dirty="0"/>
              <a:t>一样</a:t>
            </a:r>
            <a:r>
              <a:rPr lang="en-US" altLang="zh-TW" dirty="0"/>
              <a:t>[A=B]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云南和上海的天</a:t>
            </a:r>
            <a:r>
              <a:rPr lang="zh-CN" altLang="en-US" dirty="0" smtClean="0"/>
              <a:t>气一样</a:t>
            </a:r>
            <a:r>
              <a:rPr lang="en-US" altLang="zh-TW" dirty="0" smtClean="0"/>
              <a:t>[</a:t>
            </a:r>
            <a:r>
              <a:rPr lang="zh-TW" altLang="en-US" dirty="0" smtClean="0"/>
              <a:t>好</a:t>
            </a:r>
            <a:r>
              <a:rPr lang="en-US" altLang="zh-TW" dirty="0" smtClean="0"/>
              <a:t>]</a:t>
            </a:r>
            <a:endParaRPr lang="zh-CN" altLang="en-US" dirty="0"/>
          </a:p>
          <a:p>
            <a:endParaRPr lang="zh-TW" altLang="en-US" dirty="0"/>
          </a:p>
        </p:txBody>
      </p:sp>
      <p:pic>
        <p:nvPicPr>
          <p:cNvPr id="6" name="Picture 4" descr="招牌, 老, 金属, 电子邮件, 正面, 房子, 广告, 天空, 蓝色, 窗口, 旅游, 德国, 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22" y="3568209"/>
            <a:ext cx="4492709" cy="299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招牌, 老, 金属, 电子邮件, 正面, 房子, 广告, 天空, 蓝色, 窗口, 旅游, 德国, 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560" y="3568209"/>
            <a:ext cx="4492709" cy="299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44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Comparative sentence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捷克和斯洛伐克</a:t>
            </a:r>
            <a:r>
              <a:rPr lang="zh-TW" altLang="en-US" dirty="0" smtClean="0"/>
              <a:t>的</a:t>
            </a:r>
            <a:r>
              <a:rPr lang="en-US" altLang="zh-TW" dirty="0" smtClean="0"/>
              <a:t>…[</a:t>
            </a:r>
            <a:r>
              <a:rPr lang="zh-TW" altLang="en-US" dirty="0"/>
              <a:t>食物、建筑</a:t>
            </a:r>
            <a:r>
              <a:rPr lang="en-US" altLang="zh-TW" dirty="0"/>
              <a:t>...]</a:t>
            </a:r>
          </a:p>
        </p:txBody>
      </p:sp>
      <p:pic>
        <p:nvPicPr>
          <p:cNvPr id="1026" name="Picture 2" descr="国际, 国旗, 捷克共和国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707" y="279780"/>
            <a:ext cx="3762420" cy="282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斯洛伐克, 标志, 圆, 斯洛伐克国旗, 蓝色, 国家, 欧洲, 背景图像, 红色, 符号, 白, 壁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569" y="3101595"/>
            <a:ext cx="4510695" cy="451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18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Comparative sentence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A</a:t>
            </a:r>
            <a:r>
              <a:rPr lang="zh-TW" altLang="en-US" dirty="0" smtClean="0"/>
              <a:t>比</a:t>
            </a:r>
            <a:r>
              <a:rPr lang="en-US" altLang="zh-TW" dirty="0" smtClean="0"/>
              <a:t>B[A&gt;B]</a:t>
            </a:r>
          </a:p>
          <a:p>
            <a:endParaRPr lang="en-US" altLang="zh-TW" dirty="0"/>
          </a:p>
          <a:p>
            <a:r>
              <a:rPr lang="en-US" altLang="zh-CN" dirty="0" smtClean="0"/>
              <a:t>A</a:t>
            </a:r>
            <a:r>
              <a:rPr lang="zh-CN" altLang="en-US" dirty="0" smtClean="0"/>
              <a:t>比</a:t>
            </a:r>
            <a:r>
              <a:rPr lang="en-US" altLang="zh-CN" dirty="0"/>
              <a:t>B</a:t>
            </a:r>
            <a:r>
              <a:rPr lang="zh-CN" altLang="en-US" dirty="0" smtClean="0"/>
              <a:t>一</a:t>
            </a:r>
            <a:r>
              <a:rPr lang="zh-CN" altLang="en-US" dirty="0"/>
              <a:t>点儿</a:t>
            </a:r>
            <a:r>
              <a:rPr lang="en-US" altLang="zh-CN" dirty="0"/>
              <a:t>/</a:t>
            </a:r>
            <a:r>
              <a:rPr lang="zh-CN" altLang="en-US" dirty="0"/>
              <a:t>得多</a:t>
            </a:r>
            <a:r>
              <a:rPr lang="en-US" altLang="zh-CN" dirty="0"/>
              <a:t>/</a:t>
            </a:r>
            <a:r>
              <a:rPr lang="zh-CN" altLang="en-US" dirty="0"/>
              <a:t>多</a:t>
            </a:r>
            <a:r>
              <a:rPr lang="zh-CN" altLang="en-US" dirty="0" smtClean="0"/>
              <a:t>了</a:t>
            </a:r>
            <a:r>
              <a:rPr lang="en-US" altLang="zh-CN" dirty="0" smtClean="0"/>
              <a:t>[A&gt;B]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我比弟弟</a:t>
            </a:r>
            <a:r>
              <a:rPr lang="zh-CN" altLang="en-US" dirty="0" smtClean="0"/>
              <a:t>高</a:t>
            </a:r>
            <a:r>
              <a:rPr lang="en-US" altLang="zh-TW" dirty="0"/>
              <a:t>[A&gt;B]</a:t>
            </a:r>
          </a:p>
          <a:p>
            <a:endParaRPr lang="en-US" altLang="zh-CN" dirty="0" smtClean="0"/>
          </a:p>
          <a:p>
            <a:r>
              <a:rPr lang="zh-CN" altLang="en-US" dirty="0"/>
              <a:t>我比弟弟</a:t>
            </a:r>
            <a:r>
              <a:rPr lang="zh-CN" altLang="en-US" dirty="0" smtClean="0"/>
              <a:t>高</a:t>
            </a:r>
            <a:r>
              <a:rPr lang="zh-CN" altLang="en-US" dirty="0"/>
              <a:t>一点儿</a:t>
            </a:r>
            <a:r>
              <a:rPr lang="en-US" altLang="zh-TW" dirty="0" smtClean="0"/>
              <a:t>[</a:t>
            </a:r>
            <a:r>
              <a:rPr lang="en-US" altLang="zh-TW" dirty="0"/>
              <a:t>A&gt;B]</a:t>
            </a:r>
          </a:p>
          <a:p>
            <a:endParaRPr lang="en-US" altLang="zh-CN" dirty="0" smtClean="0"/>
          </a:p>
          <a:p>
            <a:r>
              <a:rPr lang="zh-CN" altLang="en-US" dirty="0"/>
              <a:t>我比</a:t>
            </a:r>
            <a:r>
              <a:rPr lang="zh-CN" altLang="en-US" dirty="0" smtClean="0"/>
              <a:t>弟弟</a:t>
            </a:r>
            <a:r>
              <a:rPr lang="zh-CN" altLang="en-US" dirty="0"/>
              <a:t>高</a:t>
            </a:r>
            <a:r>
              <a:rPr lang="zh-CN" altLang="en-US" dirty="0" smtClean="0"/>
              <a:t>得</a:t>
            </a:r>
            <a:r>
              <a:rPr lang="zh-CN" altLang="en-US" dirty="0"/>
              <a:t>多</a:t>
            </a:r>
            <a:r>
              <a:rPr lang="en-US" altLang="zh-CN" dirty="0"/>
              <a:t>/</a:t>
            </a:r>
            <a:r>
              <a:rPr lang="zh-CN" altLang="en-US" dirty="0"/>
              <a:t>多了</a:t>
            </a:r>
            <a:r>
              <a:rPr lang="en-US" altLang="zh-TW" dirty="0" smtClean="0"/>
              <a:t>[A&gt;&gt;&gt;B</a:t>
            </a:r>
            <a:r>
              <a:rPr lang="en-US" altLang="zh-TW" dirty="0"/>
              <a:t>]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890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Reduplication of measure words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72452"/>
          </a:xfrm>
        </p:spPr>
        <p:txBody>
          <a:bodyPr>
            <a:normAutofit/>
          </a:bodyPr>
          <a:lstStyle/>
          <a:p>
            <a:r>
              <a:rPr lang="zh-TW" altLang="en-US" dirty="0"/>
              <a:t>个</a:t>
            </a:r>
          </a:p>
          <a:p>
            <a:r>
              <a:rPr lang="zh-TW" altLang="en-US" dirty="0"/>
              <a:t>件</a:t>
            </a:r>
          </a:p>
          <a:p>
            <a:r>
              <a:rPr lang="zh-TW" altLang="en-US" dirty="0" smtClean="0"/>
              <a:t>张</a:t>
            </a:r>
            <a:endParaRPr lang="en-US" altLang="zh-TW" dirty="0" smtClean="0"/>
          </a:p>
          <a:p>
            <a:r>
              <a:rPr lang="zh-TW" altLang="en-US" dirty="0"/>
              <a:t>本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Without </a:t>
            </a:r>
            <a:r>
              <a:rPr lang="en-US" altLang="zh-CN" dirty="0" err="1" smtClean="0"/>
              <a:t>excepton</a:t>
            </a:r>
            <a:endParaRPr lang="en-US" altLang="zh-CN" dirty="0" smtClean="0"/>
          </a:p>
          <a:p>
            <a:r>
              <a:rPr lang="en-US" altLang="zh-CN" dirty="0" smtClean="0"/>
              <a:t>All included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653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Comparative sentence</a:t>
            </a:r>
            <a:endParaRPr lang="zh-TW" altLang="en-US" dirty="0"/>
          </a:p>
        </p:txBody>
      </p:sp>
      <p:pic>
        <p:nvPicPr>
          <p:cNvPr id="2052" name="Picture 4" descr="边框, 国家, 国旗, 地理, 地图, 亚洲, 大纲, 中国, Sv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90579"/>
            <a:ext cx="5181600" cy="382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国旗, 打击, 风, 扑, 字符, 美国, 横幅, 明星, 条纹, 红色, 白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38425"/>
            <a:ext cx="5181600" cy="272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65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Comparative sentence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/>
              <a:t>A</a:t>
            </a:r>
            <a:r>
              <a:rPr lang="zh-TW" altLang="en-US" dirty="0"/>
              <a:t>沒有</a:t>
            </a:r>
            <a:r>
              <a:rPr lang="en-US" altLang="zh-TW" dirty="0"/>
              <a:t>B[A&lt;B]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TW" dirty="0"/>
              <a:t>A</a:t>
            </a:r>
            <a:r>
              <a:rPr lang="zh-TW" altLang="en-US" dirty="0"/>
              <a:t>不如</a:t>
            </a:r>
            <a:r>
              <a:rPr lang="en-US" altLang="zh-TW" dirty="0"/>
              <a:t>B[A&lt;B]</a:t>
            </a:r>
            <a:endParaRPr lang="zh-CN" altLang="en-US" dirty="0"/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弟弟沒有我高</a:t>
            </a:r>
            <a:endParaRPr lang="en-US" altLang="zh-TW" dirty="0" smtClean="0"/>
          </a:p>
          <a:p>
            <a:endParaRPr lang="en-US" altLang="zh-CN" dirty="0"/>
          </a:p>
          <a:p>
            <a:r>
              <a:rPr lang="zh-TW" altLang="en-US" dirty="0" smtClean="0"/>
              <a:t>弟弟不如我高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131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Comparative sentence</a:t>
            </a:r>
            <a:endParaRPr lang="zh-TW" altLang="en-US" dirty="0"/>
          </a:p>
        </p:txBody>
      </p:sp>
      <p:pic>
        <p:nvPicPr>
          <p:cNvPr id="2052" name="Picture 4" descr="边框, 国家, 国旗, 地理, 地图, 亚洲, 大纲, 中国, Sv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068" y="1798749"/>
            <a:ext cx="5181600" cy="382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国旗, 打击, 风, 扑, 字符, 美国, 横幅, 明星, 条纹, 红色, 白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92510"/>
            <a:ext cx="5181600" cy="272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41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 smtClean="0"/>
              <a:t>A</a:t>
            </a:r>
            <a:r>
              <a:rPr lang="zh-CN" altLang="en-US" dirty="0" smtClean="0"/>
              <a:t>对</a:t>
            </a:r>
            <a:r>
              <a:rPr lang="en-US" altLang="zh-CN" dirty="0" smtClean="0"/>
              <a:t>B</a:t>
            </a:r>
            <a:r>
              <a:rPr lang="zh-CN" altLang="en-US" dirty="0" smtClean="0"/>
              <a:t>印象很好</a:t>
            </a:r>
            <a:r>
              <a:rPr lang="en-US" altLang="zh-CN" dirty="0" smtClean="0"/>
              <a:t>/</a:t>
            </a:r>
            <a:r>
              <a:rPr lang="zh-CN" altLang="en-US" dirty="0" smtClean="0"/>
              <a:t>不好</a:t>
            </a:r>
            <a:r>
              <a:rPr lang="en-US" altLang="zh-CN" dirty="0" smtClean="0"/>
              <a:t>/</a:t>
            </a:r>
            <a:r>
              <a:rPr lang="zh-CN" altLang="en-US" dirty="0" smtClean="0"/>
              <a:t>很深</a:t>
            </a:r>
            <a:r>
              <a:rPr lang="en-US" altLang="zh-CN" dirty="0" smtClean="0"/>
              <a:t>[A only for human]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我对云南的印象</a:t>
            </a:r>
            <a:r>
              <a:rPr lang="zh-CN" altLang="en-US" dirty="0" smtClean="0"/>
              <a:t>很好</a:t>
            </a:r>
            <a:r>
              <a:rPr lang="en-US" altLang="zh-CN" dirty="0" smtClean="0"/>
              <a:t>/</a:t>
            </a:r>
            <a:r>
              <a:rPr lang="zh-CN" altLang="en-US" dirty="0" smtClean="0"/>
              <a:t>不好</a:t>
            </a:r>
            <a:r>
              <a:rPr lang="en-US" altLang="zh-CN" dirty="0" smtClean="0"/>
              <a:t>/</a:t>
            </a:r>
            <a:r>
              <a:rPr lang="zh-CN" altLang="en-US" dirty="0" smtClean="0"/>
              <a:t>很深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8354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你</a:t>
            </a:r>
            <a:r>
              <a:rPr lang="zh-CN" altLang="en-US" dirty="0" smtClean="0"/>
              <a:t>对</a:t>
            </a:r>
            <a:r>
              <a:rPr lang="zh-TW" altLang="en-US" dirty="0"/>
              <a:t>什么</a:t>
            </a:r>
            <a:r>
              <a:rPr lang="zh-CN" altLang="en-US" dirty="0" smtClean="0"/>
              <a:t>印象很好</a:t>
            </a:r>
            <a:r>
              <a:rPr lang="zh-TW" altLang="en-US" dirty="0"/>
              <a:t>？</a:t>
            </a:r>
          </a:p>
        </p:txBody>
      </p:sp>
      <p:pic>
        <p:nvPicPr>
          <p:cNvPr id="5" name="Picture 2" descr="国际, 国旗, 捷克共和国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90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你</a:t>
            </a:r>
            <a:r>
              <a:rPr lang="zh-CN" altLang="en-US" dirty="0"/>
              <a:t>对什么</a:t>
            </a:r>
            <a:r>
              <a:rPr lang="zh-CN" altLang="en-US" dirty="0" smtClean="0"/>
              <a:t>印象很深</a:t>
            </a:r>
            <a:endParaRPr lang="zh-TW" altLang="en-US" dirty="0"/>
          </a:p>
        </p:txBody>
      </p:sp>
      <p:pic>
        <p:nvPicPr>
          <p:cNvPr id="2050" name="Picture 2" descr="æ³¢å°å¤, å¾·, Dogue, è¡å¤´, èç, æ³è¯­, ä¸¤, å® ç©, ç, æ§è´¨, å¤§, è¡£é¢, å°ç, è·¯é¢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04073"/>
            <a:ext cx="5181600" cy="379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54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你</a:t>
            </a:r>
            <a:r>
              <a:rPr lang="zh-CN" altLang="en-US" dirty="0"/>
              <a:t>对中</a:t>
            </a:r>
            <a:r>
              <a:rPr lang="zh-CN" altLang="en-US" dirty="0" smtClean="0"/>
              <a:t>国</a:t>
            </a:r>
            <a:r>
              <a:rPr lang="zh-TW" altLang="en-US" dirty="0" smtClean="0"/>
              <a:t>的</a:t>
            </a:r>
            <a:r>
              <a:rPr lang="zh-CN" altLang="en-US" dirty="0" smtClean="0"/>
              <a:t>印象</a:t>
            </a:r>
            <a:r>
              <a:rPr lang="en-US" altLang="zh-CN" dirty="0" smtClean="0"/>
              <a:t>…</a:t>
            </a:r>
            <a:endParaRPr lang="zh-TW" altLang="en-US" dirty="0"/>
          </a:p>
        </p:txBody>
      </p:sp>
      <p:pic>
        <p:nvPicPr>
          <p:cNvPr id="5" name="Picture 4" descr="边框, 国家, 国旗, 地理, 地图, 亚洲, 大纲, 中国, Sv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90579"/>
            <a:ext cx="5181600" cy="382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70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 smtClean="0"/>
              <a:t>B</a:t>
            </a:r>
            <a:r>
              <a:rPr lang="zh-CN" altLang="en-US" dirty="0" smtClean="0"/>
              <a:t>给</a:t>
            </a:r>
            <a:r>
              <a:rPr lang="en-US" altLang="zh-CN" dirty="0" smtClean="0"/>
              <a:t>A</a:t>
            </a:r>
            <a:r>
              <a:rPr lang="zh-CN" altLang="en-US" dirty="0" smtClean="0"/>
              <a:t>留下</a:t>
            </a:r>
            <a:r>
              <a:rPr lang="zh-CN" altLang="en-US" dirty="0"/>
              <a:t>了很好</a:t>
            </a:r>
            <a:r>
              <a:rPr lang="en-US" altLang="zh-CN" dirty="0"/>
              <a:t>/</a:t>
            </a:r>
            <a:r>
              <a:rPr lang="zh-CN" altLang="en-US" dirty="0"/>
              <a:t>不好</a:t>
            </a:r>
            <a:r>
              <a:rPr lang="en-US" altLang="zh-CN" dirty="0"/>
              <a:t>/</a:t>
            </a:r>
            <a:r>
              <a:rPr lang="zh-CN" altLang="en-US" dirty="0"/>
              <a:t>很深</a:t>
            </a:r>
            <a:r>
              <a:rPr lang="en-US" altLang="zh-CN" dirty="0"/>
              <a:t>...</a:t>
            </a:r>
            <a:r>
              <a:rPr lang="zh-CN" altLang="en-US" dirty="0"/>
              <a:t>的印象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云南给我留下了很好</a:t>
            </a:r>
            <a:r>
              <a:rPr lang="en-US" altLang="zh-CN" dirty="0"/>
              <a:t>/</a:t>
            </a:r>
            <a:r>
              <a:rPr lang="zh-CN" altLang="en-US" dirty="0"/>
              <a:t>不好</a:t>
            </a:r>
            <a:r>
              <a:rPr lang="en-US" altLang="zh-CN" dirty="0"/>
              <a:t>/</a:t>
            </a:r>
            <a:r>
              <a:rPr lang="zh-CN" altLang="en-US" dirty="0"/>
              <a:t>很深的印象</a:t>
            </a:r>
          </a:p>
        </p:txBody>
      </p:sp>
    </p:spTree>
    <p:extLst>
      <p:ext uri="{BB962C8B-B14F-4D97-AF65-F5344CB8AC3E}">
        <p14:creationId xmlns:p14="http://schemas.microsoft.com/office/powerpoint/2010/main" val="133010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什么</a:t>
            </a:r>
            <a:r>
              <a:rPr lang="zh-TW" altLang="en-US" dirty="0" smtClean="0"/>
              <a:t>给</a:t>
            </a:r>
            <a:r>
              <a:rPr lang="zh-TW" altLang="en-US" dirty="0"/>
              <a:t>你</a:t>
            </a:r>
            <a:r>
              <a:rPr lang="zh-TW" altLang="en-US" dirty="0" smtClean="0"/>
              <a:t>留下了不好的印象？</a:t>
            </a:r>
            <a:endParaRPr lang="zh-TW" altLang="en-US" dirty="0"/>
          </a:p>
        </p:txBody>
      </p:sp>
      <p:pic>
        <p:nvPicPr>
          <p:cNvPr id="5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343182"/>
            <a:ext cx="5181600" cy="33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1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什么</a:t>
            </a:r>
            <a:r>
              <a:rPr lang="zh-TW" altLang="en-US" dirty="0" smtClean="0"/>
              <a:t>给</a:t>
            </a:r>
            <a:r>
              <a:rPr lang="zh-TW" altLang="en-US" dirty="0"/>
              <a:t>你</a:t>
            </a:r>
            <a:r>
              <a:rPr lang="zh-TW" altLang="en-US" dirty="0" smtClean="0"/>
              <a:t>留下了很深的印象？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343182"/>
            <a:ext cx="5181600" cy="33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1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Reduplication of measure words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72452"/>
          </a:xfrm>
        </p:spPr>
        <p:txBody>
          <a:bodyPr>
            <a:normAutofit/>
          </a:bodyPr>
          <a:lstStyle/>
          <a:p>
            <a:r>
              <a:rPr lang="zh-CN" altLang="en-US" dirty="0"/>
              <a:t>过年了，孩子个个都非常高兴</a:t>
            </a:r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在布尔诺，人们个个都</a:t>
            </a:r>
            <a:r>
              <a:rPr lang="en-US" altLang="zh-CN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09411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美</a:t>
            </a:r>
            <a:r>
              <a:rPr lang="zh-CN" altLang="en-US" dirty="0" smtClean="0"/>
              <a:t>国</a:t>
            </a:r>
            <a:r>
              <a:rPr lang="zh-TW" altLang="en-US" dirty="0" smtClean="0"/>
              <a:t>给你留下了</a:t>
            </a:r>
            <a:r>
              <a:rPr lang="en-US" altLang="zh-CN" dirty="0" smtClean="0"/>
              <a:t>…</a:t>
            </a:r>
            <a:r>
              <a:rPr lang="zh-TW" altLang="en-US" dirty="0" smtClean="0"/>
              <a:t>印象</a:t>
            </a:r>
            <a:endParaRPr lang="zh-TW" altLang="en-US" dirty="0"/>
          </a:p>
        </p:txBody>
      </p:sp>
      <p:pic>
        <p:nvPicPr>
          <p:cNvPr id="8" name="Picture 6" descr="国旗, 打击, 风, 扑, 字符, 美国, 横幅, 明星, 条纹, 红色, 白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38425"/>
            <a:ext cx="5181600" cy="272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21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有</a:t>
            </a:r>
            <a:r>
              <a:rPr lang="en-US" altLang="zh-TW" dirty="0" smtClean="0"/>
              <a:t>/</a:t>
            </a:r>
            <a:r>
              <a:rPr lang="zh-TW" altLang="en-US" dirty="0" smtClean="0"/>
              <a:t>沒有印象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云</a:t>
            </a:r>
            <a:r>
              <a:rPr lang="zh-CN" altLang="en-US" dirty="0" smtClean="0"/>
              <a:t>南</a:t>
            </a:r>
            <a:r>
              <a:rPr lang="zh-TW" altLang="en-US" dirty="0" smtClean="0"/>
              <a:t>？我沒</a:t>
            </a:r>
            <a:r>
              <a:rPr lang="zh-TW" altLang="en-US" dirty="0"/>
              <a:t>有</a:t>
            </a:r>
            <a:r>
              <a:rPr lang="zh-TW" altLang="en-US" dirty="0" smtClean="0"/>
              <a:t>印象了。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75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你对小时候的事</a:t>
            </a:r>
            <a:r>
              <a:rPr lang="en-US" altLang="zh-CN" dirty="0"/>
              <a:t>...</a:t>
            </a:r>
            <a:endParaRPr lang="zh-TW" altLang="en-US" dirty="0"/>
          </a:p>
        </p:txBody>
      </p:sp>
      <p:pic>
        <p:nvPicPr>
          <p:cNvPr id="3074" name="Picture 2" descr="小女孩, 野花, 草甸, 儿童, 幸福, 童年, 孩子, 可爱, 花, 夏天, 开花, 快乐, 自然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089" y="1964987"/>
            <a:ext cx="5880371" cy="392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0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印象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你对前一课的</a:t>
            </a:r>
            <a:r>
              <a:rPr lang="en-US" altLang="zh-CN" dirty="0"/>
              <a:t>...</a:t>
            </a:r>
            <a:endParaRPr lang="zh-TW" altLang="en-US" dirty="0"/>
          </a:p>
        </p:txBody>
      </p:sp>
      <p:pic>
        <p:nvPicPr>
          <p:cNvPr id="7" name="內容版面配置區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12" y="1825625"/>
            <a:ext cx="5063375" cy="4351338"/>
          </a:xfrm>
        </p:spPr>
      </p:pic>
    </p:spTree>
    <p:extLst>
      <p:ext uri="{BB962C8B-B14F-4D97-AF65-F5344CB8AC3E}">
        <p14:creationId xmlns:p14="http://schemas.microsoft.com/office/powerpoint/2010/main" val="107792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造</a:t>
            </a:r>
            <a:r>
              <a:rPr lang="zh-TW" altLang="en-US" dirty="0"/>
              <a:t>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 smtClean="0"/>
              <a:t>To cause</a:t>
            </a:r>
          </a:p>
          <a:p>
            <a:endParaRPr lang="en-US" altLang="zh-CN" dirty="0"/>
          </a:p>
          <a:p>
            <a:r>
              <a:rPr lang="en-US" altLang="zh-CN" dirty="0" smtClean="0"/>
              <a:t>Undesirable or unfavorable</a:t>
            </a:r>
            <a:endParaRPr lang="zh-CN" altLang="en-US" dirty="0"/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汽车要用很多能源，而且还对空气造成严重污染。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9210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造</a:t>
            </a:r>
            <a:r>
              <a:rPr lang="zh-TW" altLang="en-US" dirty="0"/>
              <a:t>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什么会造成社会不公平？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79" y="2312276"/>
            <a:ext cx="4503191" cy="2979846"/>
          </a:xfrm>
        </p:spPr>
      </p:pic>
    </p:spTree>
    <p:extLst>
      <p:ext uri="{BB962C8B-B14F-4D97-AF65-F5344CB8AC3E}">
        <p14:creationId xmlns:p14="http://schemas.microsoft.com/office/powerpoint/2010/main" val="301281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造成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什么会对你的学习造成很坏的影响？</a:t>
            </a: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410674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造</a:t>
            </a:r>
            <a:r>
              <a:rPr lang="zh-TW" altLang="en-US" dirty="0"/>
              <a:t>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污染</a:t>
            </a:r>
            <a:r>
              <a:rPr lang="zh-CN" altLang="en-US" dirty="0"/>
              <a:t>造成了</a:t>
            </a:r>
            <a:r>
              <a:rPr lang="en-US" altLang="zh-CN" dirty="0"/>
              <a:t>...</a:t>
            </a:r>
          </a:p>
          <a:p>
            <a:endParaRPr lang="zh-CN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246231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造</a:t>
            </a:r>
            <a:r>
              <a:rPr lang="zh-TW" altLang="en-US" dirty="0"/>
              <a:t>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吸烟</a:t>
            </a:r>
            <a:r>
              <a:rPr lang="zh-CN" altLang="en-US" dirty="0" smtClean="0"/>
              <a:t>造成</a:t>
            </a:r>
            <a:r>
              <a:rPr lang="en-US" altLang="zh-CN" dirty="0" smtClean="0"/>
              <a:t>...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30678"/>
            <a:ext cx="5181600" cy="4141231"/>
          </a:xfrm>
        </p:spPr>
      </p:pic>
    </p:spTree>
    <p:extLst>
      <p:ext uri="{BB962C8B-B14F-4D97-AF65-F5344CB8AC3E}">
        <p14:creationId xmlns:p14="http://schemas.microsoft.com/office/powerpoint/2010/main" val="25650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分</a:t>
            </a:r>
            <a:r>
              <a:rPr lang="zh-TW" altLang="en-US" dirty="0"/>
              <a:t>享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Sharing + positive</a:t>
            </a:r>
          </a:p>
          <a:p>
            <a:endParaRPr lang="en-US" altLang="zh-TW" dirty="0"/>
          </a:p>
          <a:p>
            <a:r>
              <a:rPr lang="zh-TW" altLang="en-US" dirty="0" smtClean="0"/>
              <a:t>跟、和</a:t>
            </a:r>
            <a:r>
              <a:rPr lang="en-US" altLang="zh-TW" dirty="0" smtClean="0"/>
              <a:t>+someone </a:t>
            </a:r>
            <a:r>
              <a:rPr lang="zh-TW" altLang="en-US" dirty="0" smtClean="0"/>
              <a:t>分享</a:t>
            </a:r>
            <a:endParaRPr lang="zh-TW" altLang="en-US" dirty="0"/>
          </a:p>
        </p:txBody>
      </p:sp>
      <p:sp>
        <p:nvSpPr>
          <p:cNvPr id="9" name="內容版面配置區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我当然愿意跟家人分享自己的幸福。</a:t>
            </a:r>
          </a:p>
          <a:p>
            <a:endParaRPr lang="en-US" altLang="zh-CN" dirty="0" smtClean="0"/>
          </a:p>
          <a:p>
            <a:r>
              <a:rPr lang="zh-CN" altLang="en-US" dirty="0"/>
              <a:t>我当然愿</a:t>
            </a:r>
            <a:r>
              <a:rPr lang="zh-CN" altLang="en-US" dirty="0" smtClean="0"/>
              <a:t>意</a:t>
            </a:r>
            <a:r>
              <a:rPr lang="zh-TW" altLang="en-US" dirty="0" smtClean="0"/>
              <a:t>和</a:t>
            </a:r>
            <a:r>
              <a:rPr lang="zh-CN" altLang="en-US" dirty="0" smtClean="0"/>
              <a:t>家人</a:t>
            </a:r>
            <a:r>
              <a:rPr lang="zh-CN" altLang="en-US" dirty="0"/>
              <a:t>分享自己的幸福。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562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Reduplication of measure words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72452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人</a:t>
            </a:r>
            <a:endParaRPr lang="en-US" altLang="zh-TW" dirty="0" smtClean="0"/>
          </a:p>
          <a:p>
            <a:r>
              <a:rPr lang="zh-TW" altLang="en-US" dirty="0" smtClean="0"/>
              <a:t>天</a:t>
            </a:r>
            <a:endParaRPr lang="en-US" altLang="zh-TW" dirty="0" smtClean="0"/>
          </a:p>
          <a:p>
            <a:r>
              <a:rPr lang="zh-TW" altLang="en-US" dirty="0" smtClean="0"/>
              <a:t>月</a:t>
            </a:r>
            <a:endParaRPr lang="en-US" altLang="zh-TW" dirty="0" smtClean="0"/>
          </a:p>
          <a:p>
            <a:r>
              <a:rPr lang="zh-TW" altLang="en-US" dirty="0" smtClean="0"/>
              <a:t>年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我们班人人都是网迷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661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分</a:t>
            </a:r>
            <a:r>
              <a:rPr lang="zh-TW" altLang="en-US" dirty="0"/>
              <a:t>享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你会和家人分享</a:t>
            </a:r>
            <a:r>
              <a:rPr lang="en-US" altLang="zh-CN" dirty="0"/>
              <a:t>...</a:t>
            </a:r>
          </a:p>
        </p:txBody>
      </p:sp>
      <p:pic>
        <p:nvPicPr>
          <p:cNvPr id="8196" name="Picture 4" descr="ç·å­©, å³æ, å¡é, å­ç¬¦, å°å¨ç©, å¯ç±, å¥³æ§, åè°, å¥³å­©, å°æ·æ·, ç·, æå, éäººç±»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46960"/>
            <a:ext cx="5181600" cy="330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0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分</a:t>
            </a:r>
            <a:r>
              <a:rPr lang="zh-TW" altLang="en-US" dirty="0"/>
              <a:t>享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你会什么样的人分享呢？</a:t>
            </a:r>
          </a:p>
        </p:txBody>
      </p:sp>
      <p:pic>
        <p:nvPicPr>
          <p:cNvPr id="6146" name="Picture 2" descr="å¿ç«¥, æ¥çº¸, è®²æäº, æµ, åäº«åæ, é¿å³, ä¼è®®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94" y="1825625"/>
            <a:ext cx="38618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2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随</a:t>
            </a:r>
            <a:r>
              <a:rPr lang="zh-TW" altLang="en-US" dirty="0" smtClean="0"/>
              <a:t>便</a:t>
            </a:r>
            <a:r>
              <a:rPr lang="en-US" altLang="zh-TW" dirty="0" smtClean="0"/>
              <a:t>[</a:t>
            </a:r>
            <a:r>
              <a:rPr lang="en-US" altLang="zh-TW" dirty="0"/>
              <a:t>casual; careless; to do as one </a:t>
            </a:r>
            <a:r>
              <a:rPr lang="en-US" altLang="zh-TW" dirty="0" smtClean="0"/>
              <a:t>pleases]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Predicate</a:t>
            </a:r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en-US" altLang="zh-TW" dirty="0" smtClean="0"/>
              <a:t>Adverbial</a:t>
            </a:r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现在上课，你一会儿出去，一会儿进来，太随</a:t>
            </a:r>
            <a:r>
              <a:rPr lang="zh-CN" altLang="en-US" dirty="0" smtClean="0"/>
              <a:t>便了</a:t>
            </a:r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/>
              <a:t>上课不能随便说话。</a:t>
            </a: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5961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随</a:t>
            </a:r>
            <a:r>
              <a:rPr lang="zh-TW" altLang="en-US" dirty="0" smtClean="0"/>
              <a:t>便</a:t>
            </a:r>
            <a:r>
              <a:rPr lang="en-US" altLang="zh-TW" dirty="0" smtClean="0"/>
              <a:t>[</a:t>
            </a:r>
            <a:r>
              <a:rPr lang="en-US" altLang="zh-TW" dirty="0"/>
              <a:t>casual; careless; to do as one </a:t>
            </a:r>
            <a:r>
              <a:rPr lang="en-US" altLang="zh-TW" dirty="0" smtClean="0"/>
              <a:t>pleases]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別客氣</a:t>
            </a:r>
            <a:r>
              <a:rPr lang="zh-TW" altLang="en-US" dirty="0"/>
              <a:t>，</a:t>
            </a:r>
            <a:r>
              <a:rPr lang="zh-CN" altLang="en-US" dirty="0" smtClean="0"/>
              <a:t>这</a:t>
            </a:r>
            <a:r>
              <a:rPr lang="zh-CN" altLang="en-US" dirty="0"/>
              <a:t>台电脑你可以随便</a:t>
            </a:r>
            <a:r>
              <a:rPr lang="zh-CN" altLang="en-US" dirty="0" smtClean="0"/>
              <a:t>使用</a:t>
            </a:r>
            <a:r>
              <a:rPr lang="en-US" altLang="zh-TW" dirty="0" smtClean="0"/>
              <a:t>[greeting]</a:t>
            </a:r>
            <a:endParaRPr lang="zh-CN" altLang="en-US" dirty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5" name="內容版面配置區 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5410"/>
            <a:ext cx="5181600" cy="345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8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随</a:t>
            </a:r>
            <a:r>
              <a:rPr lang="zh-TW" altLang="en-US" dirty="0" smtClean="0"/>
              <a:t>便</a:t>
            </a:r>
            <a:r>
              <a:rPr lang="en-US" altLang="zh-TW" dirty="0" smtClean="0"/>
              <a:t>[</a:t>
            </a:r>
            <a:r>
              <a:rPr lang="en-US" altLang="zh-TW" dirty="0"/>
              <a:t>casual; careless; to do as one </a:t>
            </a:r>
            <a:r>
              <a:rPr lang="en-US" altLang="zh-TW" dirty="0" smtClean="0"/>
              <a:t>pleases]</a:t>
            </a:r>
            <a:endParaRPr lang="zh-TW" altLang="en-US" dirty="0"/>
          </a:p>
        </p:txBody>
      </p:sp>
      <p:pic>
        <p:nvPicPr>
          <p:cNvPr id="9220" name="Picture 4" descr="座位, 礼堂, 椅子, 在室内, 剧院, 结构, 空, 内, 房间, 家具, 电影院, 电影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457" y="1849821"/>
            <a:ext cx="6034950" cy="400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88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随</a:t>
            </a:r>
            <a:r>
              <a:rPr lang="zh-TW" altLang="en-US" dirty="0" smtClean="0"/>
              <a:t>便</a:t>
            </a:r>
            <a:r>
              <a:rPr lang="en-US" altLang="zh-TW" dirty="0" smtClean="0"/>
              <a:t>[</a:t>
            </a:r>
            <a:r>
              <a:rPr lang="en-US" altLang="zh-TW" dirty="0"/>
              <a:t>casual; careless; to do as one </a:t>
            </a:r>
            <a:r>
              <a:rPr lang="en-US" altLang="zh-TW" dirty="0" smtClean="0"/>
              <a:t>pleases]</a:t>
            </a:r>
            <a:endParaRPr lang="zh-TW" altLang="en-US" dirty="0"/>
          </a:p>
        </p:txBody>
      </p:sp>
      <p:pic>
        <p:nvPicPr>
          <p:cNvPr id="10242" name="Picture 2" descr="比萨, 食物, 奶酪, 盘, 午餐, 饿了, 蔬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485" y="1860331"/>
            <a:ext cx="6053959" cy="403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99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随</a:t>
            </a:r>
            <a:r>
              <a:rPr lang="zh-TW" altLang="en-US" dirty="0" smtClean="0"/>
              <a:t>便</a:t>
            </a:r>
            <a:r>
              <a:rPr lang="en-US" altLang="zh-TW" dirty="0" smtClean="0"/>
              <a:t>[</a:t>
            </a:r>
            <a:r>
              <a:rPr lang="en-US" altLang="zh-TW" dirty="0"/>
              <a:t>casual; careless; to do as one </a:t>
            </a:r>
            <a:r>
              <a:rPr lang="en-US" altLang="zh-TW" dirty="0" smtClean="0"/>
              <a:t>pleases]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你上课的时候会随便说话吗？</a:t>
            </a:r>
          </a:p>
          <a:p>
            <a:endParaRPr lang="en-US" altLang="zh-TW" dirty="0" smtClean="0"/>
          </a:p>
        </p:txBody>
      </p:sp>
      <p:pic>
        <p:nvPicPr>
          <p:cNvPr id="2050" name="Picture 2" descr="气泡, 评论, 橙色, 泡沫, 讲话, 谈话, 通讯, 讨论, 聊天, 沟通, 对话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895" y="1825625"/>
            <a:ext cx="475021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63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随</a:t>
            </a:r>
            <a:r>
              <a:rPr lang="zh-TW" altLang="en-US" dirty="0" smtClean="0"/>
              <a:t>便</a:t>
            </a:r>
            <a:r>
              <a:rPr lang="en-US" altLang="zh-TW" dirty="0" smtClean="0"/>
              <a:t>[</a:t>
            </a:r>
            <a:r>
              <a:rPr lang="en-US" altLang="zh-TW" dirty="0"/>
              <a:t>casual; careless; to do as one </a:t>
            </a:r>
            <a:r>
              <a:rPr lang="en-US" altLang="zh-TW" dirty="0" smtClean="0"/>
              <a:t>pleases]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你</a:t>
            </a:r>
            <a:r>
              <a:rPr lang="zh-CN" altLang="en-US" dirty="0"/>
              <a:t>讨厌随便的人吗？</a:t>
            </a:r>
          </a:p>
          <a:p>
            <a:endParaRPr lang="en-US" altLang="zh-TW" dirty="0" smtClean="0"/>
          </a:p>
        </p:txBody>
      </p:sp>
      <p:pic>
        <p:nvPicPr>
          <p:cNvPr id="9218" name="Picture 2" descr="éè¯¯, æ´, çå¿½, äºæ, ä¸å°å¿, å¤±è´¥, ä¸å¡, æå¤, ç²å¿å¤§æ, æå, é®é¢, æ··ä¹±, æººç±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4094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47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可見</a:t>
            </a:r>
            <a:r>
              <a:rPr lang="en-US" altLang="zh-TW" dirty="0" smtClean="0"/>
              <a:t>[</a:t>
            </a:r>
            <a:r>
              <a:rPr lang="en-US" altLang="zh-TW" dirty="0"/>
              <a:t>It is obvious </a:t>
            </a:r>
            <a:r>
              <a:rPr lang="en-US" altLang="zh-TW" dirty="0" smtClean="0"/>
              <a:t>that; it can be seen that]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Conclusion based on a statement or scenario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现在很多人都不吸烟了，可见人们对健康还是重视的。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565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可見</a:t>
            </a:r>
            <a:r>
              <a:rPr lang="en-US" altLang="zh-TW" dirty="0" smtClean="0"/>
              <a:t>[</a:t>
            </a:r>
            <a:r>
              <a:rPr lang="en-US" altLang="zh-TW" dirty="0"/>
              <a:t>It is obvious </a:t>
            </a:r>
            <a:r>
              <a:rPr lang="en-US" altLang="zh-TW" dirty="0" smtClean="0"/>
              <a:t>that; it can be seen that]</a:t>
            </a:r>
            <a:endParaRPr lang="zh-TW" altLang="en-US" dirty="0"/>
          </a:p>
        </p:txBody>
      </p:sp>
      <p:pic>
        <p:nvPicPr>
          <p:cNvPr id="5" name="Picture 2" descr="辣椒粉, 沙拉, 橙, 仍然生活西红柿, 芹菜, 食品, 水果, 健康, 蔬菜, 保佑你, 饮食, 叶子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296" y="2081047"/>
            <a:ext cx="6998156" cy="397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13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Reduplication of measure words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72452"/>
          </a:xfrm>
        </p:spPr>
        <p:txBody>
          <a:bodyPr>
            <a:normAutofit/>
          </a:bodyPr>
          <a:lstStyle/>
          <a:p>
            <a:r>
              <a:rPr lang="zh-TW" altLang="en-US" dirty="0"/>
              <a:t>我会</a:t>
            </a:r>
            <a:r>
              <a:rPr lang="zh-TW" altLang="en-US" dirty="0" smtClean="0"/>
              <a:t>天天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1026" name="Picture 2" descr="æµ´å®¤, æ³¡æ²«, æµ´ç¼¸, éªéªåå, æ´æ¾¡, ç¾, æ¾æ¾, è¥ç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36311"/>
            <a:ext cx="5181600" cy="352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62" y="4298603"/>
            <a:ext cx="3915063" cy="219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3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可見</a:t>
            </a:r>
            <a:r>
              <a:rPr lang="en-US" altLang="zh-TW" dirty="0" smtClean="0"/>
              <a:t>[</a:t>
            </a:r>
            <a:r>
              <a:rPr lang="en-US" altLang="zh-TW" dirty="0"/>
              <a:t>It is obvious </a:t>
            </a:r>
            <a:r>
              <a:rPr lang="en-US" altLang="zh-TW" dirty="0" smtClean="0"/>
              <a:t>that; it can be seen that]</a:t>
            </a:r>
            <a:endParaRPr lang="zh-TW" altLang="en-US" dirty="0"/>
          </a:p>
        </p:txBody>
      </p:sp>
      <p:pic>
        <p:nvPicPr>
          <p:cNvPr id="21506" name="Picture 2" descr="云, 云量, 转寄, 天气, 气候, 天空, 天气现象, 气象, 覆盖, 阴天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84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可見</a:t>
            </a:r>
            <a:r>
              <a:rPr lang="en-US" altLang="zh-TW" dirty="0" smtClean="0"/>
              <a:t>[</a:t>
            </a:r>
            <a:r>
              <a:rPr lang="en-US" altLang="zh-TW" dirty="0"/>
              <a:t>It is obvious </a:t>
            </a:r>
            <a:r>
              <a:rPr lang="en-US" altLang="zh-TW" dirty="0" smtClean="0"/>
              <a:t>that; it can be seen that]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有</a:t>
            </a:r>
            <a:r>
              <a:rPr lang="zh-CN" altLang="en-US" dirty="0"/>
              <a:t>越来越多人学中文，可</a:t>
            </a:r>
            <a:r>
              <a:rPr lang="zh-CN" altLang="en-US" dirty="0" smtClean="0"/>
              <a:t>见</a:t>
            </a:r>
            <a:r>
              <a:rPr lang="en-US" altLang="zh-CN" dirty="0" smtClean="0"/>
              <a:t>…</a:t>
            </a:r>
            <a:endParaRPr lang="zh-CN" altLang="en-US" dirty="0"/>
          </a:p>
          <a:p>
            <a:endParaRPr lang="zh-TW" altLang="en-US" dirty="0"/>
          </a:p>
        </p:txBody>
      </p:sp>
      <p:pic>
        <p:nvPicPr>
          <p:cNvPr id="7" name="Picture 4" descr="边框, 国家, 国旗, 地理, 地图, 亚洲, 大纲, 中国, Sv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90579"/>
            <a:ext cx="5181600" cy="382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35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是</a:t>
            </a:r>
            <a:r>
              <a:rPr lang="en-US" altLang="zh-TW" dirty="0" smtClean="0"/>
              <a:t>…</a:t>
            </a:r>
            <a:r>
              <a:rPr lang="zh-TW" altLang="en-US" dirty="0" smtClean="0"/>
              <a:t>的 </a:t>
            </a:r>
            <a:r>
              <a:rPr lang="en-US" altLang="zh-TW" dirty="0" smtClean="0"/>
              <a:t>to affirm statement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To affirm a statement or truth to listener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我是昨天来的。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826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是</a:t>
            </a:r>
            <a:r>
              <a:rPr lang="en-US" altLang="zh-TW" dirty="0" smtClean="0"/>
              <a:t>…</a:t>
            </a:r>
            <a:r>
              <a:rPr lang="zh-TW" altLang="en-US" dirty="0" smtClean="0"/>
              <a:t>的 </a:t>
            </a:r>
            <a:r>
              <a:rPr lang="en-US" altLang="zh-TW" dirty="0" smtClean="0"/>
              <a:t>to affirm statement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To affirm a statement or truth to listener</a:t>
            </a:r>
          </a:p>
          <a:p>
            <a:endParaRPr lang="en-US" altLang="zh-TW" dirty="0"/>
          </a:p>
          <a:p>
            <a:r>
              <a:rPr lang="en-US" altLang="zh-TW" dirty="0" smtClean="0"/>
              <a:t>Strong the voice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我是昨天来的。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485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是</a:t>
            </a:r>
            <a:r>
              <a:rPr lang="en-US" altLang="zh-TW" dirty="0" smtClean="0"/>
              <a:t>…</a:t>
            </a:r>
            <a:r>
              <a:rPr lang="zh-TW" altLang="en-US" dirty="0" smtClean="0"/>
              <a:t>的 </a:t>
            </a:r>
            <a:r>
              <a:rPr lang="en-US" altLang="zh-TW" dirty="0" smtClean="0"/>
              <a:t>to affirm statement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是</a:t>
            </a:r>
            <a:r>
              <a:rPr lang="en-US" altLang="zh-TW" dirty="0" smtClean="0"/>
              <a:t>…</a:t>
            </a:r>
            <a:r>
              <a:rPr lang="zh-TW" altLang="en-US" dirty="0" smtClean="0"/>
              <a:t>的 </a:t>
            </a:r>
            <a:r>
              <a:rPr lang="en-US" altLang="zh-TW" dirty="0" smtClean="0"/>
              <a:t>can</a:t>
            </a:r>
            <a:r>
              <a:rPr lang="zh-TW" altLang="en-US" dirty="0"/>
              <a:t> </a:t>
            </a:r>
            <a:r>
              <a:rPr lang="en-US" altLang="zh-TW" dirty="0" smtClean="0"/>
              <a:t>be</a:t>
            </a:r>
            <a:r>
              <a:rPr lang="zh-TW" altLang="en-US" dirty="0"/>
              <a:t> </a:t>
            </a:r>
            <a:r>
              <a:rPr lang="en-US" altLang="zh-TW" dirty="0" smtClean="0"/>
              <a:t>removed, but it will make the voice weaker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我昨天来。</a:t>
            </a:r>
            <a:endParaRPr lang="zh-CN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800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是</a:t>
            </a:r>
            <a:r>
              <a:rPr lang="en-US" altLang="zh-TW" dirty="0" smtClean="0"/>
              <a:t>…</a:t>
            </a:r>
            <a:r>
              <a:rPr lang="zh-TW" altLang="en-US" dirty="0" smtClean="0"/>
              <a:t>的 </a:t>
            </a:r>
            <a:r>
              <a:rPr lang="en-US" altLang="zh-TW" dirty="0" smtClean="0"/>
              <a:t>to affirm statement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什么是对你学中文有帮助的？</a:t>
            </a:r>
          </a:p>
        </p:txBody>
      </p:sp>
      <p:pic>
        <p:nvPicPr>
          <p:cNvPr id="10244" name="Picture 4" descr="çå¼ç£å¸¦, è¶å¸¦, è®°å½ä»ª, é¿é, è, é³ä¹, é³é¢, è®°å½, ææ¯, åªä½, å¤å¤, 80 å¹´ä»£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82044"/>
            <a:ext cx="51816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51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是</a:t>
            </a:r>
            <a:r>
              <a:rPr lang="en-US" altLang="zh-TW" dirty="0" smtClean="0"/>
              <a:t>…</a:t>
            </a:r>
            <a:r>
              <a:rPr lang="zh-TW" altLang="en-US" dirty="0" smtClean="0"/>
              <a:t>的 </a:t>
            </a:r>
            <a:r>
              <a:rPr lang="en-US" altLang="zh-TW" dirty="0" smtClean="0"/>
              <a:t>to affirm statement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你觉得，运动对你的身体健康是</a:t>
            </a:r>
            <a:r>
              <a:rPr lang="en-US" altLang="zh-CN" dirty="0"/>
              <a:t>...</a:t>
            </a:r>
          </a:p>
        </p:txBody>
      </p:sp>
      <p:pic>
        <p:nvPicPr>
          <p:cNvPr id="6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87" y="2600599"/>
            <a:ext cx="3902825" cy="2801389"/>
          </a:xfrm>
        </p:spPr>
      </p:pic>
    </p:spTree>
    <p:extLst>
      <p:ext uri="{BB962C8B-B14F-4D97-AF65-F5344CB8AC3E}">
        <p14:creationId xmlns:p14="http://schemas.microsoft.com/office/powerpoint/2010/main" val="359358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是</a:t>
            </a:r>
            <a:r>
              <a:rPr lang="en-US" altLang="zh-TW" dirty="0" smtClean="0"/>
              <a:t>…</a:t>
            </a:r>
            <a:r>
              <a:rPr lang="zh-TW" altLang="en-US" dirty="0" smtClean="0"/>
              <a:t>的 </a:t>
            </a:r>
            <a:r>
              <a:rPr lang="en-US" altLang="zh-TW" dirty="0" smtClean="0"/>
              <a:t>to affirm statement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你觉得，什么样的人是很帅的？</a:t>
            </a:r>
          </a:p>
        </p:txBody>
      </p:sp>
      <p:pic>
        <p:nvPicPr>
          <p:cNvPr id="11266" name="Picture 2" descr="æ ¡å­, å­¦ç, å¤§å­¦, éå, äººå, å°å¹´, å¸å¥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799" y="2186152"/>
            <a:ext cx="4817129" cy="311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56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过来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Return to normal situation</a:t>
            </a:r>
            <a:endParaRPr lang="zh-TW" altLang="en-US" dirty="0"/>
          </a:p>
        </p:txBody>
      </p:sp>
      <p:sp>
        <p:nvSpPr>
          <p:cNvPr id="9" name="內容版面配置區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他这几天太累了，睡了那么久，都还没醒过</a:t>
            </a:r>
            <a:r>
              <a:rPr lang="zh-CN" altLang="en-US" dirty="0" smtClean="0"/>
              <a:t>来</a:t>
            </a:r>
            <a:r>
              <a:rPr lang="zh-TW" altLang="en-US" dirty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087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过</a:t>
            </a:r>
            <a:r>
              <a:rPr lang="zh-TW" altLang="en-US" dirty="0" smtClean="0"/>
              <a:t>去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unusual situation</a:t>
            </a:r>
            <a:endParaRPr lang="zh-TW" altLang="en-US" dirty="0"/>
          </a:p>
        </p:txBody>
      </p:sp>
      <p:sp>
        <p:nvSpPr>
          <p:cNvPr id="9" name="內容版面配置區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他</a:t>
            </a:r>
            <a:r>
              <a:rPr lang="zh-TW" altLang="en-US" dirty="0"/>
              <a:t>睡</a:t>
            </a:r>
            <a:r>
              <a:rPr lang="zh-CN" altLang="en-US" dirty="0" smtClean="0"/>
              <a:t>过</a:t>
            </a:r>
            <a:r>
              <a:rPr lang="zh-CN" altLang="en-US" dirty="0"/>
              <a:t>去</a:t>
            </a:r>
            <a:r>
              <a:rPr lang="zh-CN" altLang="en-US" dirty="0" smtClean="0"/>
              <a:t>了</a:t>
            </a:r>
            <a:r>
              <a:rPr lang="zh-TW" altLang="en-US" dirty="0" smtClean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159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The way it should be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元宵节，吃元宵</a:t>
            </a:r>
            <a:r>
              <a:rPr lang="zh-CN" altLang="en-US" dirty="0" smtClean="0"/>
              <a:t>嘛</a:t>
            </a:r>
            <a:endParaRPr lang="en-US" altLang="zh-CN" dirty="0" smtClean="0"/>
          </a:p>
          <a:p>
            <a:endParaRPr lang="en-US" altLang="zh-TW" dirty="0"/>
          </a:p>
          <a:p>
            <a:r>
              <a:rPr lang="en-US" altLang="zh-TW" dirty="0" smtClean="0"/>
              <a:t>[</a:t>
            </a:r>
            <a:r>
              <a:rPr lang="zh-CN" altLang="en-US" dirty="0"/>
              <a:t>元宵</a:t>
            </a:r>
            <a:r>
              <a:rPr lang="zh-CN" altLang="en-US" dirty="0" smtClean="0"/>
              <a:t>节</a:t>
            </a:r>
            <a:r>
              <a:rPr lang="en-US" altLang="zh-CN" dirty="0" smtClean="0"/>
              <a:t>, of course we should </a:t>
            </a:r>
            <a:r>
              <a:rPr lang="zh-CN" altLang="en-US" dirty="0" smtClean="0"/>
              <a:t>吃元宵</a:t>
            </a:r>
            <a:r>
              <a:rPr lang="en-US" altLang="zh-CN" dirty="0" smtClean="0"/>
              <a:t>]</a:t>
            </a:r>
          </a:p>
          <a:p>
            <a:endParaRPr lang="en-US" altLang="zh-CN" dirty="0"/>
          </a:p>
          <a:p>
            <a:r>
              <a:rPr lang="zh-CN" altLang="en-US" dirty="0"/>
              <a:t>元宵节，吃</a:t>
            </a:r>
            <a:r>
              <a:rPr lang="zh-CN" altLang="en-US" dirty="0" smtClean="0"/>
              <a:t>元宵</a:t>
            </a:r>
            <a:endParaRPr lang="en-US" altLang="zh-CN" dirty="0" smtClean="0"/>
          </a:p>
          <a:p>
            <a:r>
              <a:rPr lang="en-US" altLang="zh-CN" dirty="0" smtClean="0"/>
              <a:t>[Only telling a truth or statement]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923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过来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什么能让你的活力很快的回复过来呢？</a:t>
            </a:r>
          </a:p>
          <a:p>
            <a:endParaRPr lang="zh-TW" altLang="en-US" dirty="0"/>
          </a:p>
        </p:txBody>
      </p:sp>
      <p:pic>
        <p:nvPicPr>
          <p:cNvPr id="18434" name="Picture 2" descr="食品, 餐, 蔬菜, 美食家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02" y="2280745"/>
            <a:ext cx="5202622" cy="346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5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过来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熬夜的时候，什么能帮你不睡过去呢？</a:t>
            </a:r>
          </a:p>
          <a:p>
            <a:endParaRPr lang="zh-TW" altLang="en-US" dirty="0"/>
          </a:p>
        </p:txBody>
      </p:sp>
      <p:pic>
        <p:nvPicPr>
          <p:cNvPr id="3074" name="Picture 2" descr="可爱, 女性, 女孩, 头戴式耳机, 孤立, 听着, 听力, 音乐, 人, 电台, 放松, 声音, 女子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4094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82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以來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CN" dirty="0"/>
              <a:t>1950</a:t>
            </a:r>
            <a:r>
              <a:rPr lang="zh-CN" altLang="en-US" dirty="0"/>
              <a:t>年以来，情况逐渐发生了变化。</a:t>
            </a:r>
          </a:p>
          <a:p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Since</a:t>
            </a:r>
          </a:p>
          <a:p>
            <a:endParaRPr lang="en-US" altLang="zh-TW" dirty="0"/>
          </a:p>
          <a:p>
            <a:r>
              <a:rPr lang="en-US" altLang="zh-TW" dirty="0" smtClean="0"/>
              <a:t>From a certain point in the past up till now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9168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以來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进入大学以来，你有什么变化呢？</a:t>
            </a:r>
          </a:p>
        </p:txBody>
      </p:sp>
      <p:pic>
        <p:nvPicPr>
          <p:cNvPr id="5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7062" y="2343808"/>
            <a:ext cx="3499424" cy="349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9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以來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开学以来，我</a:t>
            </a:r>
            <a:r>
              <a:rPr lang="en-US" altLang="zh-CN" dirty="0"/>
              <a:t>...</a:t>
            </a:r>
          </a:p>
        </p:txBody>
      </p:sp>
      <p:pic>
        <p:nvPicPr>
          <p:cNvPr id="5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7062" y="2343808"/>
            <a:ext cx="3499424" cy="349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5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以來</a:t>
            </a:r>
            <a:endParaRPr lang="zh-TW" altLang="en-US" dirty="0"/>
          </a:p>
        </p:txBody>
      </p:sp>
      <p:pic>
        <p:nvPicPr>
          <p:cNvPr id="7170" name="Picture 2" descr="迁移, 一体化, 移民, 合并, 社区, 列入, 难民, 欢迎, 寻求庇护, 人的, 欢迎难民, 帮助, 儿童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49951"/>
            <a:ext cx="5181600" cy="370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加入</a:t>
            </a:r>
            <a:r>
              <a:rPr lang="zh-CN" altLang="en-US" dirty="0"/>
              <a:t>欧</a:t>
            </a:r>
            <a:r>
              <a:rPr lang="zh-CN" altLang="en-US" dirty="0" smtClean="0"/>
              <a:t>盟</a:t>
            </a:r>
            <a:r>
              <a:rPr lang="en-US" altLang="zh-CN" dirty="0"/>
              <a:t>[</a:t>
            </a:r>
            <a:r>
              <a:rPr lang="en-US" altLang="zh-CN" dirty="0" err="1" smtClean="0"/>
              <a:t>méng</a:t>
            </a:r>
            <a:r>
              <a:rPr lang="en-US" altLang="zh-CN" dirty="0" smtClean="0"/>
              <a:t>]</a:t>
            </a:r>
            <a:r>
              <a:rPr lang="zh-CN" altLang="en-US" dirty="0" smtClean="0"/>
              <a:t>以</a:t>
            </a:r>
            <a:r>
              <a:rPr lang="zh-CN" altLang="en-US" dirty="0"/>
              <a:t>来</a:t>
            </a:r>
            <a:r>
              <a:rPr lang="zh-CN" altLang="en-US" dirty="0" smtClean="0"/>
              <a:t>，</a:t>
            </a:r>
            <a:r>
              <a:rPr lang="zh-CN" altLang="en-US" dirty="0"/>
              <a:t>你的</a:t>
            </a:r>
            <a:r>
              <a:rPr lang="zh-CN" altLang="en-US" dirty="0" smtClean="0"/>
              <a:t>国家有</a:t>
            </a:r>
            <a:r>
              <a:rPr lang="zh-CN" altLang="en-US" dirty="0"/>
              <a:t>哪些变化？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798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不得</a:t>
            </a:r>
            <a:r>
              <a:rPr lang="zh-TW" altLang="en-US" dirty="0"/>
              <a:t>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 smtClean="0"/>
              <a:t>extremely</a:t>
            </a:r>
            <a:endParaRPr lang="zh-CN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我最讨厌那些男足队员了，平时骄傲得不得了，可是比赛的时候老输球。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007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不得</a:t>
            </a:r>
            <a:r>
              <a:rPr lang="zh-TW" altLang="en-US" dirty="0"/>
              <a:t>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雪梅舅舅的英文非常非常的好</a:t>
            </a:r>
            <a:endParaRPr lang="zh-CN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雪梅舅舅的英文好得不得了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2703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不得</a:t>
            </a:r>
            <a:r>
              <a:rPr lang="zh-TW" altLang="en-US" dirty="0"/>
              <a:t>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中国除夕夜非常非常热闹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中国除夕夜热闹得不得了</a:t>
            </a:r>
          </a:p>
        </p:txBody>
      </p:sp>
    </p:spTree>
    <p:extLst>
      <p:ext uri="{BB962C8B-B14F-4D97-AF65-F5344CB8AC3E}">
        <p14:creationId xmlns:p14="http://schemas.microsoft.com/office/powerpoint/2010/main" val="53751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不得</a:t>
            </a:r>
            <a:r>
              <a:rPr lang="zh-TW" altLang="en-US" dirty="0"/>
              <a:t>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这个古城保留中国特色的建筑很多很多</a:t>
            </a:r>
          </a:p>
          <a:p>
            <a:endParaRPr lang="zh-CN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这个古城保留中国特色的建筑多得不得了</a:t>
            </a:r>
          </a:p>
        </p:txBody>
      </p:sp>
    </p:spTree>
    <p:extLst>
      <p:ext uri="{BB962C8B-B14F-4D97-AF65-F5344CB8AC3E}">
        <p14:creationId xmlns:p14="http://schemas.microsoft.com/office/powerpoint/2010/main" val="257894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来布尔</a:t>
            </a:r>
            <a:r>
              <a:rPr lang="zh-TW" altLang="en-US" dirty="0" smtClean="0"/>
              <a:t>诺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25959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不得</a:t>
            </a:r>
            <a:r>
              <a:rPr lang="zh-TW" altLang="en-US" dirty="0"/>
              <a:t>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布尔诺的</a:t>
            </a:r>
            <a:r>
              <a:rPr lang="en-US" altLang="zh-CN" dirty="0"/>
              <a:t>...</a:t>
            </a:r>
            <a:r>
              <a:rPr lang="zh-CN" altLang="en-US" dirty="0"/>
              <a:t>多得不得了</a:t>
            </a:r>
          </a:p>
        </p:txBody>
      </p:sp>
      <p:pic>
        <p:nvPicPr>
          <p:cNvPr id="10242" name="Picture 2" descr="鸟, 自然, 发现, 鸽子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980" y="620111"/>
            <a:ext cx="4422236" cy="294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表, 覆盖, 板, 餐厅, 食品, 栏, 自助餐厅, 刀具, 客人, 邀请, 眼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980" y="3823254"/>
            <a:ext cx="4403169" cy="293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77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不得</a:t>
            </a:r>
            <a:r>
              <a:rPr lang="zh-TW" altLang="en-US" dirty="0"/>
              <a:t>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你的国</a:t>
            </a:r>
            <a:r>
              <a:rPr lang="zh-CN" altLang="en-US" dirty="0" smtClean="0"/>
              <a:t>家的</a:t>
            </a:r>
            <a:r>
              <a:rPr lang="en-US" altLang="zh-CN" dirty="0" smtClean="0"/>
              <a:t>...</a:t>
            </a:r>
            <a:r>
              <a:rPr lang="zh-CN" altLang="en-US" dirty="0"/>
              <a:t>少得不得了</a:t>
            </a:r>
          </a:p>
        </p:txBody>
      </p:sp>
      <p:pic>
        <p:nvPicPr>
          <p:cNvPr id="5122" name="Picture 2" descr="路, 的传输系统, 城市, 冬天, 车辆, 与电车, 雪, 电车, 公共交通, 寒冬, 冷, 雪花, 圣诞节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033" y="1181018"/>
            <a:ext cx="3623174" cy="483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77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不得</a:t>
            </a:r>
            <a:r>
              <a:rPr lang="zh-TW" altLang="en-US" dirty="0"/>
              <a:t>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/>
              <a:t>...</a:t>
            </a:r>
            <a:r>
              <a:rPr lang="zh-CN" altLang="en-US" dirty="0"/>
              <a:t>的天气热得不得了</a:t>
            </a:r>
          </a:p>
        </p:txBody>
      </p:sp>
      <p:pic>
        <p:nvPicPr>
          <p:cNvPr id="11266" name="Picture 2" descr="边框, 国家, 国旗, 地理, 地图, 亚洲, 大纲, 中国, Sv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18" y="504495"/>
            <a:ext cx="3954659" cy="291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巴西, 国旗, 地图, 符号, 国家, 巴西国旗, 旗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028" y="3836276"/>
            <a:ext cx="2778837" cy="277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希腊, 国旗, 蓝色, 希腊国旗, 白, 国家, 符号, 爱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03" y="3974498"/>
            <a:ext cx="3973339" cy="264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75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不得</a:t>
            </a:r>
            <a:r>
              <a:rPr lang="zh-TW" altLang="en-US" dirty="0"/>
              <a:t>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/>
              <a:t>...</a:t>
            </a:r>
            <a:r>
              <a:rPr lang="zh-CN" altLang="en-US" dirty="0"/>
              <a:t>的天气</a:t>
            </a:r>
            <a:r>
              <a:rPr lang="zh-CN" altLang="en-US" dirty="0" smtClean="0"/>
              <a:t>冷得</a:t>
            </a:r>
            <a:r>
              <a:rPr lang="zh-CN" altLang="en-US" dirty="0"/>
              <a:t>不得了</a:t>
            </a: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88469" y="94592"/>
            <a:ext cx="4435366" cy="666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8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由</a:t>
            </a:r>
            <a:r>
              <a:rPr lang="en-US" altLang="zh-TW" dirty="0" smtClean="0"/>
              <a:t>[by]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别忘了，他们的收入是由市场经济决定的。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The agent performing an action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7132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由</a:t>
            </a:r>
            <a:r>
              <a:rPr lang="en-US" altLang="zh-TW" dirty="0"/>
              <a:t>[by]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你们全家出去时，一般是由谁来开车呢？</a:t>
            </a:r>
          </a:p>
          <a:p>
            <a:endParaRPr lang="zh-TW" altLang="en-US" dirty="0"/>
          </a:p>
        </p:txBody>
      </p:sp>
      <p:pic>
        <p:nvPicPr>
          <p:cNvPr id="13314" name="Picture 2" descr="车, 方向盘, 操舵, 车轮, 驾驶, 车辆, 仪表盘, 室内, 控制, 面板, 光, 运输, 皮革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49" y="2590800"/>
            <a:ext cx="5165796" cy="29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59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由</a:t>
            </a:r>
            <a:r>
              <a:rPr lang="en-US" altLang="zh-TW" dirty="0"/>
              <a:t>[by]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在你的家里，是由谁煮饭的呢？</a:t>
            </a:r>
          </a:p>
          <a:p>
            <a:endParaRPr lang="zh-TW" altLang="en-US" dirty="0"/>
          </a:p>
        </p:txBody>
      </p:sp>
      <p:pic>
        <p:nvPicPr>
          <p:cNvPr id="4098" name="Picture 2" descr="比萨饼, 食品, 奶酪, 面团, 新鲜, 原, 煮过的, 厨师, 雇员, 手, 劳动, 意大利, 干酪, 酱汁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83" y="2238703"/>
            <a:ext cx="5439104" cy="362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1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想起</a:t>
            </a:r>
            <a:r>
              <a:rPr lang="zh-TW" altLang="en-US" dirty="0" smtClean="0"/>
              <a:t>来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想起</a:t>
            </a:r>
            <a:r>
              <a:rPr lang="zh-TW" altLang="en-US" dirty="0" smtClean="0"/>
              <a:t>来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recall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V+</a:t>
            </a:r>
            <a:r>
              <a:rPr lang="zh-TW" altLang="en-US" dirty="0" smtClean="0"/>
              <a:t>起来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TW" dirty="0" smtClean="0"/>
              <a:t>experience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987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想起</a:t>
            </a:r>
            <a:r>
              <a:rPr lang="zh-TW" altLang="en-US" dirty="0" smtClean="0"/>
              <a:t>来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你能想起来小时候发生的事吗</a:t>
            </a:r>
            <a:r>
              <a:rPr lang="en-US" altLang="zh-CN" dirty="0"/>
              <a:t>?</a:t>
            </a:r>
          </a:p>
          <a:p>
            <a:endParaRPr lang="zh-TW" altLang="en-US" dirty="0"/>
          </a:p>
        </p:txBody>
      </p:sp>
      <p:pic>
        <p:nvPicPr>
          <p:cNvPr id="5" name="Picture 2" descr="小女孩, 野花, 草甸, 儿童, 幸福, 童年, 孩子, 可爱, 花, 夏天, 开花, 快乐, 自然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872" y="2154621"/>
            <a:ext cx="4966138" cy="331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98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想起</a:t>
            </a:r>
            <a:r>
              <a:rPr lang="zh-TW" altLang="en-US" dirty="0" smtClean="0"/>
              <a:t>来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5" cy="3264693"/>
          </a:xfrm>
        </p:spPr>
      </p:pic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你能想起来最近一次的旅行是去了哪里吗？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3787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/>
              <a:t>来</a:t>
            </a:r>
            <a:r>
              <a:rPr lang="zh-TW" altLang="en-US" dirty="0" smtClean="0"/>
              <a:t>捷克</a:t>
            </a:r>
            <a:r>
              <a:rPr lang="en-US" altLang="zh-TW" dirty="0" smtClean="0"/>
              <a:t>/</a:t>
            </a:r>
            <a:r>
              <a:rPr lang="zh-TW" altLang="en-US" dirty="0"/>
              <a:t>斯洛伐克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3076" name="Picture 4" descr="国际, 国旗, 捷克共和国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344" y="508219"/>
            <a:ext cx="3513083" cy="263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æ¯æ´ä¼å, æ, èªè¨, ç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697" y="3413679"/>
            <a:ext cx="5032375" cy="332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92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想起</a:t>
            </a:r>
            <a:r>
              <a:rPr lang="zh-TW" altLang="en-US" dirty="0" smtClean="0"/>
              <a:t>来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你能想起来第一次约会</a:t>
            </a:r>
            <a:r>
              <a:rPr lang="en-US" altLang="zh-CN" dirty="0"/>
              <a:t>...</a:t>
            </a:r>
          </a:p>
          <a:p>
            <a:endParaRPr lang="zh-TW" altLang="en-US" dirty="0"/>
          </a:p>
        </p:txBody>
      </p:sp>
      <p:pic>
        <p:nvPicPr>
          <p:cNvPr id="1026" name="Picture 2" descr="æ¥æ, äº²è¿, å¹¸ç¦, å¾®ç¬, å¥³äºº, ç·å­, ä¿¡ä»», æµªæ¼«, ææ, ç±æ, å¹´è½», æä¾£, ææ, äº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74094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7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环境保护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Noun + Verb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Subject, object…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大家马上就同意了，觉得骑自行车又能锻炼身体，又有益于环境保护。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3677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环境保护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你觉得，布尔诺的城市</a:t>
            </a:r>
            <a:r>
              <a:rPr lang="zh-CN" altLang="en-US" dirty="0" smtClean="0"/>
              <a:t>管理怎</a:t>
            </a:r>
            <a:r>
              <a:rPr lang="zh-CN" altLang="en-US" dirty="0"/>
              <a:t>么样？</a:t>
            </a:r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7184"/>
            <a:ext cx="5181600" cy="3448220"/>
          </a:xfrm>
        </p:spPr>
      </p:pic>
    </p:spTree>
    <p:extLst>
      <p:ext uri="{BB962C8B-B14F-4D97-AF65-F5344CB8AC3E}">
        <p14:creationId xmlns:p14="http://schemas.microsoft.com/office/powerpoint/2010/main" val="336346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环境保护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你觉得，</a:t>
            </a:r>
            <a:r>
              <a:rPr lang="zh-CN" altLang="en-US" dirty="0" smtClean="0"/>
              <a:t>要</a:t>
            </a:r>
            <a:r>
              <a:rPr lang="zh-CN" altLang="en-US" dirty="0"/>
              <a:t>怎么样才能做好学习管理？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538254"/>
            <a:ext cx="3901440" cy="2926080"/>
          </a:xfrm>
        </p:spPr>
      </p:pic>
    </p:spTree>
    <p:extLst>
      <p:ext uri="{BB962C8B-B14F-4D97-AF65-F5344CB8AC3E}">
        <p14:creationId xmlns:p14="http://schemas.microsoft.com/office/powerpoint/2010/main" val="152763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环境保护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你们国家的海关检查有什么规定吗？</a:t>
            </a:r>
          </a:p>
          <a:p>
            <a:endParaRPr lang="zh-CN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701322"/>
            <a:ext cx="3901440" cy="2599944"/>
          </a:xfrm>
        </p:spPr>
      </p:pic>
    </p:spTree>
    <p:extLst>
      <p:ext uri="{BB962C8B-B14F-4D97-AF65-F5344CB8AC3E}">
        <p14:creationId xmlns:p14="http://schemas.microsoft.com/office/powerpoint/2010/main" val="6785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Speaking Exercise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请谈谈你觉得捷克食物吃起来怎么样？</a:t>
            </a:r>
          </a:p>
        </p:txBody>
      </p:sp>
      <p:pic>
        <p:nvPicPr>
          <p:cNvPr id="3074" name="Picture 2" descr="é£å, ç, åèç³, çç¹, ç¾å³, å°å, å¥½å, æ°é², ç³, é¢å¢, ç­è½§çé¢å¢, æ ¸æ¡, ç³ç¹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803" y="2228193"/>
            <a:ext cx="4400331" cy="330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28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/>
              <a:t>你一般什么时候回去和家人团圆？</a:t>
            </a:r>
          </a:p>
          <a:p>
            <a:endParaRPr lang="zh-TW" altLang="en-US" dirty="0"/>
          </a:p>
        </p:txBody>
      </p:sp>
      <p:pic>
        <p:nvPicPr>
          <p:cNvPr id="4098" name="Picture 2" descr="èç®å­, ä¸­å½æ°çä¸å¹´, ä¸­å½å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390" y="1825625"/>
            <a:ext cx="5696114" cy="379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2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Speaking Exercise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请谈谈你的老家最近有些什么变化？</a:t>
            </a:r>
            <a:endParaRPr lang="zh-TW" altLang="en-US" dirty="0"/>
          </a:p>
        </p:txBody>
      </p:sp>
      <p:pic>
        <p:nvPicPr>
          <p:cNvPr id="4098" name="Picture 2" descr="超市, 空, 货架, 丰度, 希腊, 金融危机, 党, 长, 瓦, 产品, 便利, 制成品, 罐, 罐头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88" y="1825625"/>
            <a:ext cx="3465416" cy="462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56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Speaking Exercise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你</a:t>
            </a:r>
            <a:r>
              <a:rPr lang="zh-TW" altLang="en-US" dirty="0"/>
              <a:t>去</a:t>
            </a:r>
            <a:r>
              <a:rPr lang="zh-CN" altLang="en-US" dirty="0" smtClean="0"/>
              <a:t>过</a:t>
            </a:r>
            <a:r>
              <a:rPr lang="zh-CN" altLang="en-US" dirty="0"/>
              <a:t>哪些城市？对哪个城市的印象最好？为什么</a:t>
            </a:r>
            <a:r>
              <a:rPr lang="zh-CN" altLang="en-US" dirty="0" smtClean="0"/>
              <a:t>？</a:t>
            </a:r>
            <a:endParaRPr lang="zh-TW" altLang="en-US" dirty="0"/>
          </a:p>
        </p:txBody>
      </p:sp>
      <p:pic>
        <p:nvPicPr>
          <p:cNvPr id="14338" name="Picture 2" descr="伦敦, 议会, 英格兰, 笨笨, 威斯敏斯特, 塔, 城市, 英国, 旅行, 泰晤士, 时钟, 里程碑, 建设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220" y="265465"/>
            <a:ext cx="4019145" cy="268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自由女神像, 纽约, 纽约州, 纽约市, 纽约城, 城市, 自由女神, 大苹果, 美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55" y="3949481"/>
            <a:ext cx="4241192" cy="238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北京, 被禁止, 旅游, 中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276" y="3460052"/>
            <a:ext cx="4620571" cy="306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15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Speaking Exercise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你喜欢住在安静的城市还是热闹的城市？为什么？</a:t>
            </a:r>
            <a:endParaRPr lang="zh-TW" altLang="en-US" dirty="0"/>
          </a:p>
        </p:txBody>
      </p:sp>
      <p:pic>
        <p:nvPicPr>
          <p:cNvPr id="3074" name="Picture 2" descr="城市, 旅行, 旅游, 镇, 结构, 翁弗勒尔, 法国, 海边, 海, 英吉利海峡, 咖啡厅, 人行道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43" y="2309247"/>
            <a:ext cx="5009828" cy="333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15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2308</Words>
  <Application>Microsoft Office PowerPoint</Application>
  <PresentationFormat>Širokoúhlá obrazovka</PresentationFormat>
  <Paragraphs>340</Paragraphs>
  <Slides>107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107</vt:i4>
      </vt:variant>
    </vt:vector>
  </HeadingPairs>
  <TitlesOfParts>
    <vt:vector size="113" baseType="lpstr">
      <vt:lpstr>新細明體</vt:lpstr>
      <vt:lpstr>宋体</vt:lpstr>
      <vt:lpstr>Arial</vt:lpstr>
      <vt:lpstr>Calibri</vt:lpstr>
      <vt:lpstr>Calibri Light</vt:lpstr>
      <vt:lpstr>Office 佈景主題</vt:lpstr>
      <vt:lpstr>Drill4</vt:lpstr>
      <vt:lpstr>语法</vt:lpstr>
      <vt:lpstr>Reduplication of measure words</vt:lpstr>
      <vt:lpstr>Reduplication of measure words</vt:lpstr>
      <vt:lpstr>Reduplication of measure words</vt:lpstr>
      <vt:lpstr>Reduplication of measure words</vt:lpstr>
      <vt:lpstr>嘛</vt:lpstr>
      <vt:lpstr>嘛</vt:lpstr>
      <vt:lpstr>嘛</vt:lpstr>
      <vt:lpstr>V起來</vt:lpstr>
      <vt:lpstr>V起來</vt:lpstr>
      <vt:lpstr>V起來</vt:lpstr>
      <vt:lpstr>气氛</vt:lpstr>
      <vt:lpstr>气氛</vt:lpstr>
      <vt:lpstr>气氛</vt:lpstr>
      <vt:lpstr>气氛</vt:lpstr>
      <vt:lpstr>Adverb 可[是]continued</vt:lpstr>
      <vt:lpstr>Adverb 可[是]continued</vt:lpstr>
      <vt:lpstr>Adverb 可[是]continued</vt:lpstr>
      <vt:lpstr>从来</vt:lpstr>
      <vt:lpstr>从来</vt:lpstr>
      <vt:lpstr>从来</vt:lpstr>
      <vt:lpstr>从来</vt:lpstr>
      <vt:lpstr>从来</vt:lpstr>
      <vt:lpstr>Comparative sentence</vt:lpstr>
      <vt:lpstr>Comparative sentence</vt:lpstr>
      <vt:lpstr>Comparative sentence</vt:lpstr>
      <vt:lpstr>Comparative sentence</vt:lpstr>
      <vt:lpstr>Comparative sentence</vt:lpstr>
      <vt:lpstr>Comparative sentence</vt:lpstr>
      <vt:lpstr>Comparative sentence</vt:lpstr>
      <vt:lpstr>Comparative sentence</vt:lpstr>
      <vt:lpstr>印象</vt:lpstr>
      <vt:lpstr>印象</vt:lpstr>
      <vt:lpstr>印象</vt:lpstr>
      <vt:lpstr>印象</vt:lpstr>
      <vt:lpstr>印象</vt:lpstr>
      <vt:lpstr>印象</vt:lpstr>
      <vt:lpstr>印象</vt:lpstr>
      <vt:lpstr>印象</vt:lpstr>
      <vt:lpstr>印象</vt:lpstr>
      <vt:lpstr>印象</vt:lpstr>
      <vt:lpstr>印象</vt:lpstr>
      <vt:lpstr>造成</vt:lpstr>
      <vt:lpstr>造成</vt:lpstr>
      <vt:lpstr>造成</vt:lpstr>
      <vt:lpstr>造成</vt:lpstr>
      <vt:lpstr>造成</vt:lpstr>
      <vt:lpstr>分享</vt:lpstr>
      <vt:lpstr>分享</vt:lpstr>
      <vt:lpstr>分享</vt:lpstr>
      <vt:lpstr>随便[casual; careless; to do as one pleases]</vt:lpstr>
      <vt:lpstr>随便[casual; careless; to do as one pleases]</vt:lpstr>
      <vt:lpstr>随便[casual; careless; to do as one pleases]</vt:lpstr>
      <vt:lpstr>随便[casual; careless; to do as one pleases]</vt:lpstr>
      <vt:lpstr>随便[casual; careless; to do as one pleases]</vt:lpstr>
      <vt:lpstr>随便[casual; careless; to do as one pleases]</vt:lpstr>
      <vt:lpstr>可見[It is obvious that; it can be seen that]</vt:lpstr>
      <vt:lpstr>可見[It is obvious that; it can be seen that]</vt:lpstr>
      <vt:lpstr>可見[It is obvious that; it can be seen that]</vt:lpstr>
      <vt:lpstr>可見[It is obvious that; it can be seen that]</vt:lpstr>
      <vt:lpstr>是…的 to affirm statement</vt:lpstr>
      <vt:lpstr>是…的 to affirm statement</vt:lpstr>
      <vt:lpstr>是…的 to affirm statement</vt:lpstr>
      <vt:lpstr>是…的 to affirm statement</vt:lpstr>
      <vt:lpstr>是…的 to affirm statement</vt:lpstr>
      <vt:lpstr>是…的 to affirm statement</vt:lpstr>
      <vt:lpstr>过来</vt:lpstr>
      <vt:lpstr>过去</vt:lpstr>
      <vt:lpstr>过来</vt:lpstr>
      <vt:lpstr>过来</vt:lpstr>
      <vt:lpstr>以來</vt:lpstr>
      <vt:lpstr>以來</vt:lpstr>
      <vt:lpstr>以來</vt:lpstr>
      <vt:lpstr>以來</vt:lpstr>
      <vt:lpstr>不得了</vt:lpstr>
      <vt:lpstr>不得了</vt:lpstr>
      <vt:lpstr>不得了</vt:lpstr>
      <vt:lpstr>不得了</vt:lpstr>
      <vt:lpstr>不得了</vt:lpstr>
      <vt:lpstr>不得了</vt:lpstr>
      <vt:lpstr>不得了</vt:lpstr>
      <vt:lpstr>不得了</vt:lpstr>
      <vt:lpstr>由[by]</vt:lpstr>
      <vt:lpstr>由[by]</vt:lpstr>
      <vt:lpstr>由[by]</vt:lpstr>
      <vt:lpstr>想起来</vt:lpstr>
      <vt:lpstr>想起来</vt:lpstr>
      <vt:lpstr>想起来</vt:lpstr>
      <vt:lpstr>想起来</vt:lpstr>
      <vt:lpstr>环境保护</vt:lpstr>
      <vt:lpstr>环境保护</vt:lpstr>
      <vt:lpstr>环境保护</vt:lpstr>
      <vt:lpstr>环境保护</vt:lpstr>
      <vt:lpstr>Speaking Exercise</vt:lpstr>
      <vt:lpstr>Speaking Exercise</vt:lpstr>
      <vt:lpstr>Speaking Exercise</vt:lpstr>
      <vt:lpstr>Speaking Exercise</vt:lpstr>
      <vt:lpstr>Speaking Exercise</vt:lpstr>
      <vt:lpstr>Speaking Exercise</vt:lpstr>
      <vt:lpstr>Speaking Exercise</vt:lpstr>
      <vt:lpstr>Speaking Exercise</vt:lpstr>
      <vt:lpstr>Speaking Exercise</vt:lpstr>
      <vt:lpstr>Speaking Exercise</vt:lpstr>
      <vt:lpstr>Speaking Exercise</vt:lpstr>
      <vt:lpstr>Speaking Exercise</vt:lpstr>
      <vt:lpstr>Speaking Exercise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Drill4</dc:title>
  <dc:creator>蘇瑞慧</dc:creator>
  <cp:lastModifiedBy>Su Heng</cp:lastModifiedBy>
  <cp:revision>307</cp:revision>
  <dcterms:created xsi:type="dcterms:W3CDTF">2018-02-18T16:11:19Z</dcterms:created>
  <dcterms:modified xsi:type="dcterms:W3CDTF">2018-04-05T13:40:27Z</dcterms:modified>
</cp:coreProperties>
</file>