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97" r:id="rId4"/>
    <p:sldId id="299" r:id="rId5"/>
    <p:sldId id="302" r:id="rId6"/>
    <p:sldId id="300" r:id="rId7"/>
    <p:sldId id="298" r:id="rId8"/>
    <p:sldId id="301" r:id="rId9"/>
    <p:sldId id="308" r:id="rId10"/>
    <p:sldId id="309" r:id="rId11"/>
    <p:sldId id="303" r:id="rId12"/>
    <p:sldId id="304" r:id="rId13"/>
    <p:sldId id="305" r:id="rId14"/>
    <p:sldId id="306" r:id="rId15"/>
    <p:sldId id="307" r:id="rId16"/>
    <p:sldId id="314" r:id="rId17"/>
    <p:sldId id="317" r:id="rId18"/>
    <p:sldId id="315" r:id="rId19"/>
    <p:sldId id="318" r:id="rId20"/>
    <p:sldId id="319" r:id="rId21"/>
    <p:sldId id="324" r:id="rId22"/>
    <p:sldId id="327" r:id="rId23"/>
    <p:sldId id="320" r:id="rId24"/>
    <p:sldId id="321" r:id="rId25"/>
    <p:sldId id="322" r:id="rId26"/>
    <p:sldId id="323" r:id="rId27"/>
    <p:sldId id="326" r:id="rId28"/>
    <p:sldId id="312" r:id="rId29"/>
    <p:sldId id="325" r:id="rId30"/>
    <p:sldId id="316" r:id="rId31"/>
    <p:sldId id="328" r:id="rId32"/>
    <p:sldId id="347" r:id="rId33"/>
    <p:sldId id="329" r:id="rId34"/>
    <p:sldId id="331" r:id="rId35"/>
    <p:sldId id="332" r:id="rId36"/>
    <p:sldId id="330" r:id="rId37"/>
    <p:sldId id="348" r:id="rId38"/>
    <p:sldId id="334" r:id="rId39"/>
    <p:sldId id="349" r:id="rId40"/>
    <p:sldId id="333" r:id="rId41"/>
    <p:sldId id="335" r:id="rId42"/>
    <p:sldId id="336" r:id="rId43"/>
    <p:sldId id="337" r:id="rId44"/>
    <p:sldId id="338" r:id="rId45"/>
    <p:sldId id="339" r:id="rId46"/>
    <p:sldId id="350" r:id="rId47"/>
    <p:sldId id="351" r:id="rId48"/>
    <p:sldId id="362" r:id="rId49"/>
    <p:sldId id="340" r:id="rId50"/>
    <p:sldId id="342" r:id="rId51"/>
    <p:sldId id="341" r:id="rId52"/>
    <p:sldId id="344" r:id="rId53"/>
    <p:sldId id="313" r:id="rId54"/>
    <p:sldId id="343" r:id="rId55"/>
    <p:sldId id="345" r:id="rId56"/>
    <p:sldId id="346" r:id="rId57"/>
    <p:sldId id="352" r:id="rId58"/>
    <p:sldId id="353" r:id="rId59"/>
    <p:sldId id="354" r:id="rId60"/>
    <p:sldId id="355" r:id="rId61"/>
    <p:sldId id="356" r:id="rId62"/>
    <p:sldId id="357" r:id="rId63"/>
    <p:sldId id="358" r:id="rId64"/>
    <p:sldId id="359" r:id="rId65"/>
    <p:sldId id="360" r:id="rId66"/>
    <p:sldId id="361" r:id="rId67"/>
    <p:sldId id="365" r:id="rId68"/>
    <p:sldId id="364" r:id="rId69"/>
    <p:sldId id="366" r:id="rId70"/>
    <p:sldId id="368" r:id="rId71"/>
    <p:sldId id="367" r:id="rId72"/>
    <p:sldId id="363" r:id="rId73"/>
    <p:sldId id="369" r:id="rId74"/>
    <p:sldId id="372" r:id="rId75"/>
    <p:sldId id="373" r:id="rId76"/>
    <p:sldId id="371" r:id="rId77"/>
    <p:sldId id="370" r:id="rId78"/>
    <p:sldId id="374" r:id="rId79"/>
    <p:sldId id="375" r:id="rId8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814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6887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927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1247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010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236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73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96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980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791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89F67-7E3F-4D3E-9729-126242B2EB98}" type="datetimeFigureOut">
              <a:rPr lang="zh-TW" altLang="en-US" smtClean="0"/>
              <a:t>2018/2/25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56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Modern Chinese IV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 smtClean="0"/>
              <a:t> KSCX04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08872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73511" y="4035227"/>
            <a:ext cx="2903471" cy="2141736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</a:t>
            </a:r>
            <a:r>
              <a:rPr lang="zh-TW" altLang="en-US" dirty="0" smtClean="0"/>
              <a:t>  </a:t>
            </a:r>
            <a:r>
              <a:rPr lang="en-US" altLang="zh-TW" dirty="0" err="1" smtClean="0"/>
              <a:t>màn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B   </a:t>
            </a:r>
            <a:r>
              <a:rPr lang="en-US" altLang="zh-TW" dirty="0" err="1" smtClean="0"/>
              <a:t>nǎ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lǐ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C  </a:t>
            </a:r>
            <a:r>
              <a:rPr lang="en-US" altLang="zh-TW" dirty="0" err="1" smtClean="0"/>
              <a:t>yù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xí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5" y="1841461"/>
            <a:ext cx="3583443" cy="1884469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>
          <a:xfrm rot="2809954">
            <a:off x="2870220" y="3611552"/>
            <a:ext cx="985294" cy="779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012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  </a:t>
            </a:r>
            <a:r>
              <a:rPr lang="en-US" altLang="zh-TW" dirty="0" err="1" smtClean="0"/>
              <a:t>hàn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zì</a:t>
            </a:r>
            <a:r>
              <a:rPr lang="en-US" altLang="zh-TW" dirty="0" smtClean="0"/>
              <a:t> 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B</a:t>
            </a:r>
            <a:r>
              <a:rPr lang="zh-TW" altLang="en-US" dirty="0" smtClean="0"/>
              <a:t>  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dǒng</a:t>
            </a:r>
            <a:r>
              <a:rPr lang="en-US" altLang="zh-TW" dirty="0" smtClean="0"/>
              <a:t> 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TW" altLang="en-US" dirty="0" smtClean="0"/>
              <a:t>   </a:t>
            </a:r>
            <a:r>
              <a:rPr lang="en-US" altLang="zh-TW" dirty="0" err="1" smtClean="0"/>
              <a:t>shēng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cí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510358" y="2895600"/>
            <a:ext cx="158158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懂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221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</a:t>
            </a:r>
            <a:r>
              <a:rPr lang="zh-TW" altLang="en-US" dirty="0" smtClean="0"/>
              <a:t>  </a:t>
            </a:r>
            <a:r>
              <a:rPr lang="en-US" altLang="zh-TW" dirty="0" err="1" smtClean="0"/>
              <a:t>màn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B</a:t>
            </a:r>
            <a:r>
              <a:rPr lang="zh-TW" altLang="en-US" dirty="0" smtClean="0"/>
              <a:t>  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jiāo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TW" altLang="en-US" dirty="0" smtClean="0"/>
              <a:t>  </a:t>
            </a:r>
            <a:r>
              <a:rPr lang="en-US" altLang="zh-TW" dirty="0" err="1" smtClean="0"/>
              <a:t>róng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yì</a:t>
            </a:r>
            <a:endParaRPr lang="en-US" altLang="zh-TW" dirty="0" smtClean="0"/>
          </a:p>
        </p:txBody>
      </p:sp>
      <p:sp>
        <p:nvSpPr>
          <p:cNvPr id="6" name="矩形 5"/>
          <p:cNvSpPr/>
          <p:nvPr/>
        </p:nvSpPr>
        <p:spPr>
          <a:xfrm>
            <a:off x="1778086" y="340929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容易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15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yù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xí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B</a:t>
            </a:r>
            <a:r>
              <a:rPr lang="zh-TW" altLang="en-US" dirty="0" smtClean="0"/>
              <a:t>  </a:t>
            </a:r>
            <a:r>
              <a:rPr lang="en-US" altLang="zh-TW" dirty="0" err="1"/>
              <a:t>fù</a:t>
            </a:r>
            <a:r>
              <a:rPr lang="en-US" altLang="zh-TW" dirty="0"/>
              <a:t> </a:t>
            </a:r>
            <a:r>
              <a:rPr lang="en-US" altLang="zh-TW" dirty="0" err="1" smtClean="0"/>
              <a:t>xí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TW" altLang="en-US" dirty="0" smtClean="0"/>
              <a:t>   </a:t>
            </a:r>
            <a:r>
              <a:rPr lang="en-US" altLang="zh-TW" dirty="0" err="1" smtClean="0"/>
              <a:t>zhī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861904" y="283886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复习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81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xué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B</a:t>
            </a:r>
            <a:r>
              <a:rPr lang="zh-TW" altLang="en-US" dirty="0" smtClean="0"/>
              <a:t>  </a:t>
            </a:r>
            <a:r>
              <a:rPr lang="en-US" altLang="zh-TW" dirty="0" err="1" smtClean="0"/>
              <a:t>huà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TW" altLang="en-US" dirty="0" smtClean="0"/>
              <a:t>   </a:t>
            </a:r>
            <a:r>
              <a:rPr lang="en-US" altLang="zh-TW" dirty="0" err="1" smtClean="0"/>
              <a:t>dì</a:t>
            </a:r>
            <a:r>
              <a:rPr lang="en-US" altLang="zh-TW" dirty="0" smtClean="0"/>
              <a:t> </a:t>
            </a:r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599285" y="2921992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第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51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  </a:t>
            </a:r>
            <a:r>
              <a:rPr lang="en-US" altLang="zh-TW" dirty="0" err="1" smtClean="0"/>
              <a:t>zhī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B</a:t>
            </a:r>
            <a:r>
              <a:rPr lang="zh-TW" altLang="en-US" dirty="0" smtClean="0"/>
              <a:t>  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zhǐ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TW" altLang="en-US" dirty="0" smtClean="0"/>
              <a:t>   </a:t>
            </a:r>
            <a:r>
              <a:rPr lang="en-US" altLang="zh-TW" dirty="0" err="1" smtClean="0"/>
              <a:t>zì</a:t>
            </a:r>
            <a:endParaRPr lang="en-US" altLang="zh-TW" dirty="0" smtClean="0"/>
          </a:p>
        </p:txBody>
      </p:sp>
      <p:sp>
        <p:nvSpPr>
          <p:cNvPr id="5" name="矩形 4"/>
          <p:cNvSpPr/>
          <p:nvPr/>
        </p:nvSpPr>
        <p:spPr>
          <a:xfrm>
            <a:off x="2599285" y="2808637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枝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355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Separate groups and see pictures or vocabulary and say it in Chinese.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0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4975" y="2059549"/>
            <a:ext cx="5182049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4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629575"/>
            <a:ext cx="2749534" cy="2743438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599435" y="2586899"/>
            <a:ext cx="2828789" cy="282878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425" y="2586899"/>
            <a:ext cx="2847079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1360" y="1876654"/>
            <a:ext cx="4249280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3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第七课 学中文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974" y="500907"/>
            <a:ext cx="5952226" cy="39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0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4975" y="2090032"/>
            <a:ext cx="5182049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9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7785" y="1958196"/>
            <a:ext cx="4744271" cy="414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8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Separate groups and vocabulary and say it in Chinese.</a:t>
            </a:r>
            <a:endParaRPr lang="en-US" altLang="zh-TW" dirty="0"/>
          </a:p>
          <a:p>
            <a:endParaRPr lang="en-US" altLang="zh-TW" dirty="0" smtClean="0"/>
          </a:p>
          <a:p>
            <a:r>
              <a:rPr lang="en-US" altLang="zh-TW" dirty="0" smtClean="0"/>
              <a:t>After say it in Chinese, try to figure out the meaning and say it in English.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6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66287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学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613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905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怎么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998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66287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难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15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528904" y="2579146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预习</a:t>
            </a:r>
          </a:p>
        </p:txBody>
      </p:sp>
    </p:spTree>
    <p:extLst>
      <p:ext uri="{BB962C8B-B14F-4D97-AF65-F5344CB8AC3E}">
        <p14:creationId xmlns:p14="http://schemas.microsoft.com/office/powerpoint/2010/main" val="156795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905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语法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88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178583" y="3070270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zh-TW" sz="11500" dirty="0" smtClean="0"/>
              <a:t>张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323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66286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枝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155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Separate groups and see pictures or vocabulary and chose correct answer.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7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528905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哪里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33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266285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第</a:t>
            </a:r>
            <a:endParaRPr lang="en-US" altLang="zh-TW" sz="115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875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语</a:t>
            </a:r>
            <a:r>
              <a:rPr lang="zh-TW" altLang="en-US" dirty="0" smtClean="0"/>
              <a:t>法</a:t>
            </a:r>
            <a:r>
              <a:rPr lang="en-US" altLang="zh-TW" dirty="0"/>
              <a:t>[</a:t>
            </a:r>
            <a:r>
              <a:rPr lang="en-US" altLang="zh-TW" dirty="0" err="1"/>
              <a:t>yǔ</a:t>
            </a:r>
            <a:r>
              <a:rPr lang="en-US" altLang="zh-TW" dirty="0"/>
              <a:t> </a:t>
            </a:r>
            <a:r>
              <a:rPr lang="en-US" altLang="zh-TW" dirty="0" err="1"/>
              <a:t>fǎ</a:t>
            </a:r>
            <a:r>
              <a:rPr lang="en-US" altLang="zh-TW" dirty="0"/>
              <a:t> 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grammer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789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得</a:t>
            </a:r>
            <a:r>
              <a:rPr lang="en-US" altLang="zh-TW" dirty="0"/>
              <a:t>[de]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err="1" smtClean="0"/>
              <a:t>Uesd</a:t>
            </a:r>
            <a:r>
              <a:rPr lang="en-US" altLang="zh-TW" dirty="0" smtClean="0"/>
              <a:t> after verb or adjective</a:t>
            </a:r>
          </a:p>
          <a:p>
            <a:r>
              <a:rPr lang="en-US" altLang="zh-TW" dirty="0" smtClean="0"/>
              <a:t>Descriptive complement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懂得多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[know a lot]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051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得</a:t>
            </a:r>
            <a:r>
              <a:rPr lang="en-US" altLang="zh-TW" dirty="0" smtClean="0"/>
              <a:t>[de]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9935" y="2324407"/>
            <a:ext cx="5962265" cy="3353774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写   得  </a:t>
            </a:r>
            <a:r>
              <a:rPr lang="zh-TW" altLang="en-US" dirty="0"/>
              <a:t>慢</a:t>
            </a:r>
            <a:endParaRPr lang="en-US" altLang="zh-CN" dirty="0" smtClean="0"/>
          </a:p>
          <a:p>
            <a:r>
              <a:rPr lang="en-US" altLang="zh-TW" dirty="0" err="1" smtClean="0"/>
              <a:t>xiě</a:t>
            </a:r>
            <a:r>
              <a:rPr lang="en-US" altLang="zh-TW" dirty="0" smtClean="0"/>
              <a:t>  </a:t>
            </a:r>
            <a:r>
              <a:rPr lang="en-US" altLang="zh-TW" dirty="0" err="1" smtClean="0"/>
              <a:t>dé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màn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7" name="向右箭號 6"/>
          <p:cNvSpPr/>
          <p:nvPr/>
        </p:nvSpPr>
        <p:spPr>
          <a:xfrm flipV="1">
            <a:off x="6172200" y="4374234"/>
            <a:ext cx="1208525" cy="6204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內容版面配置區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725" y="3345678"/>
            <a:ext cx="3742957" cy="32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7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得</a:t>
            </a:r>
            <a:r>
              <a:rPr lang="en-US" altLang="zh-TW" dirty="0"/>
              <a:t>[de]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教   得   好</a:t>
            </a:r>
            <a:endParaRPr lang="en-US" altLang="zh-TW" dirty="0" smtClean="0"/>
          </a:p>
          <a:p>
            <a:r>
              <a:rPr lang="en-US" altLang="zh-TW" dirty="0" err="1"/>
              <a:t>jiāo</a:t>
            </a:r>
            <a:r>
              <a:rPr lang="en-US" altLang="zh-TW" dirty="0"/>
              <a:t> </a:t>
            </a:r>
            <a:r>
              <a:rPr lang="en-US" altLang="zh-TW" dirty="0" err="1"/>
              <a:t>dé</a:t>
            </a:r>
            <a:r>
              <a:rPr lang="en-US" altLang="zh-TW" dirty="0"/>
              <a:t> </a:t>
            </a:r>
            <a:r>
              <a:rPr lang="en-US" altLang="zh-TW" dirty="0" err="1"/>
              <a:t>hǎo</a:t>
            </a:r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018" y="3290004"/>
            <a:ext cx="3092169" cy="309700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396797"/>
            <a:ext cx="1445610" cy="769554"/>
          </a:xfrm>
          <a:prstGeom prst="rect">
            <a:avLst/>
          </a:prstGeom>
        </p:spPr>
      </p:pic>
      <p:pic>
        <p:nvPicPr>
          <p:cNvPr id="7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2090198"/>
            <a:ext cx="5181600" cy="382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5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真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zhēn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really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懂真多</a:t>
            </a:r>
            <a:endParaRPr lang="en-US" altLang="zh-TW" dirty="0" smtClean="0"/>
          </a:p>
          <a:p>
            <a:r>
              <a:rPr lang="en-US" altLang="zh-TW" dirty="0" smtClean="0"/>
              <a:t>[</a:t>
            </a:r>
            <a:r>
              <a:rPr lang="en-US" altLang="zh-TW" dirty="0"/>
              <a:t>know </a:t>
            </a:r>
            <a:r>
              <a:rPr lang="en-US" altLang="zh-TW" dirty="0" smtClean="0"/>
              <a:t>really a lot; for objective]</a:t>
            </a:r>
            <a:endParaRPr lang="en-US" altLang="zh-TW" dirty="0"/>
          </a:p>
          <a:p>
            <a:endParaRPr lang="en-US" altLang="zh-TW" dirty="0" smtClean="0"/>
          </a:p>
          <a:p>
            <a:r>
              <a:rPr lang="zh-TW" altLang="en-US" dirty="0" smtClean="0"/>
              <a:t>懂得</a:t>
            </a:r>
            <a:r>
              <a:rPr lang="zh-TW" altLang="en-US" dirty="0"/>
              <a:t>多</a:t>
            </a:r>
          </a:p>
          <a:p>
            <a:r>
              <a:rPr lang="en-US" altLang="zh-TW" dirty="0" smtClean="0"/>
              <a:t>[</a:t>
            </a:r>
            <a:r>
              <a:rPr lang="en-US" altLang="zh-TW" dirty="0"/>
              <a:t>know a </a:t>
            </a:r>
            <a:r>
              <a:rPr lang="en-US" altLang="zh-TW" dirty="0" smtClean="0"/>
              <a:t>lot; for verb]</a:t>
            </a:r>
          </a:p>
          <a:p>
            <a:endParaRPr lang="en-US" altLang="zh-TW" dirty="0"/>
          </a:p>
          <a:p>
            <a:r>
              <a:rPr lang="zh-TW" altLang="en-US" dirty="0" smtClean="0"/>
              <a:t>懂得真多？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304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真</a:t>
            </a:r>
            <a:r>
              <a:rPr lang="en-US" altLang="zh-TW" dirty="0"/>
              <a:t>[</a:t>
            </a:r>
            <a:r>
              <a:rPr lang="en-US" altLang="zh-TW" dirty="0" err="1"/>
              <a:t>zhēn</a:t>
            </a:r>
            <a:r>
              <a:rPr lang="en-US" altLang="zh-TW" dirty="0"/>
              <a:t>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6126"/>
            <a:ext cx="5181600" cy="3450336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Really difficult</a:t>
            </a:r>
          </a:p>
          <a:p>
            <a:endParaRPr lang="en-US" altLang="zh-TW" dirty="0"/>
          </a:p>
          <a:p>
            <a:r>
              <a:rPr lang="zh-TW" altLang="en-US" dirty="0" smtClean="0"/>
              <a:t>真      难</a:t>
            </a:r>
            <a:endParaRPr lang="en-US" altLang="zh-TW" dirty="0" smtClean="0"/>
          </a:p>
          <a:p>
            <a:r>
              <a:rPr lang="en-US" altLang="zh-TW" dirty="0" err="1"/>
              <a:t>Zhēn</a:t>
            </a:r>
            <a:r>
              <a:rPr lang="en-US" altLang="zh-TW" dirty="0"/>
              <a:t> </a:t>
            </a:r>
            <a:r>
              <a:rPr lang="en-US" altLang="zh-TW" dirty="0" err="1"/>
              <a:t>nán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066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真</a:t>
            </a:r>
            <a:r>
              <a:rPr lang="en-US" altLang="zh-TW" dirty="0"/>
              <a:t>[</a:t>
            </a:r>
            <a:r>
              <a:rPr lang="en-US" altLang="zh-TW" dirty="0" err="1"/>
              <a:t>zhēn</a:t>
            </a:r>
            <a:r>
              <a:rPr lang="en-US" altLang="zh-TW" dirty="0"/>
              <a:t>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9935" y="2324407"/>
            <a:ext cx="5962265" cy="3353774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写</a:t>
            </a:r>
            <a:r>
              <a:rPr lang="zh-TW" altLang="en-US" dirty="0" smtClean="0"/>
              <a:t>  真</a:t>
            </a:r>
            <a:r>
              <a:rPr lang="zh-CN" altLang="en-US" dirty="0" smtClean="0"/>
              <a:t> </a:t>
            </a:r>
            <a:r>
              <a:rPr lang="zh-TW" altLang="en-US" dirty="0"/>
              <a:t>慢</a:t>
            </a:r>
            <a:endParaRPr lang="en-US" altLang="zh-CN" dirty="0" smtClean="0"/>
          </a:p>
          <a:p>
            <a:r>
              <a:rPr lang="en-US" altLang="zh-TW" dirty="0" err="1" smtClean="0"/>
              <a:t>xiě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zhēn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màn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7" name="向右箭號 6"/>
          <p:cNvSpPr/>
          <p:nvPr/>
        </p:nvSpPr>
        <p:spPr>
          <a:xfrm flipV="1">
            <a:off x="6172200" y="4374234"/>
            <a:ext cx="1208525" cy="6204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內容版面配置區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725" y="3345678"/>
            <a:ext cx="3742957" cy="32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4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真</a:t>
            </a:r>
            <a:r>
              <a:rPr lang="en-US" altLang="zh-TW" dirty="0"/>
              <a:t>[</a:t>
            </a:r>
            <a:r>
              <a:rPr lang="en-US" altLang="zh-TW" dirty="0" err="1"/>
              <a:t>zhēn</a:t>
            </a:r>
            <a:r>
              <a:rPr lang="en-US" altLang="zh-TW" dirty="0"/>
              <a:t>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9935" y="2324407"/>
            <a:ext cx="5962265" cy="3353774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写</a:t>
            </a:r>
            <a:r>
              <a:rPr lang="zh-TW" altLang="en-US" dirty="0" smtClean="0"/>
              <a:t>  得</a:t>
            </a:r>
            <a:r>
              <a:rPr lang="zh-CN" altLang="en-US" dirty="0" smtClean="0"/>
              <a:t>   </a:t>
            </a:r>
            <a:r>
              <a:rPr lang="zh-TW" altLang="en-US" dirty="0" smtClean="0"/>
              <a:t>真</a:t>
            </a:r>
            <a:r>
              <a:rPr lang="zh-CN" altLang="en-US" dirty="0" smtClean="0"/>
              <a:t> </a:t>
            </a:r>
            <a:r>
              <a:rPr lang="zh-TW" altLang="en-US" dirty="0"/>
              <a:t>慢</a:t>
            </a:r>
            <a:endParaRPr lang="en-US" altLang="zh-CN" dirty="0" smtClean="0"/>
          </a:p>
          <a:p>
            <a:r>
              <a:rPr lang="en-US" altLang="zh-TW" dirty="0" err="1" smtClean="0"/>
              <a:t>xiě</a:t>
            </a:r>
            <a:r>
              <a:rPr lang="en-US" altLang="zh-TW" dirty="0" smtClean="0"/>
              <a:t> de 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zhēn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màn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sp>
        <p:nvSpPr>
          <p:cNvPr id="7" name="向右箭號 6"/>
          <p:cNvSpPr/>
          <p:nvPr/>
        </p:nvSpPr>
        <p:spPr>
          <a:xfrm flipV="1">
            <a:off x="6172200" y="4374234"/>
            <a:ext cx="1208525" cy="6204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814" y="3202282"/>
            <a:ext cx="4478547" cy="336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471198"/>
            <a:ext cx="5181600" cy="3060191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 </a:t>
            </a:r>
            <a:r>
              <a:rPr lang="zh-TW" altLang="en-US" dirty="0" smtClean="0"/>
              <a:t>真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zhēn</a:t>
            </a:r>
            <a:r>
              <a:rPr lang="en-US" altLang="zh-TW" dirty="0" smtClean="0"/>
              <a:t>]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B</a:t>
            </a:r>
            <a:r>
              <a:rPr lang="zh-TW" altLang="en-US" dirty="0" smtClean="0"/>
              <a:t>  写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xiě</a:t>
            </a:r>
            <a:r>
              <a:rPr lang="en-US" altLang="zh-TW" dirty="0" smtClean="0"/>
              <a:t>]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TW" altLang="en-US" dirty="0" smtClean="0"/>
              <a:t> </a:t>
            </a:r>
            <a:r>
              <a:rPr lang="zh-CN" altLang="zh-TW" dirty="0" smtClean="0"/>
              <a:t>上个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shàng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gè</a:t>
            </a:r>
            <a:r>
              <a:rPr lang="en-US" altLang="zh-TW" dirty="0" smtClean="0"/>
              <a:t> ]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927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太</a:t>
            </a:r>
            <a:r>
              <a:rPr lang="en-US" altLang="zh-TW" dirty="0"/>
              <a:t>[</a:t>
            </a:r>
            <a:r>
              <a:rPr lang="en-US" altLang="zh-TW" dirty="0" err="1" smtClean="0"/>
              <a:t>tài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Too</a:t>
            </a:r>
          </a:p>
          <a:p>
            <a:endParaRPr lang="en-US" altLang="zh-TW" dirty="0"/>
          </a:p>
          <a:p>
            <a:r>
              <a:rPr lang="en-US" altLang="zh-TW" dirty="0" smtClean="0"/>
              <a:t>Usually combine with </a:t>
            </a:r>
            <a:r>
              <a:rPr lang="zh-TW" altLang="en-US" dirty="0" smtClean="0"/>
              <a:t>了</a:t>
            </a:r>
            <a:r>
              <a:rPr lang="en-US" altLang="zh-TW" dirty="0" smtClean="0"/>
              <a:t>[le]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太多了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[too much]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296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8082" y="332420"/>
            <a:ext cx="10515600" cy="1325563"/>
          </a:xfrm>
        </p:spPr>
        <p:txBody>
          <a:bodyPr/>
          <a:lstStyle/>
          <a:p>
            <a:r>
              <a:rPr lang="zh-TW" altLang="en-US" dirty="0"/>
              <a:t>太</a:t>
            </a:r>
            <a:r>
              <a:rPr lang="en-US" altLang="zh-TW" dirty="0"/>
              <a:t>[</a:t>
            </a:r>
            <a:r>
              <a:rPr lang="en-US" altLang="zh-TW" dirty="0" err="1"/>
              <a:t>tài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Too slow</a:t>
            </a:r>
            <a:endParaRPr lang="en-US" altLang="zh-TW" dirty="0"/>
          </a:p>
          <a:p>
            <a:endParaRPr lang="en-US" altLang="zh-TW" dirty="0" smtClean="0"/>
          </a:p>
          <a:p>
            <a:r>
              <a:rPr lang="zh-TW" altLang="en-US" dirty="0" smtClean="0"/>
              <a:t>太</a:t>
            </a:r>
            <a:r>
              <a:rPr lang="zh-CN" altLang="en-US" dirty="0" smtClean="0"/>
              <a:t>  </a:t>
            </a:r>
            <a:r>
              <a:rPr lang="zh-TW" altLang="en-US" dirty="0" smtClean="0"/>
              <a:t>慢   了</a:t>
            </a:r>
            <a:endParaRPr lang="en-US" altLang="zh-CN" dirty="0" smtClean="0"/>
          </a:p>
          <a:p>
            <a:r>
              <a:rPr lang="en-US" altLang="zh-TW" dirty="0" err="1"/>
              <a:t>tài</a:t>
            </a:r>
            <a:r>
              <a:rPr lang="en-US" altLang="zh-TW" dirty="0"/>
              <a:t> </a:t>
            </a:r>
            <a:r>
              <a:rPr lang="en-US" altLang="zh-TW" dirty="0" err="1" smtClean="0"/>
              <a:t>màn</a:t>
            </a:r>
            <a:r>
              <a:rPr lang="zh-TW" altLang="en-US" dirty="0" smtClean="0"/>
              <a:t> </a:t>
            </a:r>
            <a:r>
              <a:rPr lang="en-US" altLang="zh-TW" dirty="0" smtClean="0"/>
              <a:t>le 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7366" y="2364376"/>
            <a:ext cx="3743268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2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太</a:t>
            </a:r>
            <a:r>
              <a:rPr lang="en-US" altLang="zh-TW" dirty="0"/>
              <a:t>[</a:t>
            </a:r>
            <a:r>
              <a:rPr lang="en-US" altLang="zh-TW" dirty="0" err="1"/>
              <a:t>tài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Too difficult</a:t>
            </a:r>
          </a:p>
          <a:p>
            <a:endParaRPr lang="en-US" altLang="zh-TW" dirty="0"/>
          </a:p>
          <a:p>
            <a:r>
              <a:rPr lang="zh-TW" altLang="en-US" dirty="0"/>
              <a:t>太难了</a:t>
            </a:r>
          </a:p>
        </p:txBody>
      </p:sp>
      <p:sp>
        <p:nvSpPr>
          <p:cNvPr id="5" name="矩形 4"/>
          <p:cNvSpPr/>
          <p:nvPr/>
        </p:nvSpPr>
        <p:spPr>
          <a:xfrm>
            <a:off x="2599285" y="3070270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难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11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就</a:t>
            </a:r>
            <a:r>
              <a:rPr lang="en-US" altLang="zh-TW" dirty="0"/>
              <a:t>[</a:t>
            </a:r>
            <a:r>
              <a:rPr lang="en-US" altLang="zh-TW" dirty="0" err="1" smtClean="0"/>
              <a:t>jiù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Before a verb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To suggestion the earliness, briefness or quickness of action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现</a:t>
            </a:r>
            <a:r>
              <a:rPr lang="zh-TW" altLang="en-US" dirty="0" smtClean="0"/>
              <a:t>在</a:t>
            </a:r>
            <a:r>
              <a:rPr lang="en-US" altLang="zh-TW" dirty="0"/>
              <a:t>[</a:t>
            </a:r>
            <a:r>
              <a:rPr lang="en-US" altLang="zh-TW" dirty="0" err="1"/>
              <a:t>xiàn</a:t>
            </a:r>
            <a:r>
              <a:rPr lang="en-US" altLang="zh-TW" dirty="0"/>
              <a:t> </a:t>
            </a:r>
            <a:r>
              <a:rPr lang="en-US" altLang="zh-TW" dirty="0" err="1" smtClean="0"/>
              <a:t>zài</a:t>
            </a:r>
            <a:r>
              <a:rPr lang="en-US" altLang="zh-TW" dirty="0" smtClean="0"/>
              <a:t>/now]</a:t>
            </a:r>
            <a:r>
              <a:rPr lang="zh-TW" altLang="en-US" dirty="0" smtClean="0"/>
              <a:t>就写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Write it now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23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就</a:t>
            </a:r>
            <a:r>
              <a:rPr lang="en-US" altLang="zh-TW" dirty="0"/>
              <a:t>[</a:t>
            </a:r>
            <a:r>
              <a:rPr lang="en-US" altLang="zh-TW" dirty="0" err="1"/>
              <a:t>jiù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Learn it now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现    在  就   学</a:t>
            </a:r>
            <a:endParaRPr lang="en-US" altLang="zh-TW" dirty="0"/>
          </a:p>
          <a:p>
            <a:r>
              <a:rPr lang="en-US" altLang="zh-TW" dirty="0" err="1"/>
              <a:t>xiàn</a:t>
            </a:r>
            <a:r>
              <a:rPr lang="en-US" altLang="zh-TW" dirty="0"/>
              <a:t> </a:t>
            </a:r>
            <a:r>
              <a:rPr lang="en-US" altLang="zh-TW" dirty="0" err="1"/>
              <a:t>zài</a:t>
            </a:r>
            <a:r>
              <a:rPr lang="en-US" altLang="zh-TW" dirty="0"/>
              <a:t> 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jiù</a:t>
            </a:r>
            <a:r>
              <a:rPr lang="en-US" altLang="zh-TW" dirty="0" smtClean="0"/>
              <a:t> </a:t>
            </a:r>
            <a:r>
              <a:rPr lang="zh-TW" altLang="en-US" dirty="0" smtClean="0"/>
              <a:t>  </a:t>
            </a:r>
            <a:r>
              <a:rPr lang="en-US" altLang="zh-TW" dirty="0" err="1" smtClean="0"/>
              <a:t>xué</a:t>
            </a:r>
            <a:r>
              <a:rPr lang="en-US" altLang="zh-TW" dirty="0" smtClean="0"/>
              <a:t> 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04" y="3059772"/>
            <a:ext cx="5181600" cy="34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2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就</a:t>
            </a:r>
            <a:r>
              <a:rPr lang="en-US" altLang="zh-TW" dirty="0"/>
              <a:t>[</a:t>
            </a:r>
            <a:r>
              <a:rPr lang="en-US" altLang="zh-TW" dirty="0" err="1"/>
              <a:t>jiù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preview it now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现</a:t>
            </a:r>
            <a:r>
              <a:rPr lang="zh-TW" altLang="en-US" dirty="0"/>
              <a:t>在     </a:t>
            </a:r>
            <a:r>
              <a:rPr lang="zh-TW" altLang="en-US" dirty="0" smtClean="0"/>
              <a:t>就    预</a:t>
            </a:r>
            <a:r>
              <a:rPr lang="zh-TW" altLang="en-US" dirty="0"/>
              <a:t>习</a:t>
            </a:r>
            <a:endParaRPr lang="en-US" altLang="zh-TW" dirty="0" smtClean="0"/>
          </a:p>
          <a:p>
            <a:r>
              <a:rPr lang="en-US" altLang="zh-TW" dirty="0" err="1" smtClean="0"/>
              <a:t>xiànzài</a:t>
            </a:r>
            <a:r>
              <a:rPr lang="en-US" altLang="zh-TW" dirty="0" smtClean="0"/>
              <a:t>  </a:t>
            </a:r>
            <a:r>
              <a:rPr lang="en-US" altLang="zh-TW" dirty="0" err="1" smtClean="0"/>
              <a:t>jiù</a:t>
            </a:r>
            <a:r>
              <a:rPr lang="en-US" altLang="zh-TW" dirty="0"/>
              <a:t>    </a:t>
            </a:r>
            <a:r>
              <a:rPr lang="en-US" altLang="zh-TW" dirty="0" err="1" smtClean="0"/>
              <a:t>yùxí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96928"/>
            <a:ext cx="4682134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7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才</a:t>
            </a:r>
            <a:r>
              <a:rPr lang="en-US" altLang="zh-TW" dirty="0"/>
              <a:t>[</a:t>
            </a:r>
            <a:r>
              <a:rPr lang="en-US" altLang="zh-TW" dirty="0" err="1"/>
              <a:t>cái</a:t>
            </a:r>
            <a:r>
              <a:rPr lang="en-US" altLang="zh-TW" dirty="0"/>
              <a:t> </a:t>
            </a:r>
            <a:r>
              <a:rPr lang="en-US" altLang="zh-TW" dirty="0" smtClean="0"/>
              <a:t>]</a:t>
            </a:r>
            <a:r>
              <a:rPr lang="zh-TW" altLang="en-US" dirty="0" smtClean="0"/>
              <a:t>                               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Before a verb</a:t>
            </a:r>
          </a:p>
          <a:p>
            <a:endParaRPr lang="en-US" altLang="zh-TW" dirty="0"/>
          </a:p>
          <a:p>
            <a:r>
              <a:rPr lang="en-US" altLang="zh-TW" dirty="0"/>
              <a:t>To suggestion </a:t>
            </a:r>
            <a:r>
              <a:rPr lang="en-US" altLang="zh-TW" dirty="0" smtClean="0"/>
              <a:t>the tardiness </a:t>
            </a:r>
            <a:r>
              <a:rPr lang="en-US" altLang="zh-TW" dirty="0"/>
              <a:t>or </a:t>
            </a:r>
            <a:r>
              <a:rPr lang="en-US" altLang="zh-TW" dirty="0" smtClean="0"/>
              <a:t>lateness </a:t>
            </a:r>
            <a:r>
              <a:rPr lang="en-US" altLang="zh-TW" dirty="0"/>
              <a:t>of action</a:t>
            </a:r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现</a:t>
            </a:r>
            <a:r>
              <a:rPr lang="zh-TW" altLang="en-US" dirty="0" smtClean="0"/>
              <a:t>在才写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5" name="左-右雙向箭號 4"/>
          <p:cNvSpPr/>
          <p:nvPr/>
        </p:nvSpPr>
        <p:spPr>
          <a:xfrm>
            <a:off x="3148641" y="730295"/>
            <a:ext cx="1837427" cy="59522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654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才</a:t>
            </a:r>
            <a:r>
              <a:rPr lang="en-US" altLang="zh-TW" dirty="0"/>
              <a:t>[</a:t>
            </a:r>
            <a:r>
              <a:rPr lang="en-US" altLang="zh-TW" dirty="0" err="1"/>
              <a:t>cái</a:t>
            </a:r>
            <a:r>
              <a:rPr lang="en-US" altLang="zh-TW" dirty="0"/>
              <a:t> ]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7933" y="2769795"/>
            <a:ext cx="4682134" cy="2462997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现</a:t>
            </a:r>
            <a:r>
              <a:rPr lang="zh-CN" altLang="en-US" dirty="0" smtClean="0"/>
              <a:t>在</a:t>
            </a:r>
            <a:r>
              <a:rPr lang="zh-TW" altLang="en-US" dirty="0" smtClean="0"/>
              <a:t>     </a:t>
            </a:r>
            <a:r>
              <a:rPr lang="zh-CN" altLang="en-US" dirty="0" smtClean="0"/>
              <a:t>才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预</a:t>
            </a:r>
            <a:r>
              <a:rPr lang="zh-CN" altLang="en-US" dirty="0"/>
              <a:t>习</a:t>
            </a:r>
          </a:p>
          <a:p>
            <a:r>
              <a:rPr lang="en-US" altLang="zh-CN" dirty="0" err="1"/>
              <a:t>xiànzài</a:t>
            </a:r>
            <a:r>
              <a:rPr lang="en-US" altLang="zh-CN" dirty="0"/>
              <a:t> </a:t>
            </a:r>
            <a:r>
              <a:rPr lang="zh-TW" altLang="en-US" dirty="0" smtClean="0"/>
              <a:t> </a:t>
            </a:r>
            <a:r>
              <a:rPr lang="en-US" altLang="zh-CN" dirty="0" err="1" smtClean="0"/>
              <a:t>cái</a:t>
            </a:r>
            <a:r>
              <a:rPr lang="en-US" altLang="zh-CN" dirty="0"/>
              <a:t>   </a:t>
            </a:r>
            <a:r>
              <a:rPr lang="zh-TW" altLang="en-US" dirty="0" smtClean="0"/>
              <a:t> </a:t>
            </a:r>
            <a:r>
              <a:rPr lang="en-US" altLang="zh-CN" dirty="0" err="1" smtClean="0"/>
              <a:t>yùxí</a:t>
            </a:r>
            <a:r>
              <a:rPr lang="en-US" altLang="zh-CN" dirty="0" smtClean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963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才</a:t>
            </a:r>
            <a:r>
              <a:rPr lang="en-US" altLang="zh-TW" dirty="0"/>
              <a:t>[</a:t>
            </a:r>
            <a:r>
              <a:rPr lang="en-US" altLang="zh-TW" dirty="0" err="1"/>
              <a:t>cái</a:t>
            </a:r>
            <a:r>
              <a:rPr lang="en-US" altLang="zh-TW" dirty="0"/>
              <a:t> 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八点上</a:t>
            </a:r>
            <a:r>
              <a:rPr lang="zh-CN" altLang="en-US" dirty="0" smtClean="0"/>
              <a:t>课</a:t>
            </a:r>
            <a:r>
              <a:rPr lang="en-US" altLang="zh-CN" dirty="0"/>
              <a:t>[</a:t>
            </a:r>
            <a:r>
              <a:rPr lang="en-US" altLang="zh-CN" dirty="0" err="1"/>
              <a:t>shàng</a:t>
            </a:r>
            <a:r>
              <a:rPr lang="en-US" altLang="zh-CN" dirty="0"/>
              <a:t> </a:t>
            </a:r>
            <a:r>
              <a:rPr lang="en-US" altLang="zh-CN" dirty="0" err="1" smtClean="0"/>
              <a:t>kè</a:t>
            </a:r>
            <a:r>
              <a:rPr lang="en-US" altLang="zh-CN" dirty="0" smtClean="0"/>
              <a:t>]</a:t>
            </a:r>
            <a:r>
              <a:rPr lang="zh-CN" altLang="en-US" dirty="0" smtClean="0"/>
              <a:t>，</a:t>
            </a:r>
            <a:r>
              <a:rPr lang="zh-CN" altLang="en-US" dirty="0"/>
              <a:t>他七</a:t>
            </a:r>
            <a:r>
              <a:rPr lang="zh-CN" altLang="en-US" dirty="0" smtClean="0"/>
              <a:t>点就</a:t>
            </a:r>
            <a:r>
              <a:rPr lang="zh-CN" altLang="en-US" dirty="0"/>
              <a:t>来</a:t>
            </a:r>
            <a:r>
              <a:rPr lang="zh-CN" altLang="en-US" dirty="0" smtClean="0"/>
              <a:t>了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Class started at 8:00, but he come [as early as] 7:00pm.</a:t>
            </a:r>
          </a:p>
          <a:p>
            <a:endParaRPr lang="en-US" altLang="zh-TW" dirty="0"/>
          </a:p>
          <a:p>
            <a:r>
              <a:rPr lang="zh-CN" altLang="en-US" dirty="0"/>
              <a:t>八点上课，</a:t>
            </a:r>
            <a:r>
              <a:rPr lang="zh-CN" altLang="en-US" dirty="0" smtClean="0"/>
              <a:t>他</a:t>
            </a:r>
            <a:r>
              <a:rPr lang="zh-TW" altLang="en-US" dirty="0"/>
              <a:t>九</a:t>
            </a:r>
            <a:r>
              <a:rPr lang="zh-CN" altLang="en-US" dirty="0" smtClean="0"/>
              <a:t>点</a:t>
            </a:r>
            <a:r>
              <a:rPr lang="zh-TW" altLang="en-US" dirty="0" smtClean="0"/>
              <a:t>才</a:t>
            </a:r>
            <a:r>
              <a:rPr lang="zh-CN" altLang="en-US" dirty="0" smtClean="0"/>
              <a:t>来</a:t>
            </a:r>
            <a:endParaRPr lang="en-US" altLang="zh-CN" dirty="0" smtClean="0"/>
          </a:p>
          <a:p>
            <a:r>
              <a:rPr lang="en-US" altLang="zh-TW" dirty="0"/>
              <a:t>Class started at 8:00, but he </a:t>
            </a:r>
            <a:r>
              <a:rPr lang="en-US" altLang="zh-TW" dirty="0" smtClean="0"/>
              <a:t>didn’t come until 9:00pm</a:t>
            </a:r>
            <a:r>
              <a:rPr lang="en-US" altLang="zh-TW" dirty="0"/>
              <a:t>.</a:t>
            </a:r>
          </a:p>
          <a:p>
            <a:endParaRPr lang="zh-TW" altLang="en-US" dirty="0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56714" y="1690688"/>
            <a:ext cx="3295650" cy="268605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341" y="21260"/>
            <a:ext cx="2470210" cy="2013293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865" y="4376738"/>
            <a:ext cx="1935162" cy="193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9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第</a:t>
            </a:r>
            <a:r>
              <a:rPr lang="en-US" altLang="zh-TW" dirty="0"/>
              <a:t>[</a:t>
            </a:r>
            <a:r>
              <a:rPr lang="en-US" altLang="zh-TW" dirty="0" err="1"/>
              <a:t>dì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+ number</a:t>
            </a:r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第一 </a:t>
            </a:r>
            <a:r>
              <a:rPr lang="en-US" altLang="zh-TW" dirty="0" smtClean="0"/>
              <a:t>[the first]</a:t>
            </a:r>
          </a:p>
          <a:p>
            <a:r>
              <a:rPr lang="zh-TW" altLang="en-US" dirty="0" smtClean="0"/>
              <a:t>第二 </a:t>
            </a:r>
            <a:r>
              <a:rPr lang="en-US" altLang="zh-TW" dirty="0" smtClean="0"/>
              <a:t>[the second]</a:t>
            </a:r>
          </a:p>
          <a:p>
            <a:r>
              <a:rPr lang="zh-TW" altLang="en-US" dirty="0" smtClean="0"/>
              <a:t>第三 </a:t>
            </a:r>
            <a:r>
              <a:rPr lang="en-US" altLang="zh-TW" dirty="0" smtClean="0"/>
              <a:t>[the third]</a:t>
            </a:r>
          </a:p>
          <a:p>
            <a:r>
              <a:rPr lang="zh-TW" altLang="en-US" dirty="0" smtClean="0"/>
              <a:t>第四 </a:t>
            </a:r>
            <a:r>
              <a:rPr lang="en-US" altLang="zh-TW" dirty="0" smtClean="0"/>
              <a:t>[the forth]</a:t>
            </a:r>
          </a:p>
          <a:p>
            <a:r>
              <a:rPr lang="en-US" altLang="zh-TW" dirty="0" smtClean="0"/>
              <a:t>…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971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14605" y="2586899"/>
            <a:ext cx="2828789" cy="2828789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</a:t>
            </a:r>
            <a:r>
              <a:rPr lang="zh-TW" altLang="en-US" dirty="0" smtClean="0"/>
              <a:t>  真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zhēn</a:t>
            </a:r>
            <a:r>
              <a:rPr lang="en-US" altLang="zh-TW" dirty="0" smtClean="0"/>
              <a:t>]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B</a:t>
            </a:r>
            <a:r>
              <a:rPr lang="zh-TW" altLang="en-US" dirty="0" smtClean="0"/>
              <a:t>  字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zì</a:t>
            </a:r>
            <a:r>
              <a:rPr lang="en-US" altLang="zh-TW" dirty="0" smtClean="0"/>
              <a:t>]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CN" altLang="zh-TW" dirty="0" smtClean="0"/>
              <a:t>上个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shàng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gè</a:t>
            </a:r>
            <a:r>
              <a:rPr lang="en-US" altLang="zh-TW" dirty="0" smtClean="0"/>
              <a:t> ]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586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第</a:t>
            </a:r>
            <a:r>
              <a:rPr lang="en-US" altLang="zh-TW" dirty="0"/>
              <a:t>[</a:t>
            </a:r>
            <a:r>
              <a:rPr lang="en-US" altLang="zh-TW" dirty="0" err="1" smtClean="0"/>
              <a:t>dì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4010" y="2425335"/>
            <a:ext cx="4395597" cy="3151905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第几个是中国人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091" y="2614327"/>
            <a:ext cx="2901948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3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第</a:t>
            </a:r>
            <a:r>
              <a:rPr lang="en-US" altLang="zh-TW" dirty="0"/>
              <a:t>[</a:t>
            </a:r>
            <a:r>
              <a:rPr lang="en-US" altLang="zh-TW" dirty="0" err="1" smtClean="0"/>
              <a:t>dì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0403" y="2425335"/>
            <a:ext cx="4395597" cy="3151905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第几个是中国人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9830"/>
            <a:ext cx="2901948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1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第</a:t>
            </a:r>
            <a:r>
              <a:rPr lang="en-US" altLang="zh-TW" dirty="0"/>
              <a:t>[</a:t>
            </a:r>
            <a:r>
              <a:rPr lang="en-US" altLang="zh-TW" dirty="0" err="1" smtClean="0"/>
              <a:t>dì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425337"/>
            <a:ext cx="4395597" cy="3151905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第几个是中国人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589" y="2519832"/>
            <a:ext cx="2901948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5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第</a:t>
            </a:r>
            <a:r>
              <a:rPr lang="en-US" altLang="zh-TW" dirty="0"/>
              <a:t>[</a:t>
            </a:r>
            <a:r>
              <a:rPr lang="en-US" altLang="zh-TW" dirty="0" err="1" smtClean="0"/>
              <a:t>dì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425337"/>
            <a:ext cx="4395597" cy="3151905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第几个是中国人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597" y="2614329"/>
            <a:ext cx="2901948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7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有</a:t>
            </a:r>
            <a:r>
              <a:rPr lang="en-US" altLang="zh-TW" dirty="0" smtClean="0"/>
              <a:t>[</a:t>
            </a:r>
            <a:r>
              <a:rPr lang="zh-TW" altLang="en-US" dirty="0" smtClean="0"/>
              <a:t>一</a:t>
            </a:r>
            <a:r>
              <a:rPr lang="en-US" altLang="zh-TW" dirty="0" smtClean="0"/>
              <a:t>]</a:t>
            </a:r>
            <a:r>
              <a:rPr lang="zh-TW" altLang="en-US" dirty="0" smtClean="0"/>
              <a:t>点</a:t>
            </a:r>
            <a:r>
              <a:rPr lang="zh-TW" altLang="en-US" dirty="0"/>
              <a:t>儿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 有   </a:t>
            </a:r>
            <a:r>
              <a:rPr lang="en-US" altLang="zh-TW" dirty="0" smtClean="0"/>
              <a:t>[</a:t>
            </a:r>
            <a:r>
              <a:rPr lang="zh-TW" altLang="en-US" dirty="0" smtClean="0"/>
              <a:t>一</a:t>
            </a:r>
            <a:r>
              <a:rPr lang="en-US" altLang="zh-TW" dirty="0" smtClean="0"/>
              <a:t>]   </a:t>
            </a:r>
            <a:r>
              <a:rPr lang="zh-TW" altLang="en-US" dirty="0" smtClean="0"/>
              <a:t>点儿</a:t>
            </a:r>
            <a:endParaRPr lang="en-US" altLang="zh-TW" dirty="0" smtClean="0"/>
          </a:p>
          <a:p>
            <a:r>
              <a:rPr lang="en-US" altLang="zh-TW" dirty="0" err="1"/>
              <a:t>yǒu</a:t>
            </a:r>
            <a:r>
              <a:rPr lang="en-US" altLang="zh-TW" dirty="0"/>
              <a:t> </a:t>
            </a:r>
            <a:r>
              <a:rPr lang="en-US" altLang="zh-TW" dirty="0" smtClean="0"/>
              <a:t>   </a:t>
            </a:r>
            <a:r>
              <a:rPr lang="en-US" altLang="zh-TW" dirty="0" err="1" smtClean="0"/>
              <a:t>yī</a:t>
            </a:r>
            <a:r>
              <a:rPr lang="en-US" altLang="zh-TW" dirty="0" smtClean="0"/>
              <a:t>     </a:t>
            </a:r>
            <a:r>
              <a:rPr lang="en-US" altLang="zh-TW" dirty="0" err="1" smtClean="0"/>
              <a:t>diǎnr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A little bit 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有一点儿</a:t>
            </a:r>
            <a:r>
              <a:rPr lang="zh-TW" altLang="en-US" dirty="0" smtClean="0"/>
              <a:t>难</a:t>
            </a:r>
            <a:endParaRPr lang="en-US" altLang="zh-TW" dirty="0" smtClean="0"/>
          </a:p>
          <a:p>
            <a:r>
              <a:rPr lang="en-US" altLang="zh-TW" dirty="0" smtClean="0"/>
              <a:t>A little bit difficult</a:t>
            </a:r>
          </a:p>
          <a:p>
            <a:endParaRPr lang="en-US" altLang="zh-TW" dirty="0"/>
          </a:p>
          <a:p>
            <a:r>
              <a:rPr lang="en-US" altLang="zh-TW" dirty="0" smtClean="0">
                <a:solidFill>
                  <a:srgbClr val="FF0000"/>
                </a:solidFill>
              </a:rPr>
              <a:t>Warning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X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zh-CN" altLang="en-US" dirty="0" smtClean="0">
                <a:solidFill>
                  <a:srgbClr val="FF0000"/>
                </a:solidFill>
              </a:rPr>
              <a:t>有</a:t>
            </a:r>
            <a:r>
              <a:rPr lang="zh-CN" altLang="en-US" dirty="0">
                <a:solidFill>
                  <a:srgbClr val="FF0000"/>
                </a:solidFill>
              </a:rPr>
              <a:t>一点儿容易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0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有</a:t>
            </a:r>
            <a:r>
              <a:rPr lang="en-US" altLang="zh-TW" dirty="0"/>
              <a:t>[</a:t>
            </a:r>
            <a:r>
              <a:rPr lang="zh-TW" altLang="en-US" dirty="0"/>
              <a:t>一</a:t>
            </a:r>
            <a:r>
              <a:rPr lang="en-US" altLang="zh-TW" dirty="0"/>
              <a:t>]</a:t>
            </a:r>
            <a:r>
              <a:rPr lang="zh-TW" altLang="en-US" dirty="0"/>
              <a:t>点儿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little bit much/many</a:t>
            </a:r>
          </a:p>
          <a:p>
            <a:endParaRPr lang="en-US" altLang="zh-TW" dirty="0"/>
          </a:p>
          <a:p>
            <a:r>
              <a:rPr lang="zh-TW" altLang="en-US" dirty="0"/>
              <a:t>有</a:t>
            </a:r>
            <a:r>
              <a:rPr lang="en-US" altLang="zh-TW" dirty="0"/>
              <a:t>[</a:t>
            </a:r>
            <a:r>
              <a:rPr lang="zh-TW" altLang="en-US" dirty="0"/>
              <a:t>一</a:t>
            </a:r>
            <a:r>
              <a:rPr lang="en-US" altLang="zh-TW" dirty="0"/>
              <a:t>]</a:t>
            </a:r>
            <a:r>
              <a:rPr lang="zh-TW" altLang="en-US" dirty="0"/>
              <a:t>点</a:t>
            </a:r>
            <a:r>
              <a:rPr lang="zh-TW" altLang="en-US" dirty="0" smtClean="0"/>
              <a:t>儿多</a:t>
            </a:r>
            <a:endParaRPr lang="zh-TW" altLang="en-US" dirty="0"/>
          </a:p>
        </p:txBody>
      </p:sp>
      <p:pic>
        <p:nvPicPr>
          <p:cNvPr id="5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4769"/>
            <a:ext cx="5181600" cy="34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2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有</a:t>
            </a:r>
            <a:r>
              <a:rPr lang="en-US" altLang="zh-TW" dirty="0"/>
              <a:t>[</a:t>
            </a:r>
            <a:r>
              <a:rPr lang="zh-TW" altLang="en-US" dirty="0"/>
              <a:t>一</a:t>
            </a:r>
            <a:r>
              <a:rPr lang="en-US" altLang="zh-TW" dirty="0"/>
              <a:t>]</a:t>
            </a:r>
            <a:r>
              <a:rPr lang="zh-TW" altLang="en-US" dirty="0"/>
              <a:t>点儿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little slow</a:t>
            </a:r>
          </a:p>
          <a:p>
            <a:endParaRPr lang="en-US" altLang="zh-TW" dirty="0"/>
          </a:p>
          <a:p>
            <a:r>
              <a:rPr lang="zh-TW" altLang="en-US" dirty="0"/>
              <a:t>有</a:t>
            </a:r>
            <a:r>
              <a:rPr lang="en-US" altLang="zh-TW" dirty="0"/>
              <a:t>[</a:t>
            </a:r>
            <a:r>
              <a:rPr lang="zh-TW" altLang="en-US" dirty="0"/>
              <a:t>一</a:t>
            </a:r>
            <a:r>
              <a:rPr lang="en-US" altLang="zh-TW" dirty="0"/>
              <a:t>]</a:t>
            </a:r>
            <a:r>
              <a:rPr lang="zh-TW" altLang="en-US" dirty="0"/>
              <a:t>点</a:t>
            </a:r>
            <a:r>
              <a:rPr lang="zh-TW" altLang="en-US" dirty="0" smtClean="0"/>
              <a:t>儿慢</a:t>
            </a:r>
            <a:endParaRPr lang="zh-TW" altLang="en-US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7366" y="2364376"/>
            <a:ext cx="3743268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6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Fulfill the sentence by </a:t>
            </a:r>
            <a:r>
              <a:rPr lang="zh-TW" altLang="en-US" dirty="0" smtClean="0"/>
              <a:t>语</a:t>
            </a:r>
            <a:r>
              <a:rPr lang="zh-TW" altLang="en-US" dirty="0"/>
              <a:t>法</a:t>
            </a:r>
            <a:r>
              <a:rPr lang="en-US" altLang="zh-TW" dirty="0" smtClean="0"/>
              <a:t>.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他写字</a:t>
            </a:r>
            <a:r>
              <a:rPr lang="zh-CN" altLang="en-US" dirty="0" smtClean="0"/>
              <a:t>写</a:t>
            </a:r>
            <a:r>
              <a:rPr lang="zh-TW" altLang="en-US" dirty="0" smtClean="0"/>
              <a:t> </a:t>
            </a:r>
            <a:r>
              <a:rPr lang="zh-TW" altLang="en-US" u="sng" dirty="0" smtClean="0"/>
              <a:t> </a:t>
            </a:r>
            <a:r>
              <a:rPr lang="zh-CN" altLang="en-US" u="sng" dirty="0" smtClean="0"/>
              <a:t>得</a:t>
            </a:r>
            <a:r>
              <a:rPr lang="zh-TW" altLang="en-US" u="sng" dirty="0" smtClean="0"/>
              <a:t>  </a:t>
            </a:r>
            <a:r>
              <a:rPr lang="zh-TW" altLang="en-US" dirty="0" smtClean="0"/>
              <a:t>很</a:t>
            </a:r>
            <a:r>
              <a:rPr lang="zh-CN" altLang="en-US" dirty="0" smtClean="0"/>
              <a:t>好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en-US" altLang="zh-TW" dirty="0" smtClean="0"/>
              <a:t>His writes characters well.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622430" y="1825625"/>
            <a:ext cx="629728" cy="34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74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她说话</a:t>
            </a:r>
            <a:r>
              <a:rPr lang="zh-CN" altLang="en-US" dirty="0" smtClean="0"/>
              <a:t>说 </a:t>
            </a:r>
            <a:r>
              <a:rPr lang="zh-CN" altLang="en-US" u="sng" dirty="0" smtClean="0"/>
              <a:t>   得   </a:t>
            </a:r>
            <a:r>
              <a:rPr lang="zh-CN" altLang="en-US" dirty="0" smtClean="0"/>
              <a:t>很慢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en-US" altLang="zh-TW" dirty="0" smtClean="0"/>
              <a:t>She speaks slowly.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700068" y="1825625"/>
            <a:ext cx="810883" cy="322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6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6378" y="1825625"/>
            <a:ext cx="4345244" cy="4351338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</a:t>
            </a:r>
            <a:r>
              <a:rPr lang="zh-TW" altLang="en-US" dirty="0" smtClean="0"/>
              <a:t>  说话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shuō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huà</a:t>
            </a:r>
            <a:r>
              <a:rPr lang="en-US" altLang="zh-TW" dirty="0" smtClean="0"/>
              <a:t>]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B</a:t>
            </a:r>
            <a:r>
              <a:rPr lang="zh-TW" altLang="en-US" dirty="0" smtClean="0"/>
              <a:t>  </a:t>
            </a:r>
            <a:r>
              <a:rPr lang="zh-CN" altLang="zh-TW" dirty="0" smtClean="0"/>
              <a:t>懂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dǒng</a:t>
            </a:r>
            <a:r>
              <a:rPr lang="en-US" altLang="zh-TW" dirty="0" smtClean="0"/>
              <a:t>]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TW" altLang="en-US" dirty="0"/>
              <a:t> </a:t>
            </a:r>
            <a:r>
              <a:rPr lang="zh-TW" altLang="en-US" dirty="0" smtClean="0"/>
              <a:t> </a:t>
            </a:r>
            <a:r>
              <a:rPr lang="zh-CN" altLang="zh-TW" dirty="0" smtClean="0"/>
              <a:t>语法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yǔ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fǎ</a:t>
            </a:r>
            <a:r>
              <a:rPr lang="en-US" altLang="zh-TW" dirty="0" smtClean="0"/>
              <a:t>]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281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汉</a:t>
            </a:r>
            <a:r>
              <a:rPr lang="zh-CN" altLang="en-US" dirty="0" smtClean="0"/>
              <a:t>字</a:t>
            </a:r>
            <a:r>
              <a:rPr lang="zh-CN" altLang="en-US" u="sng" dirty="0" smtClean="0"/>
              <a:t>   真   </a:t>
            </a:r>
            <a:r>
              <a:rPr lang="zh-CN" altLang="en-US" dirty="0" smtClean="0"/>
              <a:t>的</a:t>
            </a:r>
            <a:r>
              <a:rPr lang="zh-CN" altLang="en-US" dirty="0"/>
              <a:t>很</a:t>
            </a:r>
            <a:r>
              <a:rPr lang="zh-CN" altLang="en-US" dirty="0" smtClean="0"/>
              <a:t>难</a:t>
            </a:r>
            <a:endParaRPr lang="en-US" altLang="zh-CN" dirty="0" smtClean="0"/>
          </a:p>
          <a:p>
            <a:r>
              <a:rPr lang="en-US" altLang="zh-TW" dirty="0" smtClean="0"/>
              <a:t>Chinese characters are </a:t>
            </a:r>
            <a:r>
              <a:rPr lang="en-US" altLang="zh-TW" dirty="0" smtClean="0">
                <a:solidFill>
                  <a:srgbClr val="FF0000"/>
                </a:solidFill>
              </a:rPr>
              <a:t>really</a:t>
            </a:r>
            <a:r>
              <a:rPr lang="en-US" altLang="zh-TW" dirty="0" smtClean="0"/>
              <a:t> difficult.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40943" y="1825625"/>
            <a:ext cx="724619" cy="356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330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我的语</a:t>
            </a:r>
            <a:r>
              <a:rPr lang="zh-CN" altLang="en-US" dirty="0" smtClean="0"/>
              <a:t>法 </a:t>
            </a:r>
            <a:r>
              <a:rPr lang="zh-CN" altLang="en-US" u="sng" dirty="0" smtClean="0"/>
              <a:t> </a:t>
            </a:r>
            <a:r>
              <a:rPr lang="en-US" altLang="zh-CN" u="sng" dirty="0" smtClean="0"/>
              <a:t> </a:t>
            </a:r>
            <a:r>
              <a:rPr lang="zh-CN" altLang="en-US" u="sng" dirty="0" smtClean="0"/>
              <a:t>太  </a:t>
            </a:r>
            <a:r>
              <a:rPr lang="zh-CN" altLang="en-US" dirty="0" smtClean="0"/>
              <a:t>不好了</a:t>
            </a:r>
            <a:r>
              <a:rPr lang="en-US" altLang="zh-TW" dirty="0" smtClean="0"/>
              <a:t>!</a:t>
            </a:r>
          </a:p>
          <a:p>
            <a:endParaRPr lang="en-US" altLang="zh-TW" dirty="0"/>
          </a:p>
          <a:p>
            <a:r>
              <a:rPr lang="en-US" altLang="zh-TW" dirty="0" smtClean="0"/>
              <a:t>My grammar is </a:t>
            </a:r>
            <a:r>
              <a:rPr lang="en-US" altLang="zh-TW" dirty="0" smtClean="0">
                <a:solidFill>
                  <a:srgbClr val="FF0000"/>
                </a:solidFill>
              </a:rPr>
              <a:t>too</a:t>
            </a:r>
            <a:r>
              <a:rPr lang="zh-TW" altLang="en-US" dirty="0" smtClean="0"/>
              <a:t> </a:t>
            </a:r>
            <a:r>
              <a:rPr lang="en-US" altLang="zh-TW" dirty="0" smtClean="0"/>
              <a:t>awful!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682815" y="1858783"/>
            <a:ext cx="664234" cy="34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4769"/>
            <a:ext cx="5181600" cy="34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5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生</a:t>
            </a:r>
            <a:r>
              <a:rPr lang="zh-CN" altLang="en-US" dirty="0" smtClean="0"/>
              <a:t>词 </a:t>
            </a:r>
            <a:r>
              <a:rPr lang="zh-CN" altLang="en-US" u="sng" dirty="0" smtClean="0"/>
              <a:t>  太  </a:t>
            </a:r>
            <a:r>
              <a:rPr lang="zh-CN" altLang="en-US" dirty="0" smtClean="0"/>
              <a:t>容易</a:t>
            </a:r>
            <a:r>
              <a:rPr lang="zh-CN" altLang="en-US" dirty="0"/>
              <a:t>了</a:t>
            </a:r>
          </a:p>
          <a:p>
            <a:r>
              <a:rPr lang="en-US" altLang="zh-TW" dirty="0" smtClean="0"/>
              <a:t>Vocabulary is </a:t>
            </a:r>
            <a:r>
              <a:rPr lang="en-US" altLang="zh-TW" dirty="0" smtClean="0">
                <a:solidFill>
                  <a:srgbClr val="FF0000"/>
                </a:solidFill>
              </a:rPr>
              <a:t>too</a:t>
            </a:r>
            <a:r>
              <a:rPr lang="en-US" altLang="zh-TW" dirty="0" smtClean="0"/>
              <a:t> easy.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92702" y="1889185"/>
            <a:ext cx="569343" cy="267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1366" y="2364376"/>
            <a:ext cx="3743268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你懂 </a:t>
            </a:r>
            <a:r>
              <a:rPr lang="zh-TW" altLang="en-US" u="sng" dirty="0" smtClean="0"/>
              <a:t>  真  </a:t>
            </a:r>
            <a:r>
              <a:rPr lang="zh-TW" altLang="en-US" dirty="0" smtClean="0"/>
              <a:t>多</a:t>
            </a:r>
            <a:endParaRPr lang="zh-TW" altLang="en-US" dirty="0"/>
          </a:p>
          <a:p>
            <a:r>
              <a:rPr lang="en-US" altLang="zh-TW" dirty="0" smtClean="0"/>
              <a:t>You understand many things. 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84076" y="1825625"/>
            <a:ext cx="638354" cy="399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自动化, 工程师, 工程, 技术, 业, 计算机, 工业, 权力, 创新, 工作, 能源, 设计, 聪明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86849"/>
            <a:ext cx="5181600" cy="402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45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现在 </a:t>
            </a:r>
            <a:r>
              <a:rPr lang="zh-TW" altLang="en-US" u="sng" dirty="0" smtClean="0"/>
              <a:t>  就  </a:t>
            </a:r>
            <a:r>
              <a:rPr lang="zh-TW" altLang="en-US" dirty="0" smtClean="0"/>
              <a:t>教我</a:t>
            </a:r>
            <a:endParaRPr lang="en-US" altLang="zh-TW" dirty="0" smtClean="0"/>
          </a:p>
          <a:p>
            <a:r>
              <a:rPr lang="en-US" altLang="zh-TW" dirty="0" smtClean="0"/>
              <a:t>Teach me now.</a:t>
            </a:r>
            <a:endParaRPr lang="en-US" altLang="zh-TW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86" y="1805197"/>
            <a:ext cx="652329" cy="414564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90198"/>
            <a:ext cx="5181600" cy="382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8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我们现</a:t>
            </a:r>
            <a:r>
              <a:rPr lang="zh-CN" altLang="en-US" dirty="0" smtClean="0"/>
              <a:t>在 </a:t>
            </a:r>
            <a:r>
              <a:rPr lang="zh-CN" altLang="en-US" u="sng" dirty="0" smtClean="0"/>
              <a:t>  就  </a:t>
            </a:r>
            <a:r>
              <a:rPr lang="zh-CN" altLang="en-US" dirty="0" smtClean="0"/>
              <a:t>写</a:t>
            </a:r>
            <a:endParaRPr lang="en-US" altLang="zh-CN" dirty="0" smtClean="0"/>
          </a:p>
          <a:p>
            <a:r>
              <a:rPr lang="en-US" altLang="zh-CN" dirty="0" smtClean="0"/>
              <a:t>We write it now.</a:t>
            </a:r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691442" y="1837426"/>
            <a:ext cx="612475" cy="345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99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他</a:t>
            </a:r>
            <a:r>
              <a:rPr lang="zh-TW" altLang="en-US" dirty="0"/>
              <a:t>七</a:t>
            </a:r>
            <a:r>
              <a:rPr lang="zh-CN" altLang="en-US" dirty="0" smtClean="0"/>
              <a:t>点</a:t>
            </a:r>
            <a:r>
              <a:rPr lang="zh-TW" altLang="en-US" dirty="0" smtClean="0"/>
              <a:t> </a:t>
            </a:r>
            <a:r>
              <a:rPr lang="zh-TW" altLang="en-US" u="sng" dirty="0" smtClean="0"/>
              <a:t>  </a:t>
            </a:r>
            <a:r>
              <a:rPr lang="zh-CN" altLang="en-US" u="sng" dirty="0" smtClean="0"/>
              <a:t>就</a:t>
            </a:r>
            <a:r>
              <a:rPr lang="zh-TW" altLang="en-US" u="sng" dirty="0" smtClean="0"/>
              <a:t>  </a:t>
            </a:r>
            <a:r>
              <a:rPr lang="zh-CN" altLang="en-US" dirty="0" smtClean="0"/>
              <a:t>来了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He come here (as early as) at 7:00pm.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04736" y="1825625"/>
            <a:ext cx="4316527" cy="435133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329132" y="1825625"/>
            <a:ext cx="629728" cy="374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173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Which one is Czech?[first, second…]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17" y="4041290"/>
            <a:ext cx="2815046" cy="204090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3" y="3961298"/>
            <a:ext cx="2794000" cy="21209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262" y="3775869"/>
            <a:ext cx="2571750" cy="257175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6737" y="4307373"/>
            <a:ext cx="2143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5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Which one is Czech?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31" y="4137084"/>
            <a:ext cx="2815046" cy="204090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3" y="3961298"/>
            <a:ext cx="2794000" cy="21209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119" y="3871663"/>
            <a:ext cx="2571750" cy="257175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387" y="4307373"/>
            <a:ext cx="2143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Which one is Czech?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" y="4137084"/>
            <a:ext cx="2815046" cy="204090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952" y="4189288"/>
            <a:ext cx="2794000" cy="21209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795" y="3963863"/>
            <a:ext cx="2571750" cy="257175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875" y="4333498"/>
            <a:ext cx="2143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8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04360" y="1876654"/>
            <a:ext cx="4249280" cy="4249280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 </a:t>
            </a:r>
            <a:r>
              <a:rPr lang="zh-TW" altLang="en-US" dirty="0" smtClean="0"/>
              <a:t>纸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zhǐ</a:t>
            </a:r>
            <a:r>
              <a:rPr lang="en-US" altLang="zh-TW" dirty="0" smtClean="0"/>
              <a:t>]</a:t>
            </a:r>
          </a:p>
          <a:p>
            <a:endParaRPr lang="en-US" altLang="zh-TW" dirty="0"/>
          </a:p>
          <a:p>
            <a:r>
              <a:rPr lang="en-US" altLang="zh-TW" dirty="0" smtClean="0"/>
              <a:t>B  </a:t>
            </a:r>
            <a:r>
              <a:rPr lang="zh-TW" altLang="en-US" dirty="0" smtClean="0"/>
              <a:t>怎么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zěn</a:t>
            </a:r>
            <a:r>
              <a:rPr lang="en-US" altLang="zh-TW" dirty="0" smtClean="0"/>
              <a:t> me]</a:t>
            </a:r>
          </a:p>
          <a:p>
            <a:endParaRPr lang="en-US" altLang="zh-TW" dirty="0"/>
          </a:p>
          <a:p>
            <a:r>
              <a:rPr lang="en-US" altLang="zh-TW" dirty="0" smtClean="0"/>
              <a:t>C  </a:t>
            </a:r>
            <a:r>
              <a:rPr lang="zh-TW" altLang="en-US" dirty="0" smtClean="0"/>
              <a:t>笔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bǐ</a:t>
            </a:r>
            <a:r>
              <a:rPr lang="en-US" altLang="zh-TW" dirty="0" smtClean="0"/>
              <a:t>]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786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Which one is USA?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954" y="4074641"/>
            <a:ext cx="2815046" cy="204090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749" y="4001294"/>
            <a:ext cx="2794000" cy="21209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57" y="3809220"/>
            <a:ext cx="2571750" cy="257175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387" y="4307373"/>
            <a:ext cx="2143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0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中文</a:t>
            </a:r>
            <a:r>
              <a:rPr lang="zh-TW" altLang="en-US" dirty="0" smtClean="0"/>
              <a:t> </a:t>
            </a:r>
            <a:r>
              <a:rPr lang="zh-TW" altLang="en-US" u="sng" dirty="0" smtClean="0"/>
              <a:t> </a:t>
            </a:r>
            <a:r>
              <a:rPr lang="zh-CN" altLang="en-US" u="sng" dirty="0" smtClean="0"/>
              <a:t>有</a:t>
            </a:r>
            <a:r>
              <a:rPr lang="zh-CN" altLang="en-US" u="sng" dirty="0"/>
              <a:t>一点</a:t>
            </a:r>
            <a:r>
              <a:rPr lang="zh-CN" altLang="en-US" u="sng" dirty="0" smtClean="0"/>
              <a:t>儿</a:t>
            </a:r>
            <a:r>
              <a:rPr lang="zh-TW" altLang="en-US" u="sng" dirty="0" smtClean="0"/>
              <a:t>  </a:t>
            </a:r>
            <a:r>
              <a:rPr lang="zh-CN" altLang="en-US" dirty="0" smtClean="0"/>
              <a:t>难</a:t>
            </a:r>
            <a:endParaRPr lang="en-US" altLang="zh-CN" dirty="0" smtClean="0"/>
          </a:p>
          <a:p>
            <a:r>
              <a:rPr lang="en-US" altLang="zh-CN" dirty="0" smtClean="0"/>
              <a:t>Chinese a little bite difficult.</a:t>
            </a:r>
            <a:endParaRPr lang="zh-CN" altLang="en-US" dirty="0"/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49571" y="1825625"/>
            <a:ext cx="1690777" cy="365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444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这一课生</a:t>
            </a:r>
            <a:r>
              <a:rPr lang="zh-CN" altLang="en-US" dirty="0" smtClean="0"/>
              <a:t>词</a:t>
            </a:r>
            <a:r>
              <a:rPr lang="zh-TW" altLang="en-US" dirty="0" smtClean="0"/>
              <a:t> </a:t>
            </a:r>
            <a:r>
              <a:rPr lang="zh-TW" altLang="en-US" u="sng" dirty="0" smtClean="0"/>
              <a:t> </a:t>
            </a:r>
            <a:r>
              <a:rPr lang="zh-CN" altLang="en-US" u="sng" dirty="0" smtClean="0"/>
              <a:t>有</a:t>
            </a:r>
            <a:r>
              <a:rPr lang="zh-CN" altLang="en-US" u="sng" dirty="0"/>
              <a:t>点</a:t>
            </a:r>
            <a:r>
              <a:rPr lang="zh-CN" altLang="en-US" u="sng" dirty="0" smtClean="0"/>
              <a:t>儿</a:t>
            </a:r>
            <a:r>
              <a:rPr lang="zh-TW" altLang="en-US" u="sng" dirty="0" smtClean="0"/>
              <a:t>  </a:t>
            </a:r>
            <a:r>
              <a:rPr lang="zh-CN" altLang="en-US" dirty="0" smtClean="0"/>
              <a:t>多</a:t>
            </a:r>
            <a:endParaRPr lang="zh-CN" altLang="en-US" dirty="0"/>
          </a:p>
          <a:p>
            <a:r>
              <a:rPr lang="en-US" altLang="zh-TW" dirty="0" smtClean="0"/>
              <a:t>There are a few too many new words in this lesson.</a:t>
            </a:r>
            <a:endParaRPr lang="zh-TW" altLang="en-US" dirty="0"/>
          </a:p>
        </p:txBody>
      </p:sp>
      <p:pic>
        <p:nvPicPr>
          <p:cNvPr id="5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1366" y="2364376"/>
            <a:ext cx="3743268" cy="327383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10619" y="1846053"/>
            <a:ext cx="1268083" cy="327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588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31076"/>
            <a:ext cx="5181600" cy="4351338"/>
          </a:xfrm>
        </p:spPr>
        <p:txBody>
          <a:bodyPr/>
          <a:lstStyle/>
          <a:p>
            <a:r>
              <a:rPr lang="zh-CN" altLang="en-US" dirty="0"/>
              <a:t>我说中文说</a:t>
            </a:r>
            <a:r>
              <a:rPr lang="zh-CN" altLang="en-US" dirty="0" smtClean="0"/>
              <a:t>得</a:t>
            </a:r>
            <a:r>
              <a:rPr lang="zh-TW" altLang="en-US" u="sng" dirty="0" smtClean="0"/>
              <a:t>  </a:t>
            </a:r>
            <a:r>
              <a:rPr lang="zh-CN" altLang="en-US" u="sng" dirty="0" smtClean="0"/>
              <a:t>有</a:t>
            </a:r>
            <a:r>
              <a:rPr lang="zh-TW" altLang="en-US" u="sng" dirty="0" smtClean="0"/>
              <a:t>一</a:t>
            </a:r>
            <a:r>
              <a:rPr lang="zh-CN" altLang="en-US" u="sng" dirty="0" smtClean="0"/>
              <a:t>点儿</a:t>
            </a:r>
            <a:r>
              <a:rPr lang="zh-TW" altLang="en-US" u="sng" dirty="0"/>
              <a:t> </a:t>
            </a:r>
            <a:r>
              <a:rPr lang="zh-TW" altLang="en-US" u="sng" dirty="0" smtClean="0"/>
              <a:t> </a:t>
            </a:r>
            <a:r>
              <a:rPr lang="zh-CN" altLang="en-US" dirty="0" smtClean="0"/>
              <a:t>慢</a:t>
            </a:r>
            <a:endParaRPr lang="en-US" altLang="zh-CN" dirty="0" smtClean="0"/>
          </a:p>
          <a:p>
            <a:r>
              <a:rPr lang="en-US" altLang="zh-TW" dirty="0" smtClean="0"/>
              <a:t>I speak Chinese a little bit slow.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9718"/>
            <a:ext cx="5181600" cy="388315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298" y="2855741"/>
            <a:ext cx="2609314" cy="145707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199" y="2059718"/>
            <a:ext cx="2274005" cy="151803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303917" y="1825625"/>
            <a:ext cx="1768415" cy="339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969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他</a:t>
            </a:r>
            <a:r>
              <a:rPr lang="zh-CN" altLang="en-US" dirty="0" smtClean="0"/>
              <a:t>写</a:t>
            </a:r>
            <a:r>
              <a:rPr lang="zh-CN" altLang="en-US" dirty="0"/>
              <a:t>字</a:t>
            </a:r>
            <a:r>
              <a:rPr lang="zh-CN" altLang="en-US" dirty="0" smtClean="0"/>
              <a:t>写</a:t>
            </a:r>
            <a:r>
              <a:rPr lang="zh-TW" altLang="en-US" dirty="0" smtClean="0"/>
              <a:t> </a:t>
            </a:r>
            <a:r>
              <a:rPr lang="zh-TW" altLang="en-US" u="sng" dirty="0" smtClean="0"/>
              <a:t>  </a:t>
            </a:r>
            <a:r>
              <a:rPr lang="zh-CN" altLang="en-US" u="sng" dirty="0" smtClean="0"/>
              <a:t>得</a:t>
            </a:r>
            <a:r>
              <a:rPr lang="zh-TW" altLang="en-US" u="sng" dirty="0" smtClean="0"/>
              <a:t>  </a:t>
            </a:r>
            <a:r>
              <a:rPr lang="zh-TW" altLang="en-US" dirty="0" smtClean="0"/>
              <a:t>  </a:t>
            </a:r>
            <a:r>
              <a:rPr lang="zh-TW" altLang="en-US" u="sng" dirty="0" smtClean="0"/>
              <a:t>  </a:t>
            </a:r>
            <a:r>
              <a:rPr lang="zh-CN" altLang="en-US" u="sng" dirty="0" smtClean="0"/>
              <a:t>真</a:t>
            </a:r>
            <a:r>
              <a:rPr lang="zh-TW" altLang="en-US" u="sng" dirty="0" smtClean="0"/>
              <a:t>  </a:t>
            </a:r>
            <a:r>
              <a:rPr lang="zh-CN" altLang="en-US" dirty="0" smtClean="0"/>
              <a:t>好</a:t>
            </a:r>
            <a:endParaRPr lang="en-US" altLang="zh-CN" dirty="0" smtClean="0"/>
          </a:p>
          <a:p>
            <a:r>
              <a:rPr lang="en-US" altLang="zh-CN" dirty="0" smtClean="0"/>
              <a:t>He writes characters really well.</a:t>
            </a:r>
            <a:endParaRPr lang="zh-CN" altLang="en-US" dirty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665562" y="1906438"/>
            <a:ext cx="698740" cy="293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449846" y="1889185"/>
            <a:ext cx="715993" cy="310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4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老师</a:t>
            </a:r>
            <a:r>
              <a:rPr lang="zh-CN" altLang="en-US" dirty="0" smtClean="0"/>
              <a:t>教</a:t>
            </a:r>
            <a:r>
              <a:rPr lang="zh-TW" altLang="en-US" dirty="0" smtClean="0"/>
              <a:t> </a:t>
            </a:r>
            <a:r>
              <a:rPr lang="zh-TW" altLang="en-US" u="sng" dirty="0" smtClean="0"/>
              <a:t>  </a:t>
            </a:r>
            <a:r>
              <a:rPr lang="zh-CN" altLang="en-US" u="sng" dirty="0" smtClean="0"/>
              <a:t>得</a:t>
            </a:r>
            <a:r>
              <a:rPr lang="zh-TW" altLang="en-US" u="sng" dirty="0" smtClean="0"/>
              <a:t> </a:t>
            </a:r>
            <a:r>
              <a:rPr lang="zh-TW" altLang="en-US" dirty="0" smtClean="0"/>
              <a:t>   </a:t>
            </a:r>
            <a:r>
              <a:rPr lang="zh-TW" altLang="en-US" u="sng" dirty="0" smtClean="0"/>
              <a:t>  </a:t>
            </a:r>
            <a:r>
              <a:rPr lang="zh-CN" altLang="en-US" u="sng" dirty="0" smtClean="0"/>
              <a:t>太</a:t>
            </a:r>
            <a:r>
              <a:rPr lang="zh-TW" altLang="en-US" u="sng" dirty="0" smtClean="0"/>
              <a:t>  </a:t>
            </a:r>
            <a:r>
              <a:rPr lang="zh-CN" altLang="en-US" dirty="0" smtClean="0"/>
              <a:t>慢</a:t>
            </a:r>
            <a:endParaRPr lang="en-US" altLang="zh-CN" dirty="0" smtClean="0"/>
          </a:p>
          <a:p>
            <a:r>
              <a:rPr lang="en-US" altLang="zh-CN" dirty="0" smtClean="0"/>
              <a:t>Teacher teaches too slow. </a:t>
            </a:r>
            <a:endParaRPr lang="zh-CN" altLang="en-US" dirty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329132" y="1825625"/>
            <a:ext cx="577970" cy="356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148642" y="1825626"/>
            <a:ext cx="655607" cy="356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90198"/>
            <a:ext cx="5181600" cy="382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1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Fulfill the paragraph by </a:t>
            </a:r>
            <a:r>
              <a:rPr lang="zh-TW" altLang="en-US" dirty="0" smtClean="0"/>
              <a:t>语</a:t>
            </a:r>
            <a:r>
              <a:rPr lang="zh-TW" altLang="en-US" dirty="0"/>
              <a:t>法</a:t>
            </a:r>
            <a:r>
              <a:rPr lang="en-US" altLang="zh-TW" dirty="0" smtClean="0"/>
              <a:t>.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9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zh-CN" altLang="en-US" spc="600" dirty="0"/>
              <a:t>这一课</a:t>
            </a:r>
            <a:r>
              <a:rPr lang="zh-CN" altLang="en-US" spc="600" dirty="0" smtClean="0"/>
              <a:t>生词</a:t>
            </a:r>
            <a:r>
              <a:rPr lang="zh-CN" altLang="en-US" u="sng" spc="600" dirty="0" smtClean="0"/>
              <a:t> 太</a:t>
            </a:r>
            <a:r>
              <a:rPr lang="zh-CN" altLang="en-US" spc="600" dirty="0" smtClean="0"/>
              <a:t>多</a:t>
            </a:r>
            <a:r>
              <a:rPr lang="zh-CN" altLang="en-US" spc="600" dirty="0"/>
              <a:t>，而老师</a:t>
            </a:r>
            <a:r>
              <a:rPr lang="zh-CN" altLang="en-US" spc="600" dirty="0" smtClean="0"/>
              <a:t>教</a:t>
            </a:r>
            <a:r>
              <a:rPr lang="zh-TW" altLang="en-US" spc="600" dirty="0" smtClean="0"/>
              <a:t>得</a:t>
            </a:r>
            <a:r>
              <a:rPr lang="zh-CN" altLang="en-US" u="sng" spc="600" dirty="0" smtClean="0"/>
              <a:t>有</a:t>
            </a:r>
            <a:r>
              <a:rPr lang="zh-CN" altLang="en-US" u="sng" spc="600" dirty="0"/>
              <a:t>一点儿</a:t>
            </a:r>
            <a:r>
              <a:rPr lang="zh-CN" altLang="en-US" spc="600" dirty="0"/>
              <a:t>快，我还没懂，</a:t>
            </a:r>
            <a:r>
              <a:rPr lang="zh-CN" altLang="en-US" u="sng" spc="600" dirty="0"/>
              <a:t>就</a:t>
            </a:r>
            <a:r>
              <a:rPr lang="zh-CN" altLang="en-US" spc="600" dirty="0"/>
              <a:t>到下一张了。而语法</a:t>
            </a:r>
            <a:r>
              <a:rPr lang="zh-CN" altLang="en-US" u="sng" spc="600" dirty="0"/>
              <a:t>真</a:t>
            </a:r>
            <a:r>
              <a:rPr lang="zh-CN" altLang="en-US" spc="600" dirty="0"/>
              <a:t>难，我要预习和复习才懂。</a:t>
            </a:r>
            <a:endParaRPr lang="zh-TW" altLang="en-US" spc="600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/>
              <a:t>有一点儿</a:t>
            </a:r>
          </a:p>
          <a:p>
            <a:r>
              <a:rPr lang="zh-CN" altLang="en-US" dirty="0"/>
              <a:t>太</a:t>
            </a:r>
          </a:p>
          <a:p>
            <a:r>
              <a:rPr lang="zh-CN" altLang="en-US" dirty="0"/>
              <a:t>就</a:t>
            </a:r>
          </a:p>
          <a:p>
            <a:r>
              <a:rPr lang="zh-CN" altLang="en-US" dirty="0"/>
              <a:t>真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338423" y="2147977"/>
            <a:ext cx="560717" cy="336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497347" y="3015200"/>
            <a:ext cx="1682151" cy="336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270" y="3752490"/>
            <a:ext cx="573074" cy="35359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454" y="4611127"/>
            <a:ext cx="573074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7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Talking about how you feel about this class in Chinese.</a:t>
            </a:r>
            <a:endParaRPr lang="zh-TW" altLang="en-US" dirty="0"/>
          </a:p>
        </p:txBody>
      </p:sp>
      <p:pic>
        <p:nvPicPr>
          <p:cNvPr id="5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90198"/>
            <a:ext cx="5181600" cy="382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12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Discussion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生词</a:t>
            </a:r>
          </a:p>
          <a:p>
            <a:r>
              <a:rPr lang="zh-CN" altLang="en-US" dirty="0"/>
              <a:t>语法</a:t>
            </a:r>
          </a:p>
          <a:p>
            <a:endParaRPr lang="zh-CN" altLang="en-US" dirty="0"/>
          </a:p>
          <a:p>
            <a:r>
              <a:rPr lang="zh-CN" altLang="en-US" dirty="0"/>
              <a:t>老师</a:t>
            </a:r>
          </a:p>
          <a:p>
            <a:r>
              <a:rPr lang="zh-CN" altLang="en-US" dirty="0"/>
              <a:t>教</a:t>
            </a:r>
          </a:p>
          <a:p>
            <a:r>
              <a:rPr lang="zh-CN" altLang="en-US" dirty="0"/>
              <a:t>得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真</a:t>
            </a:r>
          </a:p>
          <a:p>
            <a:r>
              <a:rPr lang="zh-TW" altLang="en-US" dirty="0"/>
              <a:t>很</a:t>
            </a:r>
          </a:p>
          <a:p>
            <a:r>
              <a:rPr lang="zh-TW" altLang="en-US" dirty="0" smtClean="0"/>
              <a:t>太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/>
              <a:t>容易</a:t>
            </a:r>
          </a:p>
          <a:p>
            <a:r>
              <a:rPr lang="zh-TW" altLang="en-US" dirty="0"/>
              <a:t>难</a:t>
            </a:r>
          </a:p>
        </p:txBody>
      </p:sp>
    </p:spTree>
    <p:extLst>
      <p:ext uri="{BB962C8B-B14F-4D97-AF65-F5344CB8AC3E}">
        <p14:creationId xmlns:p14="http://schemas.microsoft.com/office/powerpoint/2010/main" val="363950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9718"/>
            <a:ext cx="5181600" cy="3883152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</a:t>
            </a:r>
            <a:r>
              <a:rPr lang="zh-TW" altLang="en-US" dirty="0" smtClean="0"/>
              <a:t>  笔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bǐ</a:t>
            </a:r>
            <a:r>
              <a:rPr lang="en-US" altLang="zh-TW" dirty="0" smtClean="0"/>
              <a:t>]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B  </a:t>
            </a:r>
            <a:r>
              <a:rPr lang="zh-TW" altLang="en-US" dirty="0" smtClean="0"/>
              <a:t>怎么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zěn</a:t>
            </a:r>
            <a:r>
              <a:rPr lang="en-US" altLang="zh-TW" dirty="0" smtClean="0"/>
              <a:t> me]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TW" altLang="en-US" dirty="0" smtClean="0"/>
              <a:t>  </a:t>
            </a:r>
            <a:r>
              <a:rPr lang="zh-CN" altLang="zh-TW" dirty="0" smtClean="0"/>
              <a:t>生词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shēng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cí</a:t>
            </a:r>
            <a:r>
              <a:rPr lang="en-US" altLang="zh-TW" dirty="0" smtClean="0"/>
              <a:t> ]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765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  </a:t>
            </a:r>
            <a:r>
              <a:rPr lang="en-US" altLang="zh-TW" dirty="0" err="1" smtClean="0"/>
              <a:t>shēng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cí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B   </a:t>
            </a:r>
            <a:r>
              <a:rPr lang="en-US" altLang="zh-TW" dirty="0" err="1" smtClean="0"/>
              <a:t>duō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C  </a:t>
            </a:r>
            <a:r>
              <a:rPr lang="en-US" altLang="zh-TW" dirty="0" err="1" smtClean="0"/>
              <a:t>shuō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huà</a:t>
            </a:r>
            <a:r>
              <a:rPr lang="en-US" altLang="zh-TW" dirty="0" smtClean="0"/>
              <a:t> </a:t>
            </a:r>
          </a:p>
          <a:p>
            <a:endParaRPr lang="zh-TW" altLang="en-US" dirty="0"/>
          </a:p>
        </p:txBody>
      </p:sp>
      <p:pic>
        <p:nvPicPr>
          <p:cNvPr id="5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4769"/>
            <a:ext cx="5181600" cy="34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1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963</Words>
  <Application>Microsoft Office PowerPoint</Application>
  <PresentationFormat>寬螢幕</PresentationFormat>
  <Paragraphs>258</Paragraphs>
  <Slides>79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79</vt:i4>
      </vt:variant>
    </vt:vector>
  </HeadingPairs>
  <TitlesOfParts>
    <vt:vector size="85" baseType="lpstr">
      <vt:lpstr>宋体</vt:lpstr>
      <vt:lpstr>新細明體</vt:lpstr>
      <vt:lpstr>Arial</vt:lpstr>
      <vt:lpstr>Calibri</vt:lpstr>
      <vt:lpstr>Calibri Light</vt:lpstr>
      <vt:lpstr>Office 佈景主題</vt:lpstr>
      <vt:lpstr>Modern Chinese IV</vt:lpstr>
      <vt:lpstr>第七课 学中文</vt:lpstr>
      <vt:lpstr>Activity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Activity</vt:lpstr>
      <vt:lpstr>PowerPoint 簡報</vt:lpstr>
      <vt:lpstr>PowerPoint 簡報</vt:lpstr>
      <vt:lpstr>PowerPoint 簡報</vt:lpstr>
      <vt:lpstr>PowerPoint 簡報</vt:lpstr>
      <vt:lpstr>PowerPoint 簡報</vt:lpstr>
      <vt:lpstr>Activity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语法[yǔ fǎ /grammer]</vt:lpstr>
      <vt:lpstr>得[de] </vt:lpstr>
      <vt:lpstr>得[de]</vt:lpstr>
      <vt:lpstr>得[de]</vt:lpstr>
      <vt:lpstr>真[zhēn]</vt:lpstr>
      <vt:lpstr>真[zhēn]</vt:lpstr>
      <vt:lpstr>真[zhēn]</vt:lpstr>
      <vt:lpstr>真[zhēn]</vt:lpstr>
      <vt:lpstr>太[tài]</vt:lpstr>
      <vt:lpstr>太[tài]</vt:lpstr>
      <vt:lpstr>太[tài]</vt:lpstr>
      <vt:lpstr>就[jiù]</vt:lpstr>
      <vt:lpstr>就[jiù]</vt:lpstr>
      <vt:lpstr>就[jiù]</vt:lpstr>
      <vt:lpstr>才[cái ]                               就</vt:lpstr>
      <vt:lpstr>才[cái ]</vt:lpstr>
      <vt:lpstr>才[cái ]</vt:lpstr>
      <vt:lpstr>第[dì]</vt:lpstr>
      <vt:lpstr>第[dì]</vt:lpstr>
      <vt:lpstr>第[dì]</vt:lpstr>
      <vt:lpstr>第[dì]</vt:lpstr>
      <vt:lpstr>第[dì]</vt:lpstr>
      <vt:lpstr>有[一]点儿</vt:lpstr>
      <vt:lpstr>有[一]点儿</vt:lpstr>
      <vt:lpstr>有[一]点儿</vt:lpstr>
      <vt:lpstr>Activity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Activity</vt:lpstr>
      <vt:lpstr>PowerPoint 簡報</vt:lpstr>
      <vt:lpstr>Discussion</vt:lpstr>
      <vt:lpstr>Discussion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Chinese IV</dc:title>
  <dc:creator>蘇瑞慧</dc:creator>
  <cp:lastModifiedBy>蘇瑞慧</cp:lastModifiedBy>
  <cp:revision>86</cp:revision>
  <dcterms:created xsi:type="dcterms:W3CDTF">2018-02-17T13:36:20Z</dcterms:created>
  <dcterms:modified xsi:type="dcterms:W3CDTF">2018-02-24T16:07:47Z</dcterms:modified>
</cp:coreProperties>
</file>