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5" r:id="rId14"/>
    <p:sldId id="364" r:id="rId15"/>
    <p:sldId id="368" r:id="rId16"/>
    <p:sldId id="366" r:id="rId17"/>
    <p:sldId id="367" r:id="rId18"/>
    <p:sldId id="363" r:id="rId19"/>
    <p:sldId id="369" r:id="rId20"/>
    <p:sldId id="372" r:id="rId21"/>
    <p:sldId id="373" r:id="rId22"/>
    <p:sldId id="374" r:id="rId23"/>
    <p:sldId id="376" r:id="rId24"/>
    <p:sldId id="375" r:id="rId25"/>
    <p:sldId id="386" r:id="rId26"/>
    <p:sldId id="382" r:id="rId27"/>
    <p:sldId id="377" r:id="rId28"/>
    <p:sldId id="379" r:id="rId29"/>
    <p:sldId id="385" r:id="rId30"/>
    <p:sldId id="380" r:id="rId31"/>
    <p:sldId id="378" r:id="rId32"/>
    <p:sldId id="381" r:id="rId33"/>
    <p:sldId id="383" r:id="rId34"/>
    <p:sldId id="384" r:id="rId35"/>
    <p:sldId id="387" r:id="rId36"/>
    <p:sldId id="389" r:id="rId37"/>
    <p:sldId id="388" r:id="rId38"/>
    <p:sldId id="390" r:id="rId39"/>
    <p:sldId id="391" r:id="rId40"/>
    <p:sldId id="392" r:id="rId41"/>
    <p:sldId id="393" r:id="rId42"/>
    <p:sldId id="394" r:id="rId43"/>
    <p:sldId id="395" r:id="rId44"/>
    <p:sldId id="397" r:id="rId45"/>
    <p:sldId id="398" r:id="rId46"/>
    <p:sldId id="404" r:id="rId47"/>
    <p:sldId id="407" r:id="rId48"/>
    <p:sldId id="396" r:id="rId49"/>
    <p:sldId id="399" r:id="rId50"/>
    <p:sldId id="405" r:id="rId51"/>
    <p:sldId id="400" r:id="rId52"/>
    <p:sldId id="401" r:id="rId53"/>
    <p:sldId id="402" r:id="rId54"/>
    <p:sldId id="403" r:id="rId55"/>
    <p:sldId id="406" r:id="rId56"/>
    <p:sldId id="408" r:id="rId57"/>
    <p:sldId id="409" r:id="rId58"/>
    <p:sldId id="410" r:id="rId59"/>
    <p:sldId id="411" r:id="rId60"/>
    <p:sldId id="412" r:id="rId61"/>
    <p:sldId id="414" r:id="rId62"/>
    <p:sldId id="419" r:id="rId63"/>
    <p:sldId id="420" r:id="rId64"/>
    <p:sldId id="415" r:id="rId65"/>
    <p:sldId id="413" r:id="rId66"/>
    <p:sldId id="416" r:id="rId67"/>
    <p:sldId id="418" r:id="rId68"/>
    <p:sldId id="417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433" r:id="rId82"/>
    <p:sldId id="434" r:id="rId83"/>
    <p:sldId id="435" r:id="rId84"/>
    <p:sldId id="437" r:id="rId85"/>
    <p:sldId id="438" r:id="rId86"/>
    <p:sldId id="436" r:id="rId87"/>
    <p:sldId id="439" r:id="rId88"/>
    <p:sldId id="440" r:id="rId89"/>
    <p:sldId id="441" r:id="rId90"/>
    <p:sldId id="444" r:id="rId91"/>
    <p:sldId id="445" r:id="rId92"/>
    <p:sldId id="442" r:id="rId93"/>
    <p:sldId id="443" r:id="rId94"/>
    <p:sldId id="446" r:id="rId95"/>
    <p:sldId id="447" r:id="rId9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8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24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73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6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9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9F67-7E3F-4D3E-9729-126242B2EB98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Modern Chinese IV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 KSCX04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887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现在 </a:t>
            </a:r>
            <a:r>
              <a:rPr lang="zh-TW" altLang="en-US" u="sng" dirty="0" smtClean="0"/>
              <a:t>  就  </a:t>
            </a:r>
            <a:r>
              <a:rPr lang="zh-TW" altLang="en-US" dirty="0" smtClean="0"/>
              <a:t>教我</a:t>
            </a:r>
            <a:endParaRPr lang="en-US" altLang="zh-TW" dirty="0" smtClean="0"/>
          </a:p>
          <a:p>
            <a:r>
              <a:rPr lang="en-US" altLang="zh-TW" dirty="0" smtClean="0"/>
              <a:t>Teach me now.</a:t>
            </a:r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86" y="1805197"/>
            <a:ext cx="652329" cy="414564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90198"/>
            <a:ext cx="5181600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我们现</a:t>
            </a:r>
            <a:r>
              <a:rPr lang="zh-CN" altLang="en-US" dirty="0" smtClean="0"/>
              <a:t>在 </a:t>
            </a:r>
            <a:r>
              <a:rPr lang="zh-CN" altLang="en-US" u="sng" dirty="0" smtClean="0"/>
              <a:t>  就  </a:t>
            </a:r>
            <a:r>
              <a:rPr lang="zh-CN" altLang="en-US" dirty="0" smtClean="0"/>
              <a:t>写</a:t>
            </a:r>
            <a:endParaRPr lang="en-US" altLang="zh-CN" dirty="0" smtClean="0"/>
          </a:p>
          <a:p>
            <a:r>
              <a:rPr lang="en-US" altLang="zh-CN" dirty="0" smtClean="0"/>
              <a:t>We write it now.</a:t>
            </a:r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1442" y="1837426"/>
            <a:ext cx="612475" cy="34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9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他</a:t>
            </a:r>
            <a:r>
              <a:rPr lang="zh-TW" altLang="en-US" dirty="0"/>
              <a:t>七</a:t>
            </a:r>
            <a:r>
              <a:rPr lang="zh-CN" altLang="en-US" dirty="0" smtClean="0"/>
              <a:t>点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就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来了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He come here (as early as) at 7:00pm.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4736" y="1825625"/>
            <a:ext cx="4316527" cy="435133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29132" y="1825625"/>
            <a:ext cx="629728" cy="37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7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Czech?[first, second…]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17" y="4041290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3" y="3961298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262" y="3775869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737" y="4307373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Czech?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31" y="4137084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3" y="3961298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119" y="3871663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87" y="4307373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USA?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54" y="4074641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3961298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135" y="3809220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87" y="4307373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</a:t>
            </a:r>
            <a:r>
              <a:rPr lang="en-US" altLang="zh-TW" dirty="0" smtClean="0"/>
              <a:t>France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" y="4137084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52" y="4189288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795" y="3963863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75" y="4333498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中文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</a:t>
            </a:r>
            <a:r>
              <a:rPr lang="zh-CN" altLang="en-US" u="sng" dirty="0" smtClean="0"/>
              <a:t>有</a:t>
            </a:r>
            <a:r>
              <a:rPr lang="zh-CN" altLang="en-US" u="sng" dirty="0"/>
              <a:t>一点</a:t>
            </a:r>
            <a:r>
              <a:rPr lang="zh-CN" altLang="en-US" u="sng" dirty="0" smtClean="0"/>
              <a:t>儿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难</a:t>
            </a:r>
            <a:endParaRPr lang="en-US" altLang="zh-CN" dirty="0" smtClean="0"/>
          </a:p>
          <a:p>
            <a:r>
              <a:rPr lang="en-US" altLang="zh-CN" dirty="0" smtClean="0"/>
              <a:t>Chinese a little bite difficult.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49571" y="1825625"/>
            <a:ext cx="1690777" cy="3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4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这一课生</a:t>
            </a:r>
            <a:r>
              <a:rPr lang="zh-CN" altLang="en-US" dirty="0" smtClean="0"/>
              <a:t>词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</a:t>
            </a:r>
            <a:r>
              <a:rPr lang="zh-CN" altLang="en-US" u="sng" dirty="0" smtClean="0"/>
              <a:t>有</a:t>
            </a:r>
            <a:r>
              <a:rPr lang="zh-CN" altLang="en-US" u="sng" dirty="0"/>
              <a:t>点</a:t>
            </a:r>
            <a:r>
              <a:rPr lang="zh-CN" altLang="en-US" u="sng" dirty="0" smtClean="0"/>
              <a:t>儿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多</a:t>
            </a:r>
            <a:endParaRPr lang="zh-CN" altLang="en-US" dirty="0"/>
          </a:p>
          <a:p>
            <a:r>
              <a:rPr lang="en-US" altLang="zh-TW" dirty="0" smtClean="0"/>
              <a:t>There are a few too many new words in this lesson.</a:t>
            </a:r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1366" y="2364376"/>
            <a:ext cx="3743268" cy="32738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10619" y="1846053"/>
            <a:ext cx="1268083" cy="327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88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31076"/>
            <a:ext cx="5181600" cy="4351338"/>
          </a:xfrm>
        </p:spPr>
        <p:txBody>
          <a:bodyPr/>
          <a:lstStyle/>
          <a:p>
            <a:r>
              <a:rPr lang="zh-CN" altLang="en-US" dirty="0"/>
              <a:t>我说中文说</a:t>
            </a:r>
            <a:r>
              <a:rPr lang="zh-CN" altLang="en-US" dirty="0" smtClean="0"/>
              <a:t>得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有</a:t>
            </a:r>
            <a:r>
              <a:rPr lang="zh-TW" altLang="en-US" u="sng" dirty="0" smtClean="0"/>
              <a:t>一</a:t>
            </a:r>
            <a:r>
              <a:rPr lang="zh-CN" altLang="en-US" u="sng" dirty="0" smtClean="0"/>
              <a:t>点儿</a:t>
            </a:r>
            <a:r>
              <a:rPr lang="zh-TW" altLang="en-US" u="sng" dirty="0"/>
              <a:t> </a:t>
            </a:r>
            <a:r>
              <a:rPr lang="zh-TW" altLang="en-US" u="sng" dirty="0" smtClean="0"/>
              <a:t> </a:t>
            </a:r>
            <a:r>
              <a:rPr lang="zh-CN" altLang="en-US" dirty="0" smtClean="0"/>
              <a:t>慢</a:t>
            </a:r>
            <a:endParaRPr lang="en-US" altLang="zh-CN" dirty="0" smtClean="0"/>
          </a:p>
          <a:p>
            <a:r>
              <a:rPr lang="en-US" altLang="zh-TW" dirty="0" smtClean="0"/>
              <a:t>I speak Chinese a little bit slow.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298" y="2855741"/>
            <a:ext cx="2609314" cy="14570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199" y="2059718"/>
            <a:ext cx="2274005" cy="151803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03917" y="1825625"/>
            <a:ext cx="1768415" cy="339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6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第七课 学中文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74" y="500907"/>
            <a:ext cx="5952226" cy="39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他</a:t>
            </a:r>
            <a:r>
              <a:rPr lang="zh-CN" altLang="en-US" dirty="0" smtClean="0"/>
              <a:t>写</a:t>
            </a:r>
            <a:r>
              <a:rPr lang="zh-CN" altLang="en-US" dirty="0"/>
              <a:t>字</a:t>
            </a:r>
            <a:r>
              <a:rPr lang="zh-CN" altLang="en-US" dirty="0" smtClean="0"/>
              <a:t>写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得</a:t>
            </a:r>
            <a:r>
              <a:rPr lang="zh-TW" altLang="en-US" u="sng" dirty="0" smtClean="0"/>
              <a:t>  </a:t>
            </a:r>
            <a:r>
              <a:rPr lang="zh-TW" altLang="en-US" dirty="0" smtClean="0"/>
              <a:t> 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真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好</a:t>
            </a:r>
            <a:endParaRPr lang="en-US" altLang="zh-CN" dirty="0" smtClean="0"/>
          </a:p>
          <a:p>
            <a:r>
              <a:rPr lang="en-US" altLang="zh-CN" dirty="0" smtClean="0"/>
              <a:t>He writes characters really well.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65562" y="1906438"/>
            <a:ext cx="698740" cy="293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449846" y="1889185"/>
            <a:ext cx="715993" cy="310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老师</a:t>
            </a:r>
            <a:r>
              <a:rPr lang="zh-CN" altLang="en-US" dirty="0" smtClean="0"/>
              <a:t>教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得</a:t>
            </a:r>
            <a:r>
              <a:rPr lang="zh-TW" altLang="en-US" u="sng" dirty="0" smtClean="0"/>
              <a:t> </a:t>
            </a:r>
            <a:r>
              <a:rPr lang="zh-TW" altLang="en-US" dirty="0" smtClean="0"/>
              <a:t>  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太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慢</a:t>
            </a:r>
            <a:endParaRPr lang="en-US" altLang="zh-CN" dirty="0" smtClean="0"/>
          </a:p>
          <a:p>
            <a:r>
              <a:rPr lang="en-US" altLang="zh-CN" dirty="0" smtClean="0"/>
              <a:t>Teacher teaches too slow. 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29132" y="1825625"/>
            <a:ext cx="577970" cy="3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148642" y="1825626"/>
            <a:ext cx="655607" cy="3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90198"/>
            <a:ext cx="5181600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写字</a:t>
            </a:r>
            <a:r>
              <a:rPr lang="zh-CN" altLang="en-US" dirty="0" smtClean="0"/>
              <a:t>写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得太</a:t>
            </a:r>
            <a:r>
              <a:rPr lang="zh-TW" altLang="en-US" dirty="0" smtClean="0"/>
              <a:t>   </a:t>
            </a:r>
            <a:r>
              <a:rPr lang="zh-CN" altLang="en-US" dirty="0" smtClean="0"/>
              <a:t>慢</a:t>
            </a:r>
            <a:endParaRPr lang="en-US" altLang="zh-CN" dirty="0" smtClean="0"/>
          </a:p>
          <a:p>
            <a:r>
              <a:rPr lang="en-US" altLang="zh-CN" dirty="0" smtClean="0"/>
              <a:t>Writing too slow.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4350"/>
            <a:ext cx="5181600" cy="29138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67155" y="1825625"/>
            <a:ext cx="1026543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82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Compose those</a:t>
            </a:r>
            <a:r>
              <a:rPr lang="zh-TW" altLang="en-US" dirty="0"/>
              <a:t>生</a:t>
            </a:r>
            <a:r>
              <a:rPr lang="zh-TW" altLang="en-US" dirty="0" smtClean="0"/>
              <a:t>词 </a:t>
            </a:r>
            <a:r>
              <a:rPr lang="en-US" altLang="zh-TW" dirty="0" smtClean="0"/>
              <a:t>into a sentence by </a:t>
            </a:r>
            <a:r>
              <a:rPr lang="zh-TW" altLang="en-US" dirty="0" smtClean="0"/>
              <a:t>语</a:t>
            </a:r>
            <a:r>
              <a:rPr lang="zh-TW" altLang="en-US" dirty="0"/>
              <a:t>法</a:t>
            </a:r>
            <a:r>
              <a:rPr lang="en-US" altLang="zh-TW" dirty="0" smtClean="0"/>
              <a:t>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打球 </a:t>
            </a:r>
            <a:endParaRPr lang="en-US" altLang="zh-TW" dirty="0" smtClean="0"/>
          </a:p>
          <a:p>
            <a:r>
              <a:rPr lang="zh-TW" altLang="en-US" dirty="0" smtClean="0"/>
              <a:t>很好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打球打得</a:t>
            </a:r>
            <a:r>
              <a:rPr lang="zh-TW" altLang="en-US" dirty="0"/>
              <a:t>很好</a:t>
            </a:r>
          </a:p>
        </p:txBody>
      </p:sp>
    </p:spTree>
    <p:extLst>
      <p:ext uri="{BB962C8B-B14F-4D97-AF65-F5344CB8AC3E}">
        <p14:creationId xmlns:p14="http://schemas.microsoft.com/office/powerpoint/2010/main" val="36328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真</a:t>
            </a:r>
            <a:endParaRPr lang="en-US" altLang="zh-TW" dirty="0" smtClean="0"/>
          </a:p>
          <a:p>
            <a:r>
              <a:rPr lang="zh-TW" altLang="en-US" dirty="0" smtClean="0"/>
              <a:t>汉</a:t>
            </a:r>
            <a:r>
              <a:rPr lang="zh-TW" altLang="en-US" dirty="0"/>
              <a:t>字</a:t>
            </a:r>
          </a:p>
          <a:p>
            <a:r>
              <a:rPr lang="zh-TW" altLang="en-US" dirty="0" smtClean="0"/>
              <a:t>容易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汉</a:t>
            </a:r>
            <a:r>
              <a:rPr lang="zh-TW" altLang="en-US" dirty="0" smtClean="0"/>
              <a:t>字真容易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12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多</a:t>
            </a:r>
            <a:endParaRPr lang="en-US" altLang="zh-TW" dirty="0" smtClean="0"/>
          </a:p>
          <a:p>
            <a:r>
              <a:rPr lang="zh-TW" altLang="en-US" dirty="0" smtClean="0"/>
              <a:t>紙</a:t>
            </a:r>
            <a:endParaRPr lang="en-US" altLang="zh-TW" dirty="0" smtClean="0"/>
          </a:p>
          <a:p>
            <a:r>
              <a:rPr lang="zh-TW" altLang="en-US" dirty="0"/>
              <a:t>太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紙太多</a:t>
            </a:r>
            <a:r>
              <a:rPr lang="zh-TW" altLang="en-US" dirty="0" smtClean="0"/>
              <a:t>了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太多紙了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41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说中文 </a:t>
            </a:r>
            <a:endParaRPr lang="en-US" altLang="zh-TW" dirty="0" smtClean="0"/>
          </a:p>
          <a:p>
            <a:r>
              <a:rPr lang="zh-TW" altLang="en-US" dirty="0" smtClean="0"/>
              <a:t>很好</a:t>
            </a:r>
            <a:endParaRPr lang="en-US" altLang="zh-TW" dirty="0" smtClean="0"/>
          </a:p>
          <a:p>
            <a:r>
              <a:rPr lang="zh-TW" altLang="en-US" dirty="0" smtClean="0"/>
              <a:t>得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说中文说得很好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08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跳舞</a:t>
            </a:r>
            <a:endParaRPr lang="en-US" altLang="zh-TW" dirty="0" smtClean="0"/>
          </a:p>
          <a:p>
            <a:r>
              <a:rPr lang="zh-TW" altLang="en-US" dirty="0"/>
              <a:t>太</a:t>
            </a:r>
            <a:endParaRPr lang="en-US" altLang="zh-TW" dirty="0" smtClean="0"/>
          </a:p>
          <a:p>
            <a:r>
              <a:rPr lang="zh-TW" altLang="en-US" dirty="0" smtClean="0"/>
              <a:t>你</a:t>
            </a:r>
            <a:endParaRPr lang="en-US" altLang="zh-TW" dirty="0" smtClean="0"/>
          </a:p>
          <a:p>
            <a:r>
              <a:rPr lang="zh-TW" altLang="en-US" dirty="0" smtClean="0"/>
              <a:t>好</a:t>
            </a:r>
            <a:endParaRPr lang="en-US" altLang="zh-TW" dirty="0" smtClean="0"/>
          </a:p>
          <a:p>
            <a:r>
              <a:rPr lang="zh-TW" altLang="en-US" dirty="0"/>
              <a:t>得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你跳舞跳得太好了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45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真</a:t>
            </a:r>
            <a:endParaRPr lang="en-US" altLang="zh-TW" dirty="0" smtClean="0"/>
          </a:p>
          <a:p>
            <a:r>
              <a:rPr lang="zh-TW" altLang="en-US" dirty="0" smtClean="0"/>
              <a:t>他</a:t>
            </a:r>
            <a:endParaRPr lang="en-US" altLang="zh-TW" dirty="0" smtClean="0"/>
          </a:p>
          <a:p>
            <a:r>
              <a:rPr lang="zh-TW" altLang="en-US" dirty="0"/>
              <a:t>得</a:t>
            </a:r>
            <a:endParaRPr lang="en-US" altLang="zh-TW" dirty="0" smtClean="0"/>
          </a:p>
          <a:p>
            <a:r>
              <a:rPr lang="zh-TW" altLang="en-US" dirty="0" smtClean="0"/>
              <a:t>好</a:t>
            </a:r>
            <a:endParaRPr lang="zh-TW" altLang="en-US" dirty="0"/>
          </a:p>
          <a:p>
            <a:r>
              <a:rPr lang="zh-TW" altLang="en-US" dirty="0"/>
              <a:t>写</a:t>
            </a:r>
            <a:r>
              <a:rPr lang="zh-TW" altLang="en-US" dirty="0" smtClean="0"/>
              <a:t>字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他写字写得真好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175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Fulfill the sentence by </a:t>
            </a:r>
            <a:r>
              <a:rPr lang="zh-TW" altLang="en-US" dirty="0" smtClean="0"/>
              <a:t>语</a:t>
            </a:r>
            <a:r>
              <a:rPr lang="zh-TW" altLang="en-US" dirty="0"/>
              <a:t>法</a:t>
            </a:r>
            <a:r>
              <a:rPr lang="en-US" altLang="zh-TW" dirty="0" smtClean="0"/>
              <a:t>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就</a:t>
            </a:r>
            <a:endParaRPr lang="en-US" altLang="zh-CN" dirty="0" smtClean="0"/>
          </a:p>
          <a:p>
            <a:r>
              <a:rPr lang="zh-CN" altLang="en-US" dirty="0"/>
              <a:t>上</a:t>
            </a:r>
            <a:r>
              <a:rPr lang="zh-CN" altLang="en-US" dirty="0" smtClean="0"/>
              <a:t>课</a:t>
            </a:r>
            <a:endParaRPr lang="en-US" altLang="zh-CN" dirty="0" smtClean="0"/>
          </a:p>
          <a:p>
            <a:r>
              <a:rPr lang="zh-CN" altLang="en-US" dirty="0" smtClean="0"/>
              <a:t>九</a:t>
            </a:r>
            <a:r>
              <a:rPr lang="zh-CN" altLang="en-US" dirty="0" smtClean="0"/>
              <a:t>点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九</a:t>
            </a:r>
            <a:r>
              <a:rPr lang="zh-CN" altLang="en-US" dirty="0" smtClean="0"/>
              <a:t>点</a:t>
            </a:r>
            <a:r>
              <a:rPr lang="zh-CN" altLang="en-US" dirty="0" smtClean="0"/>
              <a:t>就上</a:t>
            </a:r>
            <a:r>
              <a:rPr lang="zh-CN" altLang="en-US" dirty="0"/>
              <a:t>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85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写 </a:t>
            </a:r>
            <a:endParaRPr lang="en-US" altLang="zh-CN" dirty="0" smtClean="0"/>
          </a:p>
          <a:p>
            <a:r>
              <a:rPr lang="zh-CN" altLang="en-US" dirty="0" smtClean="0"/>
              <a:t>有</a:t>
            </a:r>
            <a:r>
              <a:rPr lang="zh-CN" altLang="en-US" dirty="0"/>
              <a:t>一点儿 </a:t>
            </a:r>
            <a:endParaRPr lang="en-US" altLang="zh-CN" dirty="0" smtClean="0"/>
          </a:p>
          <a:p>
            <a:r>
              <a:rPr lang="zh-CN" altLang="en-US" dirty="0"/>
              <a:t>汉</a:t>
            </a:r>
            <a:r>
              <a:rPr lang="zh-CN" altLang="en-US" dirty="0" smtClean="0"/>
              <a:t>字</a:t>
            </a:r>
            <a:endParaRPr lang="en-US" altLang="zh-CN" dirty="0" smtClean="0"/>
          </a:p>
          <a:p>
            <a:r>
              <a:rPr lang="zh-CN" altLang="en-US" dirty="0" smtClean="0"/>
              <a:t>慢</a:t>
            </a:r>
            <a:endParaRPr lang="en-US" altLang="zh-CN" dirty="0" smtClean="0"/>
          </a:p>
          <a:p>
            <a:r>
              <a:rPr lang="zh-TW" altLang="en-US" dirty="0"/>
              <a:t>我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我写汉字有一点儿慢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56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语</a:t>
            </a:r>
            <a:r>
              <a:rPr lang="zh-CN" altLang="en-US" dirty="0" smtClean="0"/>
              <a:t>法</a:t>
            </a:r>
            <a:endParaRPr lang="en-US" altLang="zh-CN" dirty="0" smtClean="0"/>
          </a:p>
          <a:p>
            <a:r>
              <a:rPr lang="zh-CN" altLang="en-US" dirty="0" smtClean="0"/>
              <a:t>难</a:t>
            </a:r>
            <a:endParaRPr lang="en-US" altLang="zh-CN" dirty="0" smtClean="0"/>
          </a:p>
          <a:p>
            <a:r>
              <a:rPr lang="zh-CN" altLang="en-US" dirty="0"/>
              <a:t>有一点</a:t>
            </a:r>
            <a:r>
              <a:rPr lang="zh-CN" altLang="en-US" dirty="0" smtClean="0"/>
              <a:t>儿</a:t>
            </a:r>
            <a:endParaRPr lang="en-US" altLang="zh-CN" dirty="0" smtClean="0"/>
          </a:p>
          <a:p>
            <a:r>
              <a:rPr lang="zh-CN" altLang="en-US" dirty="0" smtClean="0"/>
              <a:t>第</a:t>
            </a:r>
            <a:endParaRPr lang="zh-CN" altLang="en-US" dirty="0"/>
          </a:p>
          <a:p>
            <a:r>
              <a:rPr lang="zh-CN" altLang="en-US" dirty="0"/>
              <a:t>一</a:t>
            </a:r>
            <a:r>
              <a:rPr lang="zh-CN" altLang="en-US" dirty="0" smtClean="0"/>
              <a:t>课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第一课语法有</a:t>
            </a:r>
            <a:r>
              <a:rPr lang="zh-CN" altLang="en-US" dirty="0"/>
              <a:t>一点</a:t>
            </a:r>
            <a:r>
              <a:rPr lang="zh-CN" altLang="en-US" dirty="0" smtClean="0"/>
              <a:t>儿难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0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对话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Dialogue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8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王朋：</a:t>
            </a:r>
            <a:r>
              <a:rPr lang="zh-CN" altLang="en-US" dirty="0" smtClean="0"/>
              <a:t>李友</a:t>
            </a:r>
            <a:r>
              <a:rPr lang="zh-CN" altLang="en-US" dirty="0"/>
              <a:t>，你上个星期考试考</a:t>
            </a:r>
            <a:r>
              <a:rPr lang="zh-CN" altLang="en-US" dirty="0">
                <a:solidFill>
                  <a:srgbClr val="FF0000"/>
                </a:solidFill>
              </a:rPr>
              <a:t>得</a:t>
            </a:r>
            <a:r>
              <a:rPr lang="zh-CN" altLang="en-US" dirty="0"/>
              <a:t>怎么</a:t>
            </a:r>
            <a:r>
              <a:rPr lang="zh-CN" altLang="en-US" dirty="0" smtClean="0"/>
              <a:t>样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李友：</a:t>
            </a:r>
            <a:r>
              <a:rPr lang="zh-CN" altLang="en-US" dirty="0" smtClean="0"/>
              <a:t>因</a:t>
            </a:r>
            <a:r>
              <a:rPr lang="zh-CN" altLang="en-US" dirty="0"/>
              <a:t>为你帮</a:t>
            </a:r>
            <a:r>
              <a:rPr lang="zh-CN" altLang="en-US" dirty="0" smtClean="0"/>
              <a:t>我</a:t>
            </a:r>
            <a:r>
              <a:rPr lang="zh-CN" altLang="en-US" i="1" dirty="0" smtClean="0"/>
              <a:t>复习</a:t>
            </a:r>
            <a:r>
              <a:rPr lang="zh-CN" altLang="en-US" dirty="0" smtClean="0"/>
              <a:t>，</a:t>
            </a:r>
            <a:r>
              <a:rPr lang="zh-CN" altLang="en-US" dirty="0"/>
              <a:t>所以考</a:t>
            </a:r>
            <a:r>
              <a:rPr lang="zh-CN" altLang="en-US" dirty="0">
                <a:solidFill>
                  <a:srgbClr val="FF0000"/>
                </a:solidFill>
              </a:rPr>
              <a:t>得</a:t>
            </a:r>
            <a:r>
              <a:rPr lang="zh-CN" altLang="en-US" dirty="0"/>
              <a:t>不错。但我</a:t>
            </a:r>
            <a:r>
              <a:rPr lang="zh-CN" altLang="en-US" i="1" dirty="0"/>
              <a:t>写</a:t>
            </a:r>
            <a:r>
              <a:rPr lang="zh-CN" altLang="en-US" dirty="0"/>
              <a:t>中国</a:t>
            </a:r>
            <a:r>
              <a:rPr lang="zh-CN" altLang="en-US" i="1" dirty="0"/>
              <a:t>字写</a:t>
            </a:r>
            <a:r>
              <a:rPr lang="zh-CN" altLang="en-US" dirty="0">
                <a:solidFill>
                  <a:srgbClr val="FF0000"/>
                </a:solidFill>
              </a:rPr>
              <a:t>得太</a:t>
            </a:r>
            <a:r>
              <a:rPr lang="zh-CN" altLang="en-US" dirty="0"/>
              <a:t>慢了！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75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王朋：</a:t>
            </a:r>
            <a:r>
              <a:rPr lang="zh-CN" altLang="en-US" dirty="0" smtClean="0"/>
              <a:t>是</a:t>
            </a:r>
            <a:r>
              <a:rPr lang="zh-CN" altLang="en-US" dirty="0"/>
              <a:t>吗？以后我跟你一起练习</a:t>
            </a:r>
            <a:r>
              <a:rPr lang="zh-CN" altLang="en-US" i="1" dirty="0"/>
              <a:t>写字</a:t>
            </a:r>
            <a:r>
              <a:rPr lang="zh-CN" altLang="en-US" dirty="0"/>
              <a:t>，好不好？</a:t>
            </a:r>
          </a:p>
          <a:p>
            <a:endParaRPr lang="zh-CN" altLang="en-US" dirty="0"/>
          </a:p>
          <a:p>
            <a:r>
              <a:rPr lang="zh-TW" altLang="en-US" dirty="0" smtClean="0"/>
              <a:t>李友：</a:t>
            </a:r>
            <a:r>
              <a:rPr lang="zh-CN" altLang="en-US" dirty="0" smtClean="0"/>
              <a:t>那</a:t>
            </a:r>
            <a:r>
              <a:rPr lang="zh-CN" altLang="en-US" dirty="0"/>
              <a:t>太好了！我们现在</a:t>
            </a:r>
            <a:r>
              <a:rPr lang="zh-CN" altLang="en-US" dirty="0">
                <a:solidFill>
                  <a:srgbClr val="FF0000"/>
                </a:solidFill>
              </a:rPr>
              <a:t>就</a:t>
            </a:r>
            <a:r>
              <a:rPr lang="zh-CN" altLang="en-US" i="1" dirty="0"/>
              <a:t>写</a:t>
            </a:r>
            <a:r>
              <a:rPr lang="zh-CN" altLang="en-US" dirty="0"/>
              <a:t>，怎么样？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7418717" y="1759789"/>
            <a:ext cx="1457864" cy="51758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98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Affirmative+negative</a:t>
            </a:r>
            <a:r>
              <a:rPr lang="en-US" altLang="zh-TW" dirty="0" smtClean="0"/>
              <a:t>[A not A] Question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 type of question</a:t>
            </a:r>
          </a:p>
          <a:p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你 周末       去</a:t>
            </a:r>
            <a:r>
              <a:rPr lang="zh-TW" altLang="en-US" dirty="0"/>
              <a:t>不</a:t>
            </a:r>
            <a:r>
              <a:rPr lang="zh-TW" altLang="en-US" dirty="0" smtClean="0"/>
              <a:t>去  打球</a:t>
            </a:r>
            <a:r>
              <a:rPr lang="en-US" altLang="zh-TW" dirty="0" smtClean="0"/>
              <a:t>?</a:t>
            </a:r>
          </a:p>
          <a:p>
            <a:r>
              <a:rPr lang="en-US" altLang="zh-TW" dirty="0" smtClean="0"/>
              <a:t>Do you go to play ball in weekend?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95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Affirmative+negative</a:t>
            </a:r>
            <a:r>
              <a:rPr lang="en-US" altLang="zh-TW" dirty="0"/>
              <a:t>[A not A] Question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好不好？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好</a:t>
            </a:r>
            <a:r>
              <a:rPr lang="zh-TW" altLang="en-US" dirty="0" smtClean="0"/>
              <a:t>吗？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Seek someone approval of a proposal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行吗？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行不行？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84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王朋：</a:t>
            </a:r>
            <a:r>
              <a:rPr lang="zh-CN" altLang="en-US" dirty="0" smtClean="0"/>
              <a:t>好</a:t>
            </a:r>
            <a:r>
              <a:rPr lang="zh-CN" altLang="en-US" dirty="0"/>
              <a:t>，给我一</a:t>
            </a:r>
            <a:r>
              <a:rPr lang="zh-CN" altLang="en-US" i="1" dirty="0"/>
              <a:t>支笔</a:t>
            </a:r>
            <a:r>
              <a:rPr lang="zh-CN" altLang="en-US" dirty="0"/>
              <a:t>、一</a:t>
            </a:r>
            <a:r>
              <a:rPr lang="zh-CN" altLang="en-US" i="1" dirty="0"/>
              <a:t>张纸</a:t>
            </a:r>
            <a:r>
              <a:rPr lang="zh-CN" altLang="en-US" dirty="0"/>
              <a:t>。</a:t>
            </a:r>
            <a:r>
              <a:rPr lang="zh-CN" altLang="en-US" i="1" dirty="0"/>
              <a:t>写</a:t>
            </a:r>
            <a:r>
              <a:rPr lang="zh-CN" altLang="en-US" dirty="0"/>
              <a:t>什么</a:t>
            </a:r>
            <a:r>
              <a:rPr lang="zh-CN" altLang="en-US" i="1" dirty="0"/>
              <a:t>字</a:t>
            </a:r>
            <a:r>
              <a:rPr lang="zh-CN" altLang="en-US" dirty="0"/>
              <a:t>？</a:t>
            </a:r>
          </a:p>
          <a:p>
            <a:endParaRPr lang="zh-CN" altLang="en-US" dirty="0"/>
          </a:p>
          <a:p>
            <a:r>
              <a:rPr lang="zh-TW" altLang="en-US" dirty="0" smtClean="0"/>
              <a:t>李友：</a:t>
            </a:r>
            <a:r>
              <a:rPr lang="zh-CN" altLang="en-US" dirty="0" smtClean="0"/>
              <a:t>你</a:t>
            </a:r>
            <a:r>
              <a:rPr lang="zh-CN" altLang="en-US" i="1" dirty="0"/>
              <a:t>教</a:t>
            </a:r>
            <a:r>
              <a:rPr lang="zh-CN" altLang="en-US" dirty="0"/>
              <a:t>我怎么</a:t>
            </a:r>
            <a:r>
              <a:rPr lang="zh-CN" altLang="en-US" i="1" dirty="0"/>
              <a:t>写</a:t>
            </a:r>
            <a:r>
              <a:rPr lang="en-US" altLang="zh-CN" i="1" dirty="0"/>
              <a:t>"</a:t>
            </a:r>
            <a:r>
              <a:rPr lang="zh-CN" altLang="en-US" i="1" dirty="0"/>
              <a:t>懂</a:t>
            </a:r>
            <a:r>
              <a:rPr lang="en-US" altLang="zh-CN" i="1" dirty="0"/>
              <a:t>"</a:t>
            </a:r>
            <a:r>
              <a:rPr lang="zh-CN" altLang="en-US" i="1" dirty="0"/>
              <a:t>字</a:t>
            </a:r>
            <a:r>
              <a:rPr lang="zh-CN" altLang="en-US" dirty="0"/>
              <a:t>吧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TW" altLang="en-US" dirty="0" smtClean="0"/>
              <a:t>王朋：好吧。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303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李友：</a:t>
            </a:r>
            <a:r>
              <a:rPr lang="zh-CN" altLang="en-US" dirty="0" smtClean="0"/>
              <a:t>你</a:t>
            </a:r>
            <a:r>
              <a:rPr lang="zh-CN" altLang="en-US" dirty="0"/>
              <a:t>字</a:t>
            </a:r>
            <a:r>
              <a:rPr lang="zh-CN" altLang="en-US" i="1" dirty="0"/>
              <a:t>写</a:t>
            </a:r>
            <a:r>
              <a:rPr lang="zh-CN" altLang="en-US" dirty="0">
                <a:solidFill>
                  <a:srgbClr val="FF0000"/>
                </a:solidFill>
              </a:rPr>
              <a:t>得真</a:t>
            </a:r>
            <a:r>
              <a:rPr lang="zh-CN" altLang="en-US" dirty="0"/>
              <a:t>好，</a:t>
            </a:r>
            <a:r>
              <a:rPr lang="zh-CN" altLang="en-US" dirty="0">
                <a:solidFill>
                  <a:srgbClr val="FF0000"/>
                </a:solidFill>
              </a:rPr>
              <a:t>真</a:t>
            </a:r>
            <a:r>
              <a:rPr lang="zh-CN" altLang="en-US" dirty="0"/>
              <a:t>快。</a:t>
            </a:r>
          </a:p>
          <a:p>
            <a:endParaRPr lang="zh-CN" altLang="en-US" dirty="0"/>
          </a:p>
          <a:p>
            <a:r>
              <a:rPr lang="zh-TW" altLang="en-US" dirty="0" smtClean="0"/>
              <a:t>王朋：</a:t>
            </a:r>
            <a:r>
              <a:rPr lang="zh-CN" altLang="en-US" dirty="0" smtClean="0"/>
              <a:t>那</a:t>
            </a:r>
            <a:r>
              <a:rPr lang="zh-CN" altLang="en-US" dirty="0"/>
              <a:t>里哪里。你明天有中文课吗？我帮你</a:t>
            </a:r>
            <a:r>
              <a:rPr lang="zh-CN" altLang="en-US" i="1" dirty="0"/>
              <a:t>预习</a:t>
            </a:r>
            <a:r>
              <a:rPr lang="zh-CN" altLang="en-US" dirty="0"/>
              <a:t>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80626" y="1825625"/>
            <a:ext cx="1078302" cy="4313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73857" y="2794958"/>
            <a:ext cx="1682151" cy="49170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77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他写字</a:t>
            </a:r>
            <a:r>
              <a:rPr lang="zh-CN" altLang="en-US" dirty="0" smtClean="0"/>
              <a:t>写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</a:t>
            </a:r>
            <a:r>
              <a:rPr lang="zh-CN" altLang="en-US" u="sng" dirty="0" smtClean="0"/>
              <a:t>得</a:t>
            </a:r>
            <a:r>
              <a:rPr lang="zh-TW" altLang="en-US" u="sng" dirty="0" smtClean="0"/>
              <a:t>  </a:t>
            </a:r>
            <a:r>
              <a:rPr lang="zh-TW" altLang="en-US" dirty="0" smtClean="0"/>
              <a:t>很</a:t>
            </a:r>
            <a:r>
              <a:rPr lang="zh-CN" altLang="en-US" dirty="0" smtClean="0"/>
              <a:t>好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His writes characters well.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22430" y="1825625"/>
            <a:ext cx="629728" cy="34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7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真</a:t>
            </a:r>
            <a:r>
              <a:rPr lang="zh-CN" altLang="en-US" dirty="0" smtClean="0"/>
              <a:t>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你字</a:t>
            </a:r>
            <a:r>
              <a:rPr lang="zh-CN" altLang="en-US" i="1" dirty="0"/>
              <a:t>写</a:t>
            </a:r>
            <a:r>
              <a:rPr lang="zh-CN" altLang="en-US" dirty="0">
                <a:solidFill>
                  <a:srgbClr val="FF0000"/>
                </a:solidFill>
              </a:rPr>
              <a:t>得真</a:t>
            </a:r>
            <a:r>
              <a:rPr lang="zh-CN" altLang="en-US" dirty="0"/>
              <a:t>好</a:t>
            </a:r>
            <a:r>
              <a:rPr lang="zh-CN" altLang="en-US" dirty="0" smtClean="0"/>
              <a:t>，</a:t>
            </a:r>
            <a:r>
              <a:rPr lang="en-US" altLang="zh-TW" dirty="0" smtClean="0"/>
              <a:t>[</a:t>
            </a:r>
            <a:r>
              <a:rPr lang="zh-CN" altLang="en-US" dirty="0" smtClean="0"/>
              <a:t>你</a:t>
            </a:r>
            <a:r>
              <a:rPr lang="zh-CN" altLang="en-US" dirty="0"/>
              <a:t>字</a:t>
            </a:r>
            <a:r>
              <a:rPr lang="zh-CN" altLang="en-US" i="1" dirty="0"/>
              <a:t>写</a:t>
            </a:r>
            <a:r>
              <a:rPr lang="zh-CN" altLang="en-US" dirty="0" smtClean="0">
                <a:solidFill>
                  <a:srgbClr val="FF0000"/>
                </a:solidFill>
              </a:rPr>
              <a:t>得</a:t>
            </a:r>
            <a:r>
              <a:rPr lang="en-US" altLang="zh-TW" dirty="0">
                <a:solidFill>
                  <a:srgbClr val="FF0000"/>
                </a:solidFill>
              </a:rPr>
              <a:t>]</a:t>
            </a:r>
            <a:r>
              <a:rPr lang="zh-CN" altLang="en-US" dirty="0" smtClean="0">
                <a:solidFill>
                  <a:srgbClr val="FF0000"/>
                </a:solidFill>
              </a:rPr>
              <a:t>真</a:t>
            </a:r>
            <a:r>
              <a:rPr lang="zh-CN" altLang="en-US" dirty="0"/>
              <a:t>快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CN" altLang="en-US" dirty="0"/>
              <a:t>我明天上课，</a:t>
            </a:r>
            <a:r>
              <a:rPr lang="zh-CN" altLang="en-US" dirty="0" smtClean="0"/>
              <a:t>所以</a:t>
            </a:r>
            <a:r>
              <a:rPr lang="en-US" altLang="zh-TW" dirty="0" smtClean="0"/>
              <a:t>[</a:t>
            </a:r>
            <a:r>
              <a:rPr lang="zh-TW" altLang="en-US" dirty="0" smtClean="0"/>
              <a:t>我</a:t>
            </a:r>
            <a:r>
              <a:rPr lang="en-US" altLang="zh-TW" dirty="0" smtClean="0"/>
              <a:t>]</a:t>
            </a:r>
            <a:r>
              <a:rPr lang="zh-CN" altLang="en-US" dirty="0" smtClean="0"/>
              <a:t>不能</a:t>
            </a:r>
            <a:r>
              <a:rPr lang="zh-CN" altLang="en-US" dirty="0"/>
              <a:t>和你出去。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522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那里那</a:t>
            </a:r>
            <a:r>
              <a:rPr lang="zh-CN" altLang="en-US" dirty="0" smtClean="0"/>
              <a:t>里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那</a:t>
            </a:r>
            <a:r>
              <a:rPr lang="zh-CN" altLang="en-US" dirty="0" smtClean="0"/>
              <a:t>里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Where</a:t>
            </a:r>
          </a:p>
          <a:p>
            <a:endParaRPr lang="en-US" altLang="zh-TW" dirty="0"/>
          </a:p>
          <a:p>
            <a:r>
              <a:rPr lang="en-US" altLang="zh-TW" dirty="0" smtClean="0"/>
              <a:t>Reply to compliment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那</a:t>
            </a:r>
            <a:r>
              <a:rPr lang="zh-CN" altLang="en-US" dirty="0" smtClean="0"/>
              <a:t>里</a:t>
            </a:r>
            <a:r>
              <a:rPr lang="zh-CN" altLang="en-US" dirty="0"/>
              <a:t>那</a:t>
            </a:r>
            <a:r>
              <a:rPr lang="zh-CN" altLang="en-US" dirty="0" smtClean="0"/>
              <a:t>里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/>
              <a:t>Reply to compliment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76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那里那</a:t>
            </a:r>
            <a:r>
              <a:rPr lang="zh-CN" altLang="en-US" dirty="0" smtClean="0"/>
              <a:t>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那里那里</a:t>
            </a:r>
            <a:endParaRPr lang="en-US" altLang="zh-CN" dirty="0"/>
          </a:p>
          <a:p>
            <a:endParaRPr lang="en-US" altLang="zh-TW" dirty="0" smtClean="0"/>
          </a:p>
          <a:p>
            <a:r>
              <a:rPr lang="en-US" altLang="zh-TW" dirty="0" smtClean="0"/>
              <a:t>Old fashion</a:t>
            </a:r>
          </a:p>
          <a:p>
            <a:endParaRPr lang="en-US" altLang="zh-TW" dirty="0"/>
          </a:p>
          <a:p>
            <a:r>
              <a:rPr lang="zh-TW" altLang="en-US" dirty="0"/>
              <a:t>谢</a:t>
            </a:r>
            <a:r>
              <a:rPr lang="zh-TW" altLang="en-US" dirty="0" smtClean="0"/>
              <a:t>谢</a:t>
            </a:r>
            <a:r>
              <a:rPr lang="en-US" altLang="zh-TW" dirty="0" smtClean="0"/>
              <a:t>[thanks]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这次复习，你帮了我很多，谢谢你。</a:t>
            </a:r>
          </a:p>
          <a:p>
            <a:endParaRPr lang="zh-CN" altLang="en-US" dirty="0"/>
          </a:p>
          <a:p>
            <a:r>
              <a:rPr lang="zh-CN" altLang="en-US" dirty="0"/>
              <a:t>哪里哪里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698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李友：</a:t>
            </a:r>
            <a:r>
              <a:rPr lang="zh-CN" altLang="en-US" dirty="0" smtClean="0"/>
              <a:t>明天</a:t>
            </a:r>
            <a:r>
              <a:rPr lang="zh-CN" altLang="en-US" dirty="0"/>
              <a:t>我们学第七课。第七课的语法很容易，我都懂，可是生词太多，汉字也有一点儿难。</a:t>
            </a:r>
          </a:p>
          <a:p>
            <a:endParaRPr lang="zh-CN" altLang="en-US" dirty="0"/>
          </a:p>
          <a:p>
            <a:r>
              <a:rPr lang="zh-TW" altLang="en-US" dirty="0" smtClean="0"/>
              <a:t>王朋：</a:t>
            </a:r>
            <a:r>
              <a:rPr lang="zh-CN" altLang="en-US" dirty="0" smtClean="0"/>
              <a:t>没</a:t>
            </a:r>
            <a:r>
              <a:rPr lang="zh-CN" altLang="en-US" dirty="0"/>
              <a:t>问题，我帮你。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29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Answer those question. 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99285" y="307027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乘號 7"/>
          <p:cNvSpPr/>
          <p:nvPr/>
        </p:nvSpPr>
        <p:spPr>
          <a:xfrm>
            <a:off x="7039155" y="1805825"/>
            <a:ext cx="3743864" cy="439093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195904" y="307027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橢圓 6"/>
          <p:cNvSpPr/>
          <p:nvPr/>
        </p:nvSpPr>
        <p:spPr>
          <a:xfrm>
            <a:off x="1926495" y="2500297"/>
            <a:ext cx="3005008" cy="3001993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72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6" grpId="0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李友写汉字写得很慢。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1696" y="2410100"/>
            <a:ext cx="332260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王朋教李友写</a:t>
            </a:r>
            <a:r>
              <a:rPr lang="en-US" altLang="zh-CN" dirty="0"/>
              <a:t>"</a:t>
            </a:r>
            <a:r>
              <a:rPr lang="zh-CN" altLang="en-US" dirty="0"/>
              <a:t>懂</a:t>
            </a:r>
            <a:r>
              <a:rPr lang="en-US" altLang="zh-CN" dirty="0"/>
              <a:t>"</a:t>
            </a:r>
            <a:r>
              <a:rPr lang="zh-CN" altLang="en-US" dirty="0"/>
              <a:t>字。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1696" y="2410100"/>
            <a:ext cx="332260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李友 </a:t>
            </a:r>
            <a:r>
              <a:rPr lang="en-US" altLang="zh-TW" dirty="0" smtClean="0"/>
              <a:t>didn’t</a:t>
            </a:r>
            <a:r>
              <a:rPr lang="zh-TW" altLang="en-US" dirty="0" smtClean="0"/>
              <a:t> </a:t>
            </a:r>
            <a:r>
              <a:rPr lang="en-US" altLang="zh-TW" dirty="0" smtClean="0"/>
              <a:t>do</a:t>
            </a:r>
            <a:r>
              <a:rPr lang="zh-TW" altLang="en-US" dirty="0" smtClean="0"/>
              <a:t> </a:t>
            </a:r>
            <a:r>
              <a:rPr lang="en-US" altLang="zh-TW" dirty="0" smtClean="0"/>
              <a:t>well</a:t>
            </a:r>
            <a:r>
              <a:rPr lang="zh-TW" altLang="en-US" dirty="0" smtClean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 smtClean="0"/>
              <a:t>her</a:t>
            </a:r>
            <a:r>
              <a:rPr lang="zh-TW" altLang="en-US" dirty="0" smtClean="0"/>
              <a:t> </a:t>
            </a:r>
            <a:r>
              <a:rPr lang="en-US" altLang="zh-TW" dirty="0" smtClean="0"/>
              <a:t>test</a:t>
            </a:r>
            <a:r>
              <a:rPr lang="zh-TW" altLang="en-US" dirty="0" smtClean="0"/>
              <a:t> </a:t>
            </a:r>
            <a:r>
              <a:rPr lang="en-US" altLang="zh-TW" dirty="0" smtClean="0"/>
              <a:t>last week.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112" y="2410100"/>
            <a:ext cx="4785775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王朋</a:t>
            </a:r>
            <a:r>
              <a:rPr lang="zh-CN" altLang="en-US" dirty="0"/>
              <a:t>写汉字写得很好，可是写得很慢。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112" y="2410100"/>
            <a:ext cx="4785775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她说话</a:t>
            </a:r>
            <a:r>
              <a:rPr lang="zh-CN" altLang="en-US" dirty="0" smtClean="0"/>
              <a:t>说 </a:t>
            </a:r>
            <a:r>
              <a:rPr lang="zh-CN" altLang="en-US" u="sng" dirty="0" smtClean="0"/>
              <a:t>   得   </a:t>
            </a:r>
            <a:r>
              <a:rPr lang="zh-CN" altLang="en-US" dirty="0" smtClean="0"/>
              <a:t>很慢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She speaks slowly.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700068" y="1825625"/>
            <a:ext cx="810883" cy="322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王朋帮李友复习和预习。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1696" y="2410100"/>
            <a:ext cx="332260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王朋不教李友怎么写汉</a:t>
            </a:r>
            <a:r>
              <a:rPr lang="zh-CN" altLang="en-US" dirty="0" smtClean="0"/>
              <a:t>字</a:t>
            </a:r>
            <a:r>
              <a:rPr lang="zh-TW" altLang="en-US" dirty="0"/>
              <a:t>。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112" y="2410100"/>
            <a:ext cx="4785775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李友 </a:t>
            </a:r>
            <a:r>
              <a:rPr lang="en-US" altLang="zh-TW" dirty="0" smtClean="0"/>
              <a:t>hasn’t </a:t>
            </a:r>
            <a:r>
              <a:rPr lang="zh-TW" altLang="en-US" dirty="0"/>
              <a:t>预习明天的考</a:t>
            </a:r>
            <a:r>
              <a:rPr lang="zh-TW" altLang="en-US" dirty="0" smtClean="0"/>
              <a:t>试。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1696" y="2410100"/>
            <a:ext cx="332260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第七课汉字很</a:t>
            </a:r>
            <a:r>
              <a:rPr lang="zh-CN" altLang="en-US" dirty="0" smtClean="0"/>
              <a:t>容易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112" y="2410100"/>
            <a:ext cx="4785775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李友 </a:t>
            </a:r>
            <a:r>
              <a:rPr lang="en-US" altLang="zh-TW" dirty="0" smtClean="0"/>
              <a:t>has no problem with </a:t>
            </a:r>
            <a:r>
              <a:rPr lang="zh-TW" altLang="en-US" dirty="0" smtClean="0"/>
              <a:t>第七</a:t>
            </a:r>
            <a:r>
              <a:rPr lang="zh-TW" altLang="en-US" dirty="0"/>
              <a:t>课语</a:t>
            </a:r>
            <a:r>
              <a:rPr lang="zh-TW" altLang="en-US" dirty="0" smtClean="0"/>
              <a:t>法</a:t>
            </a:r>
            <a:r>
              <a:rPr lang="zh-TW" altLang="en-US" dirty="0"/>
              <a:t>。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1696" y="2410100"/>
            <a:ext cx="332260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李友明天学第七课。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1696" y="2410100"/>
            <a:ext cx="332260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7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平常</a:t>
            </a:r>
            <a:r>
              <a:rPr lang="en-US" altLang="zh-TW" dirty="0"/>
              <a:t>[</a:t>
            </a:r>
            <a:r>
              <a:rPr lang="en-US" altLang="zh-TW" dirty="0" err="1"/>
              <a:t>píng</a:t>
            </a:r>
            <a:r>
              <a:rPr lang="en-US" altLang="zh-TW" dirty="0"/>
              <a:t> </a:t>
            </a:r>
            <a:r>
              <a:rPr lang="en-US" altLang="zh-TW" dirty="0" err="1"/>
              <a:t>cháng</a:t>
            </a:r>
            <a:r>
              <a:rPr lang="en-US" altLang="zh-TW" dirty="0"/>
              <a:t> </a:t>
            </a:r>
            <a:r>
              <a:rPr lang="en-US" altLang="zh-TW" dirty="0" smtClean="0"/>
              <a:t>/ usually]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我平常喜欢</a:t>
            </a:r>
            <a:r>
              <a:rPr lang="zh-CN" altLang="en-US" dirty="0" smtClean="0"/>
              <a:t>打球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I usually like to play ball.</a:t>
            </a:r>
            <a:endParaRPr lang="zh-TW" altLang="en-US" dirty="0"/>
          </a:p>
        </p:txBody>
      </p:sp>
      <p:pic>
        <p:nvPicPr>
          <p:cNvPr id="5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80841"/>
            <a:ext cx="5181600" cy="34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平常</a:t>
            </a:r>
            <a:r>
              <a:rPr lang="en-US" altLang="zh-TW" dirty="0"/>
              <a:t>[</a:t>
            </a:r>
            <a:r>
              <a:rPr lang="en-US" altLang="zh-TW" dirty="0" err="1"/>
              <a:t>píng</a:t>
            </a:r>
            <a:r>
              <a:rPr lang="en-US" altLang="zh-TW" dirty="0"/>
              <a:t> </a:t>
            </a:r>
            <a:r>
              <a:rPr lang="en-US" altLang="zh-TW" dirty="0" err="1"/>
              <a:t>cháng</a:t>
            </a:r>
            <a:r>
              <a:rPr lang="en-US" altLang="zh-TW" dirty="0"/>
              <a:t> / usually]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你平常会预习吗？</a:t>
            </a:r>
          </a:p>
          <a:p>
            <a:endParaRPr lang="zh-CN" altLang="en-US" dirty="0"/>
          </a:p>
          <a:p>
            <a:r>
              <a:rPr lang="zh-CN" altLang="en-US" dirty="0"/>
              <a:t>你平常会复习吗？</a:t>
            </a:r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39100"/>
            <a:ext cx="5181600" cy="2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平常</a:t>
            </a:r>
            <a:r>
              <a:rPr lang="en-US" altLang="zh-TW" dirty="0"/>
              <a:t>[</a:t>
            </a:r>
            <a:r>
              <a:rPr lang="en-US" altLang="zh-TW" dirty="0" err="1"/>
              <a:t>píng</a:t>
            </a:r>
            <a:r>
              <a:rPr lang="en-US" altLang="zh-TW" dirty="0"/>
              <a:t> </a:t>
            </a:r>
            <a:r>
              <a:rPr lang="en-US" altLang="zh-TW" dirty="0" err="1"/>
              <a:t>cháng</a:t>
            </a:r>
            <a:r>
              <a:rPr lang="en-US" altLang="zh-TW" dirty="0"/>
              <a:t> / usually]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你平常喜欢做什么？</a:t>
            </a:r>
            <a:endParaRPr lang="zh-TW" altLang="en-US" dirty="0"/>
          </a:p>
        </p:txBody>
      </p:sp>
      <p:pic>
        <p:nvPicPr>
          <p:cNvPr id="6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80841"/>
            <a:ext cx="5181600" cy="34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汉</a:t>
            </a:r>
            <a:r>
              <a:rPr lang="zh-CN" altLang="en-US" dirty="0" smtClean="0"/>
              <a:t>字</a:t>
            </a:r>
            <a:r>
              <a:rPr lang="zh-CN" altLang="en-US" u="sng" dirty="0" smtClean="0"/>
              <a:t>   真   </a:t>
            </a:r>
            <a:r>
              <a:rPr lang="zh-CN" altLang="en-US" dirty="0" smtClean="0"/>
              <a:t>难</a:t>
            </a:r>
            <a:endParaRPr lang="en-US" altLang="zh-CN" dirty="0" smtClean="0"/>
          </a:p>
          <a:p>
            <a:r>
              <a:rPr lang="en-US" altLang="zh-TW" dirty="0" smtClean="0"/>
              <a:t>Chinese characters are </a:t>
            </a:r>
            <a:r>
              <a:rPr lang="en-US" altLang="zh-TW" dirty="0" smtClean="0">
                <a:solidFill>
                  <a:srgbClr val="FF0000"/>
                </a:solidFill>
              </a:rPr>
              <a:t>really</a:t>
            </a:r>
            <a:r>
              <a:rPr lang="en-US" altLang="zh-TW" dirty="0" smtClean="0"/>
              <a:t> difficult.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40943" y="1825625"/>
            <a:ext cx="724619" cy="3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3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早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smtClean="0"/>
              <a:t>/early]</a:t>
            </a:r>
            <a:endParaRPr lang="zh-TW" altLang="en-US" dirty="0"/>
          </a:p>
        </p:txBody>
      </p:sp>
      <p:pic>
        <p:nvPicPr>
          <p:cNvPr id="9" name="Picture 2" descr="侧影, 离开, 工作, 到达, 去, 运行, 女实业家, 正式, 妇女, 公文包, 衬衫, 女性, 控股, 人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57" y="1825625"/>
            <a:ext cx="42606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课堂, 计算机, 技术, 培训, 同学们, 电脑课, 学习, 个人电脑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12" y="2165229"/>
            <a:ext cx="5382884" cy="35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右箭號 6"/>
          <p:cNvSpPr/>
          <p:nvPr/>
        </p:nvSpPr>
        <p:spPr>
          <a:xfrm>
            <a:off x="4917057" y="3476445"/>
            <a:ext cx="1915064" cy="948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09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早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smtClean="0"/>
              <a:t>/early]</a:t>
            </a:r>
            <a:endParaRPr lang="zh-TW" altLang="en-US" dirty="0"/>
          </a:p>
        </p:txBody>
      </p:sp>
      <p:pic>
        <p:nvPicPr>
          <p:cNvPr id="1026" name="Picture 2" descr="日落, 日出, 黄昏, 旅行, 晚上, 云, 景观, 自然, 户外, 沙漠, 风景, 太阳, 土地, 荒凉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6668"/>
            <a:ext cx="5181600" cy="29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打破, 早餐, 企业, 杯, 喝, 食品, 星期日, 上午, 新闻, 报纸, 纸, 板, 茶, 早午餐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6793"/>
            <a:ext cx="5181600" cy="34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早上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/ morning]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7398"/>
            <a:ext cx="5181600" cy="2907792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6126"/>
            <a:ext cx="5181600" cy="34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早上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/ morning]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晚上</a:t>
            </a:r>
            <a:endParaRPr lang="zh-TW" altLang="en-US" dirty="0"/>
          </a:p>
        </p:txBody>
      </p:sp>
      <p:pic>
        <p:nvPicPr>
          <p:cNvPr id="7" name="Picture 2" descr="旅行, 晚上, 城市, 水, 日落, 晚村里, 法国, 欧洲, 旅游, 阳光, 云, 阿尔卑斯, 雪, 山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6793"/>
            <a:ext cx="5181600" cy="34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左-右雙向箭號 7"/>
          <p:cNvSpPr/>
          <p:nvPr/>
        </p:nvSpPr>
        <p:spPr>
          <a:xfrm>
            <a:off x="7013275" y="773427"/>
            <a:ext cx="2096219" cy="50895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9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晚</a:t>
            </a:r>
            <a:r>
              <a:rPr lang="en-US" altLang="zh-TW" dirty="0"/>
              <a:t>[</a:t>
            </a:r>
            <a:r>
              <a:rPr lang="en-US" altLang="zh-TW" dirty="0" err="1"/>
              <a:t>wǎn</a:t>
            </a:r>
            <a:r>
              <a:rPr lang="en-US" altLang="zh-TW" dirty="0"/>
              <a:t> /late]</a:t>
            </a:r>
            <a:r>
              <a:rPr lang="zh-TW" altLang="en-US" dirty="0"/>
              <a:t>                           早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/early]</a:t>
            </a:r>
            <a:endParaRPr lang="zh-TW" altLang="en-US" dirty="0"/>
          </a:p>
        </p:txBody>
      </p:sp>
      <p:pic>
        <p:nvPicPr>
          <p:cNvPr id="9" name="Picture 2" descr="侧影, 离开, 工作, 到达, 去, 运行, 女实业家, 正式, 妇女, 公文包, 衬衫, 女性, 控股, 人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69" y="1775228"/>
            <a:ext cx="42606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课堂, 计算机, 技术, 培训, 同学们, 电脑课, 学习, 个人电脑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22" y="2156603"/>
            <a:ext cx="5382884" cy="35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右箭號 6"/>
          <p:cNvSpPr/>
          <p:nvPr/>
        </p:nvSpPr>
        <p:spPr>
          <a:xfrm>
            <a:off x="5769106" y="3476444"/>
            <a:ext cx="1915064" cy="948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左-右雙向箭號 5"/>
          <p:cNvSpPr/>
          <p:nvPr/>
        </p:nvSpPr>
        <p:spPr>
          <a:xfrm>
            <a:off x="4295955" y="767751"/>
            <a:ext cx="2708694" cy="5434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9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晚</a:t>
            </a:r>
            <a:r>
              <a:rPr lang="en-US" altLang="zh-TW" dirty="0"/>
              <a:t>[</a:t>
            </a:r>
            <a:r>
              <a:rPr lang="en-US" altLang="zh-TW" dirty="0" err="1"/>
              <a:t>wǎn</a:t>
            </a:r>
            <a:r>
              <a:rPr lang="en-US" altLang="zh-TW" dirty="0"/>
              <a:t> </a:t>
            </a:r>
            <a:r>
              <a:rPr lang="en-US" altLang="zh-TW" dirty="0" smtClean="0"/>
              <a:t>/late]</a:t>
            </a:r>
            <a:r>
              <a:rPr lang="zh-TW" altLang="en-US" dirty="0" smtClean="0"/>
              <a:t>                           早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smtClean="0"/>
              <a:t>/early]</a:t>
            </a:r>
            <a:endParaRPr lang="zh-TW" altLang="en-US" dirty="0"/>
          </a:p>
        </p:txBody>
      </p:sp>
      <p:sp>
        <p:nvSpPr>
          <p:cNvPr id="5" name="左-右雙向箭號 4"/>
          <p:cNvSpPr/>
          <p:nvPr/>
        </p:nvSpPr>
        <p:spPr>
          <a:xfrm>
            <a:off x="4295955" y="767751"/>
            <a:ext cx="2708694" cy="5434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旅行, 晚上, 城市, 水, 日落, 晚村里, 法国, 欧洲, 旅游, 阳光, 云, 阿尔卑斯, 雪, 山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6793"/>
            <a:ext cx="5181600" cy="34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莫斯科, 晚, 灯, 晚上市, 夜之光, 夜晚的城市, 城市, 夜, 俄罗斯, 莫斯科之夜, 城市之光, 夜景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98" y="2276793"/>
            <a:ext cx="4878237" cy="32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怎</a:t>
            </a:r>
            <a:r>
              <a:rPr lang="zh-TW" altLang="en-US" dirty="0" smtClean="0"/>
              <a:t>么</a:t>
            </a:r>
            <a:r>
              <a:rPr lang="en-US" altLang="zh-TW" dirty="0"/>
              <a:t>[</a:t>
            </a:r>
            <a:r>
              <a:rPr lang="en-US" altLang="zh-TW" dirty="0" err="1"/>
              <a:t>zěn</a:t>
            </a:r>
            <a:r>
              <a:rPr lang="en-US" altLang="zh-TW" dirty="0"/>
              <a:t> me </a:t>
            </a:r>
            <a:r>
              <a:rPr lang="en-US" altLang="zh-TW" dirty="0" smtClean="0"/>
              <a:t>/so; this[</a:t>
            </a:r>
            <a:r>
              <a:rPr lang="en-US" altLang="zh-TW" dirty="0" err="1" smtClean="0"/>
              <a:t>late,etc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怎么这么</a:t>
            </a:r>
            <a:r>
              <a:rPr lang="zh-TW" altLang="en-US" dirty="0" smtClean="0"/>
              <a:t>晚？</a:t>
            </a:r>
            <a:endParaRPr lang="zh-TW" altLang="en-US" dirty="0"/>
          </a:p>
        </p:txBody>
      </p:sp>
      <p:pic>
        <p:nvPicPr>
          <p:cNvPr id="4098" name="Picture 2" descr="生气, 底价, 噘, 面对, 不满意, 面部表情, 情感, 女子, 邪恶, 愤怒, 的表达, 模仿, 麻烦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怎</a:t>
            </a:r>
            <a:r>
              <a:rPr lang="zh-TW" altLang="en-US" dirty="0" smtClean="0"/>
              <a:t>么</a:t>
            </a:r>
            <a:r>
              <a:rPr lang="en-US" altLang="zh-TW" dirty="0"/>
              <a:t>[</a:t>
            </a:r>
            <a:r>
              <a:rPr lang="en-US" altLang="zh-TW" dirty="0" err="1"/>
              <a:t>zěn</a:t>
            </a:r>
            <a:r>
              <a:rPr lang="en-US" altLang="zh-TW" dirty="0"/>
              <a:t> me </a:t>
            </a:r>
            <a:r>
              <a:rPr lang="en-US" altLang="zh-TW" dirty="0" smtClean="0"/>
              <a:t>/so; this[</a:t>
            </a:r>
            <a:r>
              <a:rPr lang="en-US" altLang="zh-TW" dirty="0" err="1" smtClean="0"/>
              <a:t>late,etc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第七课汉字怎么这么多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6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19999" y="2490413"/>
            <a:ext cx="2869721" cy="25110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42836" y="189766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字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399574" y="162888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教</a:t>
            </a:r>
            <a:endParaRPr lang="zh-TW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194912" y="542586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真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24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怎</a:t>
            </a:r>
            <a:r>
              <a:rPr lang="zh-TW" altLang="en-US" dirty="0" smtClean="0"/>
              <a:t>么</a:t>
            </a:r>
            <a:r>
              <a:rPr lang="en-US" altLang="zh-TW" dirty="0"/>
              <a:t>[</a:t>
            </a:r>
            <a:r>
              <a:rPr lang="en-US" altLang="zh-TW" dirty="0" err="1"/>
              <a:t>zěn</a:t>
            </a:r>
            <a:r>
              <a:rPr lang="en-US" altLang="zh-TW" dirty="0"/>
              <a:t> me </a:t>
            </a:r>
            <a:r>
              <a:rPr lang="en-US" altLang="zh-TW" dirty="0" smtClean="0"/>
              <a:t>/so; this[</a:t>
            </a:r>
            <a:r>
              <a:rPr lang="en-US" altLang="zh-TW" dirty="0" err="1" smtClean="0"/>
              <a:t>late,etc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第七</a:t>
            </a:r>
            <a:r>
              <a:rPr lang="zh-CN" altLang="en-US" dirty="0" smtClean="0"/>
              <a:t>课</a:t>
            </a:r>
            <a:r>
              <a:rPr lang="en-US" altLang="zh-TW" dirty="0" smtClean="0"/>
              <a:t>[</a:t>
            </a:r>
            <a:r>
              <a:rPr lang="zh-CN" altLang="en-US" dirty="0"/>
              <a:t> </a:t>
            </a:r>
            <a:r>
              <a:rPr lang="zh-CN" altLang="en-US" dirty="0" smtClean="0"/>
              <a:t>       </a:t>
            </a:r>
            <a:r>
              <a:rPr lang="en-US" altLang="zh-TW" dirty="0" smtClean="0"/>
              <a:t>]</a:t>
            </a:r>
            <a:r>
              <a:rPr lang="zh-CN" altLang="en-US" dirty="0" smtClean="0"/>
              <a:t>怎</a:t>
            </a:r>
            <a:r>
              <a:rPr lang="zh-CN" altLang="en-US" dirty="0"/>
              <a:t>么这</a:t>
            </a:r>
            <a:r>
              <a:rPr lang="zh-CN" altLang="en-US" dirty="0" smtClean="0"/>
              <a:t>么</a:t>
            </a:r>
            <a:r>
              <a:rPr lang="en-US" altLang="zh-CN" dirty="0" smtClean="0"/>
              <a:t>[    ]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4098" name="Picture 2" descr="生气, 底价, 噘, 面对, 不满意, 面部表情, 情感, 女子, 邪恶, 愤怒, 的表达, 模仿, 麻烦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1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功</a:t>
            </a:r>
            <a:r>
              <a:rPr lang="zh-TW" altLang="en-US" dirty="0" smtClean="0"/>
              <a:t>课</a:t>
            </a:r>
            <a:r>
              <a:rPr lang="en-US" altLang="zh-TW" dirty="0"/>
              <a:t>[</a:t>
            </a:r>
            <a:r>
              <a:rPr lang="en-US" altLang="zh-TW" dirty="0" err="1"/>
              <a:t>gōng</a:t>
            </a:r>
            <a:r>
              <a:rPr lang="en-US" altLang="zh-TW" dirty="0"/>
              <a:t> </a:t>
            </a:r>
            <a:r>
              <a:rPr lang="en-US" altLang="zh-TW" dirty="0" err="1" smtClean="0"/>
              <a:t>kè</a:t>
            </a:r>
            <a:r>
              <a:rPr lang="en-US" altLang="zh-TW" dirty="0" smtClean="0"/>
              <a:t>/homework; schoolwork]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68866"/>
            <a:ext cx="5181600" cy="4264855"/>
          </a:xfrm>
          <a:prstGeom prst="rect">
            <a:avLst/>
          </a:prstGeom>
        </p:spPr>
      </p:pic>
      <p:pic>
        <p:nvPicPr>
          <p:cNvPr id="6146" name="Picture 2" descr="学校, 女孩, 模板, 文具, 美丽, 青少年, 功课, 背包, 背景, 编号, 兔子, 书籍, 笔, 学生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我的语</a:t>
            </a:r>
            <a:r>
              <a:rPr lang="zh-CN" altLang="en-US" dirty="0" smtClean="0"/>
              <a:t>法 </a:t>
            </a:r>
            <a:r>
              <a:rPr lang="zh-CN" altLang="en-US" u="sng" dirty="0" smtClean="0"/>
              <a:t> </a:t>
            </a:r>
            <a:r>
              <a:rPr lang="en-US" altLang="zh-CN" u="sng" dirty="0" smtClean="0"/>
              <a:t> </a:t>
            </a:r>
            <a:r>
              <a:rPr lang="zh-CN" altLang="en-US" u="sng" dirty="0" smtClean="0"/>
              <a:t>太  </a:t>
            </a:r>
            <a:r>
              <a:rPr lang="zh-CN" altLang="en-US" dirty="0" smtClean="0"/>
              <a:t>不好了</a:t>
            </a:r>
            <a:r>
              <a:rPr lang="en-US" altLang="zh-TW" dirty="0" smtClean="0"/>
              <a:t>!</a:t>
            </a:r>
          </a:p>
          <a:p>
            <a:endParaRPr lang="en-US" altLang="zh-TW" dirty="0"/>
          </a:p>
          <a:p>
            <a:r>
              <a:rPr lang="en-US" altLang="zh-TW" dirty="0" smtClean="0"/>
              <a:t>My grammar is </a:t>
            </a:r>
            <a:r>
              <a:rPr lang="en-US" altLang="zh-TW" dirty="0" smtClean="0">
                <a:solidFill>
                  <a:srgbClr val="FF0000"/>
                </a:solidFill>
              </a:rPr>
              <a:t>too</a:t>
            </a:r>
            <a:r>
              <a:rPr lang="zh-TW" altLang="en-US" dirty="0" smtClean="0"/>
              <a:t> </a:t>
            </a:r>
            <a:r>
              <a:rPr lang="en-US" altLang="zh-TW" dirty="0" smtClean="0"/>
              <a:t>awful!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82815" y="1858783"/>
            <a:ext cx="664234" cy="34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功</a:t>
            </a:r>
            <a:r>
              <a:rPr lang="zh-TW" altLang="en-US" dirty="0" smtClean="0"/>
              <a:t>课</a:t>
            </a:r>
            <a:r>
              <a:rPr lang="en-US" altLang="zh-TW" dirty="0"/>
              <a:t>[</a:t>
            </a:r>
            <a:r>
              <a:rPr lang="en-US" altLang="zh-TW" dirty="0" err="1"/>
              <a:t>gōng</a:t>
            </a:r>
            <a:r>
              <a:rPr lang="en-US" altLang="zh-TW" dirty="0"/>
              <a:t> </a:t>
            </a:r>
            <a:r>
              <a:rPr lang="en-US" altLang="zh-TW" dirty="0" err="1" smtClean="0"/>
              <a:t>kè</a:t>
            </a:r>
            <a:r>
              <a:rPr lang="en-US" altLang="zh-TW" dirty="0" smtClean="0"/>
              <a:t>/homework; schoolwork]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68866"/>
            <a:ext cx="5181600" cy="4264855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你喜欢功课</a:t>
            </a:r>
            <a:r>
              <a:rPr lang="zh-CN" altLang="en-US" dirty="0" smtClean="0"/>
              <a:t>吗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36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大家</a:t>
            </a:r>
            <a:r>
              <a:rPr lang="en-US" altLang="zh-TW" dirty="0"/>
              <a:t>[</a:t>
            </a:r>
            <a:r>
              <a:rPr lang="en-US" altLang="zh-TW" dirty="0" err="1"/>
              <a:t>dà</a:t>
            </a:r>
            <a:r>
              <a:rPr lang="en-US" altLang="zh-TW" dirty="0"/>
              <a:t> </a:t>
            </a:r>
            <a:r>
              <a:rPr lang="en-US" altLang="zh-TW" dirty="0" err="1"/>
              <a:t>jiā</a:t>
            </a:r>
            <a:r>
              <a:rPr lang="en-US" altLang="zh-TW" dirty="0"/>
              <a:t> </a:t>
            </a:r>
            <a:r>
              <a:rPr lang="en-US" altLang="zh-TW" dirty="0" smtClean="0"/>
              <a:t>/everyone]</a:t>
            </a:r>
            <a:endParaRPr lang="zh-TW" altLang="en-US" dirty="0"/>
          </a:p>
        </p:txBody>
      </p:sp>
      <p:pic>
        <p:nvPicPr>
          <p:cNvPr id="11266" name="Picture 2" descr="分享, 一人为大家，大家为一人, 心脏, 友谊, 爱, 手, 联盟, 照片, 黑色和白色, 颜色, 种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79" y="2300164"/>
            <a:ext cx="4455348" cy="33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66338"/>
            <a:ext cx="5181600" cy="40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大家</a:t>
            </a:r>
            <a:r>
              <a:rPr lang="en-US" altLang="zh-TW" dirty="0"/>
              <a:t>[</a:t>
            </a:r>
            <a:r>
              <a:rPr lang="en-US" altLang="zh-TW" dirty="0" err="1"/>
              <a:t>dà</a:t>
            </a:r>
            <a:r>
              <a:rPr lang="en-US" altLang="zh-TW" dirty="0"/>
              <a:t> </a:t>
            </a:r>
            <a:r>
              <a:rPr lang="en-US" altLang="zh-TW" dirty="0" err="1"/>
              <a:t>jiā</a:t>
            </a:r>
            <a:r>
              <a:rPr lang="en-US" altLang="zh-TW" dirty="0"/>
              <a:t> </a:t>
            </a:r>
            <a:r>
              <a:rPr lang="en-US" altLang="zh-TW" dirty="0" smtClean="0"/>
              <a:t>/everyone]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66338"/>
            <a:ext cx="5181600" cy="4069911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大家好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err="1" smtClean="0"/>
              <a:t>Hey!Everyone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95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</a:t>
            </a:r>
            <a:r>
              <a:rPr lang="zh-TW" altLang="en-US" dirty="0" smtClean="0"/>
              <a:t>课</a:t>
            </a:r>
            <a:r>
              <a:rPr lang="en-US" altLang="zh-TW" dirty="0"/>
              <a:t>[</a:t>
            </a:r>
            <a:r>
              <a:rPr lang="en-US" altLang="zh-TW" dirty="0" err="1"/>
              <a:t>shàng</a:t>
            </a:r>
            <a:r>
              <a:rPr lang="en-US" altLang="zh-TW" dirty="0"/>
              <a:t> </a:t>
            </a:r>
            <a:r>
              <a:rPr lang="en-US" altLang="zh-TW" dirty="0" err="1" smtClean="0"/>
              <a:t>kè</a:t>
            </a:r>
            <a:r>
              <a:rPr lang="en-US" altLang="zh-TW" dirty="0" smtClean="0"/>
              <a:t>/to go to a class; to start a class; to be in class]</a:t>
            </a:r>
            <a:endParaRPr lang="zh-TW" altLang="en-US" dirty="0"/>
          </a:p>
        </p:txBody>
      </p:sp>
      <p:pic>
        <p:nvPicPr>
          <p:cNvPr id="13314" name="Picture 2" descr="男孩, 学校, 老师。, 教育, 亚洲, 董事会成员, 柬埔寨, 孩子们, 类, 急救, 脸, 外国的国家。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4023"/>
            <a:ext cx="4982870" cy="32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孩子们, 孩子, 儿童, 小学, 小孩子们, 童年, 圣诞节, 度假, 圣诞, 讲习班, 学习, 教育, 图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03" y="1958196"/>
            <a:ext cx="5369943" cy="3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3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</a:t>
            </a:r>
            <a:r>
              <a:rPr lang="zh-TW" altLang="en-US" dirty="0" smtClean="0"/>
              <a:t>课</a:t>
            </a:r>
            <a:r>
              <a:rPr lang="en-US" altLang="zh-TW" dirty="0"/>
              <a:t>[</a:t>
            </a:r>
            <a:r>
              <a:rPr lang="en-US" altLang="zh-TW" dirty="0" err="1"/>
              <a:t>shàng</a:t>
            </a:r>
            <a:r>
              <a:rPr lang="en-US" altLang="zh-TW" dirty="0"/>
              <a:t> </a:t>
            </a:r>
            <a:r>
              <a:rPr lang="en-US" altLang="zh-TW" dirty="0" err="1" smtClean="0"/>
              <a:t>kè</a:t>
            </a:r>
            <a:r>
              <a:rPr lang="en-US" altLang="zh-TW" dirty="0" smtClean="0"/>
              <a:t>/to go to a class; to start a class; to be in class]</a:t>
            </a:r>
            <a:endParaRPr lang="zh-TW" altLang="en-US" dirty="0"/>
          </a:p>
        </p:txBody>
      </p:sp>
      <p:pic>
        <p:nvPicPr>
          <p:cNvPr id="13314" name="Picture 2" descr="男孩, 学校, 老师。, 教育, 亚洲, 董事会成员, 柬埔寨, 孩子们, 类, 急救, 脸, 外国的国家。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4023"/>
            <a:ext cx="4982870" cy="32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上中文课</a:t>
            </a:r>
          </a:p>
        </p:txBody>
      </p:sp>
    </p:spTree>
    <p:extLst>
      <p:ext uri="{BB962C8B-B14F-4D97-AF65-F5344CB8AC3E}">
        <p14:creationId xmlns:p14="http://schemas.microsoft.com/office/powerpoint/2010/main" val="20058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</a:t>
            </a:r>
            <a:r>
              <a:rPr lang="zh-TW" altLang="en-US" dirty="0" smtClean="0"/>
              <a:t>课</a:t>
            </a:r>
            <a:r>
              <a:rPr lang="en-US" altLang="zh-TW" dirty="0"/>
              <a:t>[</a:t>
            </a:r>
            <a:r>
              <a:rPr lang="en-US" altLang="zh-TW" dirty="0" err="1"/>
              <a:t>shàng</a:t>
            </a:r>
            <a:r>
              <a:rPr lang="en-US" altLang="zh-TW" dirty="0"/>
              <a:t> </a:t>
            </a:r>
            <a:r>
              <a:rPr lang="en-US" altLang="zh-TW" dirty="0" err="1" smtClean="0"/>
              <a:t>kè</a:t>
            </a:r>
            <a:r>
              <a:rPr lang="en-US" altLang="zh-TW" dirty="0" smtClean="0"/>
              <a:t>/to go to a class; to start a class; to be in class]</a:t>
            </a:r>
            <a:endParaRPr lang="zh-TW" altLang="en-US" dirty="0"/>
          </a:p>
        </p:txBody>
      </p:sp>
      <p:pic>
        <p:nvPicPr>
          <p:cNvPr id="13314" name="Picture 2" descr="男孩, 学校, 老师。, 教育, 亚洲, 董事会成员, 柬埔寨, 孩子们, 类, 急救, 脸, 外国的国家。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4023"/>
            <a:ext cx="4982870" cy="32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你喜欢上课</a:t>
            </a:r>
            <a:r>
              <a:rPr lang="zh-TW" altLang="en-US" dirty="0" smtClean="0"/>
              <a:t>吗？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23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开</a:t>
            </a:r>
            <a:r>
              <a:rPr lang="zh-TW" altLang="en-US" dirty="0" smtClean="0"/>
              <a:t>始</a:t>
            </a:r>
            <a:r>
              <a:rPr lang="en-US" altLang="zh-TW" dirty="0"/>
              <a:t>[</a:t>
            </a:r>
            <a:r>
              <a:rPr lang="en-US" altLang="zh-TW" dirty="0" err="1"/>
              <a:t>kāi</a:t>
            </a:r>
            <a:r>
              <a:rPr lang="en-US" altLang="zh-TW" dirty="0"/>
              <a:t> </a:t>
            </a:r>
            <a:r>
              <a:rPr lang="en-US" altLang="zh-TW" dirty="0" err="1" smtClean="0"/>
              <a:t>shǐ</a:t>
            </a:r>
            <a:r>
              <a:rPr lang="en-US" altLang="zh-TW" dirty="0" smtClean="0"/>
              <a:t>/to begin; to start; beginning]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开始上课</a:t>
            </a:r>
          </a:p>
        </p:txBody>
      </p:sp>
      <p:pic>
        <p:nvPicPr>
          <p:cNvPr id="5" name="Picture 2" descr="男孩, 学校, 老师。, 教育, 亚洲, 董事会成员, 柬埔寨, 孩子们, 类, 急救, 脸, 外国的国家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83" y="2087591"/>
            <a:ext cx="5743313" cy="37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开</a:t>
            </a:r>
            <a:r>
              <a:rPr lang="zh-TW" altLang="en-US" dirty="0" smtClean="0"/>
              <a:t>始</a:t>
            </a:r>
            <a:r>
              <a:rPr lang="en-US" altLang="zh-TW" dirty="0"/>
              <a:t>[</a:t>
            </a:r>
            <a:r>
              <a:rPr lang="en-US" altLang="zh-TW" dirty="0" err="1"/>
              <a:t>kāi</a:t>
            </a:r>
            <a:r>
              <a:rPr lang="en-US" altLang="zh-TW" dirty="0"/>
              <a:t> </a:t>
            </a:r>
            <a:r>
              <a:rPr lang="en-US" altLang="zh-TW" dirty="0" err="1" smtClean="0"/>
              <a:t>shǐ</a:t>
            </a:r>
            <a:r>
              <a:rPr lang="en-US" altLang="zh-TW" dirty="0" smtClean="0"/>
              <a:t>/to begin; to start; beginning]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电影开</a:t>
            </a:r>
            <a:r>
              <a:rPr lang="zh-TW" altLang="en-US" dirty="0" smtClean="0"/>
              <a:t>始了</a:t>
            </a:r>
            <a:endParaRPr lang="zh-TW" altLang="en-US" dirty="0"/>
          </a:p>
        </p:txBody>
      </p:sp>
      <p:pic>
        <p:nvPicPr>
          <p:cNvPr id="15362" name="Picture 2" descr="电影, 胶卷, 幻灯片, 模拟, 看电影, 年份, 3D 搅拌机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念</a:t>
            </a:r>
            <a:r>
              <a:rPr lang="en-US" altLang="zh-TW" dirty="0"/>
              <a:t>[</a:t>
            </a:r>
            <a:r>
              <a:rPr lang="en-US" altLang="zh-TW" dirty="0" err="1"/>
              <a:t>niàn</a:t>
            </a:r>
            <a:r>
              <a:rPr lang="en-US" altLang="zh-TW" dirty="0"/>
              <a:t> </a:t>
            </a:r>
            <a:r>
              <a:rPr lang="en-US" altLang="zh-TW" dirty="0" smtClean="0"/>
              <a:t>/to read aloud]</a:t>
            </a:r>
            <a:endParaRPr lang="zh-TW" altLang="en-US" dirty="0"/>
          </a:p>
        </p:txBody>
      </p:sp>
      <p:pic>
        <p:nvPicPr>
          <p:cNvPr id="19458" name="Picture 2" descr="牧师, 圣经 》, 基督教, 教会, 弗洛姆, 天主教, 神, 宗教, 克里森, 祈祷, 耶稣, 信仰, 和谐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1385" y="1863307"/>
            <a:ext cx="6301597" cy="42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4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</a:t>
            </a:r>
            <a:r>
              <a:rPr lang="zh-TW" altLang="en-US" dirty="0" smtClean="0"/>
              <a:t>文</a:t>
            </a:r>
            <a:r>
              <a:rPr lang="en-US" altLang="zh-TW" dirty="0"/>
              <a:t>[</a:t>
            </a:r>
            <a:r>
              <a:rPr lang="en-US" altLang="zh-TW" dirty="0" err="1"/>
              <a:t>kè</a:t>
            </a:r>
            <a:r>
              <a:rPr lang="en-US" altLang="zh-TW" dirty="0"/>
              <a:t> </a:t>
            </a:r>
            <a:r>
              <a:rPr lang="en-US" altLang="zh-TW" dirty="0" err="1"/>
              <a:t>wén</a:t>
            </a:r>
            <a:r>
              <a:rPr lang="en-US" altLang="zh-TW" dirty="0"/>
              <a:t> </a:t>
            </a:r>
            <a:r>
              <a:rPr lang="en-US" altLang="zh-TW" dirty="0" smtClean="0"/>
              <a:t>/text of a lesson]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039" y="1611237"/>
            <a:ext cx="8885207" cy="49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生</a:t>
            </a:r>
            <a:r>
              <a:rPr lang="zh-CN" altLang="en-US" dirty="0" smtClean="0"/>
              <a:t>词 </a:t>
            </a:r>
            <a:r>
              <a:rPr lang="zh-CN" altLang="en-US" u="sng" dirty="0" smtClean="0"/>
              <a:t>  太  </a:t>
            </a:r>
            <a:r>
              <a:rPr lang="zh-CN" altLang="en-US" dirty="0" smtClean="0"/>
              <a:t>容易</a:t>
            </a:r>
            <a:r>
              <a:rPr lang="zh-CN" altLang="en-US" dirty="0"/>
              <a:t>了</a:t>
            </a:r>
          </a:p>
          <a:p>
            <a:r>
              <a:rPr lang="en-US" altLang="zh-TW" dirty="0" smtClean="0"/>
              <a:t>Vocabulary is </a:t>
            </a:r>
            <a:r>
              <a:rPr lang="en-US" altLang="zh-TW" dirty="0" smtClean="0">
                <a:solidFill>
                  <a:srgbClr val="FF0000"/>
                </a:solidFill>
              </a:rPr>
              <a:t>too</a:t>
            </a:r>
            <a:r>
              <a:rPr lang="en-US" altLang="zh-TW" dirty="0" smtClean="0"/>
              <a:t> easy.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92702" y="1889185"/>
            <a:ext cx="569343" cy="267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1366" y="2364376"/>
            <a:ext cx="3743268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录</a:t>
            </a:r>
            <a:r>
              <a:rPr lang="zh-TW" altLang="en-US" dirty="0" smtClean="0"/>
              <a:t>音</a:t>
            </a:r>
            <a:r>
              <a:rPr lang="en-US" altLang="zh-TW" dirty="0"/>
              <a:t>[</a:t>
            </a:r>
            <a:r>
              <a:rPr lang="en-US" altLang="zh-TW" dirty="0" err="1"/>
              <a:t>lù</a:t>
            </a:r>
            <a:r>
              <a:rPr lang="en-US" altLang="zh-TW" dirty="0"/>
              <a:t> </a:t>
            </a:r>
            <a:r>
              <a:rPr lang="en-US" altLang="zh-TW" dirty="0" err="1"/>
              <a:t>yīn</a:t>
            </a:r>
            <a:r>
              <a:rPr lang="en-US" altLang="zh-TW" dirty="0"/>
              <a:t> </a:t>
            </a:r>
            <a:r>
              <a:rPr lang="en-US" altLang="zh-TW" dirty="0" smtClean="0"/>
              <a:t>/sound recording; to record]</a:t>
            </a:r>
            <a:endParaRPr lang="zh-TW" altLang="en-US" dirty="0"/>
          </a:p>
        </p:txBody>
      </p:sp>
      <p:pic>
        <p:nvPicPr>
          <p:cNvPr id="21506" name="Picture 2" descr="音频, 电容式麦克风, 音乐, 录音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1" y="2294625"/>
            <a:ext cx="4939484" cy="32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, 人类, 成人, 男子, 肖像, 越南, 性质, 天空, 年轻, 夏时制, 生活方式, 休闲, 高兴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42" y="2018582"/>
            <a:ext cx="4911790" cy="36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9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学</a:t>
            </a:r>
            <a:r>
              <a:rPr lang="zh-TW" altLang="en-US" dirty="0" smtClean="0"/>
              <a:t>习</a:t>
            </a:r>
            <a:r>
              <a:rPr lang="en-US" altLang="zh-TW" dirty="0"/>
              <a:t>[</a:t>
            </a:r>
            <a:r>
              <a:rPr lang="en-US" altLang="zh-TW" dirty="0" err="1"/>
              <a:t>xué</a:t>
            </a:r>
            <a:r>
              <a:rPr lang="en-US" altLang="zh-TW" dirty="0"/>
              <a:t> </a:t>
            </a:r>
            <a:r>
              <a:rPr lang="en-US" altLang="zh-TW" dirty="0" err="1"/>
              <a:t>xí</a:t>
            </a:r>
            <a:r>
              <a:rPr lang="en-US" altLang="zh-TW" dirty="0"/>
              <a:t> </a:t>
            </a:r>
            <a:r>
              <a:rPr lang="en-US" altLang="zh-TW" dirty="0" smtClean="0"/>
              <a:t>/to study; to learn]</a:t>
            </a:r>
            <a:endParaRPr lang="zh-TW" altLang="en-US" dirty="0"/>
          </a:p>
        </p:txBody>
      </p:sp>
      <p:pic>
        <p:nvPicPr>
          <p:cNvPr id="22530" name="Picture 2" descr="书绑定的, 纸, 页面, 教育, 文学, 书, 空, 文档, 事实, 写作, 封面, 笔记本, 空白, 知识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99" y="2147977"/>
            <a:ext cx="4807789" cy="360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男孩, 女孩, 手牵手, 孩子们, 学校, 学校的开始, 学习, 快乐, 微笑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60600"/>
            <a:ext cx="5181600" cy="34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帅</a:t>
            </a:r>
            <a:r>
              <a:rPr lang="en-US" altLang="zh-TW" dirty="0"/>
              <a:t>[</a:t>
            </a:r>
            <a:r>
              <a:rPr lang="en-US" altLang="zh-TW" dirty="0" err="1"/>
              <a:t>shuài</a:t>
            </a:r>
            <a:r>
              <a:rPr lang="en-US" altLang="zh-TW" dirty="0"/>
              <a:t> </a:t>
            </a:r>
            <a:r>
              <a:rPr lang="en-US" altLang="zh-TW" dirty="0" smtClean="0"/>
              <a:t>/handsome]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师</a:t>
            </a:r>
            <a:r>
              <a:rPr lang="en-US" altLang="zh-TW" dirty="0"/>
              <a:t>[</a:t>
            </a:r>
            <a:r>
              <a:rPr lang="en-US" altLang="zh-TW" dirty="0" err="1" smtClean="0"/>
              <a:t>shī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23554" name="Picture 2" descr="校园, 学生, 大学, 逆光, 人像, 少年, 帅哥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0" y="2113471"/>
            <a:ext cx="5463024" cy="352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0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酷</a:t>
            </a:r>
            <a:r>
              <a:rPr lang="en-US" altLang="zh-TW" dirty="0"/>
              <a:t>[</a:t>
            </a:r>
            <a:r>
              <a:rPr lang="en-US" altLang="zh-TW" dirty="0" err="1"/>
              <a:t>kù</a:t>
            </a:r>
            <a:r>
              <a:rPr lang="en-US" altLang="zh-TW" dirty="0"/>
              <a:t> </a:t>
            </a:r>
            <a:r>
              <a:rPr lang="en-US" altLang="zh-TW" dirty="0" smtClean="0"/>
              <a:t>/cool]</a:t>
            </a:r>
            <a:endParaRPr lang="zh-TW" altLang="en-US" dirty="0"/>
          </a:p>
        </p:txBody>
      </p:sp>
      <p:pic>
        <p:nvPicPr>
          <p:cNvPr id="24578" name="Picture 2" descr="人的, 年轻人, 面对, 年轻的人, 男子, 男性, 头, 肖像, 眼睛, 最酷的, 少年, 令人毛骨悚然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0" y="2368974"/>
            <a:ext cx="5460187" cy="306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街, 涂鸦, 艺术, 喷雾, 黑客, 红色斗篷, 街头一幕, 壁画, 画壁, 华美, 超酷, 男性, 匿名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44" y="2070340"/>
            <a:ext cx="5258209" cy="35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7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酷</a:t>
            </a:r>
            <a:r>
              <a:rPr lang="en-US" altLang="zh-TW" dirty="0"/>
              <a:t>[</a:t>
            </a:r>
            <a:r>
              <a:rPr lang="en-US" altLang="zh-TW" dirty="0" err="1"/>
              <a:t>kù</a:t>
            </a:r>
            <a:r>
              <a:rPr lang="en-US" altLang="zh-TW" dirty="0"/>
              <a:t> </a:t>
            </a:r>
            <a:r>
              <a:rPr lang="en-US" altLang="zh-TW" dirty="0" smtClean="0"/>
              <a:t>/cool]</a:t>
            </a:r>
            <a:endParaRPr lang="zh-TW" altLang="en-US" dirty="0"/>
          </a:p>
        </p:txBody>
      </p:sp>
      <p:pic>
        <p:nvPicPr>
          <p:cNvPr id="24580" name="Picture 4" descr="街, 涂鸦, 艺术, 喷雾, 黑客, 红色斗篷, 街头一幕, 壁画, 画壁, 华美, 超酷, 男性, 匿名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44" y="2070340"/>
            <a:ext cx="5258209" cy="35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Only for </a:t>
            </a:r>
            <a:r>
              <a:rPr lang="en-US" altLang="zh-TW" dirty="0" smtClean="0"/>
              <a:t>character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凉</a:t>
            </a:r>
            <a:r>
              <a:rPr lang="en-US" altLang="zh-TW" dirty="0"/>
              <a:t>[</a:t>
            </a:r>
            <a:r>
              <a:rPr lang="en-US" altLang="zh-TW" dirty="0" err="1" smtClean="0"/>
              <a:t>liáng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25602" name="Picture 2" descr="冰, 冬天, 冷, 冻结, 自然, 凉, 天气, 树, 枝杈, 季节, 霜, 环境, 气候, 下降, 户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7" y="3612352"/>
            <a:ext cx="5357303" cy="30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chose correct answer.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2" descr="书绑定的, 纸, 页面, 教育, 文学, 书, 空, 文档, 事实, 写作, 封面, 笔记本, 空白, 知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57" y="1828800"/>
            <a:ext cx="5497902" cy="41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街, 涂鸦, 艺术, 喷雾, 黑客, 红色斗篷, 街头一幕, 壁画, 画壁, 华美, 超酷, 男性, 匿名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21" y="1975449"/>
            <a:ext cx="5852505" cy="39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男孩, 学校, 老师。, 教育, 亚洲, 董事会成员, 柬埔寨, 孩子们, 类, 急救, 脸, 外国的国家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99" y="1932317"/>
            <a:ext cx="6292786" cy="414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613" y="2208361"/>
            <a:ext cx="6625340" cy="37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你懂 </a:t>
            </a:r>
            <a:r>
              <a:rPr lang="zh-TW" altLang="en-US" u="sng" dirty="0" smtClean="0"/>
              <a:t>  真  </a:t>
            </a:r>
            <a:r>
              <a:rPr lang="zh-TW" altLang="en-US" dirty="0" smtClean="0"/>
              <a:t>多</a:t>
            </a:r>
            <a:endParaRPr lang="zh-TW" altLang="en-US" dirty="0"/>
          </a:p>
          <a:p>
            <a:r>
              <a:rPr lang="en-US" altLang="zh-TW" dirty="0" smtClean="0"/>
              <a:t>You understand many things. 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84076" y="1825625"/>
            <a:ext cx="638354" cy="399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自动化, 工程师, 工程, 技术, 业, 计算机, 工业, 权力, 创新, 工作, 能源, 设计, 聪明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6849"/>
            <a:ext cx="5181600" cy="40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A, 人类, 成人, 男子, 肖像, 越南, 性质, 天空, 年轻, 夏时制, 生活方式, 休闲, 高兴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67" y="1690688"/>
            <a:ext cx="5613040" cy="42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3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牧师, 圣经 》, 基督教, 教会, 弗洛姆, 天主教, 神, 宗教, 克里森, 祈祷, 耶稣, 信仰, 和谐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9051" y="1897811"/>
            <a:ext cx="6392174" cy="426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怎么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0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平常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0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课文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1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开始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3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1207</Words>
  <Application>Microsoft Office PowerPoint</Application>
  <PresentationFormat>寬螢幕</PresentationFormat>
  <Paragraphs>219</Paragraphs>
  <Slides>95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95</vt:i4>
      </vt:variant>
    </vt:vector>
  </HeadingPairs>
  <TitlesOfParts>
    <vt:vector size="101" baseType="lpstr">
      <vt:lpstr>宋体</vt:lpstr>
      <vt:lpstr>新細明體</vt:lpstr>
      <vt:lpstr>Arial</vt:lpstr>
      <vt:lpstr>Calibri</vt:lpstr>
      <vt:lpstr>Calibri Light</vt:lpstr>
      <vt:lpstr>Office 佈景主題</vt:lpstr>
      <vt:lpstr>Modern Chinese IV</vt:lpstr>
      <vt:lpstr>第七课 学中文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Activity</vt:lpstr>
      <vt:lpstr>example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对话</vt:lpstr>
      <vt:lpstr>PowerPoint 簡報</vt:lpstr>
      <vt:lpstr>PowerPoint 簡報</vt:lpstr>
      <vt:lpstr>Affirmative+negative[A not A] Question</vt:lpstr>
      <vt:lpstr>Affirmative+negative[A not A] Question</vt:lpstr>
      <vt:lpstr>PowerPoint 簡報</vt:lpstr>
      <vt:lpstr>PowerPoint 簡報</vt:lpstr>
      <vt:lpstr>真快</vt:lpstr>
      <vt:lpstr>那里那里</vt:lpstr>
      <vt:lpstr>那里那里</vt:lpstr>
      <vt:lpstr>PowerPoint 簡報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生词</vt:lpstr>
      <vt:lpstr>平常[píng cháng / usually]</vt:lpstr>
      <vt:lpstr>平常[píng cháng / usually]</vt:lpstr>
      <vt:lpstr>平常[píng cháng / usually]</vt:lpstr>
      <vt:lpstr>早[zǎo /early]</vt:lpstr>
      <vt:lpstr>早[zǎo /early]</vt:lpstr>
      <vt:lpstr>早上[zǎo shàng/ morning]</vt:lpstr>
      <vt:lpstr>早上[zǎo shàng/ morning]</vt:lpstr>
      <vt:lpstr>晚[wǎn /late]                           早[zǎo /early]</vt:lpstr>
      <vt:lpstr>晚[wǎn /late]                           早[zǎo /early]</vt:lpstr>
      <vt:lpstr>怎么[zěn me /so; this[late,etc]</vt:lpstr>
      <vt:lpstr>怎么[zěn me /so; this[late,etc]</vt:lpstr>
      <vt:lpstr>怎么[zěn me /so; this[late,etc]</vt:lpstr>
      <vt:lpstr>功课[gōng kè/homework; schoolwork]</vt:lpstr>
      <vt:lpstr>功课[gōng kè/homework; schoolwork]</vt:lpstr>
      <vt:lpstr>大家[dà jiā /everyone]</vt:lpstr>
      <vt:lpstr>大家[dà jiā /everyone]</vt:lpstr>
      <vt:lpstr>上课[shàng kè/to go to a class; to start a class; to be in class]</vt:lpstr>
      <vt:lpstr>上课[shàng kè/to go to a class; to start a class; to be in class]</vt:lpstr>
      <vt:lpstr>上课[shàng kè/to go to a class; to start a class; to be in class]</vt:lpstr>
      <vt:lpstr>开始[kāi shǐ/to begin; to start; beginning]</vt:lpstr>
      <vt:lpstr>开始[kāi shǐ/to begin; to start; beginning]</vt:lpstr>
      <vt:lpstr>念[niàn /to read aloud]</vt:lpstr>
      <vt:lpstr>课文[kè wén /text of a lesson]</vt:lpstr>
      <vt:lpstr>录音[lù yīn /sound recording; to record]</vt:lpstr>
      <vt:lpstr>学习[xué xí /to study; to learn]</vt:lpstr>
      <vt:lpstr>帅[shuài /handsome]</vt:lpstr>
      <vt:lpstr>酷[kù /cool]</vt:lpstr>
      <vt:lpstr>酷[kù /cool]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Chinese IV</dc:title>
  <dc:creator>蘇瑞慧</dc:creator>
  <cp:lastModifiedBy>蘇瑞慧</cp:lastModifiedBy>
  <cp:revision>115</cp:revision>
  <dcterms:created xsi:type="dcterms:W3CDTF">2018-02-17T13:36:20Z</dcterms:created>
  <dcterms:modified xsi:type="dcterms:W3CDTF">2018-03-06T14:42:58Z</dcterms:modified>
</cp:coreProperties>
</file>