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0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02.03.2016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FFCC00"/>
                </a:solidFill>
              </a:rPr>
              <a:t>Dejiny slovenského múzejníctva (MUI_336)</a:t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b="1" dirty="0" smtClean="0">
                <a:solidFill>
                  <a:srgbClr val="FFCC00"/>
                </a:solidFill>
              </a:rPr>
              <a:t/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1. prednáška - Úvod</a:t>
            </a:r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352928" cy="1752600"/>
          </a:xfrm>
        </p:spPr>
        <p:txBody>
          <a:bodyPr>
            <a:normAutofit lnSpcReduction="10000"/>
          </a:bodyPr>
          <a:lstStyle/>
          <a:p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smtClean="0">
                <a:solidFill>
                  <a:srgbClr val="FFCC00"/>
                </a:solidFill>
              </a:rPr>
              <a:t>Mgr. Martin </a:t>
            </a:r>
            <a:r>
              <a:rPr lang="sk-SK" sz="2400" dirty="0" err="1" smtClean="0">
                <a:solidFill>
                  <a:srgbClr val="FFCC00"/>
                </a:solidFill>
              </a:rPr>
              <a:t>Vitko</a:t>
            </a:r>
            <a:endParaRPr lang="sk-SK" sz="2400" dirty="0" smtClean="0">
              <a:solidFill>
                <a:srgbClr val="FFCC00"/>
              </a:solidFill>
            </a:endParaRPr>
          </a:p>
          <a:p>
            <a:r>
              <a:rPr lang="sk-SK" sz="2400" dirty="0" smtClean="0">
                <a:solidFill>
                  <a:srgbClr val="FFCC00"/>
                </a:solidFill>
              </a:rPr>
              <a:t>Filozofická fakulta Masarykovej univerzity v Brne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Úvod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02332" y="1772816"/>
            <a:ext cx="8928992" cy="4608512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sz="2400" u="sng" dirty="0" smtClean="0">
                <a:solidFill>
                  <a:srgbClr val="FFCC00"/>
                </a:solidFill>
              </a:rPr>
              <a:t>Michal </a:t>
            </a:r>
            <a:r>
              <a:rPr lang="sk-SK" sz="2400" u="sng" dirty="0" err="1" smtClean="0">
                <a:solidFill>
                  <a:srgbClr val="FFCC00"/>
                </a:solidFill>
              </a:rPr>
              <a:t>Markuš</a:t>
            </a:r>
            <a:r>
              <a:rPr lang="sk-SK" sz="2400" u="sng" dirty="0" smtClean="0">
                <a:solidFill>
                  <a:srgbClr val="FFCC00"/>
                </a:solidFill>
              </a:rPr>
              <a:t> </a:t>
            </a:r>
            <a:r>
              <a:rPr lang="sk-SK" sz="2400" dirty="0" smtClean="0">
                <a:solidFill>
                  <a:srgbClr val="FFCC00"/>
                </a:solidFill>
              </a:rPr>
              <a:t>(1958):</a:t>
            </a:r>
            <a:endParaRPr lang="sk-SK" sz="2400" dirty="0">
              <a:solidFill>
                <a:srgbClr val="FFCC00"/>
              </a:solidFill>
            </a:endParaRPr>
          </a:p>
          <a:p>
            <a:pPr marL="457200" lvl="3" indent="0">
              <a:buNone/>
            </a:pPr>
            <a:r>
              <a:rPr lang="sk-SK" sz="2400" i="1" dirty="0" smtClean="0">
                <a:solidFill>
                  <a:srgbClr val="FFCC00"/>
                </a:solidFill>
              </a:rPr>
              <a:t>„Pri spracovaní dejín slovenských múzeí treba </a:t>
            </a:r>
            <a:r>
              <a:rPr lang="sk-SK" sz="2400" i="1" dirty="0">
                <a:solidFill>
                  <a:srgbClr val="FFCC00"/>
                </a:solidFill>
              </a:rPr>
              <a:t>za dôležitú pokladať okolnosť, čo dalo v </a:t>
            </a:r>
            <a:r>
              <a:rPr lang="sk-SK" sz="2400" i="1" dirty="0" smtClean="0">
                <a:solidFill>
                  <a:srgbClr val="FFCC00"/>
                </a:solidFill>
              </a:rPr>
              <a:t>tej-ktorej </a:t>
            </a:r>
            <a:r>
              <a:rPr lang="sk-SK" sz="2400" i="1" dirty="0">
                <a:solidFill>
                  <a:srgbClr val="FFCC00"/>
                </a:solidFill>
              </a:rPr>
              <a:t>oblasti alebo meste podnet k založeniu múzejných zbierok</a:t>
            </a:r>
            <a:r>
              <a:rPr lang="sk-SK" sz="2400" i="1" dirty="0" smtClean="0">
                <a:solidFill>
                  <a:srgbClr val="FFCC00"/>
                </a:solidFill>
              </a:rPr>
              <a:t>.“</a:t>
            </a:r>
          </a:p>
          <a:p>
            <a:pPr marL="457200" lvl="3" indent="0">
              <a:buNone/>
            </a:pPr>
            <a:endParaRPr lang="sk-SK" sz="2400" i="1" dirty="0" smtClean="0">
              <a:solidFill>
                <a:srgbClr val="FFCC00"/>
              </a:solidFill>
            </a:endParaRPr>
          </a:p>
          <a:p>
            <a:pPr marL="1257300" lvl="4" indent="-342900"/>
            <a:r>
              <a:rPr lang="sk-SK" sz="2400" dirty="0" smtClean="0">
                <a:solidFill>
                  <a:srgbClr val="FFCC00"/>
                </a:solidFill>
              </a:rPr>
              <a:t>individuálna akcia</a:t>
            </a:r>
          </a:p>
          <a:p>
            <a:pPr marL="1257300" lvl="4" indent="-342900"/>
            <a:r>
              <a:rPr lang="sk-SK" sz="2400" dirty="0" smtClean="0">
                <a:solidFill>
                  <a:srgbClr val="FFCC00"/>
                </a:solidFill>
              </a:rPr>
              <a:t>súkromní zberatelia</a:t>
            </a:r>
          </a:p>
          <a:p>
            <a:pPr marL="1257300" lvl="4" indent="-342900"/>
            <a:r>
              <a:rPr lang="sk-SK" sz="2400" dirty="0" smtClean="0">
                <a:solidFill>
                  <a:srgbClr val="FFCC00"/>
                </a:solidFill>
              </a:rPr>
              <a:t>úsilie viacerých, rovnako zmýšľajúcich ľudí</a:t>
            </a:r>
          </a:p>
          <a:p>
            <a:pPr marL="1257300" lvl="4" indent="-342900"/>
            <a:r>
              <a:rPr lang="sk-SK" sz="2400" dirty="0" smtClean="0">
                <a:solidFill>
                  <a:srgbClr val="FFCC00"/>
                </a:solidFill>
              </a:rPr>
              <a:t>úradné rozhodnutie</a:t>
            </a:r>
            <a:endParaRPr lang="cs-CZ" sz="2400" dirty="0" smtClean="0">
              <a:solidFill>
                <a:srgbClr val="FFCC00"/>
              </a:solidFill>
            </a:endParaRPr>
          </a:p>
          <a:p>
            <a:pPr marL="457200" lvl="3" indent="0">
              <a:buNone/>
            </a:pPr>
            <a:endParaRPr lang="sk-SK" sz="18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800" u="sng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4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Úvod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07504" y="1417638"/>
            <a:ext cx="8928992" cy="5107706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sz="2400" dirty="0" smtClean="0">
                <a:solidFill>
                  <a:srgbClr val="FFCC00"/>
                </a:solidFill>
              </a:rPr>
              <a:t>zberateľstvo najmä </a:t>
            </a:r>
            <a:r>
              <a:rPr lang="sk-SK" sz="2400" dirty="0">
                <a:solidFill>
                  <a:srgbClr val="FFCC00"/>
                </a:solidFill>
              </a:rPr>
              <a:t>v 18. a 19. </a:t>
            </a:r>
            <a:r>
              <a:rPr lang="sk-SK" sz="2400" dirty="0" smtClean="0">
                <a:solidFill>
                  <a:srgbClr val="FFCC00"/>
                </a:solidFill>
              </a:rPr>
              <a:t>storočí:</a:t>
            </a:r>
          </a:p>
          <a:p>
            <a:pPr marL="800100" lvl="3" indent="-342900"/>
            <a:r>
              <a:rPr lang="sk-SK" sz="2200" dirty="0">
                <a:solidFill>
                  <a:srgbClr val="FFCC00"/>
                </a:solidFill>
              </a:rPr>
              <a:t>v</a:t>
            </a:r>
            <a:r>
              <a:rPr lang="sk-SK" sz="2200" dirty="0" smtClean="0">
                <a:solidFill>
                  <a:srgbClr val="FFCC00"/>
                </a:solidFill>
              </a:rPr>
              <a:t>zdelanci</a:t>
            </a:r>
          </a:p>
          <a:p>
            <a:pPr marL="800100" lvl="3" indent="-342900"/>
            <a:r>
              <a:rPr lang="sk-SK" sz="2200" dirty="0">
                <a:solidFill>
                  <a:srgbClr val="FFCC00"/>
                </a:solidFill>
              </a:rPr>
              <a:t>š</a:t>
            </a:r>
            <a:r>
              <a:rPr lang="sk-SK" sz="2200" dirty="0" smtClean="0">
                <a:solidFill>
                  <a:srgbClr val="FFCC00"/>
                </a:solidFill>
              </a:rPr>
              <a:t>ľachta</a:t>
            </a:r>
          </a:p>
          <a:p>
            <a:pPr marL="800100" lvl="3" indent="-342900"/>
            <a:r>
              <a:rPr lang="sk-SK" sz="2200" dirty="0" smtClean="0">
                <a:solidFill>
                  <a:srgbClr val="FFCC00"/>
                </a:solidFill>
              </a:rPr>
              <a:t>majetní jednotlivci</a:t>
            </a:r>
          </a:p>
          <a:p>
            <a:pPr marL="800100" lvl="3" indent="-342900"/>
            <a:r>
              <a:rPr lang="sk-SK" sz="2200" dirty="0">
                <a:solidFill>
                  <a:srgbClr val="FFCC00"/>
                </a:solidFill>
              </a:rPr>
              <a:t>r</a:t>
            </a:r>
            <a:r>
              <a:rPr lang="sk-SK" sz="2200" dirty="0" smtClean="0">
                <a:solidFill>
                  <a:srgbClr val="FFCC00"/>
                </a:solidFill>
              </a:rPr>
              <a:t>ôzne záujmové skupiny </a:t>
            </a:r>
            <a:r>
              <a:rPr lang="sk-SK" sz="2200" dirty="0">
                <a:solidFill>
                  <a:srgbClr val="FFCC00"/>
                </a:solidFill>
              </a:rPr>
              <a:t>(</a:t>
            </a:r>
            <a:r>
              <a:rPr lang="sk-SK" sz="2200" dirty="0" smtClean="0">
                <a:solidFill>
                  <a:srgbClr val="FFCC00"/>
                </a:solidFill>
              </a:rPr>
              <a:t>cirkevné zoskupenia, spolky apod.)</a:t>
            </a:r>
          </a:p>
          <a:p>
            <a:pPr marL="342900" lvl="2" indent="-342900"/>
            <a:r>
              <a:rPr lang="sk-SK" sz="2400" dirty="0" smtClean="0">
                <a:solidFill>
                  <a:srgbClr val="FFCC00"/>
                </a:solidFill>
              </a:rPr>
              <a:t>väčšina </a:t>
            </a:r>
            <a:r>
              <a:rPr lang="sk-SK" sz="2400" dirty="0">
                <a:solidFill>
                  <a:srgbClr val="FFCC00"/>
                </a:solidFill>
              </a:rPr>
              <a:t>zbierok šľachtických </a:t>
            </a:r>
            <a:r>
              <a:rPr lang="sk-SK" sz="2400" dirty="0" smtClean="0">
                <a:solidFill>
                  <a:srgbClr val="FFCC00"/>
                </a:solidFill>
              </a:rPr>
              <a:t>rodín darovaných rakúskym </a:t>
            </a:r>
            <a:r>
              <a:rPr lang="sk-SK" sz="2400" dirty="0">
                <a:solidFill>
                  <a:srgbClr val="FFCC00"/>
                </a:solidFill>
              </a:rPr>
              <a:t>a maďarským </a:t>
            </a:r>
            <a:r>
              <a:rPr lang="sk-SK" sz="2400" dirty="0" smtClean="0">
                <a:solidFill>
                  <a:srgbClr val="FFCC00"/>
                </a:solidFill>
              </a:rPr>
              <a:t>múzeám</a:t>
            </a:r>
          </a:p>
          <a:p>
            <a:pPr marL="342900" lvl="2" indent="-342900"/>
            <a:r>
              <a:rPr lang="sk-SK" sz="2400" dirty="0" smtClean="0">
                <a:solidFill>
                  <a:srgbClr val="FFCC00"/>
                </a:solidFill>
              </a:rPr>
              <a:t>1</a:t>
            </a:r>
            <a:r>
              <a:rPr lang="sk-SK" sz="2400" dirty="0">
                <a:solidFill>
                  <a:srgbClr val="FFCC00"/>
                </a:solidFill>
              </a:rPr>
              <a:t>. </a:t>
            </a:r>
            <a:r>
              <a:rPr lang="sk-SK" sz="2400" dirty="0">
                <a:solidFill>
                  <a:srgbClr val="FFCC00"/>
                </a:solidFill>
              </a:rPr>
              <a:t>a 2. </a:t>
            </a:r>
            <a:r>
              <a:rPr lang="sk-SK" sz="2400" dirty="0">
                <a:solidFill>
                  <a:srgbClr val="FFCC00"/>
                </a:solidFill>
              </a:rPr>
              <a:t>svetová </a:t>
            </a:r>
            <a:r>
              <a:rPr lang="sk-SK" sz="2400" dirty="0" smtClean="0">
                <a:solidFill>
                  <a:srgbClr val="FFCC00"/>
                </a:solidFill>
              </a:rPr>
              <a:t>vojna =</a:t>
            </a:r>
            <a:r>
              <a:rPr lang="en-GB" sz="2400" dirty="0" smtClean="0">
                <a:solidFill>
                  <a:srgbClr val="FFCC00"/>
                </a:solidFill>
              </a:rPr>
              <a:t>&gt;</a:t>
            </a:r>
            <a:r>
              <a:rPr lang="sk-SK" sz="2400" dirty="0" smtClean="0">
                <a:solidFill>
                  <a:srgbClr val="FFCC00"/>
                </a:solidFill>
              </a:rPr>
              <a:t> rozkradnutie,</a:t>
            </a:r>
            <a:r>
              <a:rPr lang="sk-SK" sz="2400" dirty="0">
                <a:solidFill>
                  <a:srgbClr val="FFCC00"/>
                </a:solidFill>
              </a:rPr>
              <a:t> </a:t>
            </a:r>
            <a:r>
              <a:rPr lang="sk-SK" sz="2400" dirty="0" smtClean="0">
                <a:solidFill>
                  <a:srgbClr val="FFCC00"/>
                </a:solidFill>
              </a:rPr>
              <a:t>zničenie, vojnová korisť</a:t>
            </a:r>
          </a:p>
          <a:p>
            <a:pPr marL="342900" lvl="2" indent="-342900"/>
            <a:r>
              <a:rPr lang="sk-SK" sz="2400" dirty="0" smtClean="0">
                <a:solidFill>
                  <a:srgbClr val="FFCC00"/>
                </a:solidFill>
              </a:rPr>
              <a:t>zbierky </a:t>
            </a:r>
            <a:r>
              <a:rPr lang="sk-SK" sz="2400" dirty="0">
                <a:solidFill>
                  <a:srgbClr val="FFCC00"/>
                </a:solidFill>
              </a:rPr>
              <a:t>zámožných mešťanov =</a:t>
            </a:r>
            <a:r>
              <a:rPr lang="en-GB" sz="2400" dirty="0">
                <a:solidFill>
                  <a:srgbClr val="FFCC00"/>
                </a:solidFill>
              </a:rPr>
              <a:t>&gt;</a:t>
            </a:r>
            <a:r>
              <a:rPr lang="sk-SK" sz="2400" dirty="0">
                <a:solidFill>
                  <a:srgbClr val="FFCC00"/>
                </a:solidFill>
              </a:rPr>
              <a:t> často súkromné </a:t>
            </a:r>
            <a:r>
              <a:rPr lang="sk-SK" sz="2400" dirty="0" smtClean="0">
                <a:solidFill>
                  <a:srgbClr val="FFCC00"/>
                </a:solidFill>
              </a:rPr>
              <a:t>múzeá</a:t>
            </a:r>
            <a:endParaRPr lang="sk-SK" sz="2400" dirty="0">
              <a:solidFill>
                <a:srgbClr val="FFCC00"/>
              </a:solidFill>
            </a:endParaRPr>
          </a:p>
          <a:p>
            <a:pPr marL="800100" lvl="3" indent="-342900"/>
            <a:r>
              <a:rPr lang="en-GB" sz="2200" dirty="0" smtClean="0">
                <a:solidFill>
                  <a:srgbClr val="FFCC00"/>
                </a:solidFill>
              </a:rPr>
              <a:t>K</a:t>
            </a:r>
            <a:r>
              <a:rPr lang="sk-SK" sz="2200" dirty="0" err="1">
                <a:solidFill>
                  <a:srgbClr val="FFCC00"/>
                </a:solidFill>
              </a:rPr>
              <a:t>ošic</a:t>
            </a:r>
            <a:r>
              <a:rPr lang="en-GB" sz="2200" dirty="0" smtClean="0">
                <a:solidFill>
                  <a:srgbClr val="FFCC00"/>
                </a:solidFill>
              </a:rPr>
              <a:t>e</a:t>
            </a:r>
            <a:r>
              <a:rPr lang="sk-SK" sz="2200" dirty="0" smtClean="0">
                <a:solidFill>
                  <a:srgbClr val="FFCC00"/>
                </a:solidFill>
              </a:rPr>
              <a:t>:</a:t>
            </a:r>
            <a:r>
              <a:rPr lang="en-GB" sz="2200" dirty="0" smtClean="0">
                <a:solidFill>
                  <a:srgbClr val="FFCC00"/>
                </a:solidFill>
              </a:rPr>
              <a:t> </a:t>
            </a:r>
            <a:r>
              <a:rPr lang="sk-SK" sz="2200" dirty="0">
                <a:solidFill>
                  <a:srgbClr val="FFCC00"/>
                </a:solidFill>
              </a:rPr>
              <a:t>v 18. st. </a:t>
            </a:r>
            <a:r>
              <a:rPr lang="sk-SK" sz="2200" dirty="0">
                <a:solidFill>
                  <a:srgbClr val="FFCC00"/>
                </a:solidFill>
              </a:rPr>
              <a:t>jedno z prvých školských múzeí – matematické </a:t>
            </a:r>
            <a:r>
              <a:rPr lang="sk-SK" sz="2200" dirty="0" smtClean="0">
                <a:solidFill>
                  <a:srgbClr val="FFCC00"/>
                </a:solidFill>
              </a:rPr>
              <a:t>múzeum</a:t>
            </a:r>
          </a:p>
          <a:p>
            <a:pPr marL="800100" lvl="3" indent="-342900"/>
            <a:r>
              <a:rPr lang="sk-SK" sz="2200" dirty="0" smtClean="0">
                <a:solidFill>
                  <a:srgbClr val="FFCC00"/>
                </a:solidFill>
              </a:rPr>
              <a:t>ani ich zbierky často nie v slovenských múzeách</a:t>
            </a:r>
            <a:endParaRPr lang="sk-SK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Úvod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07504" y="1700808"/>
            <a:ext cx="8928992" cy="4608512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sz="2400" dirty="0">
                <a:solidFill>
                  <a:srgbClr val="FFCC00"/>
                </a:solidFill>
              </a:rPr>
              <a:t>v</a:t>
            </a:r>
            <a:r>
              <a:rPr lang="sk-SK" sz="2400" dirty="0">
                <a:solidFill>
                  <a:srgbClr val="FFCC00"/>
                </a:solidFill>
              </a:rPr>
              <a:t> každom historickom období mali múzejné snahy a prejavy iný cieľ, iné poslanie a najmä iný vzťah k prezentácii budovanej </a:t>
            </a:r>
            <a:r>
              <a:rPr lang="sk-SK" sz="2400" dirty="0" smtClean="0">
                <a:solidFill>
                  <a:srgbClr val="FFCC00"/>
                </a:solidFill>
              </a:rPr>
              <a:t>zbierky</a:t>
            </a:r>
          </a:p>
          <a:p>
            <a:pPr marL="0" lvl="2" indent="0">
              <a:buNone/>
            </a:pPr>
            <a:endParaRPr lang="sk-SK" sz="2400" dirty="0">
              <a:solidFill>
                <a:srgbClr val="FFCC00"/>
              </a:solidFill>
            </a:endParaRPr>
          </a:p>
          <a:p>
            <a:pPr marL="342900" lvl="2" indent="-342900"/>
            <a:r>
              <a:rPr lang="sk-SK" sz="2400" dirty="0" smtClean="0">
                <a:solidFill>
                  <a:srgbClr val="FFCC00"/>
                </a:solidFill>
              </a:rPr>
              <a:t>počiatky </a:t>
            </a:r>
            <a:r>
              <a:rPr lang="sk-SK" sz="2400" dirty="0">
                <a:solidFill>
                  <a:srgbClr val="FFCC00"/>
                </a:solidFill>
              </a:rPr>
              <a:t>inštitucionalizovanej </a:t>
            </a:r>
            <a:r>
              <a:rPr lang="sk-SK" sz="2400" dirty="0">
                <a:solidFill>
                  <a:srgbClr val="FFCC00"/>
                </a:solidFill>
              </a:rPr>
              <a:t>formy </a:t>
            </a:r>
            <a:r>
              <a:rPr lang="sk-SK" sz="2400" dirty="0">
                <a:solidFill>
                  <a:srgbClr val="FFCC00"/>
                </a:solidFill>
              </a:rPr>
              <a:t>slovenského múzejníctva – 18</a:t>
            </a:r>
            <a:r>
              <a:rPr lang="sk-SK" sz="2400" dirty="0">
                <a:solidFill>
                  <a:srgbClr val="FFCC00"/>
                </a:solidFill>
              </a:rPr>
              <a:t>. </a:t>
            </a:r>
            <a:r>
              <a:rPr lang="sk-SK" sz="2400" dirty="0" smtClean="0">
                <a:solidFill>
                  <a:srgbClr val="FFCC00"/>
                </a:solidFill>
              </a:rPr>
              <a:t>storočie</a:t>
            </a:r>
          </a:p>
          <a:p>
            <a:pPr marL="0" lvl="2" indent="0">
              <a:buNone/>
            </a:pPr>
            <a:endParaRPr lang="sk-SK" sz="2400" dirty="0">
              <a:solidFill>
                <a:srgbClr val="FFCC00"/>
              </a:solidFill>
            </a:endParaRPr>
          </a:p>
          <a:p>
            <a:pPr marL="342900" lvl="2" indent="-342900"/>
            <a:r>
              <a:rPr lang="sk-SK" sz="2400" dirty="0" smtClean="0">
                <a:solidFill>
                  <a:srgbClr val="FFCC00"/>
                </a:solidFill>
              </a:rPr>
              <a:t>nutnosť </a:t>
            </a:r>
            <a:r>
              <a:rPr lang="sk-SK" sz="2400" dirty="0">
                <a:solidFill>
                  <a:srgbClr val="FFCC00"/>
                </a:solidFill>
              </a:rPr>
              <a:t>podrobnejšieho zhodnotenia </a:t>
            </a:r>
            <a:r>
              <a:rPr lang="sk-SK" sz="2400" dirty="0">
                <a:solidFill>
                  <a:srgbClr val="FFCC00"/>
                </a:solidFill>
              </a:rPr>
              <a:t>slovenského špecifického prvku v kontexte trendov, vyplývajúcich z národno-buditeľského a národno-uvedomovacieho procesu až po formovanie novej múzejnej kultúry po roku 1918 v podmienkach nového štátneho útvaru – </a:t>
            </a:r>
            <a:r>
              <a:rPr lang="sk-SK" sz="2400" dirty="0" smtClean="0">
                <a:solidFill>
                  <a:srgbClr val="FFCC00"/>
                </a:solidFill>
              </a:rPr>
              <a:t>Československa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1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Úvod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07504" y="1700808"/>
            <a:ext cx="8928992" cy="4608512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sz="2400" dirty="0" smtClean="0">
                <a:solidFill>
                  <a:srgbClr val="FFCC00"/>
                </a:solidFill>
              </a:rPr>
              <a:t>predchodcovia </a:t>
            </a:r>
            <a:r>
              <a:rPr lang="sk-SK" sz="2400" dirty="0">
                <a:solidFill>
                  <a:srgbClr val="FFCC00"/>
                </a:solidFill>
              </a:rPr>
              <a:t>dnešných slovenských múzejníkov, </a:t>
            </a:r>
            <a:r>
              <a:rPr lang="sk-SK" sz="2400" dirty="0">
                <a:solidFill>
                  <a:srgbClr val="FFCC00"/>
                </a:solidFill>
              </a:rPr>
              <a:t>zberatelia – </a:t>
            </a:r>
            <a:r>
              <a:rPr lang="sk-SK" sz="2400" dirty="0" smtClean="0">
                <a:solidFill>
                  <a:srgbClr val="FFCC00"/>
                </a:solidFill>
              </a:rPr>
              <a:t>do </a:t>
            </a:r>
            <a:r>
              <a:rPr lang="sk-SK" sz="2400" dirty="0">
                <a:solidFill>
                  <a:srgbClr val="FFCC00"/>
                </a:solidFill>
              </a:rPr>
              <a:t>roku 1918 nebolo mnoho </a:t>
            </a:r>
            <a:r>
              <a:rPr lang="sk-SK" sz="2400" dirty="0">
                <a:solidFill>
                  <a:srgbClr val="FFCC00"/>
                </a:solidFill>
              </a:rPr>
              <a:t>profesionálnych </a:t>
            </a:r>
            <a:r>
              <a:rPr lang="sk-SK" sz="2400" dirty="0">
                <a:solidFill>
                  <a:srgbClr val="FFCC00"/>
                </a:solidFill>
              </a:rPr>
              <a:t>múzejníkov</a:t>
            </a:r>
          </a:p>
          <a:p>
            <a:pPr marL="800100" lvl="3" indent="-342900"/>
            <a:r>
              <a:rPr lang="sk-SK" sz="2200" i="1" dirty="0">
                <a:solidFill>
                  <a:srgbClr val="FFCC00"/>
                </a:solidFill>
              </a:rPr>
              <a:t>Václav </a:t>
            </a:r>
            <a:r>
              <a:rPr lang="sk-SK" sz="2200" i="1" dirty="0" smtClean="0">
                <a:solidFill>
                  <a:srgbClr val="FFCC00"/>
                </a:solidFill>
              </a:rPr>
              <a:t>Vraný </a:t>
            </a:r>
            <a:r>
              <a:rPr lang="sk-SK" sz="2200" dirty="0" smtClean="0">
                <a:solidFill>
                  <a:srgbClr val="FFCC00"/>
                </a:solidFill>
              </a:rPr>
              <a:t>(1851 – 1929)</a:t>
            </a:r>
            <a:endParaRPr lang="sk-SK" sz="2200" dirty="0">
              <a:solidFill>
                <a:srgbClr val="FFCC00"/>
              </a:solidFill>
            </a:endParaRPr>
          </a:p>
          <a:p>
            <a:pPr marL="800100" lvl="3" indent="-342900"/>
            <a:r>
              <a:rPr lang="sk-SK" sz="2200" i="1" dirty="0">
                <a:solidFill>
                  <a:srgbClr val="FFCC00"/>
                </a:solidFill>
              </a:rPr>
              <a:t>Marína </a:t>
            </a:r>
            <a:r>
              <a:rPr lang="sk-SK" sz="2200" i="1" dirty="0">
                <a:solidFill>
                  <a:srgbClr val="FFCC00"/>
                </a:solidFill>
              </a:rPr>
              <a:t>Oľga </a:t>
            </a:r>
            <a:r>
              <a:rPr lang="sk-SK" sz="2200" i="1" dirty="0" smtClean="0">
                <a:solidFill>
                  <a:srgbClr val="FFCC00"/>
                </a:solidFill>
              </a:rPr>
              <a:t>Horváthová </a:t>
            </a:r>
            <a:r>
              <a:rPr lang="sk-SK" sz="2200" dirty="0" smtClean="0">
                <a:solidFill>
                  <a:srgbClr val="FFCC00"/>
                </a:solidFill>
              </a:rPr>
              <a:t>(1859 – 1947)</a:t>
            </a:r>
            <a:endParaRPr lang="sk-SK" sz="2200" dirty="0">
              <a:solidFill>
                <a:srgbClr val="FFCC00"/>
              </a:solidFill>
            </a:endParaRPr>
          </a:p>
          <a:p>
            <a:pPr marL="800100" lvl="3" indent="-342900"/>
            <a:r>
              <a:rPr lang="sk-SK" sz="2200" i="1" dirty="0" smtClean="0">
                <a:solidFill>
                  <a:srgbClr val="FFCC00"/>
                </a:solidFill>
              </a:rPr>
              <a:t>Ema </a:t>
            </a:r>
            <a:r>
              <a:rPr lang="sk-SK" sz="2200" i="1" dirty="0" err="1" smtClean="0">
                <a:solidFill>
                  <a:srgbClr val="FFCC00"/>
                </a:solidFill>
              </a:rPr>
              <a:t>Goldpergerová</a:t>
            </a:r>
            <a:r>
              <a:rPr lang="sk-SK" sz="2200" i="1" dirty="0" smtClean="0">
                <a:solidFill>
                  <a:srgbClr val="FFCC00"/>
                </a:solidFill>
              </a:rPr>
              <a:t> </a:t>
            </a:r>
            <a:r>
              <a:rPr lang="sk-SK" sz="2200" dirty="0" smtClean="0">
                <a:solidFill>
                  <a:srgbClr val="FFCC00"/>
                </a:solidFill>
              </a:rPr>
              <a:t>(1853 – 1917)</a:t>
            </a:r>
            <a:endParaRPr lang="sk-SK" sz="2200" dirty="0">
              <a:solidFill>
                <a:srgbClr val="FFCC00"/>
              </a:solidFill>
            </a:endParaRPr>
          </a:p>
          <a:p>
            <a:pPr marL="342900" lvl="2" indent="-342900"/>
            <a:r>
              <a:rPr lang="sk-SK" sz="2400" dirty="0">
                <a:solidFill>
                  <a:srgbClr val="FFCC00"/>
                </a:solidFill>
              </a:rPr>
              <a:t>pred </a:t>
            </a:r>
            <a:r>
              <a:rPr lang="sk-SK" sz="2400" dirty="0">
                <a:solidFill>
                  <a:srgbClr val="FFCC00"/>
                </a:solidFill>
              </a:rPr>
              <a:t>1. </a:t>
            </a:r>
            <a:r>
              <a:rPr lang="sk-SK" sz="2400" dirty="0">
                <a:solidFill>
                  <a:srgbClr val="FFCC00"/>
                </a:solidFill>
              </a:rPr>
              <a:t>svetovou vojnou </a:t>
            </a:r>
            <a:r>
              <a:rPr lang="sk-SK" sz="2400" dirty="0">
                <a:solidFill>
                  <a:srgbClr val="FFCC00"/>
                </a:solidFill>
              </a:rPr>
              <a:t>nebolo možné riadne </a:t>
            </a:r>
            <a:r>
              <a:rPr lang="sk-SK" sz="2400" dirty="0">
                <a:solidFill>
                  <a:srgbClr val="FFCC00"/>
                </a:solidFill>
              </a:rPr>
              <a:t>zabezpečiť existenciu múzejných </a:t>
            </a:r>
            <a:r>
              <a:rPr lang="sk-SK" sz="2400" dirty="0">
                <a:solidFill>
                  <a:srgbClr val="FFCC00"/>
                </a:solidFill>
              </a:rPr>
              <a:t>zamestnancov </a:t>
            </a:r>
            <a:r>
              <a:rPr lang="sk-SK" sz="2400" dirty="0" smtClean="0">
                <a:solidFill>
                  <a:srgbClr val="FFCC00"/>
                </a:solidFill>
              </a:rPr>
              <a:t>–</a:t>
            </a:r>
            <a:r>
              <a:rPr lang="en-GB" sz="2400" dirty="0" smtClean="0">
                <a:solidFill>
                  <a:srgbClr val="FFCC00"/>
                </a:solidFill>
              </a:rPr>
              <a:t>&gt;</a:t>
            </a:r>
            <a:r>
              <a:rPr lang="cs-CZ" sz="2400" dirty="0" smtClean="0">
                <a:solidFill>
                  <a:srgbClr val="FFCC00"/>
                </a:solidFill>
              </a:rPr>
              <a:t> </a:t>
            </a:r>
            <a:r>
              <a:rPr lang="sk-SK" sz="2400" dirty="0" smtClean="0">
                <a:solidFill>
                  <a:srgbClr val="FFCC00"/>
                </a:solidFill>
              </a:rPr>
              <a:t>verejné </a:t>
            </a:r>
            <a:r>
              <a:rPr lang="sk-SK" sz="2400" dirty="0">
                <a:solidFill>
                  <a:srgbClr val="FFCC00"/>
                </a:solidFill>
              </a:rPr>
              <a:t>zbierky</a:t>
            </a:r>
          </a:p>
          <a:p>
            <a:pPr marL="342900" lvl="2" indent="-342900"/>
            <a:r>
              <a:rPr lang="sk-SK" sz="2400" dirty="0" smtClean="0">
                <a:solidFill>
                  <a:srgbClr val="FFCC00"/>
                </a:solidFill>
              </a:rPr>
              <a:t>pracovníci </a:t>
            </a:r>
            <a:r>
              <a:rPr lang="sk-SK" sz="2400" dirty="0">
                <a:solidFill>
                  <a:srgbClr val="FFCC00"/>
                </a:solidFill>
              </a:rPr>
              <a:t>múzeí väčšinou dobrovoľníci</a:t>
            </a:r>
          </a:p>
          <a:p>
            <a:pPr marL="800100" lvl="3" indent="-342900"/>
            <a:r>
              <a:rPr lang="sk-SK" sz="2200" i="1" dirty="0">
                <a:solidFill>
                  <a:srgbClr val="FFCC00"/>
                </a:solidFill>
              </a:rPr>
              <a:t>Andrej </a:t>
            </a:r>
            <a:r>
              <a:rPr lang="sk-SK" sz="2200" i="1" dirty="0" smtClean="0">
                <a:solidFill>
                  <a:srgbClr val="FFCC00"/>
                </a:solidFill>
              </a:rPr>
              <a:t>Kmeť </a:t>
            </a:r>
            <a:r>
              <a:rPr lang="sk-SK" sz="2200" dirty="0" smtClean="0">
                <a:solidFill>
                  <a:srgbClr val="FFCC00"/>
                </a:solidFill>
              </a:rPr>
              <a:t>(1841 – 1908)</a:t>
            </a:r>
            <a:endParaRPr lang="sk-SK" sz="2200" dirty="0">
              <a:solidFill>
                <a:srgbClr val="FFCC00"/>
              </a:solidFill>
            </a:endParaRPr>
          </a:p>
          <a:p>
            <a:pPr marL="800100" lvl="3" indent="-342900"/>
            <a:r>
              <a:rPr lang="sk-SK" sz="2200" i="1" dirty="0">
                <a:solidFill>
                  <a:srgbClr val="FFCC00"/>
                </a:solidFill>
              </a:rPr>
              <a:t>Ján </a:t>
            </a:r>
            <a:r>
              <a:rPr lang="sk-SK" sz="2200" i="1" dirty="0" err="1" smtClean="0">
                <a:solidFill>
                  <a:srgbClr val="FFCC00"/>
                </a:solidFill>
              </a:rPr>
              <a:t>Petrikovich</a:t>
            </a:r>
            <a:r>
              <a:rPr lang="sk-SK" sz="2200" i="1" dirty="0" smtClean="0">
                <a:solidFill>
                  <a:srgbClr val="FFCC00"/>
                </a:solidFill>
              </a:rPr>
              <a:t> </a:t>
            </a:r>
            <a:r>
              <a:rPr lang="sk-SK" sz="2200" dirty="0" smtClean="0">
                <a:solidFill>
                  <a:srgbClr val="FFCC00"/>
                </a:solidFill>
              </a:rPr>
              <a:t>(1846 – 1914)</a:t>
            </a:r>
            <a:endParaRPr lang="sk-SK" sz="2200" dirty="0">
              <a:solidFill>
                <a:srgbClr val="FFCC00"/>
              </a:solidFill>
            </a:endParaRPr>
          </a:p>
          <a:p>
            <a:pPr marL="342900" lvl="2" indent="-342900"/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esi.sk/bes/04/02/042v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42" y="1556792"/>
            <a:ext cx="21336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zdruzeniemf.sk/files/menu/3/447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3740" y="1556792"/>
            <a:ext cx="2006012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yklopediapoznania.sk/data/osobnosti_obrazky/petrikovich_ja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50" y="1556792"/>
            <a:ext cx="1965389" cy="277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6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 smtClean="0">
                <a:solidFill>
                  <a:srgbClr val="FFCC00"/>
                </a:solidFill>
              </a:rPr>
              <a:t>Úvod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593740" y="4869160"/>
            <a:ext cx="2006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>
                <a:solidFill>
                  <a:srgbClr val="FFCC00"/>
                </a:solidFill>
              </a:rPr>
              <a:t>Andrej Kmeť</a:t>
            </a:r>
            <a:endParaRPr lang="sk-SK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94816" y="4869160"/>
            <a:ext cx="2098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solidFill>
                  <a:srgbClr val="FFCC00"/>
                </a:solidFill>
              </a:rPr>
              <a:t>Ján </a:t>
            </a:r>
            <a:r>
              <a:rPr lang="sk-SK" sz="2400" dirty="0" err="1" smtClean="0">
                <a:solidFill>
                  <a:srgbClr val="FFCC00"/>
                </a:solidFill>
              </a:rPr>
              <a:t>Petrikovich</a:t>
            </a:r>
            <a:endParaRPr lang="sk-SK" sz="2400" dirty="0">
              <a:solidFill>
                <a:srgbClr val="FFCC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98442" y="486916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dirty="0" smtClean="0">
                <a:solidFill>
                  <a:srgbClr val="FFCC00"/>
                </a:solidFill>
              </a:rPr>
              <a:t>Václav Vraný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863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Organizačné pokyny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sk-SK" sz="2200" dirty="0">
                <a:solidFill>
                  <a:srgbClr val="FFCC00"/>
                </a:solidFill>
              </a:rPr>
              <a:t>4 </a:t>
            </a:r>
            <a:r>
              <a:rPr lang="sk-SK" sz="2200" dirty="0" smtClean="0">
                <a:solidFill>
                  <a:srgbClr val="FFCC00"/>
                </a:solidFill>
              </a:rPr>
              <a:t>kredity, prednášky</a:t>
            </a:r>
            <a:r>
              <a:rPr lang="sk-SK" sz="2200" dirty="0">
                <a:solidFill>
                  <a:srgbClr val="FFCC00"/>
                </a:solidFill>
              </a:rPr>
              <a:t>, </a:t>
            </a:r>
            <a:r>
              <a:rPr lang="sk-SK" sz="2200" dirty="0" smtClean="0">
                <a:solidFill>
                  <a:srgbClr val="FFCC00"/>
                </a:solidFill>
              </a:rPr>
              <a:t>slovenčina</a:t>
            </a:r>
          </a:p>
          <a:p>
            <a:pPr lvl="0"/>
            <a:r>
              <a:rPr lang="sk-SK" sz="2200" dirty="0" smtClean="0">
                <a:solidFill>
                  <a:srgbClr val="FFCC00"/>
                </a:solidFill>
              </a:rPr>
              <a:t>kolokvium</a:t>
            </a:r>
            <a:endParaRPr lang="sk-SK" sz="2200" dirty="0">
              <a:solidFill>
                <a:srgbClr val="FFCC00"/>
              </a:solidFill>
            </a:endParaRPr>
          </a:p>
          <a:p>
            <a:pPr lvl="0"/>
            <a:r>
              <a:rPr lang="sk-SK" sz="2200" dirty="0" smtClean="0">
                <a:solidFill>
                  <a:srgbClr val="FFCC00"/>
                </a:solidFill>
              </a:rPr>
              <a:t>štvrtok </a:t>
            </a:r>
            <a:r>
              <a:rPr lang="sk-SK" sz="2200" dirty="0">
                <a:solidFill>
                  <a:srgbClr val="FFCC00"/>
                </a:solidFill>
              </a:rPr>
              <a:t>14:10 – </a:t>
            </a:r>
            <a:r>
              <a:rPr lang="sk-SK" sz="2200" dirty="0" smtClean="0">
                <a:solidFill>
                  <a:srgbClr val="FFCC00"/>
                </a:solidFill>
              </a:rPr>
              <a:t>15:45 (B 2.51)</a:t>
            </a:r>
            <a:endParaRPr lang="sk-SK" sz="2200" dirty="0">
              <a:solidFill>
                <a:srgbClr val="FFCC00"/>
              </a:solidFill>
            </a:endParaRPr>
          </a:p>
          <a:p>
            <a:pPr lvl="0"/>
            <a:r>
              <a:rPr lang="sk-SK" sz="2200" dirty="0" smtClean="0">
                <a:solidFill>
                  <a:srgbClr val="FFCC00"/>
                </a:solidFill>
              </a:rPr>
              <a:t>kurz </a:t>
            </a:r>
            <a:r>
              <a:rPr lang="sk-SK" sz="2200" dirty="0">
                <a:solidFill>
                  <a:srgbClr val="FFCC00"/>
                </a:solidFill>
              </a:rPr>
              <a:t>sa zaoberá dejinami múzejníctva na </a:t>
            </a:r>
            <a:r>
              <a:rPr lang="sk-SK" sz="2200" dirty="0" smtClean="0">
                <a:solidFill>
                  <a:srgbClr val="FFCC00"/>
                </a:solidFill>
              </a:rPr>
              <a:t>Slovensku, </a:t>
            </a:r>
            <a:r>
              <a:rPr lang="sk-SK" sz="2200" dirty="0">
                <a:solidFill>
                  <a:srgbClr val="FFCC00"/>
                </a:solidFill>
              </a:rPr>
              <a:t>taktiež i zberateľstvom resp. zbierkami od najstarších tradícií až po súčasnosť</a:t>
            </a:r>
          </a:p>
          <a:p>
            <a:pPr lvl="0"/>
            <a:r>
              <a:rPr lang="sk-SK" sz="2200" dirty="0" smtClean="0">
                <a:solidFill>
                  <a:srgbClr val="FFCC00"/>
                </a:solidFill>
              </a:rPr>
              <a:t>cieľom </a:t>
            </a:r>
            <a:r>
              <a:rPr lang="sk-SK" sz="2200" dirty="0">
                <a:solidFill>
                  <a:srgbClr val="FFCC00"/>
                </a:solidFill>
              </a:rPr>
              <a:t>predmetu je získať základný prehľad o vývoji </a:t>
            </a:r>
            <a:r>
              <a:rPr lang="sk-SK" sz="2200" dirty="0" smtClean="0">
                <a:solidFill>
                  <a:srgbClr val="FFCC00"/>
                </a:solidFill>
              </a:rPr>
              <a:t>slovenského múzejníctva </a:t>
            </a:r>
            <a:r>
              <a:rPr lang="sk-SK" sz="2200" dirty="0">
                <a:solidFill>
                  <a:srgbClr val="FFCC00"/>
                </a:solidFill>
              </a:rPr>
              <a:t>v jednotlivých sledovaných obdobiach a zoznámiť sa so špecifikami, ktoré s fenoménom </a:t>
            </a:r>
            <a:r>
              <a:rPr lang="sk-SK" sz="2200" dirty="0" err="1">
                <a:solidFill>
                  <a:srgbClr val="FFCC00"/>
                </a:solidFill>
              </a:rPr>
              <a:t>muzealizácie</a:t>
            </a:r>
            <a:r>
              <a:rPr lang="sk-SK" sz="2200" dirty="0">
                <a:solidFill>
                  <a:srgbClr val="FFCC00"/>
                </a:solidFill>
              </a:rPr>
              <a:t> na území dnešného Slovenska bezprostredne </a:t>
            </a:r>
            <a:r>
              <a:rPr lang="sk-SK" sz="2200" dirty="0" smtClean="0">
                <a:solidFill>
                  <a:srgbClr val="FFCC00"/>
                </a:solidFill>
              </a:rPr>
              <a:t>súvisia</a:t>
            </a:r>
            <a:endParaRPr lang="sk-SK" sz="2200" dirty="0">
              <a:solidFill>
                <a:srgbClr val="FFCC00"/>
              </a:solidFill>
            </a:endParaRPr>
          </a:p>
          <a:p>
            <a:endParaRPr lang="sk-SK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sk-SK" dirty="0" smtClean="0">
                <a:solidFill>
                  <a:srgbClr val="FFCC00"/>
                </a:solidFill>
              </a:rPr>
              <a:t>Osnova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7638"/>
            <a:ext cx="8363272" cy="452596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chemeClr val="bg1"/>
                </a:solidFill>
              </a:rPr>
              <a:t>1. Úvod do problematiky (vymedzenie témy, stav bádania, doporučená literatúra)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FFCC00"/>
                </a:solidFill>
              </a:rPr>
              <a:t> 2. Najstaršie zberateľské tradície a múzejno-zberateľské aktivity na území dnešného Slovenska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FFCC00"/>
                </a:solidFill>
              </a:rPr>
              <a:t> 3. Múzejné hnutie a vznik prvých múzeí (18. – 19. st.)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FFCC00"/>
                </a:solidFill>
              </a:rPr>
              <a:t> 4. 19. storočie a snahy o rozmach slovenského múzejníctva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FFCC00"/>
                </a:solidFill>
              </a:rPr>
              <a:t> 5. Múzejníctvo na Slovensku v druhej polovici 19. storočia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FFCC00"/>
                </a:solidFill>
              </a:rPr>
              <a:t> 6. Ustanovenie </a:t>
            </a:r>
            <a:r>
              <a:rPr lang="sk-SK" sz="2200" dirty="0" smtClean="0">
                <a:solidFill>
                  <a:srgbClr val="FFCC00"/>
                </a:solidFill>
              </a:rPr>
              <a:t>Muzeálnej </a:t>
            </a:r>
            <a:r>
              <a:rPr lang="sk-SK" sz="2200" dirty="0">
                <a:solidFill>
                  <a:srgbClr val="FFCC00"/>
                </a:solidFill>
              </a:rPr>
              <a:t>slovenskej spoločnosti a jej význam v rámci vývoja slovenského múzejníctva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FFCC00"/>
                </a:solidFill>
              </a:rPr>
              <a:t> 7. Slovenské múzejníctvo v medzivojnovom období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FFCC00"/>
                </a:solidFill>
              </a:rPr>
              <a:t> 8. Slovenské múzejníctvo v rokoch 1939 – 1948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>
                <a:solidFill>
                  <a:srgbClr val="FFCC00"/>
                </a:solidFill>
              </a:rPr>
              <a:t> 9. Éra socialistického múzejníctva na </a:t>
            </a:r>
            <a:r>
              <a:rPr lang="sk-SK" sz="2200" dirty="0" smtClean="0">
                <a:solidFill>
                  <a:srgbClr val="FFCC00"/>
                </a:solidFill>
              </a:rPr>
              <a:t>Slovensku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k-SK" sz="2200" dirty="0" smtClean="0">
                <a:solidFill>
                  <a:srgbClr val="FFCC00"/>
                </a:solidFill>
              </a:rPr>
              <a:t>10</a:t>
            </a:r>
            <a:r>
              <a:rPr lang="sk-SK" sz="2200" dirty="0">
                <a:solidFill>
                  <a:srgbClr val="FFCC00"/>
                </a:solidFill>
              </a:rPr>
              <a:t>. Slovenské múzeá a múzejníctvo na prelome </a:t>
            </a:r>
            <a:r>
              <a:rPr lang="sk-SK" sz="2200" dirty="0" smtClean="0">
                <a:solidFill>
                  <a:srgbClr val="FFCC00"/>
                </a:solidFill>
              </a:rPr>
              <a:t>20. </a:t>
            </a:r>
            <a:r>
              <a:rPr lang="sk-SK" sz="2200" dirty="0">
                <a:solidFill>
                  <a:srgbClr val="FFCC00"/>
                </a:solidFill>
              </a:rPr>
              <a:t>– </a:t>
            </a:r>
            <a:r>
              <a:rPr lang="sk-SK" sz="2200" dirty="0" smtClean="0">
                <a:solidFill>
                  <a:srgbClr val="FFCC00"/>
                </a:solidFill>
              </a:rPr>
              <a:t>21</a:t>
            </a:r>
            <a:r>
              <a:rPr lang="sk-SK" sz="2200" dirty="0">
                <a:solidFill>
                  <a:srgbClr val="FFCC00"/>
                </a:solidFill>
              </a:rPr>
              <a:t>. </a:t>
            </a:r>
            <a:r>
              <a:rPr lang="sk-SK" sz="2200" dirty="0" smtClean="0">
                <a:solidFill>
                  <a:srgbClr val="FFCC00"/>
                </a:solidFill>
              </a:rPr>
              <a:t>storočia</a:t>
            </a:r>
            <a:endParaRPr lang="sk-SK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Pramene a literatúra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19256" cy="639762"/>
          </a:xfrm>
        </p:spPr>
        <p:txBody>
          <a:bodyPr/>
          <a:lstStyle/>
          <a:p>
            <a:pPr algn="ctr"/>
            <a:r>
              <a:rPr lang="sk-SK" u="sng" dirty="0" smtClean="0">
                <a:solidFill>
                  <a:schemeClr val="bg1"/>
                </a:solidFill>
              </a:rPr>
              <a:t>pramene</a:t>
            </a:r>
            <a:endParaRPr lang="sk-SK" u="sng" dirty="0">
              <a:solidFill>
                <a:schemeClr val="bg1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07504" y="2420889"/>
            <a:ext cx="8928992" cy="1008112"/>
          </a:xfrm>
        </p:spPr>
        <p:txBody>
          <a:bodyPr>
            <a:noAutofit/>
          </a:bodyPr>
          <a:lstStyle/>
          <a:p>
            <a:r>
              <a:rPr lang="sk-SK" sz="1800" dirty="0">
                <a:solidFill>
                  <a:srgbClr val="FFCC00"/>
                </a:solidFill>
              </a:rPr>
              <a:t>ELIAŠOVÁ, Silvia, PALÁRIK, Miroslav, PRELOVSKÁ, Daniela a ŠTEINER, Pavol. </a:t>
            </a:r>
            <a:r>
              <a:rPr lang="sk-SK" sz="1800" i="1" dirty="0">
                <a:solidFill>
                  <a:srgbClr val="FFCC00"/>
                </a:solidFill>
              </a:rPr>
              <a:t>Komentované pramene k dejinám slovenského múzejníctva v 20. storočí</a:t>
            </a:r>
            <a:r>
              <a:rPr lang="sk-SK" sz="1800" dirty="0">
                <a:solidFill>
                  <a:srgbClr val="FFCC00"/>
                </a:solidFill>
              </a:rPr>
              <a:t>. Vyd. 1. Nitra: Univerzita Konštantína Filozofa, 2015. 270 s. ISBN 978-80-558-0922-9.</a:t>
            </a: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800" u="sng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</p:txBody>
      </p:sp>
      <p:sp>
        <p:nvSpPr>
          <p:cNvPr id="5" name="Zástupný symbol textu 7"/>
          <p:cNvSpPr>
            <a:spLocks noGrp="1"/>
          </p:cNvSpPr>
          <p:nvPr>
            <p:ph type="body" idx="1"/>
          </p:nvPr>
        </p:nvSpPr>
        <p:spPr>
          <a:xfrm>
            <a:off x="467544" y="3429001"/>
            <a:ext cx="8219256" cy="639762"/>
          </a:xfrm>
        </p:spPr>
        <p:txBody>
          <a:bodyPr/>
          <a:lstStyle/>
          <a:p>
            <a:pPr algn="ctr"/>
            <a:r>
              <a:rPr lang="sk-SK" u="sng" dirty="0" smtClean="0">
                <a:solidFill>
                  <a:schemeClr val="bg1"/>
                </a:solidFill>
              </a:rPr>
              <a:t>všeobecné </a:t>
            </a:r>
            <a:r>
              <a:rPr lang="sk-SK" u="sng" dirty="0" smtClean="0">
                <a:solidFill>
                  <a:schemeClr val="bg1"/>
                </a:solidFill>
              </a:rPr>
              <a:t>prehľady</a:t>
            </a:r>
            <a:endParaRPr lang="sk-SK" u="sng" dirty="0">
              <a:solidFill>
                <a:schemeClr val="bg1"/>
              </a:solidFill>
            </a:endParaRPr>
          </a:p>
        </p:txBody>
      </p:sp>
      <p:sp>
        <p:nvSpPr>
          <p:cNvPr id="6" name="Zástupný symbol obsahu 8"/>
          <p:cNvSpPr>
            <a:spLocks noGrp="1"/>
          </p:cNvSpPr>
          <p:nvPr>
            <p:ph sz="half" idx="2"/>
          </p:nvPr>
        </p:nvSpPr>
        <p:spPr>
          <a:xfrm>
            <a:off x="112676" y="4432252"/>
            <a:ext cx="8928992" cy="2309116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dirty="0">
                <a:solidFill>
                  <a:srgbClr val="FFCC00"/>
                </a:solidFill>
              </a:rPr>
              <a:t>HERČKO, Ivan a kol. </a:t>
            </a:r>
            <a:r>
              <a:rPr lang="sk-SK" i="1" dirty="0">
                <a:solidFill>
                  <a:srgbClr val="FFCC00"/>
                </a:solidFill>
              </a:rPr>
              <a:t>Dejiny múzejnej kultúry na Slovensku</a:t>
            </a:r>
            <a:r>
              <a:rPr lang="sk-SK" dirty="0">
                <a:solidFill>
                  <a:srgbClr val="FFCC00"/>
                </a:solidFill>
              </a:rPr>
              <a:t>. Banská Bystrica: Univerzita Mateja Bela, 2009. 307 s. ISBN 978-80-8083-931-4.</a:t>
            </a:r>
          </a:p>
          <a:p>
            <a:pPr marL="342900" lvl="2" indent="-342900"/>
            <a:r>
              <a:rPr lang="sk-SK" dirty="0">
                <a:solidFill>
                  <a:srgbClr val="FFCC00"/>
                </a:solidFill>
              </a:rPr>
              <a:t>MRUŠKOVIČ, Štefan, DARULOVÁ, Jolana a KOLLÁR, Štefan. </a:t>
            </a:r>
            <a:r>
              <a:rPr lang="sk-SK" i="1" dirty="0">
                <a:solidFill>
                  <a:srgbClr val="FFCC00"/>
                </a:solidFill>
              </a:rPr>
              <a:t>Múzejníctvo, muzeológia a kultúrne dedičstvo</a:t>
            </a:r>
            <a:r>
              <a:rPr lang="sk-SK" dirty="0">
                <a:solidFill>
                  <a:srgbClr val="FFCC00"/>
                </a:solidFill>
              </a:rPr>
              <a:t>. Vyd. 1. Banská Bystrica: Univerzita Mateja Bela. Fakulta humanitných vied, 2005. 253 s. </a:t>
            </a:r>
            <a:r>
              <a:rPr lang="sk-SK" dirty="0" smtClean="0">
                <a:solidFill>
                  <a:srgbClr val="FFCC00"/>
                </a:solidFill>
              </a:rPr>
              <a:t>ISBN </a:t>
            </a:r>
            <a:r>
              <a:rPr lang="sk-SK" dirty="0">
                <a:solidFill>
                  <a:srgbClr val="FFCC00"/>
                </a:solidFill>
              </a:rPr>
              <a:t>80-8083-160-2.</a:t>
            </a: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800" u="sng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27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Pramene a literatúra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19256" cy="639762"/>
          </a:xfrm>
        </p:spPr>
        <p:txBody>
          <a:bodyPr/>
          <a:lstStyle/>
          <a:p>
            <a:pPr algn="ctr"/>
            <a:r>
              <a:rPr lang="sk-SK" u="sng" dirty="0" smtClean="0">
                <a:solidFill>
                  <a:schemeClr val="bg1"/>
                </a:solidFill>
              </a:rPr>
              <a:t>jednotlivé </a:t>
            </a:r>
            <a:r>
              <a:rPr lang="sk-SK" u="sng" dirty="0" smtClean="0">
                <a:solidFill>
                  <a:schemeClr val="bg1"/>
                </a:solidFill>
              </a:rPr>
              <a:t>obdobia</a:t>
            </a:r>
            <a:endParaRPr lang="sk-SK" u="sng" dirty="0">
              <a:solidFill>
                <a:schemeClr val="bg1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79241" y="2348880"/>
            <a:ext cx="8928992" cy="4320479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sz="1700" dirty="0" smtClean="0">
                <a:solidFill>
                  <a:srgbClr val="FFCC00"/>
                </a:solidFill>
              </a:rPr>
              <a:t>ELIAŠOVÁ</a:t>
            </a:r>
            <a:r>
              <a:rPr lang="sk-SK" sz="1700" dirty="0">
                <a:solidFill>
                  <a:srgbClr val="FFCC00"/>
                </a:solidFill>
              </a:rPr>
              <a:t>, Silvia. </a:t>
            </a:r>
            <a:r>
              <a:rPr lang="sk-SK" sz="1700" i="1" dirty="0">
                <a:solidFill>
                  <a:srgbClr val="FFCC00"/>
                </a:solidFill>
              </a:rPr>
              <a:t>Premeny slovenského múzejníctva v rokoch 1945-1970</a:t>
            </a:r>
            <a:r>
              <a:rPr lang="sk-SK" sz="1700" dirty="0">
                <a:solidFill>
                  <a:srgbClr val="FFCC00"/>
                </a:solidFill>
              </a:rPr>
              <a:t>. Nitra: Univerzita Konštantína Filozofa, 2011. 132 s. ISBN 978-80-8094-989-1.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MRUŠKOVIČ, Štefan. </a:t>
            </a:r>
            <a:r>
              <a:rPr lang="sk-SK" sz="1700" i="1" dirty="0">
                <a:solidFill>
                  <a:srgbClr val="FFCC00"/>
                </a:solidFill>
              </a:rPr>
              <a:t>Etnografická muzeológia: vznik a vývoj muzeálneho hnutia na Slovensku vo vzťahu k českým krajinám do roku 1945</a:t>
            </a:r>
            <a:r>
              <a:rPr lang="sk-SK" sz="1700" dirty="0">
                <a:solidFill>
                  <a:srgbClr val="FFCC00"/>
                </a:solidFill>
              </a:rPr>
              <a:t>. 1. vyd. </a:t>
            </a:r>
            <a:r>
              <a:rPr lang="sk-SK" sz="1700" dirty="0" smtClean="0">
                <a:solidFill>
                  <a:srgbClr val="FFCC00"/>
                </a:solidFill>
              </a:rPr>
              <a:t>Bratislava: </a:t>
            </a:r>
            <a:r>
              <a:rPr lang="sk-SK" sz="1700" dirty="0">
                <a:solidFill>
                  <a:srgbClr val="FFCC00"/>
                </a:solidFill>
              </a:rPr>
              <a:t>Univerzita Komenského, 1979. 104 </a:t>
            </a:r>
            <a:r>
              <a:rPr lang="sk-SK" sz="1700" dirty="0" smtClean="0">
                <a:solidFill>
                  <a:srgbClr val="FFCC00"/>
                </a:solidFill>
              </a:rPr>
              <a:t>s.</a:t>
            </a:r>
          </a:p>
          <a:p>
            <a:pPr marL="342900" lvl="2" indent="-342900"/>
            <a:r>
              <a:rPr lang="sk-SK" sz="1700" dirty="0" smtClean="0">
                <a:solidFill>
                  <a:srgbClr val="FFCC00"/>
                </a:solidFill>
              </a:rPr>
              <a:t>PALÁRIK</a:t>
            </a:r>
            <a:r>
              <a:rPr lang="sk-SK" sz="1700" dirty="0">
                <a:solidFill>
                  <a:srgbClr val="FFCC00"/>
                </a:solidFill>
              </a:rPr>
              <a:t>, Miroslav. </a:t>
            </a:r>
            <a:r>
              <a:rPr lang="sk-SK" sz="1700" i="1" dirty="0">
                <a:solidFill>
                  <a:srgbClr val="FFCC00"/>
                </a:solidFill>
              </a:rPr>
              <a:t>Zväz slovenských múzeí v období slovenského štátu, 1939-1945</a:t>
            </a:r>
            <a:r>
              <a:rPr lang="sk-SK" sz="1700" dirty="0">
                <a:solidFill>
                  <a:srgbClr val="FFCC00"/>
                </a:solidFill>
              </a:rPr>
              <a:t>. Vyd. 1. Nitra: Univerzita Konštantína Filozofa v Nitre, Filozofická fakulta, 2011. 198 s. ISBN 978-80-8094-993-8.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PALÁRIK, Miroslav, PRELOVSKÁ, </a:t>
            </a:r>
            <a:r>
              <a:rPr lang="sk-SK" sz="1700" dirty="0" smtClean="0">
                <a:solidFill>
                  <a:srgbClr val="FFCC00"/>
                </a:solidFill>
              </a:rPr>
              <a:t>Daniela. </a:t>
            </a:r>
            <a:r>
              <a:rPr lang="sk-SK" sz="1700" i="1" dirty="0" smtClean="0">
                <a:solidFill>
                  <a:srgbClr val="FFCC00"/>
                </a:solidFill>
              </a:rPr>
              <a:t>Lexikón udalostí slovenského múzejníctva v 20. storočí I. (1900 – 1960)</a:t>
            </a:r>
            <a:r>
              <a:rPr lang="sk-SK" sz="1700" dirty="0" smtClean="0">
                <a:solidFill>
                  <a:srgbClr val="FFCC00"/>
                </a:solidFill>
              </a:rPr>
              <a:t>. Vyd. 1. Nitra: Univerzita Konštantína </a:t>
            </a:r>
            <a:r>
              <a:rPr lang="sk-SK" sz="1700" dirty="0">
                <a:solidFill>
                  <a:srgbClr val="FFCC00"/>
                </a:solidFill>
              </a:rPr>
              <a:t>Filozofa, 2015. 150 s. ISBN 978-80-558-0920-5.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PRELOVSKÁ, Daniela. </a:t>
            </a:r>
            <a:r>
              <a:rPr lang="sk-SK" sz="1700" i="1" dirty="0">
                <a:solidFill>
                  <a:srgbClr val="FFCC00"/>
                </a:solidFill>
              </a:rPr>
              <a:t>Zväz slovenských múzeí a kultúrna politika (1945-1959)</a:t>
            </a:r>
            <a:r>
              <a:rPr lang="sk-SK" sz="1700" dirty="0">
                <a:solidFill>
                  <a:srgbClr val="FFCC00"/>
                </a:solidFill>
              </a:rPr>
              <a:t>. Vyd. 1. Nitra: Univerzita Konštantína Filozofa, 2011. 268 s. ISBN 978-80-8094-868-9.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RYBECKÝ, Milan. </a:t>
            </a:r>
            <a:r>
              <a:rPr lang="sk-SK" sz="1700" i="1" dirty="0">
                <a:solidFill>
                  <a:srgbClr val="FFCC00"/>
                </a:solidFill>
              </a:rPr>
              <a:t>Muzeálna slovenská spoločnosť a jej miesto v národnej kultúre: (príspevok k dejinám slovenského múzejníctva). </a:t>
            </a:r>
            <a:r>
              <a:rPr lang="sk-SK" sz="1700" dirty="0">
                <a:solidFill>
                  <a:srgbClr val="FFCC00"/>
                </a:solidFill>
              </a:rPr>
              <a:t>1. vyd. Martin: Osveta, 1983. 225 s.</a:t>
            </a:r>
          </a:p>
          <a:p>
            <a:endParaRPr lang="sk-SK" sz="165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650" i="1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650" u="sng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650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4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Pramene a literatúra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219256" cy="639762"/>
          </a:xfrm>
        </p:spPr>
        <p:txBody>
          <a:bodyPr/>
          <a:lstStyle/>
          <a:p>
            <a:pPr algn="ctr"/>
            <a:r>
              <a:rPr lang="sk-SK" u="sng" dirty="0" smtClean="0">
                <a:solidFill>
                  <a:schemeClr val="bg1"/>
                </a:solidFill>
              </a:rPr>
              <a:t>Slovenské národné múzeum</a:t>
            </a:r>
            <a:endParaRPr lang="sk-SK" u="sng" dirty="0">
              <a:solidFill>
                <a:schemeClr val="bg1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12676" y="2285183"/>
            <a:ext cx="8928992" cy="1008112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dirty="0">
                <a:solidFill>
                  <a:srgbClr val="FFCC00"/>
                </a:solidFill>
              </a:rPr>
              <a:t>HYČKO, Ján, </a:t>
            </a:r>
            <a:r>
              <a:rPr lang="sk-SK" dirty="0" smtClean="0">
                <a:solidFill>
                  <a:srgbClr val="FFCC00"/>
                </a:solidFill>
              </a:rPr>
              <a:t>OKÁLI</a:t>
            </a:r>
            <a:r>
              <a:rPr lang="sk-SK" dirty="0">
                <a:solidFill>
                  <a:srgbClr val="FFCC00"/>
                </a:solidFill>
              </a:rPr>
              <a:t>, </a:t>
            </a:r>
            <a:r>
              <a:rPr lang="sk-SK" dirty="0" err="1" smtClean="0">
                <a:solidFill>
                  <a:srgbClr val="FFCC00"/>
                </a:solidFill>
              </a:rPr>
              <a:t>Ilja</a:t>
            </a:r>
            <a:r>
              <a:rPr lang="sk-SK" dirty="0" smtClean="0">
                <a:solidFill>
                  <a:srgbClr val="FFCC00"/>
                </a:solidFill>
              </a:rPr>
              <a:t> a</a:t>
            </a:r>
            <a:r>
              <a:rPr lang="sk-SK" dirty="0">
                <a:solidFill>
                  <a:srgbClr val="FFCC00"/>
                </a:solidFill>
              </a:rPr>
              <a:t> POLLA, Belo, </a:t>
            </a:r>
            <a:r>
              <a:rPr lang="sk-SK" dirty="0" err="1" smtClean="0">
                <a:solidFill>
                  <a:srgbClr val="FFCC00"/>
                </a:solidFill>
              </a:rPr>
              <a:t>eds</a:t>
            </a:r>
            <a:r>
              <a:rPr lang="sk-SK" dirty="0" smtClean="0">
                <a:solidFill>
                  <a:srgbClr val="FFCC00"/>
                </a:solidFill>
              </a:rPr>
              <a:t>.</a:t>
            </a:r>
            <a:r>
              <a:rPr lang="sk-SK" dirty="0">
                <a:solidFill>
                  <a:srgbClr val="FFCC00"/>
                </a:solidFill>
              </a:rPr>
              <a:t> </a:t>
            </a:r>
            <a:r>
              <a:rPr lang="sk-SK" i="1" dirty="0">
                <a:solidFill>
                  <a:srgbClr val="FFCC00"/>
                </a:solidFill>
              </a:rPr>
              <a:t>Slovenské národné múzeum</a:t>
            </a:r>
            <a:r>
              <a:rPr lang="sk-SK" dirty="0">
                <a:solidFill>
                  <a:srgbClr val="FFCC00"/>
                </a:solidFill>
              </a:rPr>
              <a:t>. Bratislava: Smena, 1968. 1 sv. (</a:t>
            </a:r>
            <a:r>
              <a:rPr lang="sk-SK" dirty="0" err="1">
                <a:solidFill>
                  <a:srgbClr val="FFCC00"/>
                </a:solidFill>
              </a:rPr>
              <a:t>nestr</a:t>
            </a:r>
            <a:r>
              <a:rPr lang="sk-SK" dirty="0">
                <a:solidFill>
                  <a:srgbClr val="FFCC00"/>
                </a:solidFill>
              </a:rPr>
              <a:t>.)</a:t>
            </a:r>
          </a:p>
          <a:p>
            <a:pPr marL="342900" lvl="2" indent="-342900"/>
            <a:r>
              <a:rPr lang="sk-SK" dirty="0">
                <a:solidFill>
                  <a:srgbClr val="FFCC00"/>
                </a:solidFill>
              </a:rPr>
              <a:t>KRÁLIKOVÁ, Eva, Elena MACHAJDÍKOVÁ a Gabriela PODUŠELOVÁ. </a:t>
            </a:r>
            <a:r>
              <a:rPr lang="sk-SK" i="1" dirty="0">
                <a:solidFill>
                  <a:srgbClr val="FFCC00"/>
                </a:solidFill>
              </a:rPr>
              <a:t>Slovenské národné múzeum</a:t>
            </a:r>
            <a:r>
              <a:rPr lang="sk-SK" dirty="0">
                <a:solidFill>
                  <a:srgbClr val="FFCC00"/>
                </a:solidFill>
              </a:rPr>
              <a:t>. Vyd. 1. Bratislava: Slovenské národné múzeum, c2013. 402 s. ISBN 978-80-8060-313-7.</a:t>
            </a: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800" u="sng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</p:txBody>
      </p:sp>
      <p:sp>
        <p:nvSpPr>
          <p:cNvPr id="5" name="Zástupný symbol textu 7"/>
          <p:cNvSpPr>
            <a:spLocks noGrp="1"/>
          </p:cNvSpPr>
          <p:nvPr>
            <p:ph type="body" idx="1"/>
          </p:nvPr>
        </p:nvSpPr>
        <p:spPr>
          <a:xfrm>
            <a:off x="467544" y="3792490"/>
            <a:ext cx="8219256" cy="639762"/>
          </a:xfrm>
        </p:spPr>
        <p:txBody>
          <a:bodyPr/>
          <a:lstStyle/>
          <a:p>
            <a:pPr algn="ctr"/>
            <a:r>
              <a:rPr lang="sk-SK" u="sng" dirty="0">
                <a:solidFill>
                  <a:schemeClr val="bg1"/>
                </a:solidFill>
              </a:rPr>
              <a:t>š</a:t>
            </a:r>
            <a:r>
              <a:rPr lang="sk-SK" u="sng" dirty="0" smtClean="0">
                <a:solidFill>
                  <a:schemeClr val="bg1"/>
                </a:solidFill>
              </a:rPr>
              <a:t>pecializované múzeá</a:t>
            </a:r>
            <a:endParaRPr lang="sk-SK" u="sng" dirty="0">
              <a:solidFill>
                <a:schemeClr val="bg1"/>
              </a:solidFill>
            </a:endParaRPr>
          </a:p>
        </p:txBody>
      </p:sp>
      <p:sp>
        <p:nvSpPr>
          <p:cNvPr id="6" name="Zástupný symbol obsahu 8"/>
          <p:cNvSpPr>
            <a:spLocks noGrp="1"/>
          </p:cNvSpPr>
          <p:nvPr>
            <p:ph sz="half" idx="2"/>
          </p:nvPr>
        </p:nvSpPr>
        <p:spPr>
          <a:xfrm>
            <a:off x="112676" y="4725144"/>
            <a:ext cx="8928992" cy="1373012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dirty="0">
                <a:solidFill>
                  <a:srgbClr val="FFCC00"/>
                </a:solidFill>
              </a:rPr>
              <a:t>ĎURICOVÁ - ŽAKAROVSKÁ, Jana. </a:t>
            </a:r>
            <a:r>
              <a:rPr lang="sk-SK" i="1" dirty="0">
                <a:solidFill>
                  <a:srgbClr val="FFCC00"/>
                </a:solidFill>
              </a:rPr>
              <a:t>Slovenské technické múzeum</a:t>
            </a:r>
            <a:r>
              <a:rPr lang="sk-SK" dirty="0">
                <a:solidFill>
                  <a:srgbClr val="FFCC00"/>
                </a:solidFill>
              </a:rPr>
              <a:t>. Košice: [Slovenské technické múzeum], 2010. 48 s.</a:t>
            </a:r>
          </a:p>
          <a:p>
            <a:pPr marL="342900" lvl="2" indent="-342900"/>
            <a:r>
              <a:rPr lang="sk-SK" dirty="0" smtClean="0">
                <a:solidFill>
                  <a:srgbClr val="FFCC00"/>
                </a:solidFill>
              </a:rPr>
              <a:t>PAŽUR</a:t>
            </a:r>
            <a:r>
              <a:rPr lang="sk-SK" dirty="0">
                <a:solidFill>
                  <a:srgbClr val="FFCC00"/>
                </a:solidFill>
              </a:rPr>
              <a:t>, Štefan, </a:t>
            </a:r>
            <a:r>
              <a:rPr lang="sk-SK" dirty="0" err="1">
                <a:solidFill>
                  <a:srgbClr val="FFCC00"/>
                </a:solidFill>
              </a:rPr>
              <a:t>ed</a:t>
            </a:r>
            <a:r>
              <a:rPr lang="sk-SK" dirty="0">
                <a:solidFill>
                  <a:srgbClr val="FFCC00"/>
                </a:solidFill>
              </a:rPr>
              <a:t>. </a:t>
            </a:r>
            <a:r>
              <a:rPr lang="sk-SK" i="1" dirty="0">
                <a:solidFill>
                  <a:srgbClr val="FFCC00"/>
                </a:solidFill>
              </a:rPr>
              <a:t>Dvadsať rokov múzea Slovenskej republiky rád v Prešove</a:t>
            </a:r>
            <a:r>
              <a:rPr lang="sk-SK" dirty="0">
                <a:solidFill>
                  <a:srgbClr val="FFCC00"/>
                </a:solidFill>
              </a:rPr>
              <a:t>. 1. vyd. Košice: Východoslovenské vydavateľstvo, 1967. 192 s. Nové obzory.</a:t>
            </a:r>
          </a:p>
          <a:p>
            <a:pPr marL="342900" lvl="2" indent="-342900"/>
            <a:endParaRPr lang="sk-SK" dirty="0">
              <a:solidFill>
                <a:srgbClr val="FFCC00"/>
              </a:solidFill>
            </a:endParaRPr>
          </a:p>
          <a:p>
            <a:pPr marL="342900" lvl="2" indent="-342900"/>
            <a:endParaRPr lang="sk-SK" dirty="0">
              <a:solidFill>
                <a:srgbClr val="FFCC00"/>
              </a:solidFill>
            </a:endParaRPr>
          </a:p>
          <a:p>
            <a:pPr marL="342900" lvl="2" indent="-342900"/>
            <a:endParaRPr lang="sk-SK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1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6856" y="86168"/>
            <a:ext cx="8229600" cy="1143000"/>
          </a:xfrm>
        </p:spPr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Pramene a literatúra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457200" y="845022"/>
            <a:ext cx="8219256" cy="639762"/>
          </a:xfrm>
        </p:spPr>
        <p:txBody>
          <a:bodyPr/>
          <a:lstStyle/>
          <a:p>
            <a:pPr algn="ctr"/>
            <a:r>
              <a:rPr lang="sk-SK" u="sng" dirty="0" smtClean="0">
                <a:solidFill>
                  <a:schemeClr val="bg1"/>
                </a:solidFill>
              </a:rPr>
              <a:t>mestské múzeá</a:t>
            </a:r>
            <a:endParaRPr lang="sk-SK" u="sng" dirty="0">
              <a:solidFill>
                <a:schemeClr val="bg1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12676" y="1682289"/>
            <a:ext cx="8928992" cy="1008112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ANTOLÍKOVÁ, Mária et al. </a:t>
            </a:r>
            <a:r>
              <a:rPr lang="sk-SK" sz="1700" i="1" dirty="0">
                <a:solidFill>
                  <a:srgbClr val="FFCC00"/>
                </a:solidFill>
              </a:rPr>
              <a:t>Múzeum mesta Bratislavy</a:t>
            </a:r>
            <a:r>
              <a:rPr lang="sk-SK" sz="1700" dirty="0">
                <a:solidFill>
                  <a:srgbClr val="FFCC00"/>
                </a:solidFill>
              </a:rPr>
              <a:t>: 1868-2008. Bratislava: Múzeum mesta Bratislavy, 2008. 287 s. ISBN 978-80-969864-2-2.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BOROVSKÝ, Štefan. </a:t>
            </a:r>
            <a:r>
              <a:rPr lang="sk-SK" sz="1700" i="1" dirty="0">
                <a:solidFill>
                  <a:srgbClr val="FFCC00"/>
                </a:solidFill>
              </a:rPr>
              <a:t>Mestské múzeum v Bratislave: 120 rokov: nositeľ Radu práce 1868-1988: jubilejný zväzok</a:t>
            </a:r>
            <a:r>
              <a:rPr lang="sk-SK" sz="1700" dirty="0">
                <a:solidFill>
                  <a:srgbClr val="FFCC00"/>
                </a:solidFill>
              </a:rPr>
              <a:t>. 1. vyd. Bratislava: Tatran, 1988. 220 </a:t>
            </a:r>
            <a:r>
              <a:rPr lang="sk-SK" sz="1700" dirty="0" smtClean="0">
                <a:solidFill>
                  <a:srgbClr val="FFCC00"/>
                </a:solidFill>
              </a:rPr>
              <a:t>s.</a:t>
            </a:r>
          </a:p>
          <a:p>
            <a:pPr marL="342900" lvl="2" indent="-342900"/>
            <a:r>
              <a:rPr lang="sk-SK" sz="1700" dirty="0" smtClean="0">
                <a:solidFill>
                  <a:srgbClr val="FFCC00"/>
                </a:solidFill>
              </a:rPr>
              <a:t>KALESNÝ</a:t>
            </a:r>
            <a:r>
              <a:rPr lang="sk-SK" sz="1700" dirty="0">
                <a:solidFill>
                  <a:srgbClr val="FFCC00"/>
                </a:solidFill>
              </a:rPr>
              <a:t>, František a kol. </a:t>
            </a:r>
            <a:r>
              <a:rPr lang="sk-SK" sz="1700" i="1" dirty="0">
                <a:solidFill>
                  <a:srgbClr val="FFCC00"/>
                </a:solidFill>
              </a:rPr>
              <a:t>100 rokov Mestského múzea v Bratislave </a:t>
            </a:r>
            <a:r>
              <a:rPr lang="sk-SK" sz="1700" i="1" dirty="0" smtClean="0">
                <a:solidFill>
                  <a:srgbClr val="FFCC00"/>
                </a:solidFill>
              </a:rPr>
              <a:t>1868-1968: </a:t>
            </a:r>
            <a:r>
              <a:rPr lang="sk-SK" sz="1700" i="1" dirty="0">
                <a:solidFill>
                  <a:srgbClr val="FFCC00"/>
                </a:solidFill>
              </a:rPr>
              <a:t>jubilejný zväzok - </a:t>
            </a:r>
            <a:r>
              <a:rPr lang="sk-SK" sz="1700" i="1" dirty="0" err="1">
                <a:solidFill>
                  <a:srgbClr val="FFCC00"/>
                </a:solidFill>
              </a:rPr>
              <a:t>Tomus</a:t>
            </a:r>
            <a:r>
              <a:rPr lang="sk-SK" sz="1700" i="1" dirty="0">
                <a:solidFill>
                  <a:srgbClr val="FFCC00"/>
                </a:solidFill>
              </a:rPr>
              <a:t> </a:t>
            </a:r>
            <a:r>
              <a:rPr lang="sk-SK" sz="1700" i="1" dirty="0" err="1">
                <a:solidFill>
                  <a:srgbClr val="FFCC00"/>
                </a:solidFill>
              </a:rPr>
              <a:t>solemnis</a:t>
            </a:r>
            <a:r>
              <a:rPr lang="sk-SK" sz="1700" dirty="0">
                <a:solidFill>
                  <a:srgbClr val="FFCC00"/>
                </a:solidFill>
              </a:rPr>
              <a:t>. 1. vyd. Bratislava: Obzor, 1968. 364 s.</a:t>
            </a: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800" u="sng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</p:txBody>
      </p:sp>
      <p:sp>
        <p:nvSpPr>
          <p:cNvPr id="5" name="Zástupný symbol textu 7"/>
          <p:cNvSpPr>
            <a:spLocks noGrp="1"/>
          </p:cNvSpPr>
          <p:nvPr>
            <p:ph type="body" idx="1"/>
          </p:nvPr>
        </p:nvSpPr>
        <p:spPr>
          <a:xfrm>
            <a:off x="467544" y="3284984"/>
            <a:ext cx="8219256" cy="639762"/>
          </a:xfrm>
        </p:spPr>
        <p:txBody>
          <a:bodyPr>
            <a:normAutofit/>
          </a:bodyPr>
          <a:lstStyle/>
          <a:p>
            <a:pPr marL="0" lvl="2" algn="ctr"/>
            <a:r>
              <a:rPr lang="sk-SK" sz="2400" u="sng" dirty="0" smtClean="0">
                <a:solidFill>
                  <a:schemeClr val="bg1"/>
                </a:solidFill>
              </a:rPr>
              <a:t>personálie</a:t>
            </a:r>
            <a:endParaRPr lang="sk-SK" sz="2400" u="sng" dirty="0">
              <a:solidFill>
                <a:schemeClr val="bg1"/>
              </a:solidFill>
            </a:endParaRPr>
          </a:p>
        </p:txBody>
      </p:sp>
      <p:sp>
        <p:nvSpPr>
          <p:cNvPr id="6" name="Zástupný symbol obsahu 8"/>
          <p:cNvSpPr>
            <a:spLocks noGrp="1"/>
          </p:cNvSpPr>
          <p:nvPr>
            <p:ph sz="half" idx="2"/>
          </p:nvPr>
        </p:nvSpPr>
        <p:spPr>
          <a:xfrm>
            <a:off x="113149" y="4149080"/>
            <a:ext cx="8928992" cy="1944216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OKÁLI, </a:t>
            </a:r>
            <a:r>
              <a:rPr lang="sk-SK" sz="1700" dirty="0" err="1" smtClean="0">
                <a:solidFill>
                  <a:srgbClr val="FFCC00"/>
                </a:solidFill>
              </a:rPr>
              <a:t>Ilja</a:t>
            </a:r>
            <a:r>
              <a:rPr lang="sk-SK" sz="1700" dirty="0" smtClean="0">
                <a:solidFill>
                  <a:srgbClr val="FFCC00"/>
                </a:solidFill>
              </a:rPr>
              <a:t>, PODUŠELOVÁ</a:t>
            </a:r>
            <a:r>
              <a:rPr lang="sk-SK" sz="1700" dirty="0">
                <a:solidFill>
                  <a:srgbClr val="FFCC00"/>
                </a:solidFill>
              </a:rPr>
              <a:t>, </a:t>
            </a:r>
            <a:r>
              <a:rPr lang="sk-SK" sz="1700" dirty="0" smtClean="0">
                <a:solidFill>
                  <a:srgbClr val="FFCC00"/>
                </a:solidFill>
              </a:rPr>
              <a:t>Gabriela a</a:t>
            </a:r>
            <a:r>
              <a:rPr lang="sk-SK" sz="1700" dirty="0">
                <a:solidFill>
                  <a:srgbClr val="FFCC00"/>
                </a:solidFill>
              </a:rPr>
              <a:t> VOZÁROVÁ, Marta, </a:t>
            </a:r>
            <a:r>
              <a:rPr lang="sk-SK" sz="1700" dirty="0" err="1" smtClean="0">
                <a:solidFill>
                  <a:srgbClr val="FFCC00"/>
                </a:solidFill>
              </a:rPr>
              <a:t>eds</a:t>
            </a:r>
            <a:r>
              <a:rPr lang="sk-SK" sz="1700" dirty="0" smtClean="0">
                <a:solidFill>
                  <a:srgbClr val="FFCC00"/>
                </a:solidFill>
              </a:rPr>
              <a:t>.</a:t>
            </a:r>
            <a:r>
              <a:rPr lang="sk-SK" sz="1700" dirty="0">
                <a:solidFill>
                  <a:srgbClr val="FFCC00"/>
                </a:solidFill>
              </a:rPr>
              <a:t> </a:t>
            </a:r>
            <a:r>
              <a:rPr lang="sk-SK" sz="1700" i="1" dirty="0">
                <a:solidFill>
                  <a:srgbClr val="FFCC00"/>
                </a:solidFill>
              </a:rPr>
              <a:t>Múzejníctvo a </a:t>
            </a:r>
            <a:r>
              <a:rPr lang="sk-SK" sz="1700" i="1" dirty="0" smtClean="0">
                <a:solidFill>
                  <a:srgbClr val="FFCC00"/>
                </a:solidFill>
              </a:rPr>
              <a:t>zberateľstvo </a:t>
            </a:r>
            <a:r>
              <a:rPr lang="sk-SK" sz="1700" i="1" dirty="0">
                <a:solidFill>
                  <a:srgbClr val="FFCC00"/>
                </a:solidFill>
              </a:rPr>
              <a:t>na Slovensku: biografický slovník. Zväzok I</a:t>
            </a:r>
            <a:r>
              <a:rPr lang="sk-SK" sz="1700" dirty="0">
                <a:solidFill>
                  <a:srgbClr val="FFCC00"/>
                </a:solidFill>
              </a:rPr>
              <a:t>. Bratislava: Slovenské národné múzeum, 2004. 104 s. ISBN 80-8060-142-9.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JANŠÁK, Štefan. </a:t>
            </a:r>
            <a:r>
              <a:rPr lang="sk-SK" sz="1700" i="1" dirty="0">
                <a:solidFill>
                  <a:srgbClr val="FFCC00"/>
                </a:solidFill>
              </a:rPr>
              <a:t>Andrej Kmeť</a:t>
            </a:r>
            <a:r>
              <a:rPr lang="sk-SK" sz="1700" dirty="0">
                <a:solidFill>
                  <a:srgbClr val="FFCC00"/>
                </a:solidFill>
              </a:rPr>
              <a:t>. 3., </a:t>
            </a:r>
            <a:r>
              <a:rPr lang="sk-SK" sz="1700" dirty="0" err="1">
                <a:solidFill>
                  <a:srgbClr val="FFCC00"/>
                </a:solidFill>
              </a:rPr>
              <a:t>dopl</a:t>
            </a:r>
            <a:r>
              <a:rPr lang="sk-SK" sz="1700" dirty="0">
                <a:solidFill>
                  <a:srgbClr val="FFCC00"/>
                </a:solidFill>
              </a:rPr>
              <a:t>. vyd. Martin: Matica slovenská, 1991. 101 s. ISBN 80-7090-204-3.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JASENÁK, Ladislav. </a:t>
            </a:r>
            <a:r>
              <a:rPr lang="sk-SK" sz="1700" i="1" dirty="0">
                <a:solidFill>
                  <a:srgbClr val="FFCC00"/>
                </a:solidFill>
              </a:rPr>
              <a:t>Andrej Kmeť: 1841-1908: </a:t>
            </a:r>
            <a:r>
              <a:rPr lang="sk-SK" sz="1700" i="1" dirty="0" smtClean="0">
                <a:solidFill>
                  <a:srgbClr val="FFCC00"/>
                </a:solidFill>
              </a:rPr>
              <a:t>život </a:t>
            </a:r>
            <a:r>
              <a:rPr lang="sk-SK" sz="1700" i="1" dirty="0">
                <a:solidFill>
                  <a:srgbClr val="FFCC00"/>
                </a:solidFill>
              </a:rPr>
              <a:t>a dielo</a:t>
            </a:r>
            <a:r>
              <a:rPr lang="sk-SK" sz="1700" dirty="0">
                <a:solidFill>
                  <a:srgbClr val="FFCC00"/>
                </a:solidFill>
              </a:rPr>
              <a:t>. Bratislava: Ústredná správa múzeí a galérií, 1987. 144 s</a:t>
            </a:r>
            <a:r>
              <a:rPr lang="sk-SK" sz="1700" dirty="0" smtClean="0">
                <a:solidFill>
                  <a:srgbClr val="FFCC00"/>
                </a:solidFill>
              </a:rPr>
              <a:t>..</a:t>
            </a:r>
            <a:endParaRPr lang="sk-SK" sz="1700" dirty="0">
              <a:solidFill>
                <a:srgbClr val="FFCC00"/>
              </a:solidFill>
            </a:endParaRP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PETRÁŠ, Milan. </a:t>
            </a:r>
            <a:r>
              <a:rPr lang="sk-SK" sz="1700" i="1" dirty="0">
                <a:solidFill>
                  <a:srgbClr val="FFCC00"/>
                </a:solidFill>
              </a:rPr>
              <a:t>Václav Vraný 1851-1929: život, dielo, bibliografia</a:t>
            </a:r>
            <a:r>
              <a:rPr lang="sk-SK" sz="1700" dirty="0">
                <a:solidFill>
                  <a:srgbClr val="FFCC00"/>
                </a:solidFill>
              </a:rPr>
              <a:t>. Bratislava: Slovenské národné múzeum, 1990. 125 s.</a:t>
            </a:r>
          </a:p>
          <a:p>
            <a:pPr marL="342900" lvl="2" indent="-342900"/>
            <a:endParaRPr lang="sk-SK" sz="1700" dirty="0">
              <a:solidFill>
                <a:srgbClr val="FFCC00"/>
              </a:solidFill>
            </a:endParaRPr>
          </a:p>
          <a:p>
            <a:pPr marL="342900" lvl="2" indent="-342900"/>
            <a:endParaRPr lang="sk-SK" sz="1700" dirty="0">
              <a:solidFill>
                <a:srgbClr val="FFCC00"/>
              </a:solidFill>
            </a:endParaRPr>
          </a:p>
          <a:p>
            <a:pPr marL="342900" lvl="2" indent="-342900"/>
            <a:endParaRPr lang="sk-SK" sz="17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00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Pramene a literatúra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456523" y="1097757"/>
            <a:ext cx="8219256" cy="639762"/>
          </a:xfrm>
        </p:spPr>
        <p:txBody>
          <a:bodyPr/>
          <a:lstStyle/>
          <a:p>
            <a:pPr algn="ctr"/>
            <a:r>
              <a:rPr lang="sk-SK" u="sng" dirty="0" smtClean="0">
                <a:solidFill>
                  <a:schemeClr val="bg1"/>
                </a:solidFill>
              </a:rPr>
              <a:t>Sprievodcovia po múzeách</a:t>
            </a:r>
            <a:endParaRPr lang="sk-SK" u="sng" dirty="0">
              <a:solidFill>
                <a:schemeClr val="bg1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01655" y="1844824"/>
            <a:ext cx="8928992" cy="4608512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sz="1700" dirty="0" smtClean="0">
                <a:solidFill>
                  <a:srgbClr val="FFCC00"/>
                </a:solidFill>
              </a:rPr>
              <a:t>KEJLOVÁ</a:t>
            </a:r>
            <a:r>
              <a:rPr lang="sk-SK" sz="1700" dirty="0">
                <a:solidFill>
                  <a:srgbClr val="FFCC00"/>
                </a:solidFill>
              </a:rPr>
              <a:t>, Viera. </a:t>
            </a:r>
            <a:r>
              <a:rPr lang="sk-SK" sz="1700" i="1" dirty="0">
                <a:solidFill>
                  <a:srgbClr val="FFCC00"/>
                </a:solidFill>
              </a:rPr>
              <a:t>Múzeá vo Východoslovenskom kraji: stručný sprievodca</a:t>
            </a:r>
            <a:r>
              <a:rPr lang="sk-SK" sz="1700" dirty="0">
                <a:solidFill>
                  <a:srgbClr val="FFCC00"/>
                </a:solidFill>
              </a:rPr>
              <a:t>. 1. vyd. Košice: Východoslovenské vydavateľstvo pre Východoslovenské múzeum v Košiciach, 1979. 54 s.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MARÁKY, Peter a KOLLÁR, Daniel, </a:t>
            </a:r>
            <a:r>
              <a:rPr lang="sk-SK" sz="1700" dirty="0" err="1">
                <a:solidFill>
                  <a:srgbClr val="FFCC00"/>
                </a:solidFill>
              </a:rPr>
              <a:t>ed</a:t>
            </a:r>
            <a:r>
              <a:rPr lang="sk-SK" sz="1700" dirty="0">
                <a:solidFill>
                  <a:srgbClr val="FFCC00"/>
                </a:solidFill>
              </a:rPr>
              <a:t>. </a:t>
            </a:r>
            <a:r>
              <a:rPr lang="sk-SK" sz="1700" i="1" dirty="0">
                <a:solidFill>
                  <a:srgbClr val="FFCC00"/>
                </a:solidFill>
              </a:rPr>
              <a:t>Mestské múzeá</a:t>
            </a:r>
            <a:r>
              <a:rPr lang="sk-SK" sz="1700" dirty="0">
                <a:solidFill>
                  <a:srgbClr val="FFCC00"/>
                </a:solidFill>
              </a:rPr>
              <a:t>. 1. vyd. Bratislava: </a:t>
            </a:r>
            <a:r>
              <a:rPr lang="sk-SK" sz="1700" dirty="0" err="1">
                <a:solidFill>
                  <a:srgbClr val="FFCC00"/>
                </a:solidFill>
              </a:rPr>
              <a:t>Dajama</a:t>
            </a:r>
            <a:r>
              <a:rPr lang="sk-SK" sz="1700" dirty="0">
                <a:solidFill>
                  <a:srgbClr val="FFCC00"/>
                </a:solidFill>
              </a:rPr>
              <a:t>, 2013. 128 s. Kultúrne krásy Slovenska. Múzeá; 3. ISBN 978-80-8136-020-6.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MARÁKY, Peter a KOLLÁR, Daniel, </a:t>
            </a:r>
            <a:r>
              <a:rPr lang="sk-SK" sz="1700" dirty="0" err="1">
                <a:solidFill>
                  <a:srgbClr val="FFCC00"/>
                </a:solidFill>
              </a:rPr>
              <a:t>ed</a:t>
            </a:r>
            <a:r>
              <a:rPr lang="sk-SK" sz="1700" dirty="0">
                <a:solidFill>
                  <a:srgbClr val="FFCC00"/>
                </a:solidFill>
              </a:rPr>
              <a:t>. </a:t>
            </a:r>
            <a:r>
              <a:rPr lang="sk-SK" sz="1700" i="1" dirty="0">
                <a:solidFill>
                  <a:srgbClr val="FFCC00"/>
                </a:solidFill>
              </a:rPr>
              <a:t>Múzeá s celoslovenskou pôsobnosťou</a:t>
            </a:r>
            <a:r>
              <a:rPr lang="sk-SK" sz="1700" dirty="0">
                <a:solidFill>
                  <a:srgbClr val="FFCC00"/>
                </a:solidFill>
              </a:rPr>
              <a:t>. 1. vyd. Bratislava: </a:t>
            </a:r>
            <a:r>
              <a:rPr lang="sk-SK" sz="1700" dirty="0" err="1">
                <a:solidFill>
                  <a:srgbClr val="FFCC00"/>
                </a:solidFill>
              </a:rPr>
              <a:t>Dajama</a:t>
            </a:r>
            <a:r>
              <a:rPr lang="sk-SK" sz="1700" dirty="0">
                <a:solidFill>
                  <a:srgbClr val="FFCC00"/>
                </a:solidFill>
              </a:rPr>
              <a:t>, 2012. 128 s. Kultúrne krásy Slovenska. ISBN 978-80-8136-004-6.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MARÁKY, Peter a KOLLÁR, Daniel, </a:t>
            </a:r>
            <a:r>
              <a:rPr lang="sk-SK" sz="1700" dirty="0" err="1">
                <a:solidFill>
                  <a:srgbClr val="FFCC00"/>
                </a:solidFill>
              </a:rPr>
              <a:t>ed</a:t>
            </a:r>
            <a:r>
              <a:rPr lang="sk-SK" sz="1700" dirty="0">
                <a:solidFill>
                  <a:srgbClr val="FFCC00"/>
                </a:solidFill>
              </a:rPr>
              <a:t>. </a:t>
            </a:r>
            <a:r>
              <a:rPr lang="sk-SK" sz="1700" i="1" dirty="0">
                <a:solidFill>
                  <a:srgbClr val="FFCC00"/>
                </a:solidFill>
              </a:rPr>
              <a:t>Regionálne múzeá</a:t>
            </a:r>
            <a:r>
              <a:rPr lang="sk-SK" sz="1700" dirty="0">
                <a:solidFill>
                  <a:srgbClr val="FFCC00"/>
                </a:solidFill>
              </a:rPr>
              <a:t>. 1. vyd. Bratislava: </a:t>
            </a:r>
            <a:r>
              <a:rPr lang="sk-SK" sz="1700" dirty="0" err="1">
                <a:solidFill>
                  <a:srgbClr val="FFCC00"/>
                </a:solidFill>
              </a:rPr>
              <a:t>Dajama</a:t>
            </a:r>
            <a:r>
              <a:rPr lang="sk-SK" sz="1700" dirty="0">
                <a:solidFill>
                  <a:srgbClr val="FFCC00"/>
                </a:solidFill>
              </a:rPr>
              <a:t>, 2012. 128 s. Kultúrne krásy Slovenska. ISBN 978-80-8136-012-1.</a:t>
            </a:r>
          </a:p>
          <a:p>
            <a:pPr marL="342900" lvl="2" indent="-342900"/>
            <a:r>
              <a:rPr lang="sk-SK" sz="1700" i="1" dirty="0">
                <a:solidFill>
                  <a:srgbClr val="FFCC00"/>
                </a:solidFill>
              </a:rPr>
              <a:t>Múzeá a galérie na Slovensku</a:t>
            </a:r>
            <a:r>
              <a:rPr lang="sk-SK" sz="1700" dirty="0">
                <a:solidFill>
                  <a:srgbClr val="FFCC00"/>
                </a:solidFill>
              </a:rPr>
              <a:t>. Bratislava: Slovenská národná galéria, 1992. 86 s. ISBN 80-85188-18-X.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OKÁLI, </a:t>
            </a:r>
            <a:r>
              <a:rPr lang="sk-SK" sz="1700" dirty="0" err="1">
                <a:solidFill>
                  <a:srgbClr val="FFCC00"/>
                </a:solidFill>
              </a:rPr>
              <a:t>Ilja</a:t>
            </a:r>
            <a:r>
              <a:rPr lang="sk-SK" sz="1700" dirty="0">
                <a:solidFill>
                  <a:srgbClr val="FFCC00"/>
                </a:solidFill>
              </a:rPr>
              <a:t> a Gabriela PODUŠELOVÁ. </a:t>
            </a:r>
            <a:r>
              <a:rPr lang="sk-SK" sz="1700" i="1" dirty="0">
                <a:solidFill>
                  <a:srgbClr val="FFCC00"/>
                </a:solidFill>
              </a:rPr>
              <a:t>Slovensko: Sprievodca po </a:t>
            </a:r>
            <a:r>
              <a:rPr lang="sk-SK" sz="1700" i="1" dirty="0" err="1">
                <a:solidFill>
                  <a:srgbClr val="FFCC00"/>
                </a:solidFill>
              </a:rPr>
              <a:t>múzeach</a:t>
            </a:r>
            <a:r>
              <a:rPr lang="sk-SK" sz="1700" i="1" dirty="0">
                <a:solidFill>
                  <a:srgbClr val="FFCC00"/>
                </a:solidFill>
              </a:rPr>
              <a:t> a galériách</a:t>
            </a:r>
            <a:r>
              <a:rPr lang="sk-SK" sz="1700" dirty="0">
                <a:solidFill>
                  <a:srgbClr val="FFCC00"/>
                </a:solidFill>
              </a:rPr>
              <a:t>. 1. vyd. Bratislava: Slovenské národné múzeum, 1994. ISBN 80-85753-12-x.</a:t>
            </a:r>
          </a:p>
          <a:p>
            <a:pPr marL="342900" lvl="2" indent="-342900"/>
            <a:r>
              <a:rPr lang="sk-SK" sz="1700" dirty="0">
                <a:solidFill>
                  <a:srgbClr val="FFCC00"/>
                </a:solidFill>
              </a:rPr>
              <a:t>RYBECKÝ, Milan, </a:t>
            </a:r>
            <a:r>
              <a:rPr lang="sk-SK" sz="1700" dirty="0" err="1">
                <a:solidFill>
                  <a:srgbClr val="FFCC00"/>
                </a:solidFill>
              </a:rPr>
              <a:t>ed</a:t>
            </a:r>
            <a:r>
              <a:rPr lang="sk-SK" sz="1700" dirty="0">
                <a:solidFill>
                  <a:srgbClr val="FFCC00"/>
                </a:solidFill>
              </a:rPr>
              <a:t>. </a:t>
            </a:r>
            <a:r>
              <a:rPr lang="sk-SK" sz="1700" i="1" dirty="0">
                <a:solidFill>
                  <a:srgbClr val="FFCC00"/>
                </a:solidFill>
              </a:rPr>
              <a:t>Sprievodca po múzeách na Slovensku</a:t>
            </a:r>
            <a:r>
              <a:rPr lang="sk-SK" sz="1700" dirty="0">
                <a:solidFill>
                  <a:srgbClr val="FFCC00"/>
                </a:solidFill>
              </a:rPr>
              <a:t>. Bratislava: Vydavateľstvo politickej literatúry, 1964. 117 s., obr. </a:t>
            </a:r>
            <a:r>
              <a:rPr lang="sk-SK" sz="1700" dirty="0" err="1">
                <a:solidFill>
                  <a:srgbClr val="FFCC00"/>
                </a:solidFill>
              </a:rPr>
              <a:t>příl</a:t>
            </a:r>
            <a:r>
              <a:rPr lang="sk-SK" sz="1700" dirty="0">
                <a:solidFill>
                  <a:srgbClr val="FFCC00"/>
                </a:solidFill>
              </a:rPr>
              <a:t>.</a:t>
            </a:r>
          </a:p>
          <a:p>
            <a:pPr marL="342900" lvl="2" indent="-342900"/>
            <a:r>
              <a:rPr lang="sk-SK" sz="1700" i="1" dirty="0">
                <a:solidFill>
                  <a:srgbClr val="FFCC00"/>
                </a:solidFill>
              </a:rPr>
              <a:t>Slovenské múzeá: ich vznik a prehľad </a:t>
            </a:r>
            <a:r>
              <a:rPr lang="sk-SK" sz="1700" i="1" dirty="0" err="1">
                <a:solidFill>
                  <a:srgbClr val="FFCC00"/>
                </a:solidFill>
              </a:rPr>
              <a:t>sbierok</a:t>
            </a:r>
            <a:r>
              <a:rPr lang="sk-SK" sz="1700" dirty="0">
                <a:solidFill>
                  <a:srgbClr val="FFCC00"/>
                </a:solidFill>
              </a:rPr>
              <a:t>. Bratislava: Zväz slovenských múzeí a riaditeľstvo pre cestovný ruch pri ministerstve hospodárstva, 1945. 145 s.</a:t>
            </a:r>
          </a:p>
          <a:p>
            <a:endParaRPr lang="sk-SK" sz="1800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800" u="sng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77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solidFill>
                  <a:srgbClr val="FFCC00"/>
                </a:solidFill>
              </a:rPr>
              <a:t>Pramene a literatúra</a:t>
            </a:r>
            <a:endParaRPr lang="sk-SK" dirty="0">
              <a:solidFill>
                <a:srgbClr val="FFCC00"/>
              </a:solidFill>
            </a:endParaRPr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19256" cy="639762"/>
          </a:xfrm>
        </p:spPr>
        <p:txBody>
          <a:bodyPr/>
          <a:lstStyle/>
          <a:p>
            <a:pPr algn="ctr"/>
            <a:r>
              <a:rPr lang="sk-SK" u="sng" dirty="0" smtClean="0">
                <a:solidFill>
                  <a:schemeClr val="bg1"/>
                </a:solidFill>
              </a:rPr>
              <a:t>periodiká</a:t>
            </a:r>
            <a:endParaRPr lang="sk-SK" u="sng" dirty="0">
              <a:solidFill>
                <a:schemeClr val="bg1"/>
              </a:solidFill>
            </a:endParaRPr>
          </a:p>
        </p:txBody>
      </p:sp>
      <p:sp>
        <p:nvSpPr>
          <p:cNvPr id="9" name="Zástupný symbol obsahu 8"/>
          <p:cNvSpPr>
            <a:spLocks noGrp="1"/>
          </p:cNvSpPr>
          <p:nvPr>
            <p:ph sz="half" idx="2"/>
          </p:nvPr>
        </p:nvSpPr>
        <p:spPr>
          <a:xfrm>
            <a:off x="102332" y="2204864"/>
            <a:ext cx="8928992" cy="4176464"/>
          </a:xfrm>
        </p:spPr>
        <p:txBody>
          <a:bodyPr>
            <a:noAutofit/>
          </a:bodyPr>
          <a:lstStyle/>
          <a:p>
            <a:pPr marL="342900" lvl="2" indent="-342900"/>
            <a:r>
              <a:rPr lang="sk-SK" i="1" u="sng" dirty="0" smtClean="0">
                <a:solidFill>
                  <a:srgbClr val="FFCC00"/>
                </a:solidFill>
              </a:rPr>
              <a:t>Múzeum</a:t>
            </a:r>
            <a:endParaRPr lang="sk-SK" dirty="0">
              <a:solidFill>
                <a:srgbClr val="FFCC00"/>
              </a:solidFill>
            </a:endParaRPr>
          </a:p>
          <a:p>
            <a:pPr marL="800100" lvl="3" indent="-342900"/>
            <a:r>
              <a:rPr lang="sk-SK" sz="1800" dirty="0" smtClean="0">
                <a:solidFill>
                  <a:srgbClr val="FFCC00"/>
                </a:solidFill>
              </a:rPr>
              <a:t>metodický</a:t>
            </a:r>
            <a:r>
              <a:rPr lang="sk-SK" sz="1800" dirty="0">
                <a:solidFill>
                  <a:srgbClr val="FFCC00"/>
                </a:solidFill>
              </a:rPr>
              <a:t>, študijný a informačný recenzovaný časopis pre zamestnancov múzeí a </a:t>
            </a:r>
            <a:r>
              <a:rPr lang="sk-SK" sz="1800" dirty="0" smtClean="0">
                <a:solidFill>
                  <a:srgbClr val="FFCC00"/>
                </a:solidFill>
              </a:rPr>
              <a:t>galérií</a:t>
            </a:r>
          </a:p>
          <a:p>
            <a:pPr marL="800100" lvl="3" indent="-342900"/>
            <a:r>
              <a:rPr lang="sk-SK" sz="1800" dirty="0" smtClean="0">
                <a:solidFill>
                  <a:srgbClr val="FFCC00"/>
                </a:solidFill>
              </a:rPr>
              <a:t>od r. 1953 Slovenské </a:t>
            </a:r>
            <a:r>
              <a:rPr lang="sk-SK" sz="1800" dirty="0">
                <a:solidFill>
                  <a:srgbClr val="FFCC00"/>
                </a:solidFill>
              </a:rPr>
              <a:t>národné múzeum </a:t>
            </a:r>
            <a:r>
              <a:rPr lang="sk-SK" sz="1800" dirty="0" smtClean="0">
                <a:solidFill>
                  <a:srgbClr val="FFCC00"/>
                </a:solidFill>
              </a:rPr>
              <a:t>(1978 </a:t>
            </a:r>
            <a:r>
              <a:rPr lang="sk-SK" sz="1800" dirty="0">
                <a:solidFill>
                  <a:srgbClr val="FFCC00"/>
                </a:solidFill>
              </a:rPr>
              <a:t>– 1988 Ústredná správa múzeí a </a:t>
            </a:r>
            <a:r>
              <a:rPr lang="sk-SK" sz="1800" dirty="0" smtClean="0">
                <a:solidFill>
                  <a:srgbClr val="FFCC00"/>
                </a:solidFill>
              </a:rPr>
              <a:t>galérií</a:t>
            </a:r>
            <a:r>
              <a:rPr lang="cs-CZ" sz="1800" dirty="0" smtClean="0">
                <a:solidFill>
                  <a:srgbClr val="FFCC00"/>
                </a:solidFill>
              </a:rPr>
              <a:t>)</a:t>
            </a:r>
          </a:p>
          <a:p>
            <a:pPr marL="800100" lvl="3" indent="-342900"/>
            <a:r>
              <a:rPr lang="sk-SK" sz="1800" dirty="0" smtClean="0">
                <a:solidFill>
                  <a:srgbClr val="FFCC00"/>
                </a:solidFill>
              </a:rPr>
              <a:t>množstvo článkov k dejinám </a:t>
            </a:r>
            <a:r>
              <a:rPr lang="sk-SK" sz="1800" dirty="0">
                <a:solidFill>
                  <a:srgbClr val="FFCC00"/>
                </a:solidFill>
              </a:rPr>
              <a:t>slovenského </a:t>
            </a:r>
            <a:r>
              <a:rPr lang="sk-SK" sz="1800" dirty="0" smtClean="0">
                <a:solidFill>
                  <a:srgbClr val="FFCC00"/>
                </a:solidFill>
              </a:rPr>
              <a:t>múzejníctva</a:t>
            </a:r>
          </a:p>
          <a:p>
            <a:pPr marL="457200" lvl="3" indent="0">
              <a:buNone/>
            </a:pPr>
            <a:endParaRPr lang="sk-SK" sz="1800" dirty="0">
              <a:solidFill>
                <a:srgbClr val="FFCC00"/>
              </a:solidFill>
            </a:endParaRPr>
          </a:p>
          <a:p>
            <a:pPr marL="342900" lvl="2" indent="-342900"/>
            <a:r>
              <a:rPr lang="sk-SK" i="1" u="sng" dirty="0">
                <a:solidFill>
                  <a:srgbClr val="FFCC00"/>
                </a:solidFill>
              </a:rPr>
              <a:t>Pamiatky a múzeá </a:t>
            </a:r>
            <a:endParaRPr lang="sk-SK" i="1" u="sng" dirty="0" smtClean="0">
              <a:solidFill>
                <a:srgbClr val="FFCC00"/>
              </a:solidFill>
            </a:endParaRPr>
          </a:p>
          <a:p>
            <a:pPr marL="800100" lvl="3" indent="-342900"/>
            <a:r>
              <a:rPr lang="sk-SK" sz="1800" dirty="0" smtClean="0">
                <a:solidFill>
                  <a:srgbClr val="FFCC00"/>
                </a:solidFill>
              </a:rPr>
              <a:t>vychádza </a:t>
            </a:r>
            <a:r>
              <a:rPr lang="sk-SK" sz="1800" dirty="0">
                <a:solidFill>
                  <a:srgbClr val="FFCC00"/>
                </a:solidFill>
              </a:rPr>
              <a:t>od roku </a:t>
            </a:r>
            <a:r>
              <a:rPr lang="sk-SK" sz="1800" dirty="0" smtClean="0">
                <a:solidFill>
                  <a:srgbClr val="FFCC00"/>
                </a:solidFill>
              </a:rPr>
              <a:t>1952</a:t>
            </a:r>
            <a:endParaRPr lang="sk-SK" sz="1800" dirty="0">
              <a:solidFill>
                <a:srgbClr val="FFCC00"/>
              </a:solidFill>
            </a:endParaRPr>
          </a:p>
          <a:p>
            <a:pPr marL="1257300" lvl="4" indent="-342900"/>
            <a:r>
              <a:rPr lang="sk-SK" sz="1800" dirty="0" smtClean="0">
                <a:solidFill>
                  <a:srgbClr val="FFCC00"/>
                </a:solidFill>
              </a:rPr>
              <a:t>1952 </a:t>
            </a:r>
            <a:r>
              <a:rPr lang="sk-SK" sz="1800" dirty="0">
                <a:solidFill>
                  <a:srgbClr val="FFCC00"/>
                </a:solidFill>
              </a:rPr>
              <a:t>– 1960 </a:t>
            </a:r>
            <a:r>
              <a:rPr lang="sk-SK" sz="1800" i="1" dirty="0" smtClean="0">
                <a:solidFill>
                  <a:srgbClr val="FFCC00"/>
                </a:solidFill>
              </a:rPr>
              <a:t>Pamiatky </a:t>
            </a:r>
            <a:r>
              <a:rPr lang="sk-SK" sz="1800" i="1" dirty="0">
                <a:solidFill>
                  <a:srgbClr val="FFCC00"/>
                </a:solidFill>
              </a:rPr>
              <a:t>a </a:t>
            </a:r>
            <a:r>
              <a:rPr lang="sk-SK" sz="1800" i="1" dirty="0" smtClean="0">
                <a:solidFill>
                  <a:srgbClr val="FFCC00"/>
                </a:solidFill>
              </a:rPr>
              <a:t>múzeá</a:t>
            </a:r>
          </a:p>
          <a:p>
            <a:pPr marL="1257300" lvl="4" indent="-342900"/>
            <a:r>
              <a:rPr lang="sk-SK" sz="1800" dirty="0">
                <a:solidFill>
                  <a:srgbClr val="FFCC00"/>
                </a:solidFill>
              </a:rPr>
              <a:t>1</a:t>
            </a:r>
            <a:r>
              <a:rPr lang="sk-SK" sz="1800" dirty="0" smtClean="0">
                <a:solidFill>
                  <a:srgbClr val="FFCC00"/>
                </a:solidFill>
              </a:rPr>
              <a:t>961 </a:t>
            </a:r>
            <a:r>
              <a:rPr lang="sk-SK" sz="1800" dirty="0">
                <a:solidFill>
                  <a:srgbClr val="FFCC00"/>
                </a:solidFill>
              </a:rPr>
              <a:t>– 1991 </a:t>
            </a:r>
            <a:r>
              <a:rPr lang="sk-SK" sz="1800" i="1" dirty="0" smtClean="0">
                <a:solidFill>
                  <a:srgbClr val="FFCC00"/>
                </a:solidFill>
              </a:rPr>
              <a:t>Vlastivedný časopis</a:t>
            </a:r>
          </a:p>
          <a:p>
            <a:pPr marL="1257300" lvl="4" indent="-342900"/>
            <a:r>
              <a:rPr lang="sk-SK" sz="1800" dirty="0" smtClean="0">
                <a:solidFill>
                  <a:srgbClr val="FFCC00"/>
                </a:solidFill>
              </a:rPr>
              <a:t>1991 – dodnes </a:t>
            </a:r>
            <a:r>
              <a:rPr lang="sk-SK" sz="1800" i="1" dirty="0" smtClean="0">
                <a:solidFill>
                  <a:srgbClr val="FFCC00"/>
                </a:solidFill>
              </a:rPr>
              <a:t>Pamiatky a múzeá</a:t>
            </a:r>
            <a:r>
              <a:rPr lang="sk-SK" sz="1800" i="1" dirty="0">
                <a:solidFill>
                  <a:srgbClr val="FFCC00"/>
                </a:solidFill>
              </a:rPr>
              <a:t> </a:t>
            </a:r>
            <a:endParaRPr lang="sk-SK" sz="1800" i="1" dirty="0" smtClean="0">
              <a:solidFill>
                <a:srgbClr val="FFCC00"/>
              </a:solidFill>
            </a:endParaRPr>
          </a:p>
          <a:p>
            <a:pPr marL="800100" lvl="3" indent="-342900"/>
            <a:r>
              <a:rPr lang="sk-SK" sz="1800" dirty="0" smtClean="0">
                <a:solidFill>
                  <a:srgbClr val="FFCC00"/>
                </a:solidFill>
              </a:rPr>
              <a:t>Slovenské </a:t>
            </a:r>
            <a:r>
              <a:rPr lang="sk-SK" sz="1800" dirty="0">
                <a:solidFill>
                  <a:srgbClr val="FFCC00"/>
                </a:solidFill>
              </a:rPr>
              <a:t>národné múzeum a Pamiatkový úrad </a:t>
            </a:r>
            <a:r>
              <a:rPr lang="sk-SK" sz="1800" dirty="0" smtClean="0">
                <a:solidFill>
                  <a:srgbClr val="FFCC00"/>
                </a:solidFill>
              </a:rPr>
              <a:t>SR</a:t>
            </a:r>
            <a:endParaRPr lang="sk-SK" sz="1800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800" u="sng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sz="1750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5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296</Words>
  <Application>Microsoft Office PowerPoint</Application>
  <PresentationFormat>Předvádění na obrazovce (4:3)</PresentationFormat>
  <Paragraphs>127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Motív Office</vt:lpstr>
      <vt:lpstr>Dejiny slovenského múzejníctva (MUI_336)  1. prednáška - Úvod </vt:lpstr>
      <vt:lpstr>Organizačné pokyny</vt:lpstr>
      <vt:lpstr>Osnova</vt:lpstr>
      <vt:lpstr>Pramene a literatúra</vt:lpstr>
      <vt:lpstr>Pramene a literatúra</vt:lpstr>
      <vt:lpstr>Pramene a literatúra</vt:lpstr>
      <vt:lpstr>Pramene a literatúra</vt:lpstr>
      <vt:lpstr>Pramene a literatúra</vt:lpstr>
      <vt:lpstr>Pramene a literatúra</vt:lpstr>
      <vt:lpstr>Úvod</vt:lpstr>
      <vt:lpstr>Úvod</vt:lpstr>
      <vt:lpstr>Úvod</vt:lpstr>
      <vt:lpstr>Úvod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Porovnanie všeobecnej situácie na Slovensku v roku 1946  s obdobím 1. a 2. Československej republiky očami príslušníkov SNB z českých zemí</dc:title>
  <dc:creator>Martin Vitko</dc:creator>
  <cp:lastModifiedBy>Martin Vitko</cp:lastModifiedBy>
  <cp:revision>22</cp:revision>
  <dcterms:created xsi:type="dcterms:W3CDTF">2014-03-23T09:31:12Z</dcterms:created>
  <dcterms:modified xsi:type="dcterms:W3CDTF">2016-03-02T19:12:49Z</dcterms:modified>
</cp:coreProperties>
</file>