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gif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08.03.2016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08.03.2016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08.03.2016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08.03.2016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08.03.2016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08.03.2016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08.03.2016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08.03.2016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08.03.2016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08.03.2016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08.03.2016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08.03.2016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CC00"/>
                </a:solidFill>
              </a:rPr>
              <a:t>Dejiny slovenského múzejníctva (MUI_336)</a:t>
            </a:r>
            <a:br>
              <a:rPr lang="sk-SK" b="1" dirty="0" smtClean="0">
                <a:solidFill>
                  <a:srgbClr val="FFCC00"/>
                </a:solidFill>
              </a:rPr>
            </a:br>
            <a:r>
              <a:rPr lang="sk-SK" b="1" dirty="0" smtClean="0">
                <a:solidFill>
                  <a:srgbClr val="FFCC00"/>
                </a:solidFill>
              </a:rPr>
              <a:t/>
            </a:r>
            <a:br>
              <a:rPr lang="sk-SK" b="1" dirty="0" smtClean="0">
                <a:solidFill>
                  <a:srgbClr val="FFCC00"/>
                </a:solidFill>
              </a:rPr>
            </a:br>
            <a:r>
              <a:rPr lang="sk-SK" sz="3600" b="1" dirty="0">
                <a:solidFill>
                  <a:srgbClr val="FFCC00"/>
                </a:solidFill>
              </a:rPr>
              <a:t>2. prednáška </a:t>
            </a:r>
            <a:r>
              <a:rPr lang="sk-SK" sz="3600" b="1" dirty="0" smtClean="0">
                <a:solidFill>
                  <a:srgbClr val="FFCC00"/>
                </a:solidFill>
              </a:rPr>
              <a:t/>
            </a:r>
            <a:br>
              <a:rPr lang="sk-SK" sz="3600" b="1" dirty="0" smtClean="0">
                <a:solidFill>
                  <a:srgbClr val="FFCC00"/>
                </a:solidFill>
              </a:rPr>
            </a:br>
            <a:r>
              <a:rPr lang="sk-SK" sz="3600" b="1" dirty="0" smtClean="0">
                <a:solidFill>
                  <a:srgbClr val="FFCC00"/>
                </a:solidFill>
              </a:rPr>
              <a:t>- </a:t>
            </a:r>
            <a:br>
              <a:rPr lang="sk-SK" sz="3600" b="1" dirty="0" smtClean="0">
                <a:solidFill>
                  <a:srgbClr val="FFCC00"/>
                </a:solidFill>
              </a:rPr>
            </a:br>
            <a:r>
              <a:rPr lang="sk-SK" sz="3600" b="1" dirty="0" smtClean="0">
                <a:solidFill>
                  <a:srgbClr val="FFCC00"/>
                </a:solidFill>
              </a:rPr>
              <a:t>Najstaršie </a:t>
            </a:r>
            <a:r>
              <a:rPr lang="sk-SK" sz="3600" b="1" dirty="0">
                <a:solidFill>
                  <a:srgbClr val="FFCC00"/>
                </a:solidFill>
              </a:rPr>
              <a:t>zberateľské tradície a múzejno-zberateľské aktivity na území dnešného Slovenska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352928" cy="1752600"/>
          </a:xfrm>
        </p:spPr>
        <p:txBody>
          <a:bodyPr>
            <a:normAutofit lnSpcReduction="10000"/>
          </a:bodyPr>
          <a:lstStyle/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>
                <a:solidFill>
                  <a:srgbClr val="FFCC00"/>
                </a:solidFill>
              </a:rPr>
              <a:t>Mgr. Martin </a:t>
            </a:r>
            <a:r>
              <a:rPr lang="sk-SK" sz="2400" dirty="0" err="1" smtClean="0">
                <a:solidFill>
                  <a:srgbClr val="FFCC00"/>
                </a:solidFill>
              </a:rPr>
              <a:t>Vitko</a:t>
            </a:r>
            <a:endParaRPr lang="sk-SK" sz="2400" dirty="0" smtClean="0">
              <a:solidFill>
                <a:srgbClr val="FFCC00"/>
              </a:solidFill>
            </a:endParaRPr>
          </a:p>
          <a:p>
            <a:r>
              <a:rPr lang="sk-SK" sz="2400" dirty="0" smtClean="0">
                <a:solidFill>
                  <a:srgbClr val="FFCC00"/>
                </a:solidFill>
              </a:rPr>
              <a:t>Filozofická fakulta Masarykovej </a:t>
            </a:r>
            <a:r>
              <a:rPr lang="sk-SK" sz="2400" dirty="0" smtClean="0">
                <a:solidFill>
                  <a:srgbClr val="FFCC00"/>
                </a:solidFill>
              </a:rPr>
              <a:t>univerzity</a:t>
            </a:r>
            <a:endParaRPr lang="sk-SK" sz="24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bg1"/>
                </a:solidFill>
              </a:rPr>
              <a:t>Zbierky vybraných šľachtických rodín</a:t>
            </a:r>
            <a:endParaRPr lang="sk-SK" sz="4000" dirty="0">
              <a:solidFill>
                <a:srgbClr val="FFCC00"/>
              </a:solidFill>
            </a:endParaRPr>
          </a:p>
        </p:txBody>
      </p:sp>
      <p:sp>
        <p:nvSpPr>
          <p:cNvPr id="11" name="Zástupný symbol pro obsah 1"/>
          <p:cNvSpPr>
            <a:spLocks noGrp="1"/>
          </p:cNvSpPr>
          <p:nvPr>
            <p:ph idx="1"/>
          </p:nvPr>
        </p:nvSpPr>
        <p:spPr>
          <a:xfrm>
            <a:off x="755576" y="1700808"/>
            <a:ext cx="4032448" cy="460365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k-SK" dirty="0" smtClean="0">
              <a:solidFill>
                <a:srgbClr val="FFCC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sk-SK" dirty="0">
              <a:solidFill>
                <a:srgbClr val="FFCC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k-SK" dirty="0" smtClean="0">
                <a:solidFill>
                  <a:srgbClr val="FFCC00"/>
                </a:solidFill>
              </a:rPr>
              <a:t>Thurzo </a:t>
            </a:r>
            <a:r>
              <a:rPr lang="sk-SK" b="0" dirty="0">
                <a:solidFill>
                  <a:srgbClr val="FFCC00"/>
                </a:solidFill>
              </a:rPr>
              <a:t>(15.–17. </a:t>
            </a:r>
            <a:r>
              <a:rPr lang="sk-SK" b="0" dirty="0">
                <a:solidFill>
                  <a:srgbClr val="FFCC00"/>
                </a:solidFill>
              </a:rPr>
              <a:t>st.)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b="0" dirty="0">
                <a:solidFill>
                  <a:srgbClr val="FFCC00"/>
                </a:solidFill>
              </a:rPr>
              <a:t>šperky, úžitkové predmety, zbrane, </a:t>
            </a:r>
            <a:r>
              <a:rPr lang="sk-SK" b="0" dirty="0" smtClean="0">
                <a:solidFill>
                  <a:srgbClr val="FFCC00"/>
                </a:solidFill>
              </a:rPr>
              <a:t>gobelíny, kožušiny</a:t>
            </a:r>
            <a:r>
              <a:rPr lang="sk-SK" b="0" dirty="0">
                <a:solidFill>
                  <a:srgbClr val="FFCC00"/>
                </a:solidFill>
              </a:rPr>
              <a:t>, </a:t>
            </a:r>
            <a:r>
              <a:rPr lang="sk-SK" b="0" dirty="0">
                <a:solidFill>
                  <a:srgbClr val="FFCC00"/>
                </a:solidFill>
              </a:rPr>
              <a:t>knihy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b="0" dirty="0">
                <a:solidFill>
                  <a:srgbClr val="FFCC00"/>
                </a:solidFill>
              </a:rPr>
              <a:t>zámocké klenotnice </a:t>
            </a:r>
            <a:endParaRPr lang="sk-SK" b="0" dirty="0" smtClean="0">
              <a:solidFill>
                <a:srgbClr val="FFCC00"/>
              </a:solidFill>
            </a:endParaRPr>
          </a:p>
          <a:p>
            <a:pPr lvl="1"/>
            <a:endParaRPr lang="sk-SK" b="0" dirty="0" smtClean="0">
              <a:solidFill>
                <a:srgbClr val="FFCC00"/>
              </a:solidFill>
            </a:endParaRPr>
          </a:p>
          <a:p>
            <a:pPr lvl="1"/>
            <a:endParaRPr lang="sk-SK" b="0" dirty="0">
              <a:solidFill>
                <a:srgbClr val="FFCC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err="1" smtClean="0">
                <a:solidFill>
                  <a:srgbClr val="FFCC00"/>
                </a:solidFill>
              </a:rPr>
              <a:t>Fugger</a:t>
            </a:r>
            <a:r>
              <a:rPr lang="sk-SK" dirty="0" smtClean="0">
                <a:solidFill>
                  <a:srgbClr val="FFCC00"/>
                </a:solidFill>
              </a:rPr>
              <a:t> </a:t>
            </a:r>
            <a:r>
              <a:rPr lang="sk-SK" b="0" dirty="0" smtClean="0">
                <a:solidFill>
                  <a:srgbClr val="FFCC00"/>
                </a:solidFill>
              </a:rPr>
              <a:t>(15.–16. st.)</a:t>
            </a:r>
            <a:endParaRPr lang="sk-SK" b="0" dirty="0">
              <a:solidFill>
                <a:srgbClr val="FFCC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rgbClr val="FFCC00"/>
                </a:solidFill>
              </a:rPr>
              <a:t>knihy, </a:t>
            </a:r>
            <a:r>
              <a:rPr lang="sk-SK" b="0" dirty="0" smtClean="0">
                <a:solidFill>
                  <a:srgbClr val="FFCC00"/>
                </a:solidFill>
              </a:rPr>
              <a:t>keramika, porcelán, výtvarné diela</a:t>
            </a:r>
            <a:endParaRPr lang="sk-SK" u="sng" dirty="0"/>
          </a:p>
          <a:p>
            <a:pPr lvl="1"/>
            <a:r>
              <a:rPr lang="sk-SK" dirty="0" smtClean="0"/>
              <a:t> </a:t>
            </a:r>
          </a:p>
          <a:p>
            <a:pPr lvl="1"/>
            <a:endParaRPr lang="sk-SK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286869" cy="36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Zbierky vybraných šľachtických rodín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1908" y="1417638"/>
            <a:ext cx="4040188" cy="1224136"/>
          </a:xfrm>
        </p:spPr>
        <p:txBody>
          <a:bodyPr>
            <a:noAutofit/>
          </a:bodyPr>
          <a:lstStyle/>
          <a:p>
            <a:pPr algn="ctr"/>
            <a:r>
              <a:rPr lang="cs-CZ" dirty="0" err="1" smtClean="0">
                <a:solidFill>
                  <a:srgbClr val="FFCC00"/>
                </a:solidFill>
              </a:rPr>
              <a:t>Thökoly</a:t>
            </a:r>
            <a:endParaRPr lang="cs-CZ" dirty="0">
              <a:solidFill>
                <a:srgbClr val="FFCC00"/>
              </a:solidFill>
            </a:endParaRPr>
          </a:p>
          <a:p>
            <a:pPr algn="ctr"/>
            <a:r>
              <a:rPr lang="sk-SK" sz="2000" b="0" dirty="0" smtClean="0">
                <a:solidFill>
                  <a:srgbClr val="FFCC00"/>
                </a:solidFill>
              </a:rPr>
              <a:t>obrazy</a:t>
            </a:r>
            <a:r>
              <a:rPr lang="sk-SK" sz="2000" b="0" dirty="0">
                <a:solidFill>
                  <a:srgbClr val="FFCC00"/>
                </a:solidFill>
              </a:rPr>
              <a:t>, nábytok, zlatnícke výrobky, </a:t>
            </a:r>
            <a:r>
              <a:rPr lang="sk-SK" sz="2000" b="0" dirty="0" smtClean="0">
                <a:solidFill>
                  <a:srgbClr val="FFCC00"/>
                </a:solidFill>
              </a:rPr>
              <a:t>zbrane, zbroj</a:t>
            </a:r>
            <a:r>
              <a:rPr lang="sk-SK" sz="2000" b="0" dirty="0">
                <a:solidFill>
                  <a:srgbClr val="FFCC00"/>
                </a:solidFill>
              </a:rPr>
              <a:t>, rúcha, sochy</a:t>
            </a:r>
            <a:endParaRPr lang="sk-SK" sz="2000" b="0" dirty="0">
              <a:solidFill>
                <a:srgbClr val="FFCC0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68" y="3041673"/>
            <a:ext cx="2310868" cy="322597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00500" y="1507232"/>
            <a:ext cx="4330823" cy="1504110"/>
          </a:xfrm>
        </p:spPr>
        <p:txBody>
          <a:bodyPr>
            <a:noAutofit/>
          </a:bodyPr>
          <a:lstStyle/>
          <a:p>
            <a:pPr algn="ctr"/>
            <a:r>
              <a:rPr lang="sk-SK" dirty="0" err="1" smtClean="0">
                <a:solidFill>
                  <a:srgbClr val="FFCC00"/>
                </a:solidFill>
              </a:rPr>
              <a:t>Csáky</a:t>
            </a:r>
            <a:endParaRPr lang="sk-SK" dirty="0">
              <a:solidFill>
                <a:srgbClr val="FFCC00"/>
              </a:solidFill>
            </a:endParaRPr>
          </a:p>
          <a:p>
            <a:pPr algn="ctr"/>
            <a:r>
              <a:rPr lang="sk-SK" sz="2000" b="0" dirty="0">
                <a:solidFill>
                  <a:srgbClr val="FFCC00"/>
                </a:solidFill>
              </a:rPr>
              <a:t>najmä </a:t>
            </a:r>
            <a:r>
              <a:rPr lang="sk-SK" sz="2000" b="0" dirty="0" smtClean="0">
                <a:solidFill>
                  <a:srgbClr val="FFCC00"/>
                </a:solidFill>
              </a:rPr>
              <a:t>strieborné </a:t>
            </a:r>
            <a:r>
              <a:rPr lang="sk-SK" sz="2000" b="0" dirty="0">
                <a:solidFill>
                  <a:srgbClr val="FFCC00"/>
                </a:solidFill>
              </a:rPr>
              <a:t>predmety</a:t>
            </a:r>
          </a:p>
          <a:p>
            <a:pPr algn="ctr"/>
            <a:r>
              <a:rPr lang="sk-SK" sz="2000" b="0" dirty="0">
                <a:solidFill>
                  <a:srgbClr val="FFCC00"/>
                </a:solidFill>
              </a:rPr>
              <a:t>r</a:t>
            </a:r>
            <a:r>
              <a:rPr lang="sk-SK" sz="2000" b="0" dirty="0" smtClean="0">
                <a:solidFill>
                  <a:srgbClr val="FFCC00"/>
                </a:solidFill>
              </a:rPr>
              <a:t>odinné múzeum </a:t>
            </a:r>
            <a:r>
              <a:rPr lang="sk-SK" sz="2000" b="0" dirty="0">
                <a:solidFill>
                  <a:srgbClr val="FFCC00"/>
                </a:solidFill>
              </a:rPr>
              <a:t>v Hodkovciach (19. </a:t>
            </a:r>
            <a:r>
              <a:rPr lang="sk-SK" sz="2000" b="0" dirty="0">
                <a:solidFill>
                  <a:srgbClr val="FFCC00"/>
                </a:solidFill>
              </a:rPr>
              <a:t>st</a:t>
            </a:r>
            <a:r>
              <a:rPr lang="sk-SK" sz="2000" b="0" dirty="0">
                <a:solidFill>
                  <a:srgbClr val="FFCC00"/>
                </a:solidFill>
              </a:rPr>
              <a:t>.) – kabinet rarít</a:t>
            </a:r>
            <a:endParaRPr lang="sk-SK" sz="2000" b="0" dirty="0">
              <a:solidFill>
                <a:srgbClr val="FFCC0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0" y="3281603"/>
            <a:ext cx="4192535" cy="2746110"/>
          </a:xfrm>
        </p:spPr>
      </p:pic>
    </p:spTree>
    <p:extLst>
      <p:ext uri="{BB962C8B-B14F-4D97-AF65-F5344CB8AC3E}">
        <p14:creationId xmlns:p14="http://schemas.microsoft.com/office/powerpoint/2010/main" val="3286032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Zbierky vybraných šľachtických rodín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1908" y="1417637"/>
            <a:ext cx="4040188" cy="1863965"/>
          </a:xfrm>
        </p:spPr>
        <p:txBody>
          <a:bodyPr>
            <a:noAutofit/>
          </a:bodyPr>
          <a:lstStyle/>
          <a:p>
            <a:pPr algn="ctr"/>
            <a:r>
              <a:rPr lang="cs-CZ" dirty="0" err="1" smtClean="0">
                <a:solidFill>
                  <a:srgbClr val="FFCC00"/>
                </a:solidFill>
              </a:rPr>
              <a:t>Rákoczy</a:t>
            </a:r>
            <a:endParaRPr lang="cs-CZ" dirty="0">
              <a:solidFill>
                <a:srgbClr val="FFCC00"/>
              </a:solidFill>
            </a:endParaRPr>
          </a:p>
          <a:p>
            <a:pPr algn="ctr"/>
            <a:r>
              <a:rPr lang="sk-SK" sz="2000" dirty="0">
                <a:solidFill>
                  <a:srgbClr val="FFCC00"/>
                </a:solidFill>
              </a:rPr>
              <a:t>František II. </a:t>
            </a:r>
            <a:r>
              <a:rPr lang="sk-SK" sz="2000" dirty="0" err="1">
                <a:solidFill>
                  <a:srgbClr val="FFCC00"/>
                </a:solidFill>
              </a:rPr>
              <a:t>Rákoczy</a:t>
            </a:r>
            <a:r>
              <a:rPr lang="sk-SK" sz="2000" dirty="0">
                <a:solidFill>
                  <a:srgbClr val="FFCC00"/>
                </a:solidFill>
              </a:rPr>
              <a:t> </a:t>
            </a:r>
            <a:r>
              <a:rPr lang="sk-SK" sz="2000" b="0" dirty="0">
                <a:solidFill>
                  <a:srgbClr val="FFCC00"/>
                </a:solidFill>
              </a:rPr>
              <a:t>(</a:t>
            </a:r>
            <a:r>
              <a:rPr lang="sk-SK" sz="2000" b="0" dirty="0" smtClean="0">
                <a:solidFill>
                  <a:srgbClr val="FFCC00"/>
                </a:solidFill>
              </a:rPr>
              <a:t>1676–1735</a:t>
            </a:r>
            <a:r>
              <a:rPr lang="sk-SK" sz="2000" b="0" dirty="0">
                <a:solidFill>
                  <a:srgbClr val="FFCC00"/>
                </a:solidFill>
              </a:rPr>
              <a:t>)</a:t>
            </a:r>
          </a:p>
          <a:p>
            <a:pPr algn="ctr"/>
            <a:r>
              <a:rPr lang="sk-SK" sz="2000" b="0" dirty="0" smtClean="0">
                <a:solidFill>
                  <a:srgbClr val="FFCC00"/>
                </a:solidFill>
              </a:rPr>
              <a:t>zlatnícke práce, strieborné náčinie, zbrane, gobelíny</a:t>
            </a:r>
            <a:r>
              <a:rPr lang="sk-SK" sz="2000" b="0" dirty="0">
                <a:solidFill>
                  <a:srgbClr val="FFCC00"/>
                </a:solidFill>
              </a:rPr>
              <a:t>, orientálne koberce a </a:t>
            </a:r>
            <a:r>
              <a:rPr lang="sk-SK" sz="2000" b="0" dirty="0">
                <a:solidFill>
                  <a:srgbClr val="FFCC00"/>
                </a:solidFill>
              </a:rPr>
              <a:t>knihy</a:t>
            </a:r>
            <a:endParaRPr lang="sk-SK" sz="2000" b="0" dirty="0">
              <a:solidFill>
                <a:srgbClr val="FFCC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00500" y="1423925"/>
            <a:ext cx="4330823" cy="1249102"/>
          </a:xfrm>
        </p:spPr>
        <p:txBody>
          <a:bodyPr>
            <a:noAutofit/>
          </a:bodyPr>
          <a:lstStyle/>
          <a:p>
            <a:pPr algn="ctr"/>
            <a:r>
              <a:rPr lang="sk-SK" dirty="0" err="1" smtClean="0">
                <a:solidFill>
                  <a:srgbClr val="FFCC00"/>
                </a:solidFill>
              </a:rPr>
              <a:t>Grassalkovich</a:t>
            </a:r>
            <a:endParaRPr lang="sk-SK" dirty="0">
              <a:solidFill>
                <a:srgbClr val="FFCC00"/>
              </a:solidFill>
            </a:endParaRPr>
          </a:p>
          <a:p>
            <a:pPr algn="ctr"/>
            <a:r>
              <a:rPr lang="sk-SK" sz="2000" b="0" dirty="0" smtClean="0">
                <a:solidFill>
                  <a:srgbClr val="FFCC00"/>
                </a:solidFill>
              </a:rPr>
              <a:t>zbierali na tú dobu typické veci</a:t>
            </a:r>
            <a:endParaRPr lang="sk-SK" sz="2000" b="0" dirty="0">
              <a:solidFill>
                <a:srgbClr val="FFCC00"/>
              </a:solidFill>
            </a:endParaRPr>
          </a:p>
          <a:p>
            <a:pPr algn="ctr"/>
            <a:r>
              <a:rPr lang="sk-SK" sz="2000" b="0" dirty="0" smtClean="0">
                <a:solidFill>
                  <a:srgbClr val="FFCC00"/>
                </a:solidFill>
              </a:rPr>
              <a:t>Bratislava – prezidentský palác</a:t>
            </a:r>
            <a:endParaRPr lang="sk-SK" sz="2000" b="0" dirty="0">
              <a:solidFill>
                <a:srgbClr val="FFCC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50" y="3429000"/>
            <a:ext cx="2736304" cy="3222147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78" y="3707566"/>
            <a:ext cx="4013265" cy="2665014"/>
          </a:xfrm>
        </p:spPr>
      </p:pic>
    </p:spTree>
    <p:extLst>
      <p:ext uri="{BB962C8B-B14F-4D97-AF65-F5344CB8AC3E}">
        <p14:creationId xmlns:p14="http://schemas.microsoft.com/office/powerpoint/2010/main" val="2130240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Zbierky vybraných šľachtických rodín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b="1" dirty="0" err="1" smtClean="0">
                <a:solidFill>
                  <a:srgbClr val="FFCC00"/>
                </a:solidFill>
              </a:rPr>
              <a:t>Pálffy</a:t>
            </a:r>
            <a:endParaRPr lang="cs-CZ" b="1" dirty="0">
              <a:solidFill>
                <a:srgbClr val="FFCC00"/>
              </a:solidFill>
            </a:endParaRPr>
          </a:p>
          <a:p>
            <a:pPr algn="ctr"/>
            <a:endParaRPr lang="sk-SK" dirty="0" smtClean="0">
              <a:solidFill>
                <a:srgbClr val="FFCC00"/>
              </a:solidFill>
            </a:endParaRPr>
          </a:p>
          <a:p>
            <a:r>
              <a:rPr lang="sk-SK" sz="2400" dirty="0">
                <a:solidFill>
                  <a:srgbClr val="FFCC00"/>
                </a:solidFill>
              </a:rPr>
              <a:t>n</a:t>
            </a:r>
            <a:r>
              <a:rPr lang="sk-SK" sz="2400" dirty="0" smtClean="0">
                <a:solidFill>
                  <a:srgbClr val="FFCC00"/>
                </a:solidFill>
              </a:rPr>
              <a:t>ajväčší zberatelia 18–19</a:t>
            </a:r>
            <a:r>
              <a:rPr lang="sk-SK" sz="2400" dirty="0">
                <a:solidFill>
                  <a:srgbClr val="FFCC00"/>
                </a:solidFill>
              </a:rPr>
              <a:t>. </a:t>
            </a:r>
            <a:r>
              <a:rPr lang="sk-SK" sz="2400" dirty="0" smtClean="0">
                <a:solidFill>
                  <a:srgbClr val="FFCC00"/>
                </a:solidFill>
              </a:rPr>
              <a:t>storočia na Slovensku</a:t>
            </a:r>
          </a:p>
          <a:p>
            <a:r>
              <a:rPr lang="sk-SK" sz="2400" dirty="0">
                <a:solidFill>
                  <a:srgbClr val="FFCC00"/>
                </a:solidFill>
              </a:rPr>
              <a:t>h</a:t>
            </a:r>
            <a:r>
              <a:rPr lang="sk-SK" sz="2400" dirty="0" smtClean="0">
                <a:solidFill>
                  <a:srgbClr val="FFCC00"/>
                </a:solidFill>
              </a:rPr>
              <a:t>rad </a:t>
            </a:r>
            <a:r>
              <a:rPr lang="sk-SK" sz="2400" b="1" dirty="0" smtClean="0">
                <a:solidFill>
                  <a:srgbClr val="FFCC00"/>
                </a:solidFill>
              </a:rPr>
              <a:t>Červený Kameň </a:t>
            </a:r>
            <a:r>
              <a:rPr lang="sk-SK" sz="2400" dirty="0" smtClean="0">
                <a:solidFill>
                  <a:srgbClr val="FFCC00"/>
                </a:solidFill>
              </a:rPr>
              <a:t>– vznik </a:t>
            </a:r>
            <a:r>
              <a:rPr lang="sk-SK" sz="2400" dirty="0" err="1" smtClean="0">
                <a:solidFill>
                  <a:srgbClr val="FFCC00"/>
                </a:solidFill>
              </a:rPr>
              <a:t>Kunstkabinetu</a:t>
            </a:r>
            <a:r>
              <a:rPr lang="sk-SK" sz="2400" dirty="0" smtClean="0">
                <a:solidFill>
                  <a:srgbClr val="FFCC00"/>
                </a:solidFill>
              </a:rPr>
              <a:t> – rodového </a:t>
            </a:r>
            <a:r>
              <a:rPr lang="sk-SK" sz="2400" dirty="0">
                <a:solidFill>
                  <a:srgbClr val="FFCC00"/>
                </a:solidFill>
              </a:rPr>
              <a:t>múzea s rôznorodými zbierkovými </a:t>
            </a:r>
            <a:r>
              <a:rPr lang="sk-SK" sz="2400" dirty="0" smtClean="0">
                <a:solidFill>
                  <a:srgbClr val="FFCC00"/>
                </a:solidFill>
              </a:rPr>
              <a:t>predmetmi</a:t>
            </a:r>
          </a:p>
          <a:p>
            <a:r>
              <a:rPr lang="sk-SK" sz="2400" dirty="0">
                <a:solidFill>
                  <a:srgbClr val="FFCC00"/>
                </a:solidFill>
              </a:rPr>
              <a:t>šesťzväzkový katalóg z r. </a:t>
            </a:r>
            <a:r>
              <a:rPr lang="sk-SK" sz="2400" dirty="0" smtClean="0">
                <a:solidFill>
                  <a:srgbClr val="FFCC00"/>
                </a:solidFill>
              </a:rPr>
              <a:t>1750 – najstarší známy katalóg </a:t>
            </a:r>
            <a:r>
              <a:rPr lang="sk-SK" sz="2400" dirty="0">
                <a:solidFill>
                  <a:srgbClr val="FFCC00"/>
                </a:solidFill>
              </a:rPr>
              <a:t>umeleckých diel na </a:t>
            </a:r>
            <a:r>
              <a:rPr lang="sk-SK" sz="2400" dirty="0" smtClean="0">
                <a:solidFill>
                  <a:srgbClr val="FFCC00"/>
                </a:solidFill>
              </a:rPr>
              <a:t>Slovensku</a:t>
            </a:r>
          </a:p>
          <a:p>
            <a:r>
              <a:rPr lang="sk-SK" sz="2400" b="1" dirty="0">
                <a:solidFill>
                  <a:srgbClr val="FFCC00"/>
                </a:solidFill>
              </a:rPr>
              <a:t>Ján </a:t>
            </a:r>
            <a:r>
              <a:rPr lang="sk-SK" sz="2400" b="1" dirty="0" smtClean="0">
                <a:solidFill>
                  <a:srgbClr val="FFCC00"/>
                </a:solidFill>
              </a:rPr>
              <a:t>Pálffy</a:t>
            </a:r>
            <a:r>
              <a:rPr lang="sk-SK" sz="2400" b="1" dirty="0">
                <a:solidFill>
                  <a:srgbClr val="FFCC00"/>
                </a:solidFill>
              </a:rPr>
              <a:t> </a:t>
            </a:r>
            <a:r>
              <a:rPr lang="sk-SK" sz="2400" dirty="0" smtClean="0">
                <a:solidFill>
                  <a:srgbClr val="FFCC00"/>
                </a:solidFill>
              </a:rPr>
              <a:t>(1829 – 1908)</a:t>
            </a:r>
          </a:p>
          <a:p>
            <a:pPr lvl="1"/>
            <a:r>
              <a:rPr lang="sk-SK" sz="2000" dirty="0" smtClean="0">
                <a:solidFill>
                  <a:srgbClr val="FFCC00"/>
                </a:solidFill>
              </a:rPr>
              <a:t>v</a:t>
            </a:r>
            <a:r>
              <a:rPr lang="sk-SK" sz="2000" dirty="0">
                <a:solidFill>
                  <a:srgbClr val="FFCC00"/>
                </a:solidFill>
              </a:rPr>
              <a:t> </a:t>
            </a:r>
            <a:r>
              <a:rPr lang="sk-SK" sz="2000" b="1" dirty="0">
                <a:solidFill>
                  <a:srgbClr val="FFCC00"/>
                </a:solidFill>
              </a:rPr>
              <a:t>Bojniciach</a:t>
            </a:r>
            <a:r>
              <a:rPr lang="sk-SK" sz="2000" dirty="0">
                <a:solidFill>
                  <a:srgbClr val="FFCC00"/>
                </a:solidFill>
              </a:rPr>
              <a:t> vybudoval pamätník slávy rodu </a:t>
            </a:r>
            <a:r>
              <a:rPr lang="sk-SK" sz="2000" dirty="0" smtClean="0">
                <a:solidFill>
                  <a:srgbClr val="FFCC00"/>
                </a:solidFill>
              </a:rPr>
              <a:t>Pálffy</a:t>
            </a:r>
          </a:p>
          <a:p>
            <a:pPr lvl="1"/>
            <a:r>
              <a:rPr lang="sk-SK" sz="2000" dirty="0" smtClean="0">
                <a:solidFill>
                  <a:srgbClr val="FFCC00"/>
                </a:solidFill>
              </a:rPr>
              <a:t>komory striebra (</a:t>
            </a:r>
            <a:r>
              <a:rPr lang="sk-SK" sz="2000" dirty="0" err="1" smtClean="0">
                <a:solidFill>
                  <a:srgbClr val="FFCC00"/>
                </a:solidFill>
              </a:rPr>
              <a:t>silberkammer</a:t>
            </a:r>
            <a:r>
              <a:rPr lang="sk-SK" sz="2000" dirty="0" smtClean="0">
                <a:solidFill>
                  <a:srgbClr val="FFCC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3953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Zbierky vybraných šľachtických rodín</a:t>
            </a:r>
            <a:endParaRPr lang="sk-SK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535113"/>
            <a:ext cx="3284013" cy="45910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548750"/>
            <a:ext cx="3854724" cy="2168282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81" y="3969981"/>
            <a:ext cx="3833212" cy="21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5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 anchor="ctr">
            <a:normAutofit/>
          </a:bodyPr>
          <a:lstStyle/>
          <a:p>
            <a:pPr algn="ctr"/>
            <a:r>
              <a:rPr lang="sk-SK" sz="4000" b="0" dirty="0">
                <a:solidFill>
                  <a:schemeClr val="bg1"/>
                </a:solidFill>
              </a:rPr>
              <a:t>Zbierky vybraných šľachtických rodín</a:t>
            </a:r>
            <a:endParaRPr lang="sk-SK" sz="4000" b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359688"/>
            <a:ext cx="3970784" cy="3888431"/>
          </a:xfrm>
        </p:spPr>
        <p:txBody>
          <a:bodyPr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rgbClr val="FFCC00"/>
                </a:solidFill>
              </a:rPr>
              <a:t>Koháry</a:t>
            </a:r>
            <a:r>
              <a:rPr lang="sk-SK" sz="2400" dirty="0" smtClean="0">
                <a:solidFill>
                  <a:srgbClr val="FFCC0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rgbClr val="FFCC00"/>
                </a:solidFill>
              </a:rPr>
              <a:t>Zichy</a:t>
            </a:r>
            <a:r>
              <a:rPr lang="sk-SK" sz="2400" dirty="0" smtClean="0">
                <a:solidFill>
                  <a:srgbClr val="FFCC00"/>
                </a:solidFill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rgbClr val="FFCC00"/>
                </a:solidFill>
              </a:rPr>
              <a:t>Révay,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rgbClr val="FFCC00"/>
                </a:solidFill>
              </a:rPr>
              <a:t>Illesházy</a:t>
            </a:r>
            <a:r>
              <a:rPr lang="sk-SK" sz="2400" dirty="0" smtClean="0">
                <a:solidFill>
                  <a:srgbClr val="FFCC0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rgbClr val="FFCC00"/>
                </a:solidFill>
              </a:rPr>
              <a:t>Andrássy</a:t>
            </a:r>
            <a:r>
              <a:rPr lang="sk-SK" sz="2400" dirty="0" smtClean="0">
                <a:solidFill>
                  <a:srgbClr val="FFCC0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rgbClr val="FFCC00"/>
                </a:solidFill>
              </a:rPr>
              <a:t>Forgách</a:t>
            </a:r>
            <a:r>
              <a:rPr lang="sk-SK" sz="2400" dirty="0" smtClean="0">
                <a:solidFill>
                  <a:srgbClr val="FFCC0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rgbClr val="FFCC00"/>
                </a:solidFill>
              </a:rPr>
              <a:t>Esterházy</a:t>
            </a:r>
            <a:r>
              <a:rPr lang="sk-SK" sz="2400" dirty="0" smtClean="0">
                <a:solidFill>
                  <a:srgbClr val="FFCC0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rgbClr val="FFCC00"/>
                </a:solidFill>
              </a:rPr>
              <a:t>Coburg</a:t>
            </a:r>
            <a:r>
              <a:rPr lang="sk-SK" sz="2400" dirty="0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628800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FFCC00"/>
                </a:solidFill>
              </a:rPr>
              <a:t>V 18. a 19. storočí viacero rodov pôsobiacich aj na území Slovenska</a:t>
            </a:r>
          </a:p>
          <a:p>
            <a:pPr algn="ctr"/>
            <a:endParaRPr lang="sk-SK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88024" y="2367464"/>
            <a:ext cx="38987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rgbClr val="FFCC00"/>
                </a:solidFill>
              </a:rPr>
              <a:t>Kubínyi</a:t>
            </a:r>
            <a:endParaRPr lang="sk-SK" sz="2400" dirty="0">
              <a:solidFill>
                <a:srgbClr val="FFCC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rgbClr val="FFCC00"/>
                </a:solidFill>
              </a:rPr>
              <a:t>Erdödy</a:t>
            </a:r>
            <a:r>
              <a:rPr lang="sk-SK" sz="2400" dirty="0" smtClean="0">
                <a:solidFill>
                  <a:srgbClr val="FFCC00"/>
                </a:solidFill>
              </a:rPr>
              <a:t> </a:t>
            </a:r>
            <a:endParaRPr lang="sk-SK" sz="2400" dirty="0">
              <a:solidFill>
                <a:srgbClr val="FFCC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rgbClr val="FFCC00"/>
                </a:solidFill>
              </a:rPr>
              <a:t>Brunschwick</a:t>
            </a:r>
            <a:r>
              <a:rPr lang="sk-SK" sz="2400" dirty="0" smtClean="0">
                <a:solidFill>
                  <a:srgbClr val="FFCC00"/>
                </a:solidFill>
              </a:rPr>
              <a:t> </a:t>
            </a:r>
            <a:endParaRPr lang="sk-SK" sz="2400" dirty="0">
              <a:solidFill>
                <a:srgbClr val="FFCC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rgbClr val="FFCC00"/>
                </a:solidFill>
              </a:rPr>
              <a:t>Apponyi</a:t>
            </a:r>
            <a:r>
              <a:rPr lang="sk-SK" sz="2400" dirty="0" smtClean="0">
                <a:solidFill>
                  <a:srgbClr val="FFCC00"/>
                </a:solidFill>
              </a:rPr>
              <a:t> </a:t>
            </a:r>
            <a:endParaRPr lang="sk-SK" sz="2400" dirty="0">
              <a:solidFill>
                <a:srgbClr val="FFCC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rgbClr val="FFCC00"/>
                </a:solidFill>
              </a:rPr>
              <a:t>Kegglovich</a:t>
            </a:r>
            <a:r>
              <a:rPr lang="sk-SK" sz="2400" dirty="0" smtClean="0">
                <a:solidFill>
                  <a:srgbClr val="FFCC00"/>
                </a:solidFill>
              </a:rPr>
              <a:t> </a:t>
            </a:r>
            <a:endParaRPr lang="sk-SK" sz="2400" dirty="0">
              <a:solidFill>
                <a:srgbClr val="FFCC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rgbClr val="FFCC00"/>
                </a:solidFill>
              </a:rPr>
              <a:t>Zay</a:t>
            </a:r>
            <a:r>
              <a:rPr lang="sk-SK" sz="2400" dirty="0" smtClean="0">
                <a:solidFill>
                  <a:srgbClr val="FFCC00"/>
                </a:solidFill>
              </a:rPr>
              <a:t> </a:t>
            </a:r>
            <a:endParaRPr lang="sk-SK" sz="2400" dirty="0">
              <a:solidFill>
                <a:srgbClr val="FFCC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rgbClr val="FFCC00"/>
                </a:solidFill>
              </a:rPr>
              <a:t>Ipoly</a:t>
            </a:r>
            <a:r>
              <a:rPr lang="sk-SK" sz="2400" dirty="0" smtClean="0">
                <a:solidFill>
                  <a:srgbClr val="FFCC00"/>
                </a:solidFill>
              </a:rPr>
              <a:t> </a:t>
            </a:r>
            <a:endParaRPr lang="sk-SK" sz="2400" dirty="0">
              <a:solidFill>
                <a:srgbClr val="FFCC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rgbClr val="FFCC00"/>
                </a:solidFill>
              </a:rPr>
              <a:t>Stummer</a:t>
            </a:r>
            <a:endParaRPr lang="sk-SK" sz="2400" dirty="0" smtClean="0">
              <a:solidFill>
                <a:srgbClr val="FFCC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2000" b="1" dirty="0">
              <a:solidFill>
                <a:srgbClr val="FFCC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2000" b="1" dirty="0" smtClean="0">
              <a:solidFill>
                <a:srgbClr val="FFCC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2000" b="1" dirty="0">
              <a:solidFill>
                <a:srgbClr val="FFCC00"/>
              </a:solidFill>
            </a:endParaRPr>
          </a:p>
          <a:p>
            <a:pPr lvl="1"/>
            <a:endParaRPr lang="sk-SK" sz="2000" b="1" dirty="0" smtClean="0">
              <a:solidFill>
                <a:srgbClr val="FFCC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7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Zbierky vybraných šľachtických rodín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639762"/>
          </a:xfrm>
        </p:spPr>
        <p:txBody>
          <a:bodyPr anchor="ctr">
            <a:noAutofit/>
          </a:bodyPr>
          <a:lstStyle/>
          <a:p>
            <a:pPr algn="ctr"/>
            <a:r>
              <a:rPr lang="sk-SK" dirty="0" err="1" smtClean="0">
                <a:solidFill>
                  <a:srgbClr val="FFCC00"/>
                </a:solidFill>
              </a:rPr>
              <a:t>Koháry</a:t>
            </a:r>
            <a:endParaRPr lang="sk-SK" dirty="0" smtClean="0">
              <a:solidFill>
                <a:srgbClr val="FFCC00"/>
              </a:solidFill>
            </a:endParaRPr>
          </a:p>
          <a:p>
            <a:pPr algn="ctr"/>
            <a:r>
              <a:rPr lang="sk-SK" sz="2000" b="0" dirty="0" smtClean="0">
                <a:solidFill>
                  <a:srgbClr val="FFCC00"/>
                </a:solidFill>
              </a:rPr>
              <a:t>kolekcia grafických listov – </a:t>
            </a:r>
            <a:r>
              <a:rPr lang="sk-SK" sz="2000" b="0" dirty="0" err="1" smtClean="0">
                <a:solidFill>
                  <a:srgbClr val="FFCC00"/>
                </a:solidFill>
              </a:rPr>
              <a:t>vedút</a:t>
            </a:r>
            <a:endParaRPr lang="sk-SK" sz="2000" b="0" dirty="0" smtClean="0">
              <a:solidFill>
                <a:srgbClr val="FFCC00"/>
              </a:solidFill>
            </a:endParaRPr>
          </a:p>
          <a:p>
            <a:pPr algn="ctr"/>
            <a:r>
              <a:rPr lang="sk-SK" sz="2000" b="0" dirty="0" err="1" smtClean="0">
                <a:solidFill>
                  <a:srgbClr val="FFCC00"/>
                </a:solidFill>
              </a:rPr>
              <a:t>Antol</a:t>
            </a:r>
            <a:r>
              <a:rPr lang="sk-SK" sz="2000" b="0" dirty="0" smtClean="0">
                <a:solidFill>
                  <a:srgbClr val="FFCC00"/>
                </a:solidFill>
              </a:rPr>
              <a:t> (Svätý Anton)</a:t>
            </a:r>
            <a:endParaRPr lang="sk-SK" sz="2000" b="0" dirty="0">
              <a:solidFill>
                <a:srgbClr val="FFCC00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93" y="3645024"/>
            <a:ext cx="3226201" cy="1729672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97388" y="1700808"/>
            <a:ext cx="4041775" cy="639762"/>
          </a:xfrm>
        </p:spPr>
        <p:txBody>
          <a:bodyPr anchor="ctr">
            <a:noAutofit/>
          </a:bodyPr>
          <a:lstStyle/>
          <a:p>
            <a:pPr algn="ctr"/>
            <a:r>
              <a:rPr lang="sk-SK" dirty="0" err="1" smtClean="0">
                <a:solidFill>
                  <a:srgbClr val="FFCC00"/>
                </a:solidFill>
              </a:rPr>
              <a:t>Zichy</a:t>
            </a:r>
            <a:endParaRPr lang="sk-SK" dirty="0" smtClean="0">
              <a:solidFill>
                <a:srgbClr val="FFCC00"/>
              </a:solidFill>
            </a:endParaRPr>
          </a:p>
          <a:p>
            <a:pPr algn="ctr"/>
            <a:r>
              <a:rPr lang="sk-SK" sz="2000" b="0" dirty="0" smtClean="0">
                <a:solidFill>
                  <a:srgbClr val="FFCC00"/>
                </a:solidFill>
              </a:rPr>
              <a:t>kabinet orientálnej keramiky</a:t>
            </a:r>
          </a:p>
          <a:p>
            <a:pPr algn="ctr"/>
            <a:r>
              <a:rPr lang="sk-SK" sz="2000" b="0" dirty="0" smtClean="0">
                <a:solidFill>
                  <a:srgbClr val="FFCC00"/>
                </a:solidFill>
              </a:rPr>
              <a:t>Voderady</a:t>
            </a:r>
            <a:endParaRPr lang="sk-SK" sz="2000" b="0" dirty="0">
              <a:solidFill>
                <a:srgbClr val="FFCC0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57" y="3225278"/>
            <a:ext cx="3425551" cy="2569164"/>
          </a:xfrm>
        </p:spPr>
      </p:pic>
    </p:spTree>
    <p:extLst>
      <p:ext uri="{BB962C8B-B14F-4D97-AF65-F5344CB8AC3E}">
        <p14:creationId xmlns:p14="http://schemas.microsoft.com/office/powerpoint/2010/main" val="2542087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Zbierky vybraných šľachtických rodín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6494"/>
            <a:ext cx="8229600" cy="639762"/>
          </a:xfrm>
        </p:spPr>
        <p:txBody>
          <a:bodyPr anchor="ctr"/>
          <a:lstStyle/>
          <a:p>
            <a:pPr algn="ctr"/>
            <a:r>
              <a:rPr lang="sk-SK" dirty="0" err="1">
                <a:solidFill>
                  <a:srgbClr val="FFCC00"/>
                </a:solidFill>
              </a:rPr>
              <a:t>Andrássy</a:t>
            </a:r>
            <a:endParaRPr lang="sk-SK" dirty="0">
              <a:solidFill>
                <a:srgbClr val="FFCC00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8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970784" cy="3951288"/>
          </a:xfrm>
        </p:spPr>
        <p:txBody>
          <a:bodyPr>
            <a:noAutofit/>
          </a:bodyPr>
          <a:lstStyle/>
          <a:p>
            <a:r>
              <a:rPr lang="sk-SK" b="1" dirty="0" smtClean="0">
                <a:solidFill>
                  <a:srgbClr val="FFCC00"/>
                </a:solidFill>
              </a:rPr>
              <a:t>hrad Krásna Hôrka</a:t>
            </a:r>
          </a:p>
          <a:p>
            <a:pPr lvl="1"/>
            <a:r>
              <a:rPr lang="sk-SK" dirty="0" smtClean="0">
                <a:solidFill>
                  <a:srgbClr val="FFCC00"/>
                </a:solidFill>
              </a:rPr>
              <a:t>pamiatka </a:t>
            </a:r>
            <a:r>
              <a:rPr lang="sk-SK" dirty="0">
                <a:solidFill>
                  <a:srgbClr val="FFCC00"/>
                </a:solidFill>
              </a:rPr>
              <a:t>na zviditeľnenie slávy rodu a histórie </a:t>
            </a:r>
            <a:r>
              <a:rPr lang="sk-SK" dirty="0" smtClean="0">
                <a:solidFill>
                  <a:srgbClr val="FFCC00"/>
                </a:solidFill>
              </a:rPr>
              <a:t>hradu</a:t>
            </a:r>
          </a:p>
          <a:p>
            <a:pPr lvl="1"/>
            <a:r>
              <a:rPr lang="sk-SK" sz="2000" dirty="0" smtClean="0">
                <a:solidFill>
                  <a:srgbClr val="FFCC00"/>
                </a:solidFill>
              </a:rPr>
              <a:t>spočiatku len na rodinné účely, verejnosti prvý </a:t>
            </a:r>
            <a:r>
              <a:rPr lang="sk-SK" sz="2000" dirty="0">
                <a:solidFill>
                  <a:srgbClr val="FFCC00"/>
                </a:solidFill>
              </a:rPr>
              <a:t>raz sprístupnené v r. </a:t>
            </a:r>
            <a:r>
              <a:rPr lang="sk-SK" sz="2000" dirty="0" smtClean="0">
                <a:solidFill>
                  <a:srgbClr val="FFCC00"/>
                </a:solidFill>
              </a:rPr>
              <a:t>1867</a:t>
            </a:r>
          </a:p>
          <a:p>
            <a:r>
              <a:rPr lang="sk-SK" b="1" dirty="0" smtClean="0">
                <a:solidFill>
                  <a:srgbClr val="FFCC00"/>
                </a:solidFill>
              </a:rPr>
              <a:t>„Obrazáreň“</a:t>
            </a:r>
          </a:p>
          <a:p>
            <a:pPr lvl="1"/>
            <a:r>
              <a:rPr lang="sk-SK" dirty="0" smtClean="0">
                <a:solidFill>
                  <a:srgbClr val="FFCC00"/>
                </a:solidFill>
              </a:rPr>
              <a:t>Krásnohorské Podhradie</a:t>
            </a:r>
          </a:p>
          <a:p>
            <a:pPr lvl="1"/>
            <a:r>
              <a:rPr lang="sk-SK" dirty="0" smtClean="0">
                <a:solidFill>
                  <a:srgbClr val="FFCC00"/>
                </a:solidFill>
              </a:rPr>
              <a:t>osobitná </a:t>
            </a:r>
            <a:r>
              <a:rPr lang="sk-SK" dirty="0">
                <a:solidFill>
                  <a:srgbClr val="FFCC00"/>
                </a:solidFill>
              </a:rPr>
              <a:t>budova </a:t>
            </a:r>
            <a:r>
              <a:rPr lang="sk-SK" dirty="0" smtClean="0">
                <a:solidFill>
                  <a:srgbClr val="FFCC00"/>
                </a:solidFill>
              </a:rPr>
              <a:t>galérie</a:t>
            </a:r>
          </a:p>
          <a:p>
            <a:pPr lvl="1"/>
            <a:r>
              <a:rPr lang="sk-SK" dirty="0" smtClean="0">
                <a:solidFill>
                  <a:srgbClr val="FFCC00"/>
                </a:solidFill>
              </a:rPr>
              <a:t>považovaná </a:t>
            </a:r>
            <a:r>
              <a:rPr lang="sk-SK" dirty="0">
                <a:solidFill>
                  <a:srgbClr val="FFCC00"/>
                </a:solidFill>
              </a:rPr>
              <a:t>za najstarší špecializovaný účelový galerijný objekt na Slovensku</a:t>
            </a:r>
            <a:endParaRPr lang="sk-SK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5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Zbierky vybraných šľachtických rodín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23162"/>
            <a:ext cx="8229600" cy="639762"/>
          </a:xfrm>
        </p:spPr>
        <p:txBody>
          <a:bodyPr anchor="ctr">
            <a:noAutofit/>
          </a:bodyPr>
          <a:lstStyle/>
          <a:p>
            <a:pPr algn="ctr"/>
            <a:r>
              <a:rPr lang="sk-SK" dirty="0" err="1" smtClean="0">
                <a:solidFill>
                  <a:srgbClr val="FFCC00"/>
                </a:solidFill>
              </a:rPr>
              <a:t>Andrássy</a:t>
            </a:r>
            <a:endParaRPr lang="sk-SK" dirty="0" smtClean="0">
              <a:solidFill>
                <a:srgbClr val="FFCC00"/>
              </a:solidFill>
            </a:endParaRPr>
          </a:p>
          <a:p>
            <a:pPr algn="ctr"/>
            <a:r>
              <a:rPr lang="sk-SK" sz="2000" b="0" dirty="0">
                <a:solidFill>
                  <a:srgbClr val="FFCC00"/>
                </a:solidFill>
              </a:rPr>
              <a:t>pietne múzeum Františky </a:t>
            </a:r>
            <a:r>
              <a:rPr lang="sk-SK" sz="2000" b="0" dirty="0" err="1">
                <a:solidFill>
                  <a:srgbClr val="FFCC00"/>
                </a:solidFill>
              </a:rPr>
              <a:t>Hablawcovej</a:t>
            </a:r>
            <a:r>
              <a:rPr lang="sk-SK" sz="2000" b="0" dirty="0">
                <a:solidFill>
                  <a:srgbClr val="FFCC00"/>
                </a:solidFill>
              </a:rPr>
              <a:t> </a:t>
            </a:r>
            <a:r>
              <a:rPr lang="sk-SK" sz="2000" b="0" dirty="0" err="1" smtClean="0">
                <a:solidFill>
                  <a:srgbClr val="FFCC00"/>
                </a:solidFill>
              </a:rPr>
              <a:t>Andrássyovej</a:t>
            </a:r>
            <a:r>
              <a:rPr lang="sk-SK" sz="2000" b="0" dirty="0" smtClean="0">
                <a:solidFill>
                  <a:srgbClr val="FFCC00"/>
                </a:solidFill>
              </a:rPr>
              <a:t> </a:t>
            </a:r>
          </a:p>
          <a:p>
            <a:pPr algn="ctr"/>
            <a:r>
              <a:rPr lang="sk-SK" sz="2000" b="0" dirty="0" smtClean="0">
                <a:solidFill>
                  <a:srgbClr val="FFCC00"/>
                </a:solidFill>
              </a:rPr>
              <a:t>(začiatok 20. storočia)</a:t>
            </a:r>
            <a:endParaRPr lang="sk-SK" sz="2000" b="0" dirty="0">
              <a:solidFill>
                <a:srgbClr val="FFCC00"/>
              </a:solidFill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49323"/>
            <a:ext cx="4041775" cy="2694516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08210"/>
            <a:ext cx="4040188" cy="2576742"/>
          </a:xfrm>
        </p:spPr>
      </p:pic>
    </p:spTree>
    <p:extLst>
      <p:ext uri="{BB962C8B-B14F-4D97-AF65-F5344CB8AC3E}">
        <p14:creationId xmlns:p14="http://schemas.microsoft.com/office/powerpoint/2010/main" val="3969787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Zbierky </a:t>
            </a:r>
            <a:r>
              <a:rPr lang="sk-SK" dirty="0" smtClean="0">
                <a:solidFill>
                  <a:schemeClr val="bg1"/>
                </a:solidFill>
              </a:rPr>
              <a:t>súkromných zberateľov </a:t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v banských mestách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199" y="1442003"/>
            <a:ext cx="4330825" cy="459105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0" dirty="0" smtClean="0">
                <a:solidFill>
                  <a:srgbClr val="FFCC00"/>
                </a:solidFill>
              </a:rPr>
              <a:t>spočiatku sústreďovanie </a:t>
            </a:r>
            <a:r>
              <a:rPr lang="sk-SK" sz="2000" b="0" dirty="0">
                <a:solidFill>
                  <a:srgbClr val="FFCC00"/>
                </a:solidFill>
              </a:rPr>
              <a:t>baníckych zbierok s určitým dekoratívnym </a:t>
            </a:r>
            <a:r>
              <a:rPr lang="sk-SK" sz="2000" b="0" dirty="0" smtClean="0">
                <a:solidFill>
                  <a:srgbClr val="FFCC00"/>
                </a:solidFill>
              </a:rPr>
              <a:t>motívom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0" dirty="0" smtClean="0">
                <a:solidFill>
                  <a:srgbClr val="FFCC00"/>
                </a:solidFill>
              </a:rPr>
              <a:t>postupne </a:t>
            </a:r>
            <a:r>
              <a:rPr lang="sk-SK" sz="2000" b="0" dirty="0">
                <a:solidFill>
                  <a:srgbClr val="FFCC00"/>
                </a:solidFill>
              </a:rPr>
              <a:t>banícke nástroje, </a:t>
            </a:r>
            <a:r>
              <a:rPr lang="sk-SK" sz="2000" b="0" dirty="0" smtClean="0">
                <a:solidFill>
                  <a:srgbClr val="FFCC00"/>
                </a:solidFill>
              </a:rPr>
              <a:t>náradie, pomôcky</a:t>
            </a:r>
            <a:r>
              <a:rPr lang="sk-SK" sz="2000" b="0" dirty="0">
                <a:solidFill>
                  <a:srgbClr val="FFCC00"/>
                </a:solidFill>
              </a:rPr>
              <a:t>, mapy, kolekcie </a:t>
            </a:r>
            <a:r>
              <a:rPr lang="sk-SK" sz="2000" b="0" dirty="0" smtClean="0">
                <a:solidFill>
                  <a:srgbClr val="FFCC00"/>
                </a:solidFill>
              </a:rPr>
              <a:t>minerálov, bohatých </a:t>
            </a:r>
            <a:r>
              <a:rPr lang="sk-SK" sz="2000" b="0" dirty="0">
                <a:solidFill>
                  <a:srgbClr val="FFCC00"/>
                </a:solidFill>
              </a:rPr>
              <a:t>zlatých </a:t>
            </a:r>
            <a:r>
              <a:rPr lang="sk-SK" sz="2000" b="0" dirty="0" smtClean="0">
                <a:solidFill>
                  <a:srgbClr val="FFCC00"/>
                </a:solidFill>
              </a:rPr>
              <a:t>a </a:t>
            </a:r>
            <a:r>
              <a:rPr lang="sk-SK" sz="2000" b="0" dirty="0">
                <a:solidFill>
                  <a:srgbClr val="FFCC00"/>
                </a:solidFill>
              </a:rPr>
              <a:t>strieborných </a:t>
            </a:r>
            <a:r>
              <a:rPr lang="sk-SK" sz="2000" b="0" dirty="0" smtClean="0">
                <a:solidFill>
                  <a:srgbClr val="FFCC00"/>
                </a:solidFill>
              </a:rPr>
              <a:t>rúd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0" dirty="0">
                <a:solidFill>
                  <a:srgbClr val="FFCC00"/>
                </a:solidFill>
              </a:rPr>
              <a:t>knižnica </a:t>
            </a:r>
            <a:r>
              <a:rPr lang="sk-SK" sz="2000" b="0" dirty="0" smtClean="0">
                <a:solidFill>
                  <a:srgbClr val="FFCC00"/>
                </a:solidFill>
              </a:rPr>
              <a:t>Jána </a:t>
            </a:r>
            <a:r>
              <a:rPr lang="sk-SK" sz="2000" b="0" dirty="0" err="1" smtClean="0">
                <a:solidFill>
                  <a:srgbClr val="FFCC00"/>
                </a:solidFill>
              </a:rPr>
              <a:t>Derschwamma</a:t>
            </a:r>
            <a:r>
              <a:rPr lang="sk-SK" sz="2000" b="0" dirty="0" smtClean="0">
                <a:solidFill>
                  <a:srgbClr val="FFCC00"/>
                </a:solidFill>
              </a:rPr>
              <a:t> (16. st.)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0" dirty="0" smtClean="0">
                <a:solidFill>
                  <a:srgbClr val="FFCC00"/>
                </a:solidFill>
              </a:rPr>
              <a:t>súkromné zbierky mešťanov banských </a:t>
            </a:r>
            <a:r>
              <a:rPr lang="sk-SK" sz="2000" b="0" dirty="0">
                <a:solidFill>
                  <a:srgbClr val="FFCC00"/>
                </a:solidFill>
              </a:rPr>
              <a:t>miest stredného </a:t>
            </a:r>
            <a:r>
              <a:rPr lang="sk-SK" sz="2000" b="0" dirty="0" smtClean="0">
                <a:solidFill>
                  <a:srgbClr val="FFCC00"/>
                </a:solidFill>
              </a:rPr>
              <a:t>Slovenska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0" dirty="0" smtClean="0">
                <a:solidFill>
                  <a:srgbClr val="FFCC00"/>
                </a:solidFill>
              </a:rPr>
              <a:t>zberateľský záujem o mince a medaile z </a:t>
            </a:r>
            <a:r>
              <a:rPr lang="sk-SK" sz="2000" dirty="0" smtClean="0">
                <a:solidFill>
                  <a:srgbClr val="FFCC00"/>
                </a:solidFill>
              </a:rPr>
              <a:t>kremnickej mincovne</a:t>
            </a:r>
            <a:r>
              <a:rPr lang="sk-SK" sz="2000" b="0" dirty="0" smtClean="0">
                <a:solidFill>
                  <a:srgbClr val="FFCC00"/>
                </a:solidFill>
              </a:rPr>
              <a:t>; nerasty a minerály zo stredoslovenských rudných ložísk</a:t>
            </a:r>
            <a:endParaRPr lang="sk-SK" b="0" dirty="0" smtClean="0">
              <a:solidFill>
                <a:srgbClr val="FFCC00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48880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47852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Zberateľstvo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sk-SK" sz="2400" b="1" dirty="0" smtClean="0">
                <a:solidFill>
                  <a:srgbClr val="FFCC00"/>
                </a:solidFill>
              </a:rPr>
              <a:t>a) zberateľstvo </a:t>
            </a:r>
            <a:r>
              <a:rPr lang="sk-SK" sz="2400" b="1" dirty="0">
                <a:solidFill>
                  <a:srgbClr val="FFCC00"/>
                </a:solidFill>
              </a:rPr>
              <a:t>ako záujmová činnosť </a:t>
            </a:r>
            <a:r>
              <a:rPr lang="sk-SK" sz="2400" b="1" dirty="0" smtClean="0">
                <a:solidFill>
                  <a:srgbClr val="FFCC00"/>
                </a:solidFill>
              </a:rPr>
              <a:t>jednotlivca</a:t>
            </a:r>
          </a:p>
          <a:p>
            <a:pPr lvl="1"/>
            <a:r>
              <a:rPr lang="sk-SK" sz="2000" dirty="0">
                <a:solidFill>
                  <a:srgbClr val="FFCC00"/>
                </a:solidFill>
              </a:rPr>
              <a:t>predmet ako </a:t>
            </a:r>
            <a:r>
              <a:rPr lang="sk-SK" sz="2000" dirty="0" smtClean="0">
                <a:solidFill>
                  <a:srgbClr val="FFCC00"/>
                </a:solidFill>
              </a:rPr>
              <a:t>hodnota, </a:t>
            </a:r>
            <a:r>
              <a:rPr lang="sk-SK" sz="2000" dirty="0">
                <a:solidFill>
                  <a:srgbClr val="FFCC00"/>
                </a:solidFill>
              </a:rPr>
              <a:t>bez jeho väzby na pôvodné podmienky </a:t>
            </a:r>
            <a:endParaRPr lang="sk-SK" sz="2000" dirty="0" smtClean="0">
              <a:solidFill>
                <a:srgbClr val="FFCC00"/>
              </a:solidFill>
            </a:endParaRPr>
          </a:p>
          <a:p>
            <a:pPr marL="0" lvl="0" indent="0">
              <a:buNone/>
            </a:pPr>
            <a:endParaRPr lang="sk-SK" sz="1000" dirty="0" smtClean="0">
              <a:solidFill>
                <a:srgbClr val="FFCC00"/>
              </a:solidFill>
            </a:endParaRPr>
          </a:p>
          <a:p>
            <a:pPr marL="0" lvl="0" indent="0">
              <a:buNone/>
            </a:pPr>
            <a:r>
              <a:rPr lang="sk-SK" sz="2400" b="1" dirty="0" smtClean="0">
                <a:solidFill>
                  <a:srgbClr val="FFCC00"/>
                </a:solidFill>
              </a:rPr>
              <a:t>b) múzejná </a:t>
            </a:r>
            <a:r>
              <a:rPr lang="sk-SK" sz="2400" b="1" dirty="0">
                <a:solidFill>
                  <a:srgbClr val="FFCC00"/>
                </a:solidFill>
              </a:rPr>
              <a:t>zbierková </a:t>
            </a:r>
            <a:r>
              <a:rPr lang="sk-SK" sz="2400" b="1" dirty="0" smtClean="0">
                <a:solidFill>
                  <a:srgbClr val="FFCC00"/>
                </a:solidFill>
              </a:rPr>
              <a:t>činnosť</a:t>
            </a:r>
          </a:p>
          <a:p>
            <a:pPr lvl="1"/>
            <a:r>
              <a:rPr lang="sk-SK" sz="2000" dirty="0" smtClean="0">
                <a:solidFill>
                  <a:srgbClr val="FFCC00"/>
                </a:solidFill>
              </a:rPr>
              <a:t>nielen </a:t>
            </a:r>
            <a:r>
              <a:rPr lang="sk-SK" sz="2000" dirty="0">
                <a:solidFill>
                  <a:srgbClr val="FFCC00"/>
                </a:solidFill>
              </a:rPr>
              <a:t>samotný predmet ale </a:t>
            </a:r>
            <a:r>
              <a:rPr lang="sk-SK" sz="2000" dirty="0" smtClean="0">
                <a:solidFill>
                  <a:srgbClr val="FFCC00"/>
                </a:solidFill>
              </a:rPr>
              <a:t>všetky </a:t>
            </a:r>
            <a:r>
              <a:rPr lang="sk-SK" sz="2000" dirty="0">
                <a:solidFill>
                  <a:srgbClr val="FFCC00"/>
                </a:solidFill>
              </a:rPr>
              <a:t>dostupné údaje k </a:t>
            </a:r>
            <a:r>
              <a:rPr lang="sk-SK" sz="2000" dirty="0" smtClean="0">
                <a:solidFill>
                  <a:srgbClr val="FFCC00"/>
                </a:solidFill>
              </a:rPr>
              <a:t>nemu</a:t>
            </a:r>
          </a:p>
          <a:p>
            <a:pPr lvl="1"/>
            <a:r>
              <a:rPr lang="sk-SK" sz="2000" dirty="0" smtClean="0">
                <a:solidFill>
                  <a:srgbClr val="FFCC00"/>
                </a:solidFill>
              </a:rPr>
              <a:t>jeho </a:t>
            </a:r>
            <a:r>
              <a:rPr lang="sk-SK" sz="2000" dirty="0">
                <a:solidFill>
                  <a:srgbClr val="FFCC00"/>
                </a:solidFill>
              </a:rPr>
              <a:t>fungovanie v pôvodnom prostredí je pre predmet dokladom v plnom slova </a:t>
            </a:r>
            <a:r>
              <a:rPr lang="sk-SK" sz="2000" dirty="0" smtClean="0">
                <a:solidFill>
                  <a:srgbClr val="FFCC00"/>
                </a:solidFill>
              </a:rPr>
              <a:t>zmysle</a:t>
            </a:r>
          </a:p>
          <a:p>
            <a:pPr marL="457200" lvl="1" indent="0">
              <a:buNone/>
            </a:pPr>
            <a:endParaRPr lang="sk-SK" sz="2000" dirty="0" smtClean="0">
              <a:solidFill>
                <a:srgbClr val="FFCC00"/>
              </a:solidFill>
            </a:endParaRPr>
          </a:p>
          <a:p>
            <a:r>
              <a:rPr lang="sk-SK" sz="2400" b="1" dirty="0" smtClean="0">
                <a:solidFill>
                  <a:srgbClr val="FFCC00"/>
                </a:solidFill>
              </a:rPr>
              <a:t>Čo sa zbieralo?</a:t>
            </a:r>
          </a:p>
          <a:p>
            <a:pPr lvl="1"/>
            <a:r>
              <a:rPr lang="sk-SK" sz="2000" dirty="0">
                <a:solidFill>
                  <a:srgbClr val="FFCC00"/>
                </a:solidFill>
              </a:rPr>
              <a:t>pamiatky materiálnej kultúry </a:t>
            </a:r>
            <a:endParaRPr lang="sk-SK" sz="2000" dirty="0" smtClean="0">
              <a:solidFill>
                <a:srgbClr val="FFCC00"/>
              </a:solidFill>
            </a:endParaRPr>
          </a:p>
          <a:p>
            <a:pPr lvl="1"/>
            <a:r>
              <a:rPr lang="sk-SK" sz="2000" dirty="0">
                <a:solidFill>
                  <a:srgbClr val="FFCC00"/>
                </a:solidFill>
              </a:rPr>
              <a:t>doklady prírodnín</a:t>
            </a:r>
            <a:r>
              <a:rPr lang="sk-SK" sz="2000" dirty="0" smtClean="0">
                <a:solidFill>
                  <a:srgbClr val="FFCC00"/>
                </a:solidFill>
              </a:rPr>
              <a:t>, </a:t>
            </a:r>
            <a:r>
              <a:rPr lang="sk-SK" sz="2000" dirty="0">
                <a:solidFill>
                  <a:srgbClr val="FFCC00"/>
                </a:solidFill>
              </a:rPr>
              <a:t>bezprostredne vzaté z prírody, ale aj zodpovedne vypreparované, vzorky minerálov, hornín a skamenelín </a:t>
            </a:r>
            <a:endParaRPr lang="sk-SK" sz="2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Zbierky </a:t>
            </a:r>
            <a:r>
              <a:rPr lang="sk-SK" dirty="0" smtClean="0">
                <a:solidFill>
                  <a:schemeClr val="bg1"/>
                </a:solidFill>
              </a:rPr>
              <a:t>súkromných zberateľov </a:t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v banských mestách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317961"/>
            <a:ext cx="4330825" cy="366511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0" dirty="0">
                <a:solidFill>
                  <a:srgbClr val="FFCC00"/>
                </a:solidFill>
              </a:rPr>
              <a:t>zbierka strieborných predmetov </a:t>
            </a:r>
            <a:r>
              <a:rPr lang="sk-SK" sz="2000" b="0" dirty="0" smtClean="0">
                <a:solidFill>
                  <a:srgbClr val="FFCC00"/>
                </a:solidFill>
              </a:rPr>
              <a:t>Jána </a:t>
            </a:r>
            <a:r>
              <a:rPr lang="sk-SK" sz="2000" b="0" dirty="0" err="1" smtClean="0">
                <a:solidFill>
                  <a:srgbClr val="FFCC00"/>
                </a:solidFill>
              </a:rPr>
              <a:t>Scharbergera</a:t>
            </a:r>
            <a:endParaRPr lang="sk-SK" sz="2000" b="0" dirty="0" smtClean="0">
              <a:solidFill>
                <a:srgbClr val="FFCC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0" dirty="0">
                <a:solidFill>
                  <a:srgbClr val="FFCC00"/>
                </a:solidFill>
              </a:rPr>
              <a:t>numizmatické, umelecké a technické zbierky </a:t>
            </a:r>
            <a:r>
              <a:rPr lang="sk-SK" sz="2000" dirty="0" smtClean="0">
                <a:solidFill>
                  <a:srgbClr val="FFCC00"/>
                </a:solidFill>
              </a:rPr>
              <a:t>Wolfganga </a:t>
            </a:r>
            <a:r>
              <a:rPr lang="sk-SK" sz="2000" dirty="0" err="1" smtClean="0">
                <a:solidFill>
                  <a:srgbClr val="FFCC00"/>
                </a:solidFill>
              </a:rPr>
              <a:t>Rolla</a:t>
            </a:r>
            <a:endParaRPr lang="sk-SK" sz="2000" dirty="0" smtClean="0">
              <a:solidFill>
                <a:srgbClr val="FFCC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0" dirty="0">
                <a:solidFill>
                  <a:srgbClr val="FFCC00"/>
                </a:solidFill>
              </a:rPr>
              <a:t>zbierka mincí a rodových pamiatok </a:t>
            </a:r>
            <a:r>
              <a:rPr lang="sk-SK" sz="2000" b="0" dirty="0" smtClean="0">
                <a:solidFill>
                  <a:srgbClr val="FFCC00"/>
                </a:solidFill>
              </a:rPr>
              <a:t>Juraja </a:t>
            </a:r>
            <a:r>
              <a:rPr lang="sk-SK" sz="2000" b="0" dirty="0">
                <a:solidFill>
                  <a:srgbClr val="FFCC00"/>
                </a:solidFill>
              </a:rPr>
              <a:t>Weissa </a:t>
            </a:r>
            <a:endParaRPr lang="sk-SK" sz="2000" b="0" dirty="0" smtClean="0">
              <a:solidFill>
                <a:srgbClr val="FFCC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0" dirty="0">
                <a:solidFill>
                  <a:srgbClr val="FFCC00"/>
                </a:solidFill>
              </a:rPr>
              <a:t>zbierka mincí a medailí </a:t>
            </a:r>
            <a:r>
              <a:rPr lang="sk-SK" sz="2000" b="0" dirty="0" smtClean="0">
                <a:solidFill>
                  <a:srgbClr val="FFCC00"/>
                </a:solidFill>
              </a:rPr>
              <a:t>Štefana </a:t>
            </a:r>
            <a:r>
              <a:rPr lang="sk-SK" sz="2000" b="0" dirty="0" err="1" smtClean="0">
                <a:solidFill>
                  <a:srgbClr val="FFCC00"/>
                </a:solidFill>
              </a:rPr>
              <a:t>Schneidera</a:t>
            </a:r>
            <a:endParaRPr lang="sk-SK" sz="2000" b="0" dirty="0" smtClean="0">
              <a:solidFill>
                <a:srgbClr val="FFCC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0" dirty="0" smtClean="0">
                <a:solidFill>
                  <a:srgbClr val="FFCC00"/>
                </a:solidFill>
              </a:rPr>
              <a:t>zbierka </a:t>
            </a:r>
            <a:r>
              <a:rPr lang="sk-SK" sz="2000" b="0" dirty="0">
                <a:solidFill>
                  <a:srgbClr val="FFCC00"/>
                </a:solidFill>
              </a:rPr>
              <a:t>minerálov, numizmatiky a starožitností </a:t>
            </a:r>
            <a:r>
              <a:rPr lang="sk-SK" sz="2000" dirty="0">
                <a:solidFill>
                  <a:srgbClr val="FFCC00"/>
                </a:solidFill>
              </a:rPr>
              <a:t>Kristiána Andreja </a:t>
            </a:r>
            <a:r>
              <a:rPr lang="sk-SK" sz="2000" dirty="0" err="1">
                <a:solidFill>
                  <a:srgbClr val="FFCC00"/>
                </a:solidFill>
              </a:rPr>
              <a:t>Zipsera</a:t>
            </a:r>
            <a:r>
              <a:rPr lang="sk-SK" sz="2000" dirty="0">
                <a:solidFill>
                  <a:srgbClr val="FFCC00"/>
                </a:solidFill>
              </a:rPr>
              <a:t> </a:t>
            </a:r>
            <a:endParaRPr lang="sk-SK" dirty="0" smtClean="0">
              <a:solidFill>
                <a:srgbClr val="FFCC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075" y="2174875"/>
            <a:ext cx="2743675" cy="3951288"/>
          </a:xfrm>
        </p:spPr>
      </p:pic>
    </p:spTree>
    <p:extLst>
      <p:ext uri="{BB962C8B-B14F-4D97-AF65-F5344CB8AC3E}">
        <p14:creationId xmlns:p14="http://schemas.microsoft.com/office/powerpoint/2010/main" val="1944186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Školské zbierky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187825" cy="39512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zbierky trnavskej univerzity (16.–17</a:t>
            </a:r>
            <a:r>
              <a:rPr lang="sk-SK" b="0" dirty="0">
                <a:solidFill>
                  <a:srgbClr val="FFCC00"/>
                </a:solidFill>
              </a:rPr>
              <a:t>. </a:t>
            </a:r>
            <a:r>
              <a:rPr lang="sk-SK" b="0" dirty="0" smtClean="0">
                <a:solidFill>
                  <a:srgbClr val="FFCC00"/>
                </a:solidFill>
              </a:rPr>
              <a:t>st.)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univerzitná knižnica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CC00"/>
                </a:solidFill>
              </a:rPr>
              <a:t>fyzikálne múzeum </a:t>
            </a:r>
            <a:r>
              <a:rPr lang="sk-SK" b="0" dirty="0">
                <a:solidFill>
                  <a:srgbClr val="FFCC00"/>
                </a:solidFill>
              </a:rPr>
              <a:t>(</a:t>
            </a:r>
            <a:r>
              <a:rPr lang="sk-SK" b="0" dirty="0" smtClean="0">
                <a:solidFill>
                  <a:srgbClr val="FFCC00"/>
                </a:solidFill>
              </a:rPr>
              <a:t>1764)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zbierky </a:t>
            </a:r>
            <a:r>
              <a:rPr lang="sk-SK" b="0" dirty="0">
                <a:solidFill>
                  <a:srgbClr val="FFCC00"/>
                </a:solidFill>
              </a:rPr>
              <a:t>Banskej </a:t>
            </a:r>
            <a:r>
              <a:rPr lang="sk-SK" b="0" dirty="0" smtClean="0">
                <a:solidFill>
                  <a:srgbClr val="FFCC00"/>
                </a:solidFill>
              </a:rPr>
              <a:t>akadémie </a:t>
            </a:r>
            <a:r>
              <a:rPr lang="sk-SK" b="0" dirty="0">
                <a:solidFill>
                  <a:srgbClr val="FFCC00"/>
                </a:solidFill>
              </a:rPr>
              <a:t>v</a:t>
            </a:r>
            <a:r>
              <a:rPr lang="sk-SK" b="0" dirty="0">
                <a:solidFill>
                  <a:srgbClr val="FFCC00"/>
                </a:solidFill>
              </a:rPr>
              <a:t> Banskej </a:t>
            </a:r>
            <a:r>
              <a:rPr lang="sk-SK" b="0" dirty="0">
                <a:solidFill>
                  <a:srgbClr val="FFCC00"/>
                </a:solidFill>
              </a:rPr>
              <a:t>Štiavnici</a:t>
            </a:r>
            <a:endParaRPr lang="sk-SK" b="0" dirty="0">
              <a:solidFill>
                <a:srgbClr val="FFCC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rgbClr val="FFCC00"/>
                </a:solidFill>
              </a:rPr>
              <a:t>mineralogické</a:t>
            </a:r>
            <a:r>
              <a:rPr lang="sk-SK" b="0" dirty="0">
                <a:solidFill>
                  <a:srgbClr val="FFCC00"/>
                </a:solidFill>
              </a:rPr>
              <a:t>, </a:t>
            </a:r>
            <a:r>
              <a:rPr lang="sk-SK" b="0" dirty="0" smtClean="0">
                <a:solidFill>
                  <a:srgbClr val="FFCC00"/>
                </a:solidFill>
              </a:rPr>
              <a:t>matematické a fyzikálne zbierky; modely </a:t>
            </a:r>
            <a:r>
              <a:rPr lang="sk-SK" b="0" dirty="0">
                <a:solidFill>
                  <a:srgbClr val="FFCC00"/>
                </a:solidFill>
              </a:rPr>
              <a:t>strojov </a:t>
            </a:r>
            <a:endParaRPr lang="sk-SK" b="0" dirty="0">
              <a:solidFill>
                <a:srgbClr val="FFCC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označované </a:t>
            </a:r>
            <a:r>
              <a:rPr lang="sk-SK" b="0" dirty="0">
                <a:solidFill>
                  <a:srgbClr val="FFCC00"/>
                </a:solidFill>
              </a:rPr>
              <a:t>za prvé múzeum technického charakteru v </a:t>
            </a:r>
            <a:r>
              <a:rPr lang="sk-SK" b="0" dirty="0" smtClean="0">
                <a:solidFill>
                  <a:srgbClr val="FFCC00"/>
                </a:solidFill>
              </a:rPr>
              <a:t>Európe</a:t>
            </a:r>
            <a:endParaRPr lang="sk-SK" b="0" dirty="0">
              <a:solidFill>
                <a:srgbClr val="FFCC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59888"/>
            <a:ext cx="4041775" cy="1981262"/>
          </a:xfrm>
        </p:spPr>
      </p:pic>
    </p:spTree>
    <p:extLst>
      <p:ext uri="{BB962C8B-B14F-4D97-AF65-F5344CB8AC3E}">
        <p14:creationId xmlns:p14="http://schemas.microsoft.com/office/powerpoint/2010/main" val="2619528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solidFill>
                  <a:schemeClr val="bg1"/>
                </a:solidFill>
              </a:rPr>
              <a:t>Školské zbierky</a:t>
            </a:r>
            <a:endParaRPr lang="sk-SK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2800" dirty="0" smtClean="0">
              <a:solidFill>
                <a:srgbClr val="FFCC00"/>
              </a:solidFill>
            </a:endParaRPr>
          </a:p>
          <a:p>
            <a:r>
              <a:rPr lang="sk-SK" sz="2800" dirty="0" smtClean="0">
                <a:solidFill>
                  <a:srgbClr val="FFCC00"/>
                </a:solidFill>
              </a:rPr>
              <a:t>zbierkové </a:t>
            </a:r>
            <a:r>
              <a:rPr lang="sk-SK" sz="2800" dirty="0">
                <a:solidFill>
                  <a:srgbClr val="FFCC00"/>
                </a:solidFill>
              </a:rPr>
              <a:t>(múzejné) kabinety gymnázií a </a:t>
            </a:r>
            <a:r>
              <a:rPr lang="sk-SK" sz="2800" dirty="0" smtClean="0">
                <a:solidFill>
                  <a:srgbClr val="FFCC00"/>
                </a:solidFill>
              </a:rPr>
              <a:t>lýceí</a:t>
            </a:r>
          </a:p>
          <a:p>
            <a:r>
              <a:rPr lang="sk-SK" sz="2800" dirty="0">
                <a:solidFill>
                  <a:srgbClr val="FFCC00"/>
                </a:solidFill>
              </a:rPr>
              <a:t>vedecky orientovaní pedagógovia </a:t>
            </a:r>
            <a:r>
              <a:rPr lang="sk-SK" sz="2800" dirty="0" smtClean="0">
                <a:solidFill>
                  <a:srgbClr val="FFCC00"/>
                </a:solidFill>
              </a:rPr>
              <a:t>sa </a:t>
            </a:r>
            <a:r>
              <a:rPr lang="sk-SK" sz="2800" dirty="0">
                <a:solidFill>
                  <a:srgbClr val="FFCC00"/>
                </a:solidFill>
              </a:rPr>
              <a:t>zameriavali </a:t>
            </a:r>
            <a:r>
              <a:rPr lang="sk-SK" sz="2800" dirty="0" smtClean="0">
                <a:solidFill>
                  <a:srgbClr val="FFCC00"/>
                </a:solidFill>
              </a:rPr>
              <a:t>na zbieranie </a:t>
            </a:r>
            <a:r>
              <a:rPr lang="sk-SK" sz="2800" dirty="0">
                <a:solidFill>
                  <a:srgbClr val="FFCC00"/>
                </a:solidFill>
              </a:rPr>
              <a:t>reliktov </a:t>
            </a:r>
            <a:r>
              <a:rPr lang="sk-SK" sz="2800" dirty="0" smtClean="0">
                <a:solidFill>
                  <a:srgbClr val="FFCC00"/>
                </a:solidFill>
              </a:rPr>
              <a:t>prírody -</a:t>
            </a:r>
            <a:r>
              <a:rPr lang="en-GB" sz="2800" dirty="0" smtClean="0">
                <a:solidFill>
                  <a:srgbClr val="FFCC00"/>
                </a:solidFill>
              </a:rPr>
              <a:t>&gt;</a:t>
            </a:r>
            <a:r>
              <a:rPr lang="cs-CZ" sz="2800" dirty="0" smtClean="0">
                <a:solidFill>
                  <a:srgbClr val="FFCC00"/>
                </a:solidFill>
              </a:rPr>
              <a:t> </a:t>
            </a:r>
            <a:r>
              <a:rPr lang="sk-SK" sz="2800" dirty="0">
                <a:solidFill>
                  <a:srgbClr val="FFCC00"/>
                </a:solidFill>
              </a:rPr>
              <a:t>gymnaziálne a lýcejné kabinety </a:t>
            </a:r>
            <a:r>
              <a:rPr lang="sk-SK" sz="2800" dirty="0" smtClean="0">
                <a:solidFill>
                  <a:srgbClr val="FFCC00"/>
                </a:solidFill>
              </a:rPr>
              <a:t>= </a:t>
            </a:r>
            <a:r>
              <a:rPr lang="sk-SK" sz="2800" b="1" dirty="0" smtClean="0">
                <a:solidFill>
                  <a:srgbClr val="FFCC00"/>
                </a:solidFill>
              </a:rPr>
              <a:t>„</a:t>
            </a:r>
            <a:r>
              <a:rPr lang="sk-SK" sz="2800" b="1" dirty="0">
                <a:solidFill>
                  <a:srgbClr val="FFCC00"/>
                </a:solidFill>
              </a:rPr>
              <a:t>matematické múzeá</a:t>
            </a:r>
            <a:r>
              <a:rPr lang="sk-SK" sz="2800" b="1" dirty="0" smtClean="0">
                <a:solidFill>
                  <a:srgbClr val="FFCC00"/>
                </a:solidFill>
              </a:rPr>
              <a:t>“</a:t>
            </a:r>
          </a:p>
          <a:p>
            <a:r>
              <a:rPr lang="cs-CZ" sz="2800" b="1" dirty="0" smtClean="0">
                <a:solidFill>
                  <a:srgbClr val="FFCC00"/>
                </a:solidFill>
              </a:rPr>
              <a:t>Košice</a:t>
            </a:r>
            <a:r>
              <a:rPr lang="cs-CZ" sz="2800" dirty="0" smtClean="0">
                <a:solidFill>
                  <a:srgbClr val="FFCC00"/>
                </a:solidFill>
              </a:rPr>
              <a:t> (1769</a:t>
            </a:r>
            <a:r>
              <a:rPr lang="sk-SK" sz="2800" dirty="0" smtClean="0">
                <a:solidFill>
                  <a:srgbClr val="FFCC00"/>
                </a:solidFill>
              </a:rPr>
              <a:t>)</a:t>
            </a:r>
          </a:p>
          <a:p>
            <a:r>
              <a:rPr lang="sk-SK" sz="2800" dirty="0" smtClean="0">
                <a:solidFill>
                  <a:srgbClr val="FFCC00"/>
                </a:solidFill>
              </a:rPr>
              <a:t>Prešov, Rimavská Sobota, Spišská Nová Ves, Trnava, Nitra, Bratislava, Banská Bystrica, Komárno</a:t>
            </a:r>
            <a:endParaRPr lang="sk-SK" sz="28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97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Zbierky v ostatných mestách a obciach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389832"/>
          </a:xfrm>
        </p:spPr>
        <p:txBody>
          <a:bodyPr>
            <a:noAutofit/>
          </a:bodyPr>
          <a:lstStyle/>
          <a:p>
            <a:pPr algn="ctr"/>
            <a:r>
              <a:rPr lang="sk-SK" dirty="0" smtClean="0">
                <a:solidFill>
                  <a:srgbClr val="FFCC00"/>
                </a:solidFill>
              </a:rPr>
              <a:t>Gabriel </a:t>
            </a:r>
            <a:r>
              <a:rPr lang="sk-SK" dirty="0" err="1" smtClean="0">
                <a:solidFill>
                  <a:srgbClr val="FFCC00"/>
                </a:solidFill>
              </a:rPr>
              <a:t>Fejerváry</a:t>
            </a:r>
            <a:r>
              <a:rPr lang="sk-SK" dirty="0" smtClean="0">
                <a:solidFill>
                  <a:srgbClr val="FFCC00"/>
                </a:solidFill>
              </a:rPr>
              <a:t> </a:t>
            </a:r>
            <a:r>
              <a:rPr lang="sk-SK" b="0" dirty="0">
                <a:solidFill>
                  <a:srgbClr val="FFCC00"/>
                </a:solidFill>
              </a:rPr>
              <a:t>(</a:t>
            </a:r>
            <a:r>
              <a:rPr lang="sk-SK" b="0" dirty="0" smtClean="0">
                <a:solidFill>
                  <a:srgbClr val="FFCC00"/>
                </a:solidFill>
              </a:rPr>
              <a:t>1780–1851)</a:t>
            </a:r>
          </a:p>
          <a:p>
            <a:pPr algn="ctr"/>
            <a:r>
              <a:rPr lang="sk-SK" sz="2000" b="0" dirty="0" smtClean="0">
                <a:solidFill>
                  <a:srgbClr val="FFCC00"/>
                </a:solidFill>
              </a:rPr>
              <a:t>súkromné múzeum v Prešove</a:t>
            </a:r>
          </a:p>
          <a:p>
            <a:pPr algn="ctr"/>
            <a:r>
              <a:rPr lang="sk-SK" sz="2000" b="0" dirty="0">
                <a:solidFill>
                  <a:srgbClr val="FFCC00"/>
                </a:solidFill>
              </a:rPr>
              <a:t>antické </a:t>
            </a:r>
            <a:r>
              <a:rPr lang="sk-SK" sz="2000" b="0" dirty="0" smtClean="0">
                <a:solidFill>
                  <a:srgbClr val="FFCC00"/>
                </a:solidFill>
              </a:rPr>
              <a:t>pamiatky, kultúrno-historické zbierky, výtvarné </a:t>
            </a:r>
            <a:r>
              <a:rPr lang="sk-SK" sz="2000" b="0" dirty="0">
                <a:solidFill>
                  <a:srgbClr val="FFCC00"/>
                </a:solidFill>
              </a:rPr>
              <a:t>diela</a:t>
            </a:r>
            <a:r>
              <a:rPr lang="sk-SK" sz="2000" b="0" dirty="0" smtClean="0">
                <a:solidFill>
                  <a:srgbClr val="FFCC00"/>
                </a:solidFill>
              </a:rPr>
              <a:t> </a:t>
            </a:r>
            <a:endParaRPr lang="sk-SK" sz="2000" b="0" dirty="0">
              <a:solidFill>
                <a:srgbClr val="FFCC0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06" y="3041650"/>
            <a:ext cx="2331975" cy="3084513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32362" y="1593850"/>
            <a:ext cx="4467100" cy="1389833"/>
          </a:xfrm>
        </p:spPr>
        <p:txBody>
          <a:bodyPr>
            <a:noAutofit/>
          </a:bodyPr>
          <a:lstStyle/>
          <a:p>
            <a:pPr algn="ctr"/>
            <a:r>
              <a:rPr lang="sk-SK" dirty="0" smtClean="0">
                <a:solidFill>
                  <a:srgbClr val="FFCC00"/>
                </a:solidFill>
              </a:rPr>
              <a:t>Imrich </a:t>
            </a:r>
            <a:r>
              <a:rPr lang="sk-SK" dirty="0" err="1" smtClean="0">
                <a:solidFill>
                  <a:srgbClr val="FFCC00"/>
                </a:solidFill>
              </a:rPr>
              <a:t>Henszlmann</a:t>
            </a:r>
            <a:r>
              <a:rPr lang="sk-SK" dirty="0" smtClean="0">
                <a:solidFill>
                  <a:srgbClr val="FFCC00"/>
                </a:solidFill>
              </a:rPr>
              <a:t> </a:t>
            </a:r>
            <a:r>
              <a:rPr lang="sk-SK" b="0" dirty="0" smtClean="0">
                <a:solidFill>
                  <a:srgbClr val="FFCC00"/>
                </a:solidFill>
              </a:rPr>
              <a:t>(1813–1888)</a:t>
            </a:r>
          </a:p>
          <a:p>
            <a:pPr algn="ctr"/>
            <a:r>
              <a:rPr lang="sk-SK" sz="2000" b="0" dirty="0" smtClean="0">
                <a:solidFill>
                  <a:srgbClr val="FFCC00"/>
                </a:solidFill>
              </a:rPr>
              <a:t>archeologická zbierka a knižnica; umelecko-historická knižnica</a:t>
            </a:r>
          </a:p>
          <a:p>
            <a:pPr algn="ctr"/>
            <a:endParaRPr lang="sk-SK" b="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88" y="3041650"/>
            <a:ext cx="2393447" cy="3084513"/>
          </a:xfrm>
        </p:spPr>
      </p:pic>
    </p:spTree>
    <p:extLst>
      <p:ext uri="{BB962C8B-B14F-4D97-AF65-F5344CB8AC3E}">
        <p14:creationId xmlns:p14="http://schemas.microsoft.com/office/powerpoint/2010/main" val="2758965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Zbierky v ostatných mestách a obciach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918270"/>
            <a:ext cx="4330825" cy="446449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archeologické </a:t>
            </a:r>
            <a:r>
              <a:rPr lang="sk-SK" b="0" dirty="0">
                <a:solidFill>
                  <a:srgbClr val="FFCC00"/>
                </a:solidFill>
              </a:rPr>
              <a:t>zbierky </a:t>
            </a:r>
            <a:r>
              <a:rPr lang="sk-SK" b="0" dirty="0" smtClean="0">
                <a:solidFill>
                  <a:srgbClr val="FFCC00"/>
                </a:solidFill>
              </a:rPr>
              <a:t>Eugena </a:t>
            </a:r>
            <a:r>
              <a:rPr lang="sk-SK" b="0" dirty="0" err="1">
                <a:solidFill>
                  <a:srgbClr val="FFCC00"/>
                </a:solidFill>
              </a:rPr>
              <a:t>Nyáriho</a:t>
            </a:r>
            <a:r>
              <a:rPr lang="sk-SK" b="0" dirty="0">
                <a:solidFill>
                  <a:srgbClr val="FFCC00"/>
                </a:solidFill>
              </a:rPr>
              <a:t> (</a:t>
            </a:r>
            <a:r>
              <a:rPr lang="sk-SK" b="0" dirty="0" smtClean="0">
                <a:solidFill>
                  <a:srgbClr val="FFCC00"/>
                </a:solidFill>
              </a:rPr>
              <a:t>1836–1914)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archeologické </a:t>
            </a:r>
            <a:r>
              <a:rPr lang="sk-SK" b="0" dirty="0">
                <a:solidFill>
                  <a:srgbClr val="FFCC00"/>
                </a:solidFill>
              </a:rPr>
              <a:t>zbierky Ľudovíta H</a:t>
            </a:r>
            <a:r>
              <a:rPr lang="cs-CZ" b="0" dirty="0" err="1">
                <a:solidFill>
                  <a:srgbClr val="FFCC00"/>
                </a:solidFill>
              </a:rPr>
              <a:t>üvössyho</a:t>
            </a:r>
            <a:r>
              <a:rPr lang="cs-CZ" b="0" dirty="0">
                <a:solidFill>
                  <a:srgbClr val="FFCC00"/>
                </a:solidFill>
              </a:rPr>
              <a:t> </a:t>
            </a:r>
            <a:r>
              <a:rPr lang="sk-SK" b="0" dirty="0">
                <a:solidFill>
                  <a:srgbClr val="FFCC00"/>
                </a:solidFill>
              </a:rPr>
              <a:t>(</a:t>
            </a:r>
            <a:r>
              <a:rPr lang="sk-SK" b="0" dirty="0" smtClean="0">
                <a:solidFill>
                  <a:srgbClr val="FFCC00"/>
                </a:solidFill>
              </a:rPr>
              <a:t>1858–1939)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rgbClr val="FFCC00"/>
                </a:solidFill>
              </a:rPr>
              <a:t>z</a:t>
            </a:r>
            <a:r>
              <a:rPr lang="sk-SK" b="0" dirty="0" smtClean="0">
                <a:solidFill>
                  <a:srgbClr val="FFCC00"/>
                </a:solidFill>
              </a:rPr>
              <a:t>bierky </a:t>
            </a:r>
            <a:r>
              <a:rPr lang="sk-SK" b="0" dirty="0">
                <a:solidFill>
                  <a:srgbClr val="FFCC00"/>
                </a:solidFill>
              </a:rPr>
              <a:t>Štefana </a:t>
            </a:r>
            <a:r>
              <a:rPr lang="sk-SK" b="0" dirty="0" err="1">
                <a:solidFill>
                  <a:srgbClr val="FFCC00"/>
                </a:solidFill>
              </a:rPr>
              <a:t>Suthe</a:t>
            </a:r>
            <a:r>
              <a:rPr lang="cs-CZ" b="0" dirty="0">
                <a:solidFill>
                  <a:srgbClr val="FFCC00"/>
                </a:solidFill>
              </a:rPr>
              <a:t>ö</a:t>
            </a:r>
            <a:r>
              <a:rPr lang="sk-SK" b="0" dirty="0">
                <a:solidFill>
                  <a:srgbClr val="FFCC00"/>
                </a:solidFill>
              </a:rPr>
              <a:t>a z Blízkeho </a:t>
            </a:r>
            <a:r>
              <a:rPr lang="sk-SK" b="0" dirty="0" smtClean="0">
                <a:solidFill>
                  <a:srgbClr val="FFCC00"/>
                </a:solidFill>
              </a:rPr>
              <a:t>Východu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cechové </a:t>
            </a:r>
            <a:r>
              <a:rPr lang="sk-SK" b="0" dirty="0">
                <a:solidFill>
                  <a:srgbClr val="FFCC00"/>
                </a:solidFill>
              </a:rPr>
              <a:t>a historické zbierky </a:t>
            </a:r>
            <a:r>
              <a:rPr lang="sk-SK" dirty="0">
                <a:solidFill>
                  <a:srgbClr val="FFCC00"/>
                </a:solidFill>
              </a:rPr>
              <a:t>Františka von </a:t>
            </a:r>
            <a:r>
              <a:rPr lang="sk-SK" dirty="0" err="1" smtClean="0">
                <a:solidFill>
                  <a:srgbClr val="FFCC00"/>
                </a:solidFill>
              </a:rPr>
              <a:t>Meissla</a:t>
            </a:r>
            <a:r>
              <a:rPr lang="sk-SK" dirty="0" smtClean="0">
                <a:solidFill>
                  <a:srgbClr val="FFCC00"/>
                </a:solidFill>
              </a:rPr>
              <a:t> </a:t>
            </a:r>
            <a:r>
              <a:rPr lang="sk-SK" b="0" dirty="0" smtClean="0">
                <a:solidFill>
                  <a:srgbClr val="FFCC00"/>
                </a:solidFill>
              </a:rPr>
              <a:t>(1837–1934)</a:t>
            </a:r>
            <a:endParaRPr lang="sk-SK" b="0" dirty="0">
              <a:solidFill>
                <a:srgbClr val="FFCC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zachránil pozostalosti cechov po ich zrušení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rgbClr val="FFCC00"/>
                </a:solidFill>
              </a:rPr>
              <a:t>mestské múzeum </a:t>
            </a:r>
            <a:r>
              <a:rPr lang="sk-SK" b="0" dirty="0" smtClean="0">
                <a:solidFill>
                  <a:srgbClr val="FFCC00"/>
                </a:solidFill>
              </a:rPr>
              <a:t>v Pezinku (1905</a:t>
            </a:r>
            <a:r>
              <a:rPr lang="sk-SK" b="0" dirty="0">
                <a:solidFill>
                  <a:srgbClr val="FFCC00"/>
                </a:solidFill>
              </a:rPr>
              <a:t>)</a:t>
            </a:r>
            <a:endParaRPr lang="sk-SK" b="0" dirty="0" smtClean="0">
              <a:solidFill>
                <a:srgbClr val="FFCC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26530"/>
            <a:ext cx="2857500" cy="2847975"/>
          </a:xfrm>
        </p:spPr>
      </p:pic>
    </p:spTree>
    <p:extLst>
      <p:ext uri="{BB962C8B-B14F-4D97-AF65-F5344CB8AC3E}">
        <p14:creationId xmlns:p14="http://schemas.microsoft.com/office/powerpoint/2010/main" val="3827563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Zbierky v ostatných mestách a obciach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389832"/>
          </a:xfrm>
        </p:spPr>
        <p:txBody>
          <a:bodyPr>
            <a:noAutofit/>
          </a:bodyPr>
          <a:lstStyle/>
          <a:p>
            <a:pPr algn="ctr"/>
            <a:r>
              <a:rPr lang="sk-SK" dirty="0" smtClean="0">
                <a:solidFill>
                  <a:srgbClr val="FFCC00"/>
                </a:solidFill>
              </a:rPr>
              <a:t>Artúr a Július K</a:t>
            </a:r>
            <a:r>
              <a:rPr lang="cs-CZ" dirty="0" smtClean="0">
                <a:solidFill>
                  <a:srgbClr val="FFCC00"/>
                </a:solidFill>
              </a:rPr>
              <a:t>ü</a:t>
            </a:r>
            <a:r>
              <a:rPr lang="sk-SK" dirty="0" err="1" smtClean="0">
                <a:solidFill>
                  <a:srgbClr val="FFCC00"/>
                </a:solidFill>
              </a:rPr>
              <a:t>rtiovci</a:t>
            </a:r>
            <a:endParaRPr lang="sk-SK" b="0" dirty="0" smtClean="0">
              <a:solidFill>
                <a:srgbClr val="FFCC00"/>
              </a:solidFill>
            </a:endParaRPr>
          </a:p>
          <a:p>
            <a:pPr algn="ctr"/>
            <a:r>
              <a:rPr lang="sk-SK" sz="2000" b="0" dirty="0" smtClean="0">
                <a:solidFill>
                  <a:srgbClr val="FFCC00"/>
                </a:solidFill>
              </a:rPr>
              <a:t>súkromné múzeum v Ružomberku – neskoršie prístupné i verejnosti</a:t>
            </a:r>
          </a:p>
          <a:p>
            <a:pPr algn="ctr"/>
            <a:r>
              <a:rPr lang="sk-SK" sz="2000" b="0" dirty="0" smtClean="0">
                <a:solidFill>
                  <a:srgbClr val="FFCC00"/>
                </a:solidFill>
              </a:rPr>
              <a:t>etnografický materiál, minerály</a:t>
            </a:r>
            <a:endParaRPr lang="sk-SK" sz="2000" b="0" dirty="0">
              <a:solidFill>
                <a:srgbClr val="FFCC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32361" y="1371888"/>
            <a:ext cx="4467100" cy="1274970"/>
          </a:xfrm>
        </p:spPr>
        <p:txBody>
          <a:bodyPr>
            <a:noAutofit/>
          </a:bodyPr>
          <a:lstStyle/>
          <a:p>
            <a:pPr algn="ctr"/>
            <a:r>
              <a:rPr lang="sk-SK" dirty="0" smtClean="0">
                <a:solidFill>
                  <a:srgbClr val="FFCC00"/>
                </a:solidFill>
              </a:rPr>
              <a:t>Ján </a:t>
            </a:r>
            <a:r>
              <a:rPr lang="sk-SK" dirty="0" err="1" smtClean="0">
                <a:solidFill>
                  <a:srgbClr val="FFCC00"/>
                </a:solidFill>
              </a:rPr>
              <a:t>Volko</a:t>
            </a:r>
            <a:r>
              <a:rPr lang="sk-SK" dirty="0" smtClean="0">
                <a:solidFill>
                  <a:srgbClr val="FFCC00"/>
                </a:solidFill>
              </a:rPr>
              <a:t> - Starohorský</a:t>
            </a:r>
            <a:endParaRPr lang="sk-SK" b="0" dirty="0" smtClean="0">
              <a:solidFill>
                <a:srgbClr val="FFCC00"/>
              </a:solidFill>
            </a:endParaRPr>
          </a:p>
          <a:p>
            <a:pPr algn="ctr"/>
            <a:r>
              <a:rPr lang="sk-SK" sz="2000" b="0" dirty="0">
                <a:solidFill>
                  <a:srgbClr val="FFCC00"/>
                </a:solidFill>
              </a:rPr>
              <a:t>knižnica, horniny, minerály, </a:t>
            </a:r>
            <a:endParaRPr lang="sk-SK" sz="2000" b="0" dirty="0" smtClean="0">
              <a:solidFill>
                <a:srgbClr val="FFCC00"/>
              </a:solidFill>
            </a:endParaRPr>
          </a:p>
          <a:p>
            <a:pPr algn="ctr"/>
            <a:r>
              <a:rPr lang="sk-SK" sz="2000" b="0" dirty="0" smtClean="0">
                <a:solidFill>
                  <a:srgbClr val="FFCC00"/>
                </a:solidFill>
              </a:rPr>
              <a:t>iné</a:t>
            </a:r>
            <a:r>
              <a:rPr lang="sk-SK" sz="2000" b="0" dirty="0">
                <a:solidFill>
                  <a:srgbClr val="FFCC00"/>
                </a:solidFill>
              </a:rPr>
              <a:t> </a:t>
            </a:r>
            <a:r>
              <a:rPr lang="sk-SK" sz="2000" b="0" dirty="0">
                <a:solidFill>
                  <a:srgbClr val="FFCC00"/>
                </a:solidFill>
              </a:rPr>
              <a:t>pamiatky</a:t>
            </a:r>
            <a:endParaRPr lang="sk-SK" sz="2000" b="0" dirty="0">
              <a:solidFill>
                <a:srgbClr val="FFCC00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4" y="3046274"/>
            <a:ext cx="3713559" cy="2785169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74" y="2810083"/>
            <a:ext cx="2733675" cy="3257550"/>
          </a:xfrm>
        </p:spPr>
      </p:pic>
    </p:spTree>
    <p:extLst>
      <p:ext uri="{BB962C8B-B14F-4D97-AF65-F5344CB8AC3E}">
        <p14:creationId xmlns:p14="http://schemas.microsoft.com/office/powerpoint/2010/main" val="906013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Zbierky v ostatných mestách a obciach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389832"/>
          </a:xfrm>
        </p:spPr>
        <p:txBody>
          <a:bodyPr>
            <a:noAutofit/>
          </a:bodyPr>
          <a:lstStyle/>
          <a:p>
            <a:pPr algn="ctr"/>
            <a:r>
              <a:rPr lang="sk-SK" dirty="0" smtClean="0">
                <a:solidFill>
                  <a:srgbClr val="FFCC00"/>
                </a:solidFill>
              </a:rPr>
              <a:t>Milan Rastislav Štefánik</a:t>
            </a:r>
            <a:endParaRPr lang="sk-SK" b="0" dirty="0" smtClean="0">
              <a:solidFill>
                <a:srgbClr val="FFCC00"/>
              </a:solidFill>
            </a:endParaRPr>
          </a:p>
          <a:p>
            <a:pPr algn="ctr"/>
            <a:r>
              <a:rPr lang="sk-SK" sz="2000" b="0" dirty="0" smtClean="0">
                <a:solidFill>
                  <a:srgbClr val="FFCC00"/>
                </a:solidFill>
              </a:rPr>
              <a:t>cudzokrajná etnografie (</a:t>
            </a:r>
            <a:r>
              <a:rPr lang="sk-SK" sz="2000" b="0" dirty="0" err="1" smtClean="0">
                <a:solidFill>
                  <a:srgbClr val="FFCC00"/>
                </a:solidFill>
              </a:rPr>
              <a:t>Tichomorie</a:t>
            </a:r>
            <a:r>
              <a:rPr lang="sk-SK" sz="2000" b="0" dirty="0" smtClean="0">
                <a:solidFill>
                  <a:srgbClr val="FFCC00"/>
                </a:solidFill>
              </a:rPr>
              <a:t>), slovenská etnografia, prírodniny, numizmatická </a:t>
            </a:r>
            <a:r>
              <a:rPr lang="sk-SK" sz="2000" b="0" dirty="0">
                <a:solidFill>
                  <a:srgbClr val="FFCC00"/>
                </a:solidFill>
              </a:rPr>
              <a:t>zbierka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32362" y="1431433"/>
            <a:ext cx="4467100" cy="1274970"/>
          </a:xfrm>
        </p:spPr>
        <p:txBody>
          <a:bodyPr>
            <a:noAutofit/>
          </a:bodyPr>
          <a:lstStyle/>
          <a:p>
            <a:pPr algn="ctr"/>
            <a:r>
              <a:rPr lang="sk-SK" dirty="0" smtClean="0">
                <a:solidFill>
                  <a:srgbClr val="FFCC00"/>
                </a:solidFill>
              </a:rPr>
              <a:t>Štefan Cyril </a:t>
            </a:r>
            <a:r>
              <a:rPr lang="sk-SK" dirty="0" err="1" smtClean="0">
                <a:solidFill>
                  <a:srgbClr val="FFCC00"/>
                </a:solidFill>
              </a:rPr>
              <a:t>Parrák</a:t>
            </a:r>
            <a:endParaRPr lang="sk-SK" b="0" dirty="0" smtClean="0">
              <a:solidFill>
                <a:srgbClr val="FFCC00"/>
              </a:solidFill>
            </a:endParaRPr>
          </a:p>
          <a:p>
            <a:pPr algn="ctr"/>
            <a:r>
              <a:rPr lang="sk-SK" sz="2000" b="0" dirty="0" smtClean="0">
                <a:solidFill>
                  <a:srgbClr val="FFCC00"/>
                </a:solidFill>
              </a:rPr>
              <a:t>keramika, produkty </a:t>
            </a:r>
            <a:r>
              <a:rPr lang="sk-SK" sz="2000" b="0" dirty="0">
                <a:solidFill>
                  <a:srgbClr val="FFCC00"/>
                </a:solidFill>
              </a:rPr>
              <a:t>ľudového </a:t>
            </a:r>
            <a:r>
              <a:rPr lang="sk-SK" sz="2000" b="0" dirty="0">
                <a:solidFill>
                  <a:srgbClr val="FFCC00"/>
                </a:solidFill>
              </a:rPr>
              <a:t>umenia</a:t>
            </a:r>
          </a:p>
          <a:p>
            <a:pPr algn="ctr"/>
            <a:r>
              <a:rPr lang="sk-SK" sz="2000" b="0" dirty="0" err="1">
                <a:solidFill>
                  <a:srgbClr val="FFCC00"/>
                </a:solidFill>
              </a:rPr>
              <a:t>Parrákovo</a:t>
            </a:r>
            <a:r>
              <a:rPr lang="sk-SK" sz="2000" b="0" dirty="0">
                <a:solidFill>
                  <a:srgbClr val="FFCC00"/>
                </a:solidFill>
              </a:rPr>
              <a:t> múzeum </a:t>
            </a:r>
            <a:r>
              <a:rPr lang="sk-SK" sz="2000" b="0" dirty="0">
                <a:solidFill>
                  <a:srgbClr val="FFCC00"/>
                </a:solidFill>
              </a:rPr>
              <a:t>v </a:t>
            </a:r>
            <a:r>
              <a:rPr lang="sk-SK" sz="2000" b="0" dirty="0">
                <a:solidFill>
                  <a:srgbClr val="FFCC00"/>
                </a:solidFill>
              </a:rPr>
              <a:t>Trnave (1935)</a:t>
            </a:r>
            <a:endParaRPr lang="sk-SK" sz="2000" b="0" dirty="0">
              <a:solidFill>
                <a:srgbClr val="FFCC0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99" y="3020038"/>
            <a:ext cx="2093190" cy="3331337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93" y="3151378"/>
            <a:ext cx="4254438" cy="3068656"/>
          </a:xfrm>
        </p:spPr>
      </p:pic>
    </p:spTree>
    <p:extLst>
      <p:ext uri="{BB962C8B-B14F-4D97-AF65-F5344CB8AC3E}">
        <p14:creationId xmlns:p14="http://schemas.microsoft.com/office/powerpoint/2010/main" val="353505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38938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Zberateľstvo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360" y="1628800"/>
            <a:ext cx="8435280" cy="4525963"/>
          </a:xfrm>
        </p:spPr>
        <p:txBody>
          <a:bodyPr>
            <a:noAutofit/>
          </a:bodyPr>
          <a:lstStyle/>
          <a:p>
            <a:r>
              <a:rPr lang="sk-SK" sz="2400" dirty="0">
                <a:solidFill>
                  <a:srgbClr val="FFCC00"/>
                </a:solidFill>
              </a:rPr>
              <a:t>Rozvoj zberateľstva najmä v období </a:t>
            </a:r>
            <a:r>
              <a:rPr lang="sk-SK" sz="2400" b="1" dirty="0">
                <a:solidFill>
                  <a:srgbClr val="FFCC00"/>
                </a:solidFill>
              </a:rPr>
              <a:t>humanizmu a renesancie</a:t>
            </a:r>
            <a:r>
              <a:rPr lang="sk-SK" sz="2400" dirty="0">
                <a:solidFill>
                  <a:srgbClr val="FFCC00"/>
                </a:solidFill>
              </a:rPr>
              <a:t> </a:t>
            </a:r>
            <a:r>
              <a:rPr lang="sk-SK" sz="2400" dirty="0" smtClean="0">
                <a:solidFill>
                  <a:srgbClr val="FFCC00"/>
                </a:solidFill>
              </a:rPr>
              <a:t>(15. – 16. st.)</a:t>
            </a:r>
          </a:p>
          <a:p>
            <a:endParaRPr lang="cs-CZ" sz="1000" dirty="0" smtClean="0">
              <a:solidFill>
                <a:srgbClr val="FFCC00"/>
              </a:solidFill>
            </a:endParaRPr>
          </a:p>
          <a:p>
            <a:endParaRPr lang="cs-CZ" sz="1000" dirty="0">
              <a:solidFill>
                <a:srgbClr val="FFCC00"/>
              </a:solidFill>
            </a:endParaRPr>
          </a:p>
          <a:p>
            <a:r>
              <a:rPr lang="sk-SK" sz="2400" dirty="0" smtClean="0">
                <a:solidFill>
                  <a:srgbClr val="FFCC00"/>
                </a:solidFill>
              </a:rPr>
              <a:t>V </a:t>
            </a:r>
            <a:r>
              <a:rPr lang="sk-SK" sz="2400" b="1" dirty="0" smtClean="0">
                <a:solidFill>
                  <a:srgbClr val="FFCC00"/>
                </a:solidFill>
              </a:rPr>
              <a:t>osvietenstve</a:t>
            </a:r>
            <a:r>
              <a:rPr lang="sk-SK" sz="2400" dirty="0" smtClean="0">
                <a:solidFill>
                  <a:srgbClr val="FFCC00"/>
                </a:solidFill>
              </a:rPr>
              <a:t> väčší </a:t>
            </a:r>
            <a:r>
              <a:rPr lang="sk-SK" sz="2400" dirty="0">
                <a:solidFill>
                  <a:srgbClr val="FFCC00"/>
                </a:solidFill>
              </a:rPr>
              <a:t>záujem o prírodné </a:t>
            </a:r>
            <a:r>
              <a:rPr lang="sk-SK" sz="2400" dirty="0" smtClean="0">
                <a:solidFill>
                  <a:srgbClr val="FFCC00"/>
                </a:solidFill>
              </a:rPr>
              <a:t>vedy (16. – 18. st.)</a:t>
            </a:r>
            <a:endParaRPr lang="sk-SK" sz="2400" dirty="0">
              <a:solidFill>
                <a:srgbClr val="FFCC00"/>
              </a:solidFill>
            </a:endParaRPr>
          </a:p>
          <a:p>
            <a:pPr lvl="1"/>
            <a:r>
              <a:rPr lang="sk-SK" sz="2000" dirty="0" smtClean="0">
                <a:solidFill>
                  <a:srgbClr val="FFCC00"/>
                </a:solidFill>
              </a:rPr>
              <a:t>prechod </a:t>
            </a:r>
            <a:r>
              <a:rPr lang="sk-SK" sz="2000" dirty="0">
                <a:solidFill>
                  <a:srgbClr val="FFCC00"/>
                </a:solidFill>
              </a:rPr>
              <a:t>od umeleckohistorických zbierok k </a:t>
            </a:r>
            <a:r>
              <a:rPr lang="sk-SK" sz="2000" dirty="0" smtClean="0">
                <a:solidFill>
                  <a:srgbClr val="FFCC00"/>
                </a:solidFill>
              </a:rPr>
              <a:t>prírodovedným</a:t>
            </a:r>
          </a:p>
          <a:p>
            <a:endParaRPr lang="cs-CZ" sz="1000" dirty="0" smtClean="0">
              <a:solidFill>
                <a:srgbClr val="FFCC00"/>
              </a:solidFill>
            </a:endParaRPr>
          </a:p>
          <a:p>
            <a:endParaRPr lang="sk-SK" sz="1000" dirty="0" smtClean="0">
              <a:solidFill>
                <a:srgbClr val="FFCC00"/>
              </a:solidFill>
            </a:endParaRPr>
          </a:p>
          <a:p>
            <a:r>
              <a:rPr lang="sk-SK" sz="2400" dirty="0">
                <a:solidFill>
                  <a:srgbClr val="FFCC00"/>
                </a:solidFill>
              </a:rPr>
              <a:t>Zbierky </a:t>
            </a:r>
            <a:r>
              <a:rPr lang="sk-SK" sz="2400" dirty="0">
                <a:solidFill>
                  <a:srgbClr val="FFCC00"/>
                </a:solidFill>
              </a:rPr>
              <a:t>sa začali budovať ako ucelené </a:t>
            </a:r>
            <a:r>
              <a:rPr lang="sk-SK" sz="2400" dirty="0" smtClean="0">
                <a:solidFill>
                  <a:srgbClr val="FFCC00"/>
                </a:solidFill>
              </a:rPr>
              <a:t>súbory</a:t>
            </a:r>
          </a:p>
          <a:p>
            <a:pPr lvl="1"/>
            <a:r>
              <a:rPr lang="sk-SK" sz="2000" dirty="0" smtClean="0">
                <a:solidFill>
                  <a:srgbClr val="FFCC00"/>
                </a:solidFill>
              </a:rPr>
              <a:t>snahy </a:t>
            </a:r>
            <a:r>
              <a:rPr lang="sk-SK" sz="2000" dirty="0">
                <a:solidFill>
                  <a:srgbClr val="FFCC00"/>
                </a:solidFill>
              </a:rPr>
              <a:t>o širšie sprístupňovanie a najmä kolektívne </a:t>
            </a:r>
            <a:r>
              <a:rPr lang="sk-SK" sz="2000" dirty="0" smtClean="0">
                <a:solidFill>
                  <a:srgbClr val="FFCC00"/>
                </a:solidFill>
              </a:rPr>
              <a:t>využívanie</a:t>
            </a:r>
          </a:p>
          <a:p>
            <a:pPr lvl="1"/>
            <a:r>
              <a:rPr lang="sk-SK" sz="2000" dirty="0" smtClean="0">
                <a:solidFill>
                  <a:srgbClr val="FFCC00"/>
                </a:solidFill>
              </a:rPr>
              <a:t>posun </a:t>
            </a:r>
            <a:r>
              <a:rPr lang="sk-SK" sz="2000" dirty="0">
                <a:solidFill>
                  <a:srgbClr val="FFCC00"/>
                </a:solidFill>
              </a:rPr>
              <a:t>k širšiemu okruhu záujemcov, k </a:t>
            </a:r>
            <a:r>
              <a:rPr lang="sk-SK" sz="2000" dirty="0" smtClean="0">
                <a:solidFill>
                  <a:srgbClr val="FFCC00"/>
                </a:solidFill>
              </a:rPr>
              <a:t>verejnosti</a:t>
            </a:r>
            <a:endParaRPr lang="sk-SK" sz="2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Prehľad dejín zberateľstva na Slovensku</a:t>
            </a:r>
            <a:endParaRPr lang="sk-SK" dirty="0">
              <a:solidFill>
                <a:srgbClr val="FFCC00"/>
              </a:solidFill>
            </a:endParaRPr>
          </a:p>
        </p:txBody>
      </p:sp>
      <p:sp>
        <p:nvSpPr>
          <p:cNvPr id="11" name="Zástupný symbol pro obsah 1"/>
          <p:cNvSpPr>
            <a:spLocks noGrp="1"/>
          </p:cNvSpPr>
          <p:nvPr>
            <p:ph idx="1"/>
          </p:nvPr>
        </p:nvSpPr>
        <p:spPr>
          <a:xfrm>
            <a:off x="345570" y="1737204"/>
            <a:ext cx="4577680" cy="4099594"/>
          </a:xfrm>
        </p:spPr>
        <p:txBody>
          <a:bodyPr>
            <a:noAutofit/>
          </a:bodyPr>
          <a:lstStyle/>
          <a:p>
            <a:r>
              <a:rPr lang="sk-SK" dirty="0" smtClean="0">
                <a:solidFill>
                  <a:srgbClr val="FFCC00"/>
                </a:solidFill>
              </a:rPr>
              <a:t>Humanizmus a</a:t>
            </a:r>
            <a:r>
              <a:rPr lang="sk-SK" dirty="0">
                <a:solidFill>
                  <a:srgbClr val="FFCC00"/>
                </a:solidFill>
              </a:rPr>
              <a:t> </a:t>
            </a:r>
            <a:r>
              <a:rPr lang="sk-SK" dirty="0" smtClean="0">
                <a:solidFill>
                  <a:srgbClr val="FFCC00"/>
                </a:solidFill>
              </a:rPr>
              <a:t>renesancia</a:t>
            </a:r>
          </a:p>
          <a:p>
            <a:endParaRPr lang="sk-SK" sz="1000" dirty="0" smtClean="0">
              <a:solidFill>
                <a:srgbClr val="FFCC00"/>
              </a:solidFill>
            </a:endParaRPr>
          </a:p>
          <a:p>
            <a:endParaRPr lang="sk-SK" sz="1000" dirty="0">
              <a:solidFill>
                <a:srgbClr val="FFCC00"/>
              </a:solidFill>
            </a:endParaRPr>
          </a:p>
          <a:p>
            <a:endParaRPr lang="sk-SK" sz="1000" dirty="0" smtClean="0">
              <a:solidFill>
                <a:srgbClr val="FFCC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0" dirty="0" smtClean="0">
                <a:solidFill>
                  <a:srgbClr val="FFCC00"/>
                </a:solidFill>
              </a:rPr>
              <a:t>zberateľmi vzdelanci, učenci, šľachta, meštianstvo, cirkev</a:t>
            </a:r>
            <a:endParaRPr lang="sk-SK" sz="2000" b="0" dirty="0">
              <a:solidFill>
                <a:srgbClr val="FFCC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0" dirty="0" smtClean="0">
                <a:solidFill>
                  <a:srgbClr val="FFCC00"/>
                </a:solidFill>
              </a:rPr>
              <a:t>títo ľudia väčšinou neslovanského</a:t>
            </a:r>
            <a:r>
              <a:rPr lang="sk-SK" sz="2000" b="0" dirty="0">
                <a:solidFill>
                  <a:srgbClr val="FFCC00"/>
                </a:solidFill>
              </a:rPr>
              <a:t>, maďarského alebo nemeckého </a:t>
            </a:r>
            <a:r>
              <a:rPr lang="sk-SK" sz="2000" b="0" dirty="0">
                <a:solidFill>
                  <a:srgbClr val="FFCC00"/>
                </a:solidFill>
              </a:rPr>
              <a:t>pôvodu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FFCC00"/>
                </a:solidFill>
              </a:rPr>
              <a:t>Ján </a:t>
            </a:r>
            <a:r>
              <a:rPr lang="sk-SK" sz="2000" dirty="0" err="1">
                <a:solidFill>
                  <a:srgbClr val="FFCC00"/>
                </a:solidFill>
              </a:rPr>
              <a:t>Sambucus</a:t>
            </a:r>
            <a:r>
              <a:rPr lang="sk-SK" sz="2000" dirty="0">
                <a:solidFill>
                  <a:srgbClr val="FFCC00"/>
                </a:solidFill>
              </a:rPr>
              <a:t> </a:t>
            </a:r>
            <a:r>
              <a:rPr lang="sk-SK" sz="2000" b="0" dirty="0">
                <a:solidFill>
                  <a:srgbClr val="FFCC00"/>
                </a:solidFill>
              </a:rPr>
              <a:t>(</a:t>
            </a:r>
            <a:r>
              <a:rPr lang="sk-SK" sz="2000" b="0" dirty="0" smtClean="0">
                <a:solidFill>
                  <a:srgbClr val="FFCC00"/>
                </a:solidFill>
              </a:rPr>
              <a:t>1531–1584</a:t>
            </a:r>
            <a:r>
              <a:rPr lang="sk-SK" sz="2000" b="0" dirty="0">
                <a:solidFill>
                  <a:srgbClr val="FFCC00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rukopisy, </a:t>
            </a:r>
            <a:r>
              <a:rPr lang="sk-SK" b="0" dirty="0">
                <a:solidFill>
                  <a:srgbClr val="FFCC00"/>
                </a:solidFill>
              </a:rPr>
              <a:t>knihy a </a:t>
            </a:r>
            <a:r>
              <a:rPr lang="sk-SK" b="0" dirty="0" smtClean="0">
                <a:solidFill>
                  <a:srgbClr val="FFCC00"/>
                </a:solidFill>
              </a:rPr>
              <a:t>mince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zbierku predal </a:t>
            </a:r>
            <a:r>
              <a:rPr lang="sk-SK" b="0" dirty="0">
                <a:solidFill>
                  <a:srgbClr val="FFCC00"/>
                </a:solidFill>
              </a:rPr>
              <a:t>Rudolfovi II.</a:t>
            </a:r>
          </a:p>
          <a:p>
            <a:endParaRPr lang="sk-SK" sz="2000" dirty="0">
              <a:solidFill>
                <a:srgbClr val="FFCC00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3032935" cy="406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Prehľad dejín zberateľstva na Slovensku</a:t>
            </a:r>
            <a:endParaRPr lang="sk-SK" dirty="0">
              <a:solidFill>
                <a:srgbClr val="FFCC00"/>
              </a:solidFill>
            </a:endParaRPr>
          </a:p>
        </p:txBody>
      </p:sp>
      <p:sp>
        <p:nvSpPr>
          <p:cNvPr id="11" name="Zástupný symbol pro obsah 1"/>
          <p:cNvSpPr>
            <a:spLocks noGrp="1"/>
          </p:cNvSpPr>
          <p:nvPr>
            <p:ph idx="1"/>
          </p:nvPr>
        </p:nvSpPr>
        <p:spPr>
          <a:xfrm>
            <a:off x="323528" y="2060848"/>
            <a:ext cx="4320480" cy="4464496"/>
          </a:xfrm>
        </p:spPr>
        <p:txBody>
          <a:bodyPr>
            <a:noAutofit/>
          </a:bodyPr>
          <a:lstStyle/>
          <a:p>
            <a:r>
              <a:rPr lang="sk-SK" dirty="0">
                <a:solidFill>
                  <a:srgbClr val="FFCC00"/>
                </a:solidFill>
              </a:rPr>
              <a:t>Od 16. st. </a:t>
            </a:r>
            <a:r>
              <a:rPr lang="sk-SK" dirty="0">
                <a:solidFill>
                  <a:srgbClr val="FFCC00"/>
                </a:solidFill>
              </a:rPr>
              <a:t>zberateľstvo </a:t>
            </a:r>
            <a:r>
              <a:rPr lang="sk-SK" dirty="0">
                <a:solidFill>
                  <a:srgbClr val="FFCC00"/>
                </a:solidFill>
              </a:rPr>
              <a:t>viac i na </a:t>
            </a:r>
            <a:r>
              <a:rPr lang="sk-SK" dirty="0" smtClean="0">
                <a:solidFill>
                  <a:srgbClr val="FFCC00"/>
                </a:solidFill>
              </a:rPr>
              <a:t>Slovensku</a:t>
            </a:r>
          </a:p>
          <a:p>
            <a:endParaRPr lang="sk-SK" sz="1000" dirty="0">
              <a:solidFill>
                <a:srgbClr val="FFCC00"/>
              </a:solidFill>
            </a:endParaRPr>
          </a:p>
          <a:p>
            <a:endParaRPr lang="sk-SK" sz="1000" dirty="0">
              <a:solidFill>
                <a:srgbClr val="FFCC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FFCC00"/>
                </a:solidFill>
              </a:rPr>
              <a:t>knihy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knižnice </a:t>
            </a:r>
            <a:r>
              <a:rPr lang="sk-SK" b="0" dirty="0">
                <a:solidFill>
                  <a:srgbClr val="FFCC00"/>
                </a:solidFill>
              </a:rPr>
              <a:t>bývalých šľachtických zámkov a kaštieľov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FFCC00"/>
                </a:solidFill>
              </a:rPr>
              <a:t>numizmatické pamiatky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FFCC00"/>
                </a:solidFill>
              </a:rPr>
              <a:t>Matej </a:t>
            </a:r>
            <a:r>
              <a:rPr lang="sk-SK" dirty="0" err="1">
                <a:solidFill>
                  <a:srgbClr val="FFCC00"/>
                </a:solidFill>
              </a:rPr>
              <a:t>Bel</a:t>
            </a:r>
            <a:r>
              <a:rPr lang="sk-SK" dirty="0">
                <a:solidFill>
                  <a:srgbClr val="FFCC00"/>
                </a:solidFill>
              </a:rPr>
              <a:t> </a:t>
            </a:r>
            <a:r>
              <a:rPr lang="sk-SK" b="0" dirty="0">
                <a:solidFill>
                  <a:srgbClr val="FFCC00"/>
                </a:solidFill>
              </a:rPr>
              <a:t>(</a:t>
            </a:r>
            <a:r>
              <a:rPr lang="sk-SK" b="0" dirty="0" smtClean="0">
                <a:solidFill>
                  <a:srgbClr val="FFCC00"/>
                </a:solidFill>
              </a:rPr>
              <a:t>1684–1749</a:t>
            </a:r>
            <a:r>
              <a:rPr lang="sk-SK" b="0" dirty="0">
                <a:solidFill>
                  <a:srgbClr val="FFCC00"/>
                </a:solidFill>
              </a:rPr>
              <a:t>) </a:t>
            </a:r>
            <a:endParaRPr lang="sk-SK" b="0" dirty="0" smtClean="0">
              <a:solidFill>
                <a:srgbClr val="FFCC00"/>
              </a:solidFill>
            </a:endParaRPr>
          </a:p>
          <a:p>
            <a:pPr lvl="1"/>
            <a:r>
              <a:rPr lang="sk-SK" b="0" dirty="0">
                <a:solidFill>
                  <a:srgbClr val="FFCC00"/>
                </a:solidFill>
              </a:rPr>
              <a:t>	</a:t>
            </a:r>
            <a:r>
              <a:rPr lang="sk-SK" b="0" dirty="0" smtClean="0">
                <a:solidFill>
                  <a:srgbClr val="FFCC00"/>
                </a:solidFill>
              </a:rPr>
              <a:t>– jeden zo </a:t>
            </a:r>
            <a:r>
              <a:rPr lang="sk-SK" b="0" dirty="0">
                <a:solidFill>
                  <a:srgbClr val="FFCC00"/>
                </a:solidFill>
              </a:rPr>
              <a:t>zakladateľov </a:t>
            </a:r>
            <a:r>
              <a:rPr lang="sk-SK" b="0" dirty="0" smtClean="0">
                <a:solidFill>
                  <a:srgbClr val="FFCC00"/>
                </a:solidFill>
              </a:rPr>
              <a:t>	veľkej </a:t>
            </a:r>
            <a:r>
              <a:rPr lang="sk-SK" b="0" dirty="0">
                <a:solidFill>
                  <a:srgbClr val="FFCC00"/>
                </a:solidFill>
              </a:rPr>
              <a:t>lyceálnej </a:t>
            </a:r>
            <a:r>
              <a:rPr lang="sk-SK" b="0" dirty="0" smtClean="0">
                <a:solidFill>
                  <a:srgbClr val="FFCC00"/>
                </a:solidFill>
              </a:rPr>
              <a:t>numizmatickej 	zbierky v Bratislave</a:t>
            </a:r>
            <a:endParaRPr lang="sk-SK" b="0" dirty="0">
              <a:solidFill>
                <a:srgbClr val="FFCC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FFCC00"/>
                </a:solidFill>
              </a:rPr>
              <a:t>úžitkové </a:t>
            </a:r>
            <a:r>
              <a:rPr lang="sk-SK" sz="2000" dirty="0">
                <a:solidFill>
                  <a:srgbClr val="FFCC00"/>
                </a:solidFill>
              </a:rPr>
              <a:t>predmety zo zlata a </a:t>
            </a:r>
            <a:r>
              <a:rPr lang="sk-SK" sz="2000" dirty="0" smtClean="0">
                <a:solidFill>
                  <a:srgbClr val="FFCC00"/>
                </a:solidFill>
              </a:rPr>
              <a:t>striebra</a:t>
            </a:r>
            <a:endParaRPr lang="sk-SK" sz="2000" b="0" dirty="0">
              <a:solidFill>
                <a:srgbClr val="FFCC00"/>
              </a:solidFill>
            </a:endParaRPr>
          </a:p>
          <a:p>
            <a:endParaRPr lang="sk-SK" sz="2000" b="0" dirty="0">
              <a:solidFill>
                <a:srgbClr val="FFCC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7638"/>
            <a:ext cx="2922787" cy="49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Prehľad dejín zberateľstva na Slovensku</a:t>
            </a:r>
            <a:endParaRPr lang="sk-SK" dirty="0">
              <a:solidFill>
                <a:srgbClr val="FFCC00"/>
              </a:solidFill>
            </a:endParaRPr>
          </a:p>
        </p:txBody>
      </p:sp>
      <p:sp>
        <p:nvSpPr>
          <p:cNvPr id="11" name="Zástupný symbol pro obsah 1"/>
          <p:cNvSpPr>
            <a:spLocks noGrp="1"/>
          </p:cNvSpPr>
          <p:nvPr>
            <p:ph idx="1"/>
          </p:nvPr>
        </p:nvSpPr>
        <p:spPr>
          <a:xfrm>
            <a:off x="442561" y="1700808"/>
            <a:ext cx="8258878" cy="4752528"/>
          </a:xfrm>
        </p:spPr>
        <p:txBody>
          <a:bodyPr>
            <a:noAutofit/>
          </a:bodyPr>
          <a:lstStyle/>
          <a:p>
            <a:pPr algn="ctr"/>
            <a:r>
              <a:rPr lang="sk-SK" dirty="0" smtClean="0">
                <a:solidFill>
                  <a:srgbClr val="FFCC00"/>
                </a:solidFill>
              </a:rPr>
              <a:t>Osvietenstvo</a:t>
            </a:r>
          </a:p>
          <a:p>
            <a:endParaRPr lang="sk-SK" sz="1000" dirty="0" smtClean="0">
              <a:solidFill>
                <a:srgbClr val="FFCC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V</a:t>
            </a:r>
            <a:r>
              <a:rPr lang="sk-SK" b="0" dirty="0">
                <a:solidFill>
                  <a:srgbClr val="FFCC00"/>
                </a:solidFill>
              </a:rPr>
              <a:t> priebehu celého 17. </a:t>
            </a:r>
            <a:r>
              <a:rPr lang="sk-SK" b="0" dirty="0">
                <a:solidFill>
                  <a:srgbClr val="FFCC00"/>
                </a:solidFill>
              </a:rPr>
              <a:t>a 18. st. </a:t>
            </a:r>
            <a:r>
              <a:rPr lang="sk-SK" b="0" dirty="0">
                <a:solidFill>
                  <a:srgbClr val="FFCC00"/>
                </a:solidFill>
              </a:rPr>
              <a:t>sa budovali nielen zbierky súkromné, ale i </a:t>
            </a:r>
            <a:r>
              <a:rPr lang="sk-SK" b="0" dirty="0" smtClean="0">
                <a:solidFill>
                  <a:srgbClr val="FFCC00"/>
                </a:solidFill>
              </a:rPr>
              <a:t>verejné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školské </a:t>
            </a:r>
            <a:r>
              <a:rPr lang="sk-SK" b="0" dirty="0">
                <a:solidFill>
                  <a:srgbClr val="FFCC00"/>
                </a:solidFill>
              </a:rPr>
              <a:t>zbierky, zbierky vedeckých a cirkevných inštitúcií, numizmatické zbierky </a:t>
            </a:r>
            <a:r>
              <a:rPr lang="sk-SK" b="0" dirty="0" smtClean="0">
                <a:solidFill>
                  <a:srgbClr val="FFCC00"/>
                </a:solidFill>
              </a:rPr>
              <a:t>bánk</a:t>
            </a:r>
          </a:p>
          <a:p>
            <a:pPr lvl="1"/>
            <a:r>
              <a:rPr lang="sk-SK" sz="1000" b="0" dirty="0" smtClean="0">
                <a:solidFill>
                  <a:srgbClr val="FFCC00"/>
                </a:solidFill>
              </a:rPr>
              <a:t> </a:t>
            </a:r>
            <a:endParaRPr lang="sk-SK" sz="1000" b="0" dirty="0">
              <a:solidFill>
                <a:srgbClr val="FFCC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rgbClr val="FFCC00"/>
                </a:solidFill>
              </a:rPr>
              <a:t>Rozvoj baníctva a zakladanie baníckych </a:t>
            </a:r>
            <a:r>
              <a:rPr lang="sk-SK" b="0" dirty="0" smtClean="0">
                <a:solidFill>
                  <a:srgbClr val="FFCC00"/>
                </a:solidFill>
              </a:rPr>
              <a:t>škôl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mineralogické </a:t>
            </a:r>
            <a:r>
              <a:rPr lang="sk-SK" b="0" dirty="0">
                <a:solidFill>
                  <a:srgbClr val="FFCC00"/>
                </a:solidFill>
              </a:rPr>
              <a:t>a botanické </a:t>
            </a:r>
            <a:r>
              <a:rPr lang="sk-SK" b="0" dirty="0" smtClean="0">
                <a:solidFill>
                  <a:srgbClr val="FFCC00"/>
                </a:solidFill>
              </a:rPr>
              <a:t>zbierky</a:t>
            </a:r>
          </a:p>
          <a:p>
            <a:pPr lvl="1"/>
            <a:endParaRPr lang="sk-SK" sz="1000" b="0" dirty="0">
              <a:solidFill>
                <a:srgbClr val="FFCC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Osvietenský racionalizmus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odpútanie </a:t>
            </a:r>
            <a:r>
              <a:rPr lang="sk-SK" b="0" dirty="0">
                <a:solidFill>
                  <a:srgbClr val="FFCC00"/>
                </a:solidFill>
              </a:rPr>
              <a:t>sa </a:t>
            </a:r>
            <a:r>
              <a:rPr lang="sk-SK" b="0" dirty="0" smtClean="0">
                <a:solidFill>
                  <a:srgbClr val="FFCC00"/>
                </a:solidFill>
              </a:rPr>
              <a:t>od </a:t>
            </a:r>
            <a:r>
              <a:rPr lang="sk-SK" b="0" dirty="0">
                <a:solidFill>
                  <a:srgbClr val="FFCC00"/>
                </a:solidFill>
              </a:rPr>
              <a:t>snáh </a:t>
            </a:r>
            <a:r>
              <a:rPr lang="sk-SK" b="0" dirty="0" smtClean="0">
                <a:solidFill>
                  <a:srgbClr val="FFCC00"/>
                </a:solidFill>
              </a:rPr>
              <a:t>po </a:t>
            </a:r>
            <a:r>
              <a:rPr lang="sk-SK" b="0" dirty="0">
                <a:solidFill>
                  <a:srgbClr val="FFCC00"/>
                </a:solidFill>
              </a:rPr>
              <a:t>lesklej reprezentácií </a:t>
            </a:r>
            <a:r>
              <a:rPr lang="sk-SK" b="0" dirty="0" smtClean="0">
                <a:solidFill>
                  <a:srgbClr val="FFCC00"/>
                </a:solidFill>
              </a:rPr>
              <a:t>a s rozvojom </a:t>
            </a:r>
            <a:r>
              <a:rPr lang="sk-SK" b="0" dirty="0">
                <a:solidFill>
                  <a:srgbClr val="FFCC00"/>
                </a:solidFill>
              </a:rPr>
              <a:t>vied </a:t>
            </a:r>
            <a:r>
              <a:rPr lang="sk-SK" b="0" dirty="0" smtClean="0">
                <a:solidFill>
                  <a:srgbClr val="FFCC00"/>
                </a:solidFill>
              </a:rPr>
              <a:t>šírenie záujmu </a:t>
            </a:r>
            <a:r>
              <a:rPr lang="sk-SK" b="0" dirty="0">
                <a:solidFill>
                  <a:srgbClr val="FFCC00"/>
                </a:solidFill>
              </a:rPr>
              <a:t>o zbierky všetkých </a:t>
            </a:r>
            <a:r>
              <a:rPr lang="sk-SK" b="0" dirty="0" smtClean="0">
                <a:solidFill>
                  <a:srgbClr val="FFCC00"/>
                </a:solidFill>
              </a:rPr>
              <a:t>druhov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základy nových inštitúcií </a:t>
            </a:r>
            <a:r>
              <a:rPr lang="sk-SK" b="0" dirty="0">
                <a:solidFill>
                  <a:srgbClr val="FFCC00"/>
                </a:solidFill>
              </a:rPr>
              <a:t>– </a:t>
            </a:r>
            <a:r>
              <a:rPr lang="sk-SK" b="0" dirty="0" smtClean="0">
                <a:solidFill>
                  <a:srgbClr val="FFCC00"/>
                </a:solidFill>
              </a:rPr>
              <a:t>múzeí (mosty </a:t>
            </a:r>
            <a:r>
              <a:rPr lang="sk-SK" b="0" dirty="0">
                <a:solidFill>
                  <a:srgbClr val="FFCC00"/>
                </a:solidFill>
              </a:rPr>
              <a:t>medzi vedou, umením a </a:t>
            </a:r>
            <a:r>
              <a:rPr lang="sk-SK" b="0" dirty="0" smtClean="0">
                <a:solidFill>
                  <a:srgbClr val="FFCC00"/>
                </a:solidFill>
              </a:rPr>
              <a:t>verejnosťou)</a:t>
            </a:r>
            <a:endParaRPr lang="sk-SK" b="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bg1"/>
                </a:solidFill>
              </a:rPr>
              <a:t>Zbierky panovníckych rodín</a:t>
            </a:r>
            <a:endParaRPr lang="sk-SK" sz="4000" dirty="0">
              <a:solidFill>
                <a:srgbClr val="FFCC00"/>
              </a:solidFill>
            </a:endParaRPr>
          </a:p>
        </p:txBody>
      </p:sp>
      <p:sp>
        <p:nvSpPr>
          <p:cNvPr id="11" name="Zástupný symbol pro obsah 1"/>
          <p:cNvSpPr>
            <a:spLocks noGrp="1"/>
          </p:cNvSpPr>
          <p:nvPr>
            <p:ph idx="1"/>
          </p:nvPr>
        </p:nvSpPr>
        <p:spPr>
          <a:xfrm>
            <a:off x="514569" y="1052736"/>
            <a:ext cx="4057431" cy="5323730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sk-SK" dirty="0">
                <a:solidFill>
                  <a:srgbClr val="FFCC00"/>
                </a:solidFill>
              </a:rPr>
              <a:t>Matej </a:t>
            </a:r>
            <a:r>
              <a:rPr lang="sk-SK" dirty="0">
                <a:solidFill>
                  <a:srgbClr val="FFCC00"/>
                </a:solidFill>
              </a:rPr>
              <a:t>Korvín </a:t>
            </a:r>
            <a:r>
              <a:rPr lang="sk-SK" b="0" dirty="0">
                <a:solidFill>
                  <a:srgbClr val="FFCC00"/>
                </a:solidFill>
              </a:rPr>
              <a:t>(</a:t>
            </a:r>
            <a:r>
              <a:rPr lang="sk-SK" b="0" dirty="0">
                <a:solidFill>
                  <a:srgbClr val="FFCC00"/>
                </a:solidFill>
              </a:rPr>
              <a:t>1440–1490)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rgbClr val="FFCC00"/>
                </a:solidFill>
              </a:rPr>
              <a:t>p</a:t>
            </a:r>
            <a:r>
              <a:rPr lang="sk-SK" b="0" dirty="0">
                <a:solidFill>
                  <a:srgbClr val="FFCC00"/>
                </a:solidFill>
              </a:rPr>
              <a:t>atril k</a:t>
            </a:r>
            <a:r>
              <a:rPr lang="sk-SK" b="0" dirty="0">
                <a:solidFill>
                  <a:srgbClr val="FFCC00"/>
                </a:solidFill>
              </a:rPr>
              <a:t> prvým klasickým zberateľom umeleckých diel v </a:t>
            </a:r>
            <a:r>
              <a:rPr lang="sk-SK" b="0" dirty="0">
                <a:solidFill>
                  <a:srgbClr val="FFCC00"/>
                </a:solidFill>
              </a:rPr>
              <a:t>Uhorsku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 err="1">
                <a:solidFill>
                  <a:srgbClr val="FFCC00"/>
                </a:solidFill>
              </a:rPr>
              <a:t>Biblioteka</a:t>
            </a:r>
            <a:r>
              <a:rPr lang="sk-SK" b="0" dirty="0">
                <a:solidFill>
                  <a:srgbClr val="FFCC00"/>
                </a:solidFill>
              </a:rPr>
              <a:t> </a:t>
            </a:r>
            <a:r>
              <a:rPr lang="sk-SK" b="0" dirty="0" err="1">
                <a:solidFill>
                  <a:srgbClr val="FFCC00"/>
                </a:solidFill>
              </a:rPr>
              <a:t>Corviniana</a:t>
            </a:r>
            <a:endParaRPr lang="sk-SK" b="0" dirty="0">
              <a:solidFill>
                <a:srgbClr val="FFCC00"/>
              </a:solidFill>
            </a:endParaRP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k-SK" dirty="0">
                <a:solidFill>
                  <a:srgbClr val="FFCC00"/>
                </a:solidFill>
              </a:rPr>
              <a:t>Habsburgovci</a:t>
            </a:r>
            <a:endParaRPr lang="sk-SK" dirty="0">
              <a:solidFill>
                <a:srgbClr val="FFCC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rgbClr val="FFCC00"/>
                </a:solidFill>
              </a:rPr>
              <a:t>pravé </a:t>
            </a:r>
            <a:r>
              <a:rPr lang="sk-SK" b="0" dirty="0">
                <a:solidFill>
                  <a:srgbClr val="FFCC00"/>
                </a:solidFill>
              </a:rPr>
              <a:t>zlatnícke výrobky zo </a:t>
            </a:r>
            <a:r>
              <a:rPr lang="sk-SK" b="0" dirty="0">
                <a:solidFill>
                  <a:srgbClr val="FFCC00"/>
                </a:solidFill>
              </a:rPr>
              <a:t>Slovenska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rgbClr val="FFCC00"/>
                </a:solidFill>
              </a:rPr>
              <a:t>iné </a:t>
            </a:r>
            <a:r>
              <a:rPr lang="sk-SK" b="0" dirty="0">
                <a:solidFill>
                  <a:srgbClr val="FFCC00"/>
                </a:solidFill>
              </a:rPr>
              <a:t>umelecké diela slovenských </a:t>
            </a:r>
            <a:r>
              <a:rPr lang="sk-SK" b="0" dirty="0">
                <a:solidFill>
                  <a:srgbClr val="FFCC00"/>
                </a:solidFill>
              </a:rPr>
              <a:t>cechmajstrov</a:t>
            </a:r>
          </a:p>
          <a:p>
            <a:pPr lvl="1"/>
            <a:endParaRPr lang="sk-SK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47090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bg1"/>
                </a:solidFill>
              </a:rPr>
              <a:t>Zbierky vybraných šľachtických rodín</a:t>
            </a:r>
            <a:endParaRPr lang="sk-SK" sz="4000" dirty="0">
              <a:solidFill>
                <a:srgbClr val="FFCC00"/>
              </a:solidFill>
            </a:endParaRPr>
          </a:p>
        </p:txBody>
      </p:sp>
      <p:sp>
        <p:nvSpPr>
          <p:cNvPr id="11" name="Zástupný symbol pro obsah 1"/>
          <p:cNvSpPr>
            <a:spLocks noGrp="1"/>
          </p:cNvSpPr>
          <p:nvPr>
            <p:ph idx="1"/>
          </p:nvPr>
        </p:nvSpPr>
        <p:spPr>
          <a:xfrm>
            <a:off x="341107" y="1700808"/>
            <a:ext cx="8521927" cy="475252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šľachtické zbierky =  počiatočná fáza zberateľstva v</a:t>
            </a:r>
            <a:r>
              <a:rPr lang="sk-SK" b="0" dirty="0">
                <a:solidFill>
                  <a:srgbClr val="FFCC00"/>
                </a:solidFill>
              </a:rPr>
              <a:t> dejinách slovenského múzejníctva </a:t>
            </a:r>
            <a:endParaRPr lang="sk-SK" b="0" dirty="0">
              <a:solidFill>
                <a:srgbClr val="FFCC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záľuba </a:t>
            </a:r>
            <a:r>
              <a:rPr lang="sk-SK" b="0" dirty="0">
                <a:solidFill>
                  <a:srgbClr val="FFCC00"/>
                </a:solidFill>
              </a:rPr>
              <a:t>šľachty v krásnych a vzácnych </a:t>
            </a:r>
            <a:r>
              <a:rPr lang="sk-SK" b="0" dirty="0" smtClean="0">
                <a:solidFill>
                  <a:srgbClr val="FFCC00"/>
                </a:solidFill>
              </a:rPr>
              <a:t>predmetoch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potreba reprezentatívnosti – odraz </a:t>
            </a:r>
            <a:r>
              <a:rPr lang="sk-SK" b="0" dirty="0">
                <a:solidFill>
                  <a:srgbClr val="FFCC00"/>
                </a:solidFill>
              </a:rPr>
              <a:t>kultúrnosti a bohatstva šľachtického </a:t>
            </a:r>
            <a:r>
              <a:rPr lang="sk-SK" b="0" dirty="0">
                <a:solidFill>
                  <a:srgbClr val="FFCC00"/>
                </a:solidFill>
              </a:rPr>
              <a:t>rodu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rgbClr val="FFCC00"/>
                </a:solidFill>
              </a:rPr>
              <a:t>gavalierske </a:t>
            </a:r>
            <a:r>
              <a:rPr lang="sk-SK" b="0" dirty="0" smtClean="0">
                <a:solidFill>
                  <a:srgbClr val="FFCC00"/>
                </a:solidFill>
              </a:rPr>
              <a:t>cesty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poznanie </a:t>
            </a:r>
            <a:r>
              <a:rPr lang="sk-SK" b="0" dirty="0">
                <a:solidFill>
                  <a:srgbClr val="FFCC00"/>
                </a:solidFill>
              </a:rPr>
              <a:t>vyspelého kultúrneho prostredia vyvolalo v nich túžbu dosiahnuť rovnaký stupeň životného </a:t>
            </a:r>
            <a:r>
              <a:rPr lang="sk-SK" b="0" dirty="0">
                <a:solidFill>
                  <a:srgbClr val="FFCC00"/>
                </a:solidFill>
              </a:rPr>
              <a:t>štýlu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umelecko-remeselné predmety, prírodniny</a:t>
            </a:r>
            <a:r>
              <a:rPr lang="sk-SK" b="0" dirty="0">
                <a:solidFill>
                  <a:srgbClr val="FFCC00"/>
                </a:solidFill>
              </a:rPr>
              <a:t>, rarity, kuriozity, relikvie, stroje a prístroje</a:t>
            </a:r>
            <a:r>
              <a:rPr lang="sk-SK" b="0" dirty="0">
                <a:solidFill>
                  <a:srgbClr val="FFCC00"/>
                </a:solidFill>
              </a:rPr>
              <a:t> </a:t>
            </a:r>
            <a:endParaRPr lang="sk-SK" b="0" dirty="0">
              <a:solidFill>
                <a:srgbClr val="FFCC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17.–18. storočie = vrchol </a:t>
            </a:r>
            <a:r>
              <a:rPr lang="sk-SK" b="0" dirty="0">
                <a:solidFill>
                  <a:srgbClr val="FFCC00"/>
                </a:solidFill>
              </a:rPr>
              <a:t>šľachtického zberateľstva </a:t>
            </a:r>
            <a:r>
              <a:rPr lang="sk-SK" b="0" dirty="0" smtClean="0">
                <a:solidFill>
                  <a:srgbClr val="FFCC00"/>
                </a:solidFill>
              </a:rPr>
              <a:t>v</a:t>
            </a:r>
            <a:r>
              <a:rPr lang="sk-SK" b="0" dirty="0">
                <a:solidFill>
                  <a:srgbClr val="FFCC00"/>
                </a:solidFill>
              </a:rPr>
              <a:t> </a:t>
            </a:r>
            <a:r>
              <a:rPr lang="sk-SK" b="0" dirty="0" smtClean="0">
                <a:solidFill>
                  <a:srgbClr val="FFCC00"/>
                </a:solidFill>
              </a:rPr>
              <a:t>slovenských podmienkach</a:t>
            </a:r>
            <a:endParaRPr lang="sk-SK" b="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bg1"/>
                </a:solidFill>
              </a:rPr>
              <a:t>Zbierky vybraných šľachtických rodín</a:t>
            </a:r>
            <a:endParaRPr lang="sk-SK" sz="4000" dirty="0">
              <a:solidFill>
                <a:srgbClr val="FFCC00"/>
              </a:solidFill>
            </a:endParaRPr>
          </a:p>
        </p:txBody>
      </p:sp>
      <p:sp>
        <p:nvSpPr>
          <p:cNvPr id="11" name="Zástupný symbol pro obsah 1"/>
          <p:cNvSpPr>
            <a:spLocks noGrp="1"/>
          </p:cNvSpPr>
          <p:nvPr>
            <p:ph idx="1"/>
          </p:nvPr>
        </p:nvSpPr>
        <p:spPr>
          <a:xfrm>
            <a:off x="683568" y="1329276"/>
            <a:ext cx="4032448" cy="4896544"/>
          </a:xfrm>
        </p:spPr>
        <p:txBody>
          <a:bodyPr>
            <a:noAutofit/>
          </a:bodyPr>
          <a:lstStyle/>
          <a:p>
            <a:endParaRPr lang="sk-SK" sz="1000" dirty="0">
              <a:solidFill>
                <a:srgbClr val="FFCC00"/>
              </a:solidFill>
            </a:endParaRPr>
          </a:p>
          <a:p>
            <a:r>
              <a:rPr lang="sk-SK" dirty="0" smtClean="0">
                <a:solidFill>
                  <a:srgbClr val="FFCC00"/>
                </a:solidFill>
              </a:rPr>
              <a:t>Prvá </a:t>
            </a:r>
            <a:r>
              <a:rPr lang="sk-SK" dirty="0">
                <a:solidFill>
                  <a:srgbClr val="FFCC00"/>
                </a:solidFill>
              </a:rPr>
              <a:t>zbierka už v 15. </a:t>
            </a:r>
            <a:r>
              <a:rPr lang="sk-SK" dirty="0">
                <a:solidFill>
                  <a:srgbClr val="FFCC00"/>
                </a:solidFill>
              </a:rPr>
              <a:t>storočí</a:t>
            </a:r>
          </a:p>
          <a:p>
            <a:endParaRPr lang="sk-SK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CC00"/>
                </a:solidFill>
              </a:rPr>
              <a:t>Žofia </a:t>
            </a:r>
            <a:r>
              <a:rPr lang="sk-SK" dirty="0" smtClean="0">
                <a:solidFill>
                  <a:srgbClr val="FFCC00"/>
                </a:solidFill>
              </a:rPr>
              <a:t>Bavorská </a:t>
            </a:r>
            <a:r>
              <a:rPr lang="sk-SK" b="0" dirty="0" smtClean="0">
                <a:solidFill>
                  <a:srgbClr val="FFCC00"/>
                </a:solidFill>
              </a:rPr>
              <a:t>(1376–1428)</a:t>
            </a:r>
            <a:endParaRPr lang="sk-SK" b="0" dirty="0">
              <a:solidFill>
                <a:srgbClr val="FFCC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 smtClean="0">
                <a:solidFill>
                  <a:srgbClr val="FFCC00"/>
                </a:solidFill>
              </a:rPr>
              <a:t>česká </a:t>
            </a:r>
            <a:r>
              <a:rPr lang="sk-SK" b="0" dirty="0" err="1">
                <a:solidFill>
                  <a:srgbClr val="FFCC00"/>
                </a:solidFill>
              </a:rPr>
              <a:t>exkráľovná</a:t>
            </a:r>
            <a:r>
              <a:rPr lang="sk-SK" b="0" dirty="0">
                <a:solidFill>
                  <a:srgbClr val="FFCC00"/>
                </a:solidFill>
              </a:rPr>
              <a:t> </a:t>
            </a:r>
            <a:r>
              <a:rPr lang="sk-SK" b="0" dirty="0" smtClean="0">
                <a:solidFill>
                  <a:srgbClr val="FFCC00"/>
                </a:solidFill>
              </a:rPr>
              <a:t>(vdova po Václavovi II.)</a:t>
            </a:r>
            <a:endParaRPr lang="sk-SK" b="0" dirty="0">
              <a:solidFill>
                <a:srgbClr val="FFCC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rgbClr val="FFCC00"/>
                </a:solidFill>
              </a:rPr>
              <a:t>iluminátorská tvorba, </a:t>
            </a:r>
            <a:r>
              <a:rPr lang="sk-SK" b="0" dirty="0">
                <a:solidFill>
                  <a:srgbClr val="FFCC00"/>
                </a:solidFill>
              </a:rPr>
              <a:t>rukopisné </a:t>
            </a:r>
            <a:r>
              <a:rPr lang="sk-SK" b="0" dirty="0">
                <a:solidFill>
                  <a:srgbClr val="FFCC00"/>
                </a:solidFill>
              </a:rPr>
              <a:t>pamiatky, šperky, obrazy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rgbClr val="FFCC00"/>
                </a:solidFill>
              </a:rPr>
              <a:t>Lampa </a:t>
            </a:r>
            <a:r>
              <a:rPr lang="sk-SK" b="0" dirty="0">
                <a:solidFill>
                  <a:srgbClr val="FFCC00"/>
                </a:solidFill>
              </a:rPr>
              <a:t>kráľovnej </a:t>
            </a:r>
            <a:r>
              <a:rPr lang="sk-SK" b="0" dirty="0">
                <a:solidFill>
                  <a:srgbClr val="FFCC00"/>
                </a:solidFill>
              </a:rPr>
              <a:t>Žofie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u="sng" dirty="0"/>
          </a:p>
          <a:p>
            <a:pPr lvl="1"/>
            <a:r>
              <a:rPr lang="sk-SK" dirty="0" smtClean="0"/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496163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492</Words>
  <Application>Microsoft Office PowerPoint</Application>
  <PresentationFormat>Předvádění na obrazovce (4:3)</PresentationFormat>
  <Paragraphs>212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Motív Office</vt:lpstr>
      <vt:lpstr>Dejiny slovenského múzejníctva (MUI_336)  2. prednáška  -  Najstaršie zberateľské tradície a múzejno-zberateľské aktivity na území dnešného Slovenska </vt:lpstr>
      <vt:lpstr>Zberateľstvo</vt:lpstr>
      <vt:lpstr>Zberateľstvo</vt:lpstr>
      <vt:lpstr>Prehľad dejín zberateľstva na Slovensku</vt:lpstr>
      <vt:lpstr>Prehľad dejín zberateľstva na Slovensku</vt:lpstr>
      <vt:lpstr>Prehľad dejín zberateľstva na Slovensku</vt:lpstr>
      <vt:lpstr>Zbierky panovníckych rodín</vt:lpstr>
      <vt:lpstr>Zbierky vybraných šľachtických rodín</vt:lpstr>
      <vt:lpstr>Zbierky vybraných šľachtických rodín</vt:lpstr>
      <vt:lpstr>Zbierky vybraných šľachtických rodín</vt:lpstr>
      <vt:lpstr>Zbierky vybraných šľachtických rodín</vt:lpstr>
      <vt:lpstr>Zbierky vybraných šľachtických rodín</vt:lpstr>
      <vt:lpstr>Zbierky vybraných šľachtických rodín</vt:lpstr>
      <vt:lpstr>Zbierky vybraných šľachtických rodín</vt:lpstr>
      <vt:lpstr>Zbierky vybraných šľachtických rodín</vt:lpstr>
      <vt:lpstr>Zbierky vybraných šľachtických rodín</vt:lpstr>
      <vt:lpstr>Zbierky vybraných šľachtických rodín</vt:lpstr>
      <vt:lpstr>Zbierky vybraných šľachtických rodín</vt:lpstr>
      <vt:lpstr>Zbierky súkromných zberateľov  v banských mestách</vt:lpstr>
      <vt:lpstr>Zbierky súkromných zberateľov  v banských mestách</vt:lpstr>
      <vt:lpstr>Školské zbierky</vt:lpstr>
      <vt:lpstr>Školské zbierky</vt:lpstr>
      <vt:lpstr>Zbierky v ostatných mestách a obciach</vt:lpstr>
      <vt:lpstr>Zbierky v ostatných mestách a obciach</vt:lpstr>
      <vt:lpstr>Zbierky v ostatných mestách a obciach</vt:lpstr>
      <vt:lpstr>Zbierky v ostatných mestách a obciach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Porovnanie všeobecnej situácie na Slovensku v roku 1946  s obdobím 1. a 2. Československej republiky očami príslušníkov SNB z českých zemí</dc:title>
  <dc:creator>Martin Vitko</dc:creator>
  <cp:lastModifiedBy>Martin Vitko</cp:lastModifiedBy>
  <cp:revision>46</cp:revision>
  <dcterms:created xsi:type="dcterms:W3CDTF">2014-03-23T09:31:12Z</dcterms:created>
  <dcterms:modified xsi:type="dcterms:W3CDTF">2016-03-08T20:50:19Z</dcterms:modified>
</cp:coreProperties>
</file>