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17.03.2016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CC00"/>
                </a:solidFill>
              </a:rPr>
              <a:t>Dejiny slovenského múzejníctva (MUI_336)</a:t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b="1" dirty="0" smtClean="0">
                <a:solidFill>
                  <a:srgbClr val="FFCC00"/>
                </a:solidFill>
              </a:rPr>
              <a:t/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sz="3600" b="1" dirty="0">
                <a:solidFill>
                  <a:srgbClr val="FFCC00"/>
                </a:solidFill>
              </a:rPr>
              <a:t>3</a:t>
            </a:r>
            <a:r>
              <a:rPr lang="sk-SK" sz="3600" b="1" dirty="0" smtClean="0">
                <a:solidFill>
                  <a:srgbClr val="FFCC00"/>
                </a:solidFill>
              </a:rPr>
              <a:t>. </a:t>
            </a:r>
            <a:r>
              <a:rPr lang="sk-SK" sz="3600" b="1" dirty="0">
                <a:solidFill>
                  <a:srgbClr val="FFCC00"/>
                </a:solidFill>
              </a:rPr>
              <a:t>prednáška </a:t>
            </a:r>
            <a:r>
              <a:rPr lang="sk-SK" sz="3600" b="1" dirty="0" smtClean="0">
                <a:solidFill>
                  <a:srgbClr val="FFCC00"/>
                </a:solidFill>
              </a:rPr>
              <a:t/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- </a:t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Národnobuditeľský proces a múzejná myšlienka na Slovensku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352928" cy="1752600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>
                <a:solidFill>
                  <a:srgbClr val="FFCC00"/>
                </a:solidFill>
              </a:rPr>
              <a:t>Mgr. Martin </a:t>
            </a:r>
            <a:r>
              <a:rPr lang="sk-SK" sz="2400" dirty="0" err="1" smtClean="0">
                <a:solidFill>
                  <a:srgbClr val="FFCC00"/>
                </a:solidFill>
              </a:rPr>
              <a:t>Vitko</a:t>
            </a:r>
            <a:endParaRPr lang="sk-SK" sz="2400" dirty="0" smtClean="0">
              <a:solidFill>
                <a:srgbClr val="FFCC00"/>
              </a:solidFill>
            </a:endParaRPr>
          </a:p>
          <a:p>
            <a:r>
              <a:rPr lang="sk-SK" sz="2400" dirty="0" smtClean="0">
                <a:solidFill>
                  <a:srgbClr val="FFCC00"/>
                </a:solidFill>
              </a:rPr>
              <a:t>Filozofická fakulta Masarykovej univerzity</a:t>
            </a:r>
            <a:endParaRPr lang="sk-SK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Matica slovenská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1506" y="1039019"/>
            <a:ext cx="8363272" cy="757237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Zákaz Matice slovenskej a zavretie Matičného múzea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82019"/>
            <a:ext cx="4187825" cy="403683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zatvorenie Matice slovenskej (</a:t>
            </a:r>
            <a:r>
              <a:rPr lang="sk-SK" b="1" dirty="0" smtClean="0">
                <a:solidFill>
                  <a:srgbClr val="FFCC00"/>
                </a:solidFill>
              </a:rPr>
              <a:t>1875</a:t>
            </a:r>
            <a:r>
              <a:rPr lang="sk-SK" dirty="0" smtClean="0">
                <a:solidFill>
                  <a:srgbClr val="FFCC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za 12 rokov činnosti nestihla plánovanú prácu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celý majetok i múzeum skonfiškované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viac ako 26 000 predmetov</a:t>
            </a:r>
            <a:endParaRPr lang="sk-SK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na jej tradíciu naviazala neskoršia </a:t>
            </a:r>
            <a:r>
              <a:rPr lang="sk-SK" b="1" dirty="0" smtClean="0">
                <a:solidFill>
                  <a:srgbClr val="FFCC00"/>
                </a:solidFill>
              </a:rPr>
              <a:t>Muzeálna slovenská spoločnosť</a:t>
            </a:r>
            <a:endParaRPr lang="sk-SK" b="1" dirty="0">
              <a:solidFill>
                <a:srgbClr val="FFCC00"/>
              </a:solidFill>
            </a:endParaRPr>
          </a:p>
        </p:txBody>
      </p:sp>
      <p:pic>
        <p:nvPicPr>
          <p:cNvPr id="7170" name="Picture 2" descr="http://www.maticapd.sk/wp-content/uploads/2013/12/memorandum-naroda-slovenskeho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9" y="2722137"/>
            <a:ext cx="4180013" cy="2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4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Od zrušenia Matice slovenskej k vzniku Muzeálnej slovenskej spoločnosti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5554960" cy="446449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V nasledujúcich 20 rokoch na Slovensku žiadna kultúrna a vedecká ustanovizeň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Výstavka slovenských výšiviek v Turčianskom Sv. Martine (1887)</a:t>
            </a:r>
          </a:p>
          <a:p>
            <a:pPr lvl="1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národopisná výstava spolku Živena</a:t>
            </a:r>
          </a:p>
          <a:p>
            <a:pPr lvl="1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posilnenie v boji proti národnostnému útlaku</a:t>
            </a:r>
          </a:p>
          <a:p>
            <a:pPr lvl="1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vzbudený záujem o zbieranie národopisného materiálu</a:t>
            </a:r>
          </a:p>
        </p:txBody>
      </p:sp>
      <p:pic>
        <p:nvPicPr>
          <p:cNvPr id="8196" name="Picture 4" descr="http://www.banskabystrica.sk/portals_pictures/i_002461/i_246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0002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Od zrušenia Matice slovenskej k vzniku Muzeálnej slovenskej spoločnosti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6990" y="1312650"/>
            <a:ext cx="8363272" cy="757237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Národný dom v Turčianskom Svätom Martine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89646"/>
            <a:ext cx="4187825" cy="448734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Matúš Dula </a:t>
            </a:r>
            <a:r>
              <a:rPr lang="sk-SK" dirty="0" smtClean="0">
                <a:solidFill>
                  <a:srgbClr val="FFCC00"/>
                </a:solidFill>
              </a:rPr>
              <a:t>– iniciatíva postaviť Národný dom – i zbierka pamiatok -</a:t>
            </a:r>
            <a:r>
              <a:rPr lang="en-GB" dirty="0" smtClean="0">
                <a:solidFill>
                  <a:srgbClr val="FFCC00"/>
                </a:solidFill>
              </a:rPr>
              <a:t>&gt;</a:t>
            </a:r>
            <a:r>
              <a:rPr lang="cs-CZ" dirty="0" smtClean="0">
                <a:solidFill>
                  <a:srgbClr val="FFCC00"/>
                </a:solidFill>
              </a:rPr>
              <a:t> muzeum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FFCC00"/>
                </a:solidFill>
              </a:rPr>
              <a:t>Dom</a:t>
            </a:r>
          </a:p>
          <a:p>
            <a:pPr>
              <a:buFontTx/>
              <a:buChar char="-"/>
            </a:pPr>
            <a:r>
              <a:rPr lang="sk-SK" dirty="0">
                <a:solidFill>
                  <a:srgbClr val="FFCC00"/>
                </a:solidFill>
              </a:rPr>
              <a:t>n</a:t>
            </a:r>
            <a:r>
              <a:rPr lang="sk-SK" dirty="0" smtClean="0">
                <a:solidFill>
                  <a:srgbClr val="FFCC00"/>
                </a:solidFill>
              </a:rPr>
              <a:t>ajštedrejší darca – </a:t>
            </a:r>
            <a:r>
              <a:rPr lang="sk-SK" b="1" dirty="0" smtClean="0">
                <a:solidFill>
                  <a:srgbClr val="FFCC00"/>
                </a:solidFill>
              </a:rPr>
              <a:t>Andrej Kmeť</a:t>
            </a:r>
            <a:r>
              <a:rPr lang="sk-SK" dirty="0" smtClean="0">
                <a:solidFill>
                  <a:srgbClr val="FFCC00"/>
                </a:solidFill>
              </a:rPr>
              <a:t> – mineralogicko-geologická zbierka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Zriadenie „Múzea a bibliotéky“ (</a:t>
            </a:r>
            <a:r>
              <a:rPr lang="sk-SK" b="1" dirty="0" smtClean="0">
                <a:solidFill>
                  <a:srgbClr val="FFCC00"/>
                </a:solidFill>
              </a:rPr>
              <a:t>1890</a:t>
            </a:r>
            <a:r>
              <a:rPr lang="sk-SK" dirty="0" smtClean="0">
                <a:solidFill>
                  <a:srgbClr val="FFCC00"/>
                </a:solidFill>
              </a:rPr>
              <a:t>) – výzva k verejnosti na darovanie predmetov</a:t>
            </a:r>
            <a:endParaRPr lang="sk-SK" b="1" dirty="0">
              <a:solidFill>
                <a:srgbClr val="FFCC00"/>
              </a:solidFill>
            </a:endParaRPr>
          </a:p>
        </p:txBody>
      </p:sp>
      <p:pic>
        <p:nvPicPr>
          <p:cNvPr id="9218" name="Picture 2" descr="http://www.vypadni.sk/App_Blobs/Images/Upload/000014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6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Od zrušenia Matice slovenskej k vzniku Muzeálnej slovenskej spoločnosti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5554960" cy="446449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Andrej </a:t>
            </a:r>
            <a:r>
              <a:rPr lang="sk-SK" sz="2400" b="1" dirty="0" err="1" smtClean="0">
                <a:solidFill>
                  <a:srgbClr val="FFCC00"/>
                </a:solidFill>
              </a:rPr>
              <a:t>Halaša</a:t>
            </a:r>
            <a:r>
              <a:rPr lang="sk-SK" sz="2400" dirty="0" smtClean="0">
                <a:solidFill>
                  <a:srgbClr val="FFCC00"/>
                </a:solidFill>
              </a:rPr>
              <a:t>, </a:t>
            </a:r>
            <a:r>
              <a:rPr lang="sk-SK" sz="2400" b="1" dirty="0" smtClean="0">
                <a:solidFill>
                  <a:srgbClr val="FFCC00"/>
                </a:solidFill>
              </a:rPr>
              <a:t>Ján </a:t>
            </a:r>
            <a:r>
              <a:rPr lang="sk-SK" sz="2400" b="1" dirty="0" err="1" smtClean="0">
                <a:solidFill>
                  <a:srgbClr val="FFCC00"/>
                </a:solidFill>
              </a:rPr>
              <a:t>Petrikovich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zbierky v 4 miestnostiach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zbierka mineralogická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zbierka geologická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zbierka mineralogicko-geologická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zbierka minerálov nerozradená</a:t>
            </a:r>
            <a:endParaRPr lang="sk-SK" sz="2000" dirty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z</a:t>
            </a:r>
            <a:r>
              <a:rPr lang="sk-SK" sz="2000" dirty="0" smtClean="0">
                <a:solidFill>
                  <a:srgbClr val="FFCC00"/>
                </a:solidFill>
              </a:rPr>
              <a:t>bierka </a:t>
            </a:r>
            <a:r>
              <a:rPr lang="sk-SK" sz="2000" dirty="0">
                <a:solidFill>
                  <a:srgbClr val="FFCC00"/>
                </a:solidFill>
              </a:rPr>
              <a:t>skamenelín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n</a:t>
            </a:r>
            <a:r>
              <a:rPr lang="sk-SK" sz="2000" dirty="0" smtClean="0">
                <a:solidFill>
                  <a:srgbClr val="FFCC00"/>
                </a:solidFill>
              </a:rPr>
              <a:t>umizmatická </a:t>
            </a:r>
            <a:r>
              <a:rPr lang="sk-SK" sz="2000" dirty="0">
                <a:solidFill>
                  <a:srgbClr val="FFCC00"/>
                </a:solidFill>
              </a:rPr>
              <a:t>zbierka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z</a:t>
            </a:r>
            <a:r>
              <a:rPr lang="sk-SK" sz="2000" dirty="0" smtClean="0">
                <a:solidFill>
                  <a:srgbClr val="FFCC00"/>
                </a:solidFill>
              </a:rPr>
              <a:t>bierka </a:t>
            </a:r>
            <a:r>
              <a:rPr lang="sk-SK" sz="2000" dirty="0">
                <a:solidFill>
                  <a:srgbClr val="FFCC00"/>
                </a:solidFill>
              </a:rPr>
              <a:t>lišajníkov a </a:t>
            </a:r>
            <a:r>
              <a:rPr lang="sk-SK" sz="2000" dirty="0" smtClean="0">
                <a:solidFill>
                  <a:srgbClr val="FFCC00"/>
                </a:solidFill>
              </a:rPr>
              <a:t>machov</a:t>
            </a:r>
            <a:endParaRPr lang="sk-SK" sz="2000" dirty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ľudová </a:t>
            </a:r>
            <a:r>
              <a:rPr lang="sk-SK" sz="2000" dirty="0">
                <a:solidFill>
                  <a:srgbClr val="FFCC00"/>
                </a:solidFill>
              </a:rPr>
              <a:t>keramika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s</a:t>
            </a:r>
            <a:r>
              <a:rPr lang="sk-SK" sz="2000" dirty="0" smtClean="0">
                <a:solidFill>
                  <a:srgbClr val="FFCC00"/>
                </a:solidFill>
              </a:rPr>
              <a:t>tarožitnosti predhistorické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zbierka </a:t>
            </a:r>
            <a:r>
              <a:rPr lang="sk-SK" sz="2000" dirty="0">
                <a:solidFill>
                  <a:srgbClr val="FFCC00"/>
                </a:solidFill>
              </a:rPr>
              <a:t>Živeny</a:t>
            </a:r>
          </a:p>
        </p:txBody>
      </p:sp>
      <p:pic>
        <p:nvPicPr>
          <p:cNvPr id="10242" name="Picture 2" descr="http://www.nasaadvokacia.sk/advokati/andrej_hal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7" y="2204864"/>
            <a:ext cx="16478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yklopediapoznania.sk/data/osobnosti_obrazky/petrikovich_j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199507"/>
            <a:ext cx="1647825" cy="23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Od zrušenia Matice slovenskej k vzniku Muzeálnej slovenskej spoločnosti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6990" y="1312650"/>
            <a:ext cx="8363272" cy="757237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Snahy o založenie vedeckého spolku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89646"/>
            <a:ext cx="5666558" cy="448734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Andrej Kmeť </a:t>
            </a:r>
            <a:r>
              <a:rPr lang="sk-SK" dirty="0" smtClean="0">
                <a:solidFill>
                  <a:srgbClr val="FFCC00"/>
                </a:solidFill>
              </a:rPr>
              <a:t>(1841–1908) – celý život snaha o realizáciu myšlienky organizovania slovenského vedeckého života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napriek prekážkam presadzuje myšlienku </a:t>
            </a:r>
            <a:r>
              <a:rPr lang="sk-SK" b="1" dirty="0" smtClean="0">
                <a:solidFill>
                  <a:srgbClr val="FFCC00"/>
                </a:solidFill>
              </a:rPr>
              <a:t>Slovenského vedeckého spolku</a:t>
            </a:r>
            <a:endParaRPr lang="sk-SK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dirty="0">
                <a:solidFill>
                  <a:srgbClr val="FFCC00"/>
                </a:solidFill>
              </a:rPr>
              <a:t>stanovy spolku, s cieľom </a:t>
            </a:r>
            <a:r>
              <a:rPr lang="sk-SK" i="1" dirty="0">
                <a:solidFill>
                  <a:srgbClr val="FFCC00"/>
                </a:solidFill>
              </a:rPr>
              <a:t>„pestovať všetky odbory vedy a umenia ku vzdelaniu národa slovenského</a:t>
            </a:r>
            <a:r>
              <a:rPr lang="sk-SK" i="1" dirty="0" smtClean="0">
                <a:solidFill>
                  <a:srgbClr val="FFCC00"/>
                </a:solidFill>
              </a:rPr>
              <a:t>“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C00"/>
                </a:solidFill>
              </a:rPr>
              <a:t>múzeum a bibliotéka len ako prostriedky k dosiahnutiu tohto cieľa</a:t>
            </a:r>
            <a:endParaRPr lang="sk-SK" b="1" dirty="0">
              <a:solidFill>
                <a:srgbClr val="FFCC00"/>
              </a:solidFill>
            </a:endParaRPr>
          </a:p>
        </p:txBody>
      </p:sp>
      <p:pic>
        <p:nvPicPr>
          <p:cNvPr id="11266" name="Picture 2" descr="https://upload.wikimedia.org/wikipedia/commons/thumb/3/35/Andrejkmet.jpg/225px-Andrejkm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563042" cy="37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3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Muzeálna slovenská spoločnosť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251722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valné zhromaždenie v r. </a:t>
            </a:r>
            <a:r>
              <a:rPr lang="sk-SK" sz="2400" b="1" dirty="0" smtClean="0">
                <a:solidFill>
                  <a:srgbClr val="FFCC00"/>
                </a:solidFill>
              </a:rPr>
              <a:t>1893</a:t>
            </a:r>
            <a:r>
              <a:rPr lang="sk-SK" sz="2400" dirty="0" smtClean="0">
                <a:solidFill>
                  <a:srgbClr val="FFCC00"/>
                </a:solidFill>
              </a:rPr>
              <a:t> – </a:t>
            </a:r>
            <a:r>
              <a:rPr lang="sk-SK" sz="2400" b="1" dirty="0" smtClean="0">
                <a:solidFill>
                  <a:srgbClr val="FFCC00"/>
                </a:solidFill>
              </a:rPr>
              <a:t>Muzeálna slovenská spoločnosť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182 počiatočných členov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d</a:t>
            </a:r>
            <a:r>
              <a:rPr lang="sk-SK" sz="2400" dirty="0" smtClean="0">
                <a:solidFill>
                  <a:srgbClr val="FFCC00"/>
                </a:solidFill>
              </a:rPr>
              <a:t>efinitívny výbor (1895) – až vtedy začatie riadnej činnosti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Andrej Kmeť </a:t>
            </a:r>
            <a:r>
              <a:rPr lang="sk-SK" sz="2000" dirty="0" smtClean="0">
                <a:solidFill>
                  <a:srgbClr val="FFCC00"/>
                </a:solidFill>
              </a:rPr>
              <a:t>(predseda), </a:t>
            </a:r>
            <a:r>
              <a:rPr lang="sk-SK" sz="2000" b="1" dirty="0" smtClean="0">
                <a:solidFill>
                  <a:srgbClr val="FFCC00"/>
                </a:solidFill>
              </a:rPr>
              <a:t>Ján </a:t>
            </a:r>
            <a:r>
              <a:rPr lang="sk-SK" sz="2000" b="1" dirty="0" err="1" smtClean="0">
                <a:solidFill>
                  <a:srgbClr val="FFCC00"/>
                </a:solidFill>
              </a:rPr>
              <a:t>Petrikovich</a:t>
            </a:r>
            <a:r>
              <a:rPr lang="sk-SK" sz="2000" b="1" dirty="0" smtClean="0">
                <a:solidFill>
                  <a:srgbClr val="FFCC00"/>
                </a:solidFill>
              </a:rPr>
              <a:t> </a:t>
            </a:r>
            <a:r>
              <a:rPr lang="sk-SK" sz="2000" dirty="0" smtClean="0">
                <a:solidFill>
                  <a:srgbClr val="FFCC00"/>
                </a:solidFill>
              </a:rPr>
              <a:t>(podpredseda)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Andrej </a:t>
            </a:r>
            <a:r>
              <a:rPr lang="sk-SK" sz="2000" b="1" dirty="0" err="1" smtClean="0">
                <a:solidFill>
                  <a:srgbClr val="FFCC00"/>
                </a:solidFill>
              </a:rPr>
              <a:t>Halaša</a:t>
            </a:r>
            <a:r>
              <a:rPr lang="sk-SK" sz="2000" dirty="0" smtClean="0">
                <a:solidFill>
                  <a:srgbClr val="FFCC00"/>
                </a:solidFill>
              </a:rPr>
              <a:t>, </a:t>
            </a:r>
            <a:r>
              <a:rPr lang="sk-SK" sz="2000" b="1" dirty="0" err="1" smtClean="0">
                <a:solidFill>
                  <a:srgbClr val="FFCC00"/>
                </a:solidFill>
              </a:rPr>
              <a:t>Romuald</a:t>
            </a:r>
            <a:r>
              <a:rPr lang="sk-SK" sz="2000" b="1" dirty="0" smtClean="0">
                <a:solidFill>
                  <a:srgbClr val="FFCC00"/>
                </a:solidFill>
              </a:rPr>
              <a:t> </a:t>
            </a:r>
            <a:r>
              <a:rPr lang="sk-SK" sz="2000" b="1" dirty="0" err="1" smtClean="0">
                <a:solidFill>
                  <a:srgbClr val="FFCC00"/>
                </a:solidFill>
              </a:rPr>
              <a:t>Zaymus</a:t>
            </a:r>
            <a:r>
              <a:rPr lang="sk-SK" sz="2000" dirty="0" smtClean="0">
                <a:solidFill>
                  <a:srgbClr val="FFCC00"/>
                </a:solidFill>
              </a:rPr>
              <a:t>, </a:t>
            </a:r>
            <a:r>
              <a:rPr lang="sk-SK" sz="2000" b="1" dirty="0" smtClean="0">
                <a:solidFill>
                  <a:srgbClr val="FFCC00"/>
                </a:solidFill>
              </a:rPr>
              <a:t>Andrej Sokolík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cieľ </a:t>
            </a:r>
            <a:r>
              <a:rPr lang="sk-SK" sz="2400" i="1" dirty="0">
                <a:solidFill>
                  <a:srgbClr val="FFCC00"/>
                </a:solidFill>
              </a:rPr>
              <a:t>„pátrať po rozličných znamenitostiach Horného Uhorska</a:t>
            </a:r>
            <a:r>
              <a:rPr lang="sk-SK" sz="2400" i="1" dirty="0" smtClean="0">
                <a:solidFill>
                  <a:srgbClr val="FFCC00"/>
                </a:solidFill>
              </a:rPr>
              <a:t>“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sústredenie najmä na zber – publikované apely na prispievanie do zbierkového fondu spoločnosti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vlastná múzejná práca sústredená v 4 odboroch: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I. odbor: zemepis a prírodopis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II. odbor: pravek, starožitnosti a antropológia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III. odbor: národopis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IV. odbor: remeslo, priemysel, hospodárstvo a obchod</a:t>
            </a:r>
          </a:p>
        </p:txBody>
      </p:sp>
    </p:spTree>
    <p:extLst>
      <p:ext uri="{BB962C8B-B14F-4D97-AF65-F5344CB8AC3E}">
        <p14:creationId xmlns:p14="http://schemas.microsoft.com/office/powerpoint/2010/main" val="21855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Muzeálna slovenská spoločnosť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533848"/>
          </a:xfrm>
        </p:spPr>
        <p:txBody>
          <a:bodyPr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Sborník</a:t>
            </a:r>
            <a:r>
              <a:rPr lang="sk-SK" dirty="0" smtClean="0">
                <a:solidFill>
                  <a:srgbClr val="FFCC00"/>
                </a:solidFill>
              </a:rPr>
              <a:t> Muzeálnej slovenskej spoločnosti </a:t>
            </a:r>
          </a:p>
          <a:p>
            <a:pPr algn="ctr"/>
            <a:r>
              <a:rPr lang="sk-SK" b="0" dirty="0" smtClean="0">
                <a:solidFill>
                  <a:srgbClr val="FFCC00"/>
                </a:solidFill>
              </a:rPr>
              <a:t>(1896–1914)</a:t>
            </a:r>
          </a:p>
          <a:p>
            <a:pPr algn="ctr"/>
            <a:r>
              <a:rPr lang="sk-SK" b="0" dirty="0" smtClean="0">
                <a:solidFill>
                  <a:srgbClr val="FFCC00"/>
                </a:solidFill>
              </a:rPr>
              <a:t>vedecké texty</a:t>
            </a:r>
            <a:endParaRPr lang="sk-SK" b="0" dirty="0">
              <a:solidFill>
                <a:srgbClr val="FFCC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3648" y="3186434"/>
            <a:ext cx="2174306" cy="3452946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533847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Časopis Muzeálnej slovenskej spoločnosti </a:t>
            </a:r>
          </a:p>
          <a:p>
            <a:pPr algn="ctr"/>
            <a:r>
              <a:rPr lang="sk-SK" b="0" dirty="0" smtClean="0">
                <a:solidFill>
                  <a:srgbClr val="FFCC00"/>
                </a:solidFill>
              </a:rPr>
              <a:t>(1898–1914)</a:t>
            </a:r>
          </a:p>
          <a:p>
            <a:pPr algn="ctr"/>
            <a:r>
              <a:rPr lang="sk-SK" b="0" dirty="0" smtClean="0">
                <a:solidFill>
                  <a:srgbClr val="FFCC00"/>
                </a:solidFill>
              </a:rPr>
              <a:t>chod spoločnosti</a:t>
            </a:r>
            <a:endParaRPr lang="sk-SK" b="0" dirty="0">
              <a:solidFill>
                <a:srgbClr val="FFCC00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78759" y="3186433"/>
            <a:ext cx="2174306" cy="34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Muzeálna slovenská spoločnosť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251722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o</a:t>
            </a:r>
            <a:r>
              <a:rPr lang="sk-SK" sz="2400" dirty="0" smtClean="0">
                <a:solidFill>
                  <a:srgbClr val="FFCC00"/>
                </a:solidFill>
              </a:rPr>
              <a:t>d začiatku problém s miestom uloženia zbierok – v Dome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v</a:t>
            </a:r>
            <a:r>
              <a:rPr lang="sk-SK" sz="2400" dirty="0" smtClean="0">
                <a:solidFill>
                  <a:srgbClr val="FFCC00"/>
                </a:solidFill>
              </a:rPr>
              <a:t>yriešené postavením novej budovy – slávnostne otvorená v r. </a:t>
            </a:r>
            <a:r>
              <a:rPr lang="sk-SK" sz="2400" b="1" dirty="0" smtClean="0">
                <a:solidFill>
                  <a:srgbClr val="FFCC00"/>
                </a:solidFill>
              </a:rPr>
              <a:t>1908</a:t>
            </a:r>
          </a:p>
        </p:txBody>
      </p:sp>
      <p:pic>
        <p:nvPicPr>
          <p:cNvPr id="13314" name="Picture 2" descr="http://www.obnova.sk/sites/default/files/imagecache/logo_skupiny_blok/skupiny/logo/TM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616624" cy="36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Muzeálna slovenská spoločnosť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57461"/>
            <a:ext cx="8568952" cy="121927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základom zbierka výšiviek Živeny – kustódka </a:t>
            </a:r>
            <a:r>
              <a:rPr lang="sk-SK" sz="2400" b="1" dirty="0" smtClean="0">
                <a:solidFill>
                  <a:srgbClr val="FFCC00"/>
                </a:solidFill>
              </a:rPr>
              <a:t>Ema </a:t>
            </a:r>
            <a:r>
              <a:rPr lang="sk-SK" sz="2400" b="1" dirty="0" err="1" smtClean="0">
                <a:solidFill>
                  <a:srgbClr val="FFCC00"/>
                </a:solidFill>
              </a:rPr>
              <a:t>Goldpergerová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zbierky rozčlenené do odborov: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23528" y="2996952"/>
            <a:ext cx="367240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Historický odbor</a:t>
            </a:r>
            <a:r>
              <a:rPr lang="sk-SK" sz="2200" dirty="0" smtClean="0">
                <a:solidFill>
                  <a:srgbClr val="FFCC00"/>
                </a:solidFill>
              </a:rPr>
              <a:t>: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Archív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Archeológia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Kultúrna história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Numizmatika</a:t>
            </a:r>
          </a:p>
          <a:p>
            <a:pPr lvl="2">
              <a:buFontTx/>
              <a:buChar char="-"/>
            </a:pPr>
            <a:r>
              <a:rPr lang="sk-SK" sz="2000" b="1" dirty="0" err="1" smtClean="0">
                <a:solidFill>
                  <a:srgbClr val="FFCC00"/>
                </a:solidFill>
              </a:rPr>
              <a:t>Filatélia</a:t>
            </a:r>
            <a:endParaRPr lang="sk-SK" sz="2000" b="1" dirty="0" smtClean="0">
              <a:solidFill>
                <a:srgbClr val="FFCC00"/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860032" y="2996952"/>
            <a:ext cx="367240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Prírodovedný odbor</a:t>
            </a:r>
            <a:r>
              <a:rPr lang="sk-SK" sz="2200" dirty="0" smtClean="0">
                <a:solidFill>
                  <a:srgbClr val="FFCC00"/>
                </a:solidFill>
              </a:rPr>
              <a:t>: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Botanika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Zoológia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Mineralógia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Geológia</a:t>
            </a:r>
          </a:p>
          <a:p>
            <a:pPr lvl="2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Paleontológia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-108520" y="5450086"/>
            <a:ext cx="8496944" cy="129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Národopisný odbor</a:t>
            </a:r>
          </a:p>
        </p:txBody>
      </p:sp>
    </p:spTree>
    <p:extLst>
      <p:ext uri="{BB962C8B-B14F-4D97-AF65-F5344CB8AC3E}">
        <p14:creationId xmlns:p14="http://schemas.microsoft.com/office/powerpoint/2010/main" val="3515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Muzeálna slovenská spoločnosť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251722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dobrovoľníci </a:t>
            </a:r>
            <a:r>
              <a:rPr lang="sk-SK" sz="2400" b="1" dirty="0" smtClean="0">
                <a:solidFill>
                  <a:srgbClr val="FFCC00"/>
                </a:solidFill>
              </a:rPr>
              <a:t>Andrej </a:t>
            </a:r>
            <a:r>
              <a:rPr lang="sk-SK" sz="2400" b="1" dirty="0" err="1" smtClean="0">
                <a:solidFill>
                  <a:srgbClr val="FFCC00"/>
                </a:solidFill>
              </a:rPr>
              <a:t>Halaša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a </a:t>
            </a:r>
            <a:r>
              <a:rPr lang="sk-SK" sz="2400" b="1" dirty="0" smtClean="0">
                <a:solidFill>
                  <a:srgbClr val="FFCC00"/>
                </a:solidFill>
              </a:rPr>
              <a:t>Ján </a:t>
            </a:r>
            <a:r>
              <a:rPr lang="sk-SK" sz="2400" b="1" dirty="0" err="1" smtClean="0">
                <a:solidFill>
                  <a:srgbClr val="FFCC00"/>
                </a:solidFill>
              </a:rPr>
              <a:t>Petrikovich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prvým stálym zamestnancom bol </a:t>
            </a:r>
            <a:r>
              <a:rPr lang="sk-SK" sz="2400" b="1" dirty="0" smtClean="0">
                <a:solidFill>
                  <a:srgbClr val="FFCC00"/>
                </a:solidFill>
              </a:rPr>
              <a:t>Václav Vraný </a:t>
            </a:r>
            <a:r>
              <a:rPr lang="sk-SK" sz="2400" dirty="0" smtClean="0">
                <a:solidFill>
                  <a:srgbClr val="FFCC00"/>
                </a:solidFill>
              </a:rPr>
              <a:t>(od r. 1909)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Po smrti Andreja Kmeťa predsedami MSS: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Štefan Mišík </a:t>
            </a:r>
            <a:r>
              <a:rPr lang="sk-SK" sz="2000" dirty="0" smtClean="0">
                <a:solidFill>
                  <a:srgbClr val="FFCC00"/>
                </a:solidFill>
              </a:rPr>
              <a:t>(1908 – 1919)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František Richard Osvald </a:t>
            </a:r>
            <a:r>
              <a:rPr lang="sk-SK" sz="2000" dirty="0" smtClean="0">
                <a:solidFill>
                  <a:srgbClr val="FFCC00"/>
                </a:solidFill>
              </a:rPr>
              <a:t>(1919 – 1926)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Karol Anton Medvecký </a:t>
            </a:r>
            <a:r>
              <a:rPr lang="sk-SK" sz="2000" dirty="0" smtClean="0">
                <a:solidFill>
                  <a:srgbClr val="FFCC00"/>
                </a:solidFill>
              </a:rPr>
              <a:t>(1926 – 1937)</a:t>
            </a:r>
          </a:p>
          <a:p>
            <a:pPr lvl="1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Jozef Škultéty </a:t>
            </a:r>
            <a:r>
              <a:rPr lang="sk-SK" sz="2000" dirty="0" smtClean="0">
                <a:solidFill>
                  <a:srgbClr val="FFCC00"/>
                </a:solidFill>
              </a:rPr>
              <a:t>(1938 – 1948)</a:t>
            </a:r>
          </a:p>
          <a:p>
            <a:pPr lvl="1">
              <a:buFontTx/>
              <a:buChar char="-"/>
            </a:pPr>
            <a:endParaRPr lang="sk-SK" sz="2000" dirty="0" smtClean="0">
              <a:solidFill>
                <a:srgbClr val="FFCC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3" y="4365104"/>
            <a:ext cx="1958618" cy="2304256"/>
          </a:xfrm>
          <a:prstGeom prst="rect">
            <a:avLst/>
          </a:prstGeom>
        </p:spPr>
      </p:pic>
      <p:pic>
        <p:nvPicPr>
          <p:cNvPr id="15364" name="Picture 4" descr="http://www.ssv.sk/Data/1919/UserFiles/photogallery/Osvald%20Fr.Richard%20fasc.228%20fol.Ac.3_48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96" y="4359695"/>
            <a:ext cx="1721346" cy="22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2.gstatic.com/images?q=tbn:ANd9GcSCYc1H4Vaq-wvvMHMUtZbltALAcer1GFnJNnAeL4k1dAUhjM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57" y="4359695"/>
            <a:ext cx="1584176" cy="23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revuca.sk/portals_pictures/i_002929/i_29298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48" y="4359695"/>
            <a:ext cx="1677082" cy="23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Zberateľské snahy národnobuditeľského procesu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18. storočie – snahy o kolektívne využívanie zbierok pre potreby vzdelávania</a:t>
            </a:r>
          </a:p>
          <a:p>
            <a:pPr lvl="0">
              <a:buFontTx/>
              <a:buChar char="-"/>
            </a:pPr>
            <a:r>
              <a:rPr lang="cs-CZ" sz="2400" b="1" dirty="0" smtClean="0">
                <a:solidFill>
                  <a:srgbClr val="FFCC00"/>
                </a:solidFill>
              </a:rPr>
              <a:t>učené </a:t>
            </a:r>
            <a:r>
              <a:rPr lang="cs-CZ" sz="2400" b="1" dirty="0" err="1" smtClean="0">
                <a:solidFill>
                  <a:srgbClr val="FFCC00"/>
                </a:solidFill>
              </a:rPr>
              <a:t>spoločnosti</a:t>
            </a:r>
            <a:r>
              <a:rPr lang="cs-CZ" sz="2400" b="1" dirty="0" smtClean="0">
                <a:solidFill>
                  <a:srgbClr val="FFCC00"/>
                </a:solidFill>
              </a:rPr>
              <a:t> – </a:t>
            </a:r>
            <a:r>
              <a:rPr lang="cs-CZ" sz="2400" b="1" dirty="0" err="1" smtClean="0">
                <a:solidFill>
                  <a:srgbClr val="FFCC00"/>
                </a:solidFill>
              </a:rPr>
              <a:t>poznávanie</a:t>
            </a:r>
            <a:r>
              <a:rPr lang="cs-CZ" sz="2400" b="1" dirty="0" smtClean="0">
                <a:solidFill>
                  <a:srgbClr val="FFCC00"/>
                </a:solidFill>
              </a:rPr>
              <a:t> </a:t>
            </a:r>
            <a:r>
              <a:rPr lang="cs-CZ" sz="2400" b="1" dirty="0" err="1" smtClean="0">
                <a:solidFill>
                  <a:srgbClr val="FFCC00"/>
                </a:solidFill>
              </a:rPr>
              <a:t>Uhorska</a:t>
            </a:r>
            <a:r>
              <a:rPr lang="cs-CZ" sz="2400" b="1" dirty="0" smtClean="0">
                <a:solidFill>
                  <a:srgbClr val="FFCC00"/>
                </a:solidFill>
              </a:rPr>
              <a:t> a </a:t>
            </a:r>
            <a:r>
              <a:rPr lang="cs-CZ" sz="2400" b="1" dirty="0" err="1" smtClean="0">
                <a:solidFill>
                  <a:srgbClr val="FFCC00"/>
                </a:solidFill>
              </a:rPr>
              <a:t>skúmanie</a:t>
            </a:r>
            <a:r>
              <a:rPr lang="cs-CZ" sz="2400" b="1" dirty="0" smtClean="0">
                <a:solidFill>
                  <a:srgbClr val="FFCC00"/>
                </a:solidFill>
              </a:rPr>
              <a:t> jeho </a:t>
            </a:r>
            <a:r>
              <a:rPr lang="en-GB" sz="2400" b="1" dirty="0" err="1" smtClean="0">
                <a:solidFill>
                  <a:srgbClr val="FFCC00"/>
                </a:solidFill>
              </a:rPr>
              <a:t>hospod</a:t>
            </a:r>
            <a:r>
              <a:rPr lang="sk-SK" sz="2400" b="1" dirty="0" err="1" smtClean="0">
                <a:solidFill>
                  <a:srgbClr val="FFCC00"/>
                </a:solidFill>
              </a:rPr>
              <a:t>árskych</a:t>
            </a:r>
            <a:r>
              <a:rPr lang="sk-SK" sz="2400" b="1" dirty="0" smtClean="0">
                <a:solidFill>
                  <a:srgbClr val="FFCC00"/>
                </a:solidFill>
              </a:rPr>
              <a:t> a prírodných podmienok; uplatňovanie múzejnej myšlienky</a:t>
            </a:r>
          </a:p>
          <a:p>
            <a:pPr lvl="0">
              <a:buFontTx/>
              <a:buChar char="-"/>
            </a:pPr>
            <a:r>
              <a:rPr lang="sk-SK" sz="2400" b="1" dirty="0" err="1" smtClean="0">
                <a:solidFill>
                  <a:srgbClr val="FFCC00"/>
                </a:solidFill>
              </a:rPr>
              <a:t>Societas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b="1" dirty="0" err="1" smtClean="0">
                <a:solidFill>
                  <a:srgbClr val="FFCC00"/>
                </a:solidFill>
              </a:rPr>
              <a:t>erudita</a:t>
            </a:r>
            <a:r>
              <a:rPr lang="sk-SK" sz="2400" b="1" dirty="0" smtClean="0">
                <a:solidFill>
                  <a:srgbClr val="FFCC00"/>
                </a:solidFill>
              </a:rPr>
              <a:t>, </a:t>
            </a:r>
            <a:r>
              <a:rPr lang="sk-SK" sz="2400" b="1" dirty="0" err="1" smtClean="0">
                <a:solidFill>
                  <a:srgbClr val="FFCC00"/>
                </a:solidFill>
              </a:rPr>
              <a:t>Societas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b="1" dirty="0" err="1" smtClean="0">
                <a:solidFill>
                  <a:srgbClr val="FFCC00"/>
                </a:solidFill>
              </a:rPr>
              <a:t>literaria</a:t>
            </a:r>
            <a:r>
              <a:rPr lang="sk-SK" sz="2400" b="1" dirty="0" smtClean="0">
                <a:solidFill>
                  <a:srgbClr val="FFCC00"/>
                </a:solidFill>
              </a:rPr>
              <a:t>, </a:t>
            </a:r>
            <a:r>
              <a:rPr lang="sk-SK" sz="2400" b="1" dirty="0" err="1" smtClean="0">
                <a:solidFill>
                  <a:srgbClr val="FFCC00"/>
                </a:solidFill>
              </a:rPr>
              <a:t>Societas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b="1" dirty="0" err="1" smtClean="0">
                <a:solidFill>
                  <a:srgbClr val="FFCC00"/>
                </a:solidFill>
              </a:rPr>
              <a:t>slavica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Učená spoločnosť malohontská, Učená spoločnosť gemerská, Učená spoločnosť banského okolia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budovanie knižníc; prírodovedné a historické zbierky len ako ich doplnok</a:t>
            </a: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Zberateľské snahy národnobuditeľského procesu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1556792"/>
            <a:ext cx="8254955" cy="194421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Prvý cieľavedomý projekt dokumentovania slovenskej minulosti na inštitucionálnej báze – </a:t>
            </a:r>
            <a:r>
              <a:rPr lang="sk-SK" sz="2400" b="1" dirty="0" smtClean="0">
                <a:solidFill>
                  <a:srgbClr val="FFCC00"/>
                </a:solidFill>
              </a:rPr>
              <a:t>Juraj </a:t>
            </a:r>
            <a:r>
              <a:rPr lang="sk-SK" sz="2400" b="1" dirty="0" err="1" smtClean="0">
                <a:solidFill>
                  <a:srgbClr val="FFCC00"/>
                </a:solidFill>
              </a:rPr>
              <a:t>Ribay</a:t>
            </a:r>
            <a:r>
              <a:rPr lang="sk-SK" sz="2400" b="1" dirty="0" smtClean="0">
                <a:solidFill>
                  <a:srgbClr val="FFCC00"/>
                </a:solidFill>
              </a:rPr>
              <a:t> – Slovensko-česká spoločnosť v Uhorsku</a:t>
            </a:r>
            <a:r>
              <a:rPr lang="sk-SK" sz="2400" dirty="0" smtClean="0">
                <a:solidFill>
                  <a:srgbClr val="FFCC00"/>
                </a:solidFill>
              </a:rPr>
              <a:t> (1793) – nerealizované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Jonáš Bohumil </a:t>
            </a:r>
            <a:r>
              <a:rPr lang="sk-SK" sz="2400" b="1" dirty="0" err="1" smtClean="0">
                <a:solidFill>
                  <a:srgbClr val="FFCC00"/>
                </a:solidFill>
              </a:rPr>
              <a:t>Guoth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– </a:t>
            </a:r>
            <a:r>
              <a:rPr lang="sk-SK" sz="2400" b="1" dirty="0" err="1" smtClean="0">
                <a:solidFill>
                  <a:srgbClr val="FFCC00"/>
                </a:solidFill>
              </a:rPr>
              <a:t>Společnost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b="1" dirty="0" err="1" smtClean="0">
                <a:solidFill>
                  <a:srgbClr val="FFCC00"/>
                </a:solidFill>
              </a:rPr>
              <a:t>lékařsko</a:t>
            </a:r>
            <a:r>
              <a:rPr lang="sk-SK" sz="2400" b="1" dirty="0" smtClean="0">
                <a:solidFill>
                  <a:srgbClr val="FFCC00"/>
                </a:solidFill>
              </a:rPr>
              <a:t>-slovanská </a:t>
            </a:r>
            <a:r>
              <a:rPr lang="sk-SK" sz="2400" dirty="0" smtClean="0">
                <a:solidFill>
                  <a:srgbClr val="FFCC00"/>
                </a:solidFill>
              </a:rPr>
              <a:t>v Pešti (1833) – zbierka pamiatok</a:t>
            </a:r>
          </a:p>
        </p:txBody>
      </p:sp>
      <p:pic>
        <p:nvPicPr>
          <p:cNvPr id="1028" name="Picture 4" descr="http://www.najkrajsikraj.sk/wp-content/uploads/2013/10/samuel-re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78" y="3640162"/>
            <a:ext cx="20669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457199" y="3640162"/>
            <a:ext cx="6174779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Samuel </a:t>
            </a:r>
            <a:r>
              <a:rPr lang="sk-SK" sz="2400" b="1" dirty="0" err="1" smtClean="0">
                <a:solidFill>
                  <a:srgbClr val="FFCC00"/>
                </a:solidFill>
              </a:rPr>
              <a:t>Reuss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– </a:t>
            </a:r>
            <a:r>
              <a:rPr lang="sk-SK" sz="2400" b="1" dirty="0" smtClean="0">
                <a:solidFill>
                  <a:srgbClr val="FFCC00"/>
                </a:solidFill>
              </a:rPr>
              <a:t>Spoločnosť pre zbieranie slovenských pamiatok</a:t>
            </a:r>
            <a:r>
              <a:rPr lang="sk-SK" sz="2400" dirty="0" smtClean="0">
                <a:solidFill>
                  <a:srgbClr val="FFCC00"/>
                </a:solidFill>
              </a:rPr>
              <a:t> – nerealizované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archeológia, prírodné vedy, ľudová slovesnosť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„spolok“: synovia Gustáv, Ľudovít, Adolf</a:t>
            </a:r>
            <a:r>
              <a:rPr lang="en-GB" sz="2000" dirty="0" smtClean="0">
                <a:solidFill>
                  <a:srgbClr val="FFCC00"/>
                </a:solidFill>
              </a:rPr>
              <a:t>;</a:t>
            </a:r>
            <a:r>
              <a:rPr lang="cs-CZ" sz="2000" dirty="0" smtClean="0">
                <a:solidFill>
                  <a:srgbClr val="FFCC00"/>
                </a:solidFill>
              </a:rPr>
              <a:t> Samo </a:t>
            </a:r>
            <a:r>
              <a:rPr lang="cs-CZ" sz="2000" dirty="0" err="1" smtClean="0">
                <a:solidFill>
                  <a:srgbClr val="FFCC00"/>
                </a:solidFill>
              </a:rPr>
              <a:t>Tomášik</a:t>
            </a:r>
            <a:r>
              <a:rPr lang="cs-CZ" sz="2000" dirty="0" smtClean="0">
                <a:solidFill>
                  <a:srgbClr val="FFCC00"/>
                </a:solidFill>
              </a:rPr>
              <a:t>; Samo </a:t>
            </a:r>
            <a:r>
              <a:rPr lang="cs-CZ" sz="2000" dirty="0" err="1" smtClean="0">
                <a:solidFill>
                  <a:srgbClr val="FFCC00"/>
                </a:solidFill>
              </a:rPr>
              <a:t>Chalupka</a:t>
            </a:r>
            <a:r>
              <a:rPr lang="cs-CZ" sz="2000" dirty="0" smtClean="0">
                <a:solidFill>
                  <a:srgbClr val="FFCC00"/>
                </a:solidFill>
              </a:rPr>
              <a:t>; Gustáv Kazimír </a:t>
            </a:r>
            <a:r>
              <a:rPr lang="cs-CZ" sz="2000" dirty="0" err="1" smtClean="0">
                <a:solidFill>
                  <a:srgbClr val="FFCC00"/>
                </a:solidFill>
              </a:rPr>
              <a:t>Zechenter</a:t>
            </a:r>
            <a:r>
              <a:rPr lang="cs-CZ" sz="2000" dirty="0" smtClean="0">
                <a:solidFill>
                  <a:srgbClr val="FFCC00"/>
                </a:solidFill>
              </a:rPr>
              <a:t> – </a:t>
            </a:r>
            <a:r>
              <a:rPr lang="cs-CZ" sz="2000" dirty="0" err="1" smtClean="0">
                <a:solidFill>
                  <a:srgbClr val="FFCC00"/>
                </a:solidFill>
              </a:rPr>
              <a:t>Laskomerský</a:t>
            </a:r>
            <a:endParaRPr lang="cs-CZ" sz="2000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rgbClr val="FFCC00"/>
                </a:solidFill>
              </a:rPr>
              <a:t>Božena Němcová </a:t>
            </a:r>
            <a:r>
              <a:rPr lang="cs-CZ" sz="2000" dirty="0" smtClean="0">
                <a:solidFill>
                  <a:srgbClr val="FFCC00"/>
                </a:solidFill>
              </a:rPr>
              <a:t>– </a:t>
            </a:r>
            <a:r>
              <a:rPr lang="cs-CZ" sz="2000" dirty="0" err="1" smtClean="0">
                <a:solidFill>
                  <a:srgbClr val="FFCC00"/>
                </a:solidFill>
              </a:rPr>
              <a:t>časť</a:t>
            </a:r>
            <a:r>
              <a:rPr lang="cs-CZ" sz="2000" dirty="0" smtClean="0">
                <a:solidFill>
                  <a:srgbClr val="FFCC00"/>
                </a:solidFill>
              </a:rPr>
              <a:t> </a:t>
            </a:r>
            <a:r>
              <a:rPr lang="cs-CZ" sz="2000" dirty="0" err="1" smtClean="0">
                <a:solidFill>
                  <a:srgbClr val="FFCC00"/>
                </a:solidFill>
              </a:rPr>
              <a:t>zbierok</a:t>
            </a:r>
            <a:r>
              <a:rPr lang="cs-CZ" sz="2000" dirty="0" smtClean="0">
                <a:solidFill>
                  <a:srgbClr val="FFCC00"/>
                </a:solidFill>
              </a:rPr>
              <a:t> do </a:t>
            </a:r>
            <a:r>
              <a:rPr lang="cs-CZ" sz="2000" dirty="0" err="1" smtClean="0">
                <a:solidFill>
                  <a:srgbClr val="FFCC00"/>
                </a:solidFill>
              </a:rPr>
              <a:t>Národného</a:t>
            </a:r>
            <a:r>
              <a:rPr lang="cs-CZ" sz="2000" dirty="0" smtClean="0">
                <a:solidFill>
                  <a:srgbClr val="FFCC00"/>
                </a:solidFill>
              </a:rPr>
              <a:t> </a:t>
            </a:r>
            <a:r>
              <a:rPr lang="cs-CZ" sz="2000" dirty="0" err="1" smtClean="0">
                <a:solidFill>
                  <a:srgbClr val="FFCC00"/>
                </a:solidFill>
              </a:rPr>
              <a:t>múzea</a:t>
            </a:r>
            <a:r>
              <a:rPr lang="cs-CZ" sz="2000" dirty="0" smtClean="0">
                <a:solidFill>
                  <a:srgbClr val="FFCC00"/>
                </a:solidFill>
              </a:rPr>
              <a:t> v Prahe</a:t>
            </a:r>
            <a:endParaRPr lang="sk-SK" sz="20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Zberateľské snahy národnobuditeľského procesu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idea </a:t>
            </a:r>
            <a:r>
              <a:rPr lang="sk-SK" sz="2400" dirty="0">
                <a:solidFill>
                  <a:srgbClr val="FFCC00"/>
                </a:solidFill>
              </a:rPr>
              <a:t>slovanskej vzájomnosti </a:t>
            </a:r>
            <a:r>
              <a:rPr lang="sk-SK" sz="2400" dirty="0" smtClean="0">
                <a:solidFill>
                  <a:srgbClr val="FFCC00"/>
                </a:solidFill>
              </a:rPr>
              <a:t>– jedna </a:t>
            </a:r>
            <a:r>
              <a:rPr lang="sk-SK" sz="2400" dirty="0">
                <a:solidFill>
                  <a:srgbClr val="FFCC00"/>
                </a:solidFill>
              </a:rPr>
              <a:t>z hnacích síl v rozvíjaní národných hnutí u slovanských </a:t>
            </a:r>
            <a:r>
              <a:rPr lang="sk-SK" sz="2400" dirty="0" smtClean="0">
                <a:solidFill>
                  <a:srgbClr val="FFCC00"/>
                </a:solidFill>
              </a:rPr>
              <a:t>národností</a:t>
            </a:r>
          </a:p>
          <a:p>
            <a:pPr lvl="0">
              <a:buFontTx/>
              <a:buChar char="-"/>
            </a:pPr>
            <a:r>
              <a:rPr lang="cs-CZ" sz="2400" dirty="0" err="1" smtClean="0">
                <a:solidFill>
                  <a:srgbClr val="FFCC00"/>
                </a:solidFill>
              </a:rPr>
              <a:t>koniec</a:t>
            </a:r>
            <a:r>
              <a:rPr lang="cs-CZ" sz="2400" dirty="0" smtClean="0">
                <a:solidFill>
                  <a:srgbClr val="FFCC00"/>
                </a:solidFill>
              </a:rPr>
              <a:t> 30. </a:t>
            </a:r>
            <a:r>
              <a:rPr lang="cs-CZ" sz="2400" dirty="0" err="1" smtClean="0">
                <a:solidFill>
                  <a:srgbClr val="FFCC00"/>
                </a:solidFill>
              </a:rPr>
              <a:t>rokov</a:t>
            </a:r>
            <a:r>
              <a:rPr lang="cs-CZ" sz="2400" dirty="0" smtClean="0">
                <a:solidFill>
                  <a:srgbClr val="FFCC00"/>
                </a:solidFill>
              </a:rPr>
              <a:t> – </a:t>
            </a:r>
            <a:r>
              <a:rPr lang="cs-CZ" sz="2400" dirty="0" err="1" smtClean="0">
                <a:solidFill>
                  <a:srgbClr val="FFCC00"/>
                </a:solidFill>
              </a:rPr>
              <a:t>myšlienka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dirty="0" err="1" smtClean="0">
                <a:solidFill>
                  <a:srgbClr val="FFCC00"/>
                </a:solidFill>
              </a:rPr>
              <a:t>národného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dirty="0" err="1" smtClean="0">
                <a:solidFill>
                  <a:srgbClr val="FFCC00"/>
                </a:solidFill>
              </a:rPr>
              <a:t>múzea</a:t>
            </a:r>
            <a:r>
              <a:rPr lang="cs-CZ" sz="2400" dirty="0" smtClean="0">
                <a:solidFill>
                  <a:srgbClr val="FFCC00"/>
                </a:solidFill>
              </a:rPr>
              <a:t> – </a:t>
            </a:r>
            <a:r>
              <a:rPr lang="cs-CZ" sz="2400" dirty="0" err="1" smtClean="0">
                <a:solidFill>
                  <a:srgbClr val="FFCC00"/>
                </a:solidFill>
              </a:rPr>
              <a:t>veľmi</a:t>
            </a:r>
            <a:r>
              <a:rPr lang="cs-CZ" sz="2400" dirty="0" smtClean="0">
                <a:solidFill>
                  <a:srgbClr val="FFCC00"/>
                </a:solidFill>
              </a:rPr>
              <a:t> všeobecná podoba; po </a:t>
            </a:r>
            <a:r>
              <a:rPr lang="cs-CZ" sz="2400" dirty="0" err="1" smtClean="0">
                <a:solidFill>
                  <a:srgbClr val="FFCC00"/>
                </a:solidFill>
              </a:rPr>
              <a:t>revolúcií</a:t>
            </a:r>
            <a:r>
              <a:rPr lang="cs-CZ" sz="2400" smtClean="0">
                <a:solidFill>
                  <a:srgbClr val="FFCC00"/>
                </a:solidFill>
              </a:rPr>
              <a:t> </a:t>
            </a:r>
            <a:r>
              <a:rPr lang="cs-CZ" sz="2400" smtClean="0">
                <a:solidFill>
                  <a:srgbClr val="FFCC00"/>
                </a:solidFill>
              </a:rPr>
              <a:t>1848/1849 </a:t>
            </a:r>
            <a:r>
              <a:rPr lang="cs-CZ" sz="2400" dirty="0" err="1" smtClean="0">
                <a:solidFill>
                  <a:srgbClr val="FFCC00"/>
                </a:solidFill>
              </a:rPr>
              <a:t>pokračovanie</a:t>
            </a:r>
            <a:endParaRPr lang="cs-CZ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cs-CZ" sz="2400" dirty="0" smtClean="0">
                <a:solidFill>
                  <a:srgbClr val="FFCC00"/>
                </a:solidFill>
              </a:rPr>
              <a:t>prvý celoslovenský </a:t>
            </a:r>
            <a:r>
              <a:rPr lang="cs-CZ" sz="2400" dirty="0" err="1" smtClean="0">
                <a:solidFill>
                  <a:srgbClr val="FFCC00"/>
                </a:solidFill>
              </a:rPr>
              <a:t>kultúrny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dirty="0" err="1" smtClean="0">
                <a:solidFill>
                  <a:srgbClr val="FFCC00"/>
                </a:solidFill>
              </a:rPr>
              <a:t>spolok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b="1" dirty="0" err="1" smtClean="0">
                <a:solidFill>
                  <a:srgbClr val="FFCC00"/>
                </a:solidFill>
              </a:rPr>
              <a:t>Tatrín</a:t>
            </a:r>
            <a:r>
              <a:rPr lang="cs-CZ" sz="2400" b="1" dirty="0" smtClean="0">
                <a:solidFill>
                  <a:srgbClr val="FFCC00"/>
                </a:solidFill>
              </a:rPr>
              <a:t> – Samo </a:t>
            </a:r>
            <a:r>
              <a:rPr lang="cs-CZ" sz="2400" b="1" dirty="0" err="1" smtClean="0">
                <a:solidFill>
                  <a:srgbClr val="FFCC00"/>
                </a:solidFill>
              </a:rPr>
              <a:t>Tomášik</a:t>
            </a:r>
            <a:r>
              <a:rPr lang="cs-CZ" sz="2400" b="1" dirty="0" smtClean="0">
                <a:solidFill>
                  <a:srgbClr val="FFCC00"/>
                </a:solidFill>
              </a:rPr>
              <a:t>, Michal Miloslav Hodža</a:t>
            </a:r>
            <a:r>
              <a:rPr lang="cs-CZ" sz="2400" dirty="0" smtClean="0">
                <a:solidFill>
                  <a:srgbClr val="FFCC00"/>
                </a:solidFill>
              </a:rPr>
              <a:t> – plán na </a:t>
            </a:r>
            <a:r>
              <a:rPr lang="cs-CZ" sz="2400" dirty="0" err="1" smtClean="0">
                <a:solidFill>
                  <a:srgbClr val="FFCC00"/>
                </a:solidFill>
              </a:rPr>
              <a:t>vybudovanie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b="1" dirty="0" err="1" smtClean="0">
                <a:solidFill>
                  <a:srgbClr val="FFCC00"/>
                </a:solidFill>
              </a:rPr>
              <a:t>Zbierky</a:t>
            </a:r>
            <a:r>
              <a:rPr lang="cs-CZ" sz="2400" b="1" dirty="0" smtClean="0">
                <a:solidFill>
                  <a:srgbClr val="FFCC00"/>
                </a:solidFill>
              </a:rPr>
              <a:t> slovenských </a:t>
            </a:r>
            <a:r>
              <a:rPr lang="cs-CZ" sz="2400" b="1" dirty="0" err="1" smtClean="0">
                <a:solidFill>
                  <a:srgbClr val="FFCC00"/>
                </a:solidFill>
              </a:rPr>
              <a:t>pam</a:t>
            </a:r>
            <a:r>
              <a:rPr lang="sk-SK" sz="2400" b="1" dirty="0" err="1" smtClean="0">
                <a:solidFill>
                  <a:srgbClr val="FFCC00"/>
                </a:solidFill>
              </a:rPr>
              <a:t>ätností</a:t>
            </a:r>
            <a:endParaRPr lang="sk-SK" sz="24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n</a:t>
            </a:r>
            <a:r>
              <a:rPr lang="sk-SK" sz="2400" dirty="0" smtClean="0">
                <a:solidFill>
                  <a:srgbClr val="FFCC00"/>
                </a:solidFill>
              </a:rPr>
              <a:t>ávrh</a:t>
            </a:r>
            <a:r>
              <a:rPr lang="sk-SK" sz="2400" b="1" dirty="0" smtClean="0">
                <a:solidFill>
                  <a:srgbClr val="FFCC00"/>
                </a:solidFill>
              </a:rPr>
              <a:t> Jonáša Záborského – Všeslovanská akadémia pre rakúskych Slovanov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Ján Kollár </a:t>
            </a:r>
            <a:r>
              <a:rPr lang="sk-SK" sz="2400" dirty="0" smtClean="0">
                <a:solidFill>
                  <a:srgbClr val="FFCC00"/>
                </a:solidFill>
              </a:rPr>
              <a:t>a viedenskí </a:t>
            </a:r>
            <a:r>
              <a:rPr lang="sk-SK" sz="2400" b="1" dirty="0" smtClean="0">
                <a:solidFill>
                  <a:srgbClr val="FFCC00"/>
                </a:solidFill>
              </a:rPr>
              <a:t>Slováci – snahy o založenie Matice slovenskej </a:t>
            </a:r>
            <a:r>
              <a:rPr lang="sk-SK" sz="2400" dirty="0" smtClean="0">
                <a:solidFill>
                  <a:srgbClr val="FFCC00"/>
                </a:solidFill>
              </a:rPr>
              <a:t>a budovanie národnej knižnice či múzea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Samo Tomášik </a:t>
            </a:r>
            <a:r>
              <a:rPr lang="sk-SK" sz="2400" dirty="0" smtClean="0">
                <a:solidFill>
                  <a:srgbClr val="FFCC00"/>
                </a:solidFill>
              </a:rPr>
              <a:t>– </a:t>
            </a:r>
            <a:r>
              <a:rPr lang="sk-SK" sz="2400" b="1" dirty="0" smtClean="0">
                <a:solidFill>
                  <a:srgbClr val="FFCC00"/>
                </a:solidFill>
              </a:rPr>
              <a:t>Slovenská učená spoločnosť pre výskum a záchranu starožitností</a:t>
            </a:r>
          </a:p>
          <a:p>
            <a:pPr lvl="0">
              <a:buFontTx/>
              <a:buChar char="-"/>
            </a:pP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Zberateľské snahy národnobuditeľského procesu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916832"/>
            <a:ext cx="4330824" cy="51845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2400" b="1" dirty="0" smtClean="0">
                <a:solidFill>
                  <a:srgbClr val="FFCC00"/>
                </a:solidFill>
              </a:rPr>
              <a:t>Spoločnosť </a:t>
            </a:r>
            <a:r>
              <a:rPr lang="sk-SK" sz="2400" b="1" dirty="0" err="1" smtClean="0">
                <a:solidFill>
                  <a:srgbClr val="FFCC00"/>
                </a:solidFill>
              </a:rPr>
              <a:t>Čaplovičovej</a:t>
            </a:r>
            <a:r>
              <a:rPr lang="sk-SK" sz="2400" b="1" dirty="0" smtClean="0">
                <a:solidFill>
                  <a:srgbClr val="FFCC00"/>
                </a:solidFill>
              </a:rPr>
              <a:t> knižnice a jej múzejné zbierky</a:t>
            </a:r>
          </a:p>
          <a:p>
            <a:pPr marL="0" lvl="0" indent="0">
              <a:buNone/>
            </a:pPr>
            <a:endParaRPr lang="sk-SK" sz="1500" b="1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Dolný Kubín (Orava)</a:t>
            </a: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Vavrinec </a:t>
            </a:r>
            <a:r>
              <a:rPr lang="sk-SK" sz="2400" b="1" dirty="0" err="1" smtClean="0">
                <a:solidFill>
                  <a:srgbClr val="FFCC00"/>
                </a:solidFill>
              </a:rPr>
              <a:t>Čaplovič</a:t>
            </a:r>
            <a:r>
              <a:rPr lang="sk-SK" sz="2400" b="1" dirty="0" smtClean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daroval knižnicu, na udržiavanie ktorej bola založená </a:t>
            </a:r>
            <a:r>
              <a:rPr lang="sk-SK" sz="2400" b="1" dirty="0" smtClean="0">
                <a:solidFill>
                  <a:srgbClr val="FFCC00"/>
                </a:solidFill>
              </a:rPr>
              <a:t>Spoločnosť </a:t>
            </a:r>
            <a:r>
              <a:rPr lang="sk-SK" sz="2400" b="1" dirty="0" err="1" smtClean="0">
                <a:solidFill>
                  <a:srgbClr val="FFCC00"/>
                </a:solidFill>
              </a:rPr>
              <a:t>Čaplovičovej</a:t>
            </a:r>
            <a:r>
              <a:rPr lang="sk-SK" sz="2400" b="1" dirty="0" smtClean="0">
                <a:solidFill>
                  <a:srgbClr val="FFCC00"/>
                </a:solidFill>
              </a:rPr>
              <a:t> knižnice </a:t>
            </a:r>
            <a:r>
              <a:rPr lang="sk-SK" sz="2400" dirty="0" smtClean="0">
                <a:solidFill>
                  <a:srgbClr val="FFCC00"/>
                </a:solidFill>
              </a:rPr>
              <a:t>(1856)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knižné, rukopisné, mineralogické, numizmatické, archeologické zbierky</a:t>
            </a: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endParaRPr lang="sk-SK" sz="20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000" dirty="0">
              <a:solidFill>
                <a:srgbClr val="FFCC00"/>
              </a:solidFill>
            </a:endParaRPr>
          </a:p>
        </p:txBody>
      </p:sp>
      <p:pic>
        <p:nvPicPr>
          <p:cNvPr id="2050" name="Picture 2" descr="http://tik.dolnykubin.sk/data_13/8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232176" cy="43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Matica slovenská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8485" y="1700808"/>
            <a:ext cx="5554960" cy="446449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60. roky 19. storočia = obdobie rozmachu slovenských národných snáh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súčasťou kultúrno-politického programu i poznanie a záchrana pamiatok slovenskej národnej minulosti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uplatniteľné až po vzniku </a:t>
            </a:r>
            <a:r>
              <a:rPr lang="sk-SK" sz="2400" b="1" dirty="0" smtClean="0">
                <a:solidFill>
                  <a:srgbClr val="FFCC00"/>
                </a:solidFill>
              </a:rPr>
              <a:t>Matice slovenskej (1863)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budovanie </a:t>
            </a:r>
            <a:r>
              <a:rPr lang="sk-SK" sz="2400" b="1" dirty="0" smtClean="0">
                <a:solidFill>
                  <a:srgbClr val="FFCC00"/>
                </a:solidFill>
              </a:rPr>
              <a:t>Matičného múzea </a:t>
            </a:r>
            <a:r>
              <a:rPr lang="sk-SK" sz="2400" dirty="0" smtClean="0">
                <a:solidFill>
                  <a:srgbClr val="FFCC00"/>
                </a:solidFill>
              </a:rPr>
              <a:t>– prvého slovenského národného múzea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šírenie regionálneho hnutia ako protiváhy centralistických síl</a:t>
            </a: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</p:txBody>
      </p:sp>
      <p:pic>
        <p:nvPicPr>
          <p:cNvPr id="3074" name="Picture 2" descr="https://upload.wikimedia.org/wikipedia/commons/thumb/7/74/Obal_Matica.jpg/220px-Obal_Ma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386608" cy="32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Matica slovenská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1506" y="1039019"/>
            <a:ext cx="8363272" cy="757237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rgbClr val="FFCC00"/>
                </a:solidFill>
              </a:rPr>
              <a:t>Založenie celonárodného kultúrneho spolku – Matice slovenskej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4175" y="2182019"/>
            <a:ext cx="4187825" cy="39512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národné zhromaždenie v Turčianskom Svätom </a:t>
            </a:r>
            <a:r>
              <a:rPr lang="sk-SK" sz="2200" dirty="0" smtClean="0">
                <a:solidFill>
                  <a:srgbClr val="FFCC00"/>
                </a:solidFill>
              </a:rPr>
              <a:t>Martine </a:t>
            </a:r>
            <a:r>
              <a:rPr lang="sk-SK" sz="2200" dirty="0">
                <a:solidFill>
                  <a:srgbClr val="FFCC00"/>
                </a:solidFill>
              </a:rPr>
              <a:t>(6.–7. 7. 1863)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súčasťou programu i záchrana pamiatok slovenskej duchovnej a hmotnej kultúry; vybudovanie prvého slovenského múzea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dočasne v biskupskej rezidencii predsedu MS </a:t>
            </a:r>
            <a:r>
              <a:rPr lang="sk-SK" sz="2200" b="1" dirty="0">
                <a:solidFill>
                  <a:srgbClr val="FFCC00"/>
                </a:solidFill>
              </a:rPr>
              <a:t>Štefana </a:t>
            </a:r>
            <a:r>
              <a:rPr lang="sk-SK" sz="2200" b="1" dirty="0" err="1">
                <a:solidFill>
                  <a:srgbClr val="FFCC00"/>
                </a:solidFill>
              </a:rPr>
              <a:t>Moyzesa</a:t>
            </a:r>
            <a:r>
              <a:rPr lang="sk-SK" sz="2200" b="1" dirty="0">
                <a:solidFill>
                  <a:srgbClr val="FFCC00"/>
                </a:solidFill>
              </a:rPr>
              <a:t> </a:t>
            </a:r>
            <a:r>
              <a:rPr lang="sk-SK" sz="2200" dirty="0">
                <a:solidFill>
                  <a:srgbClr val="FFCC00"/>
                </a:solidFill>
              </a:rPr>
              <a:t>(Banská Bystrica)</a:t>
            </a:r>
          </a:p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kustód </a:t>
            </a:r>
            <a:r>
              <a:rPr lang="sk-SK" sz="2200" b="1" dirty="0">
                <a:solidFill>
                  <a:srgbClr val="FFCC00"/>
                </a:solidFill>
              </a:rPr>
              <a:t>Jozef </a:t>
            </a:r>
            <a:r>
              <a:rPr lang="sk-SK" sz="2200" b="1" dirty="0" err="1">
                <a:solidFill>
                  <a:srgbClr val="FFCC00"/>
                </a:solidFill>
              </a:rPr>
              <a:t>Markus</a:t>
            </a:r>
            <a:endParaRPr lang="sk-SK" sz="2200" b="1" dirty="0">
              <a:solidFill>
                <a:srgbClr val="FFCC00"/>
              </a:solidFill>
            </a:endParaRPr>
          </a:p>
        </p:txBody>
      </p:sp>
      <p:pic>
        <p:nvPicPr>
          <p:cNvPr id="4100" name="Picture 4" descr="https://upload.wikimedia.org/wikipedia/commons/thumb/b/b9/Stefan_Moyzes.jpg/230px-Stefan_Moyz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82019"/>
            <a:ext cx="3024336" cy="40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8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Matica slovenská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8484" y="1700808"/>
            <a:ext cx="8228316" cy="482453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zbierky získavané výlučne </a:t>
            </a:r>
            <a:r>
              <a:rPr lang="sk-SK" sz="2400" b="1" dirty="0" smtClean="0">
                <a:solidFill>
                  <a:srgbClr val="FFCC00"/>
                </a:solidFill>
              </a:rPr>
              <a:t>darmi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rozdelené do 8 skupín: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knihy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rukopisy a </a:t>
            </a:r>
            <a:r>
              <a:rPr lang="sk-SK" sz="2000" dirty="0" err="1" smtClean="0">
                <a:solidFill>
                  <a:srgbClr val="FFCC00"/>
                </a:solidFill>
              </a:rPr>
              <a:t>autografy</a:t>
            </a:r>
            <a:endParaRPr lang="sk-SK" sz="2000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listiny</a:t>
            </a:r>
          </a:p>
          <a:p>
            <a:pPr lvl="1">
              <a:buFontTx/>
              <a:buChar char="-"/>
            </a:pPr>
            <a:r>
              <a:rPr lang="sk-SK" sz="2000" dirty="0" err="1" smtClean="0">
                <a:solidFill>
                  <a:srgbClr val="FFCC00"/>
                </a:solidFill>
              </a:rPr>
              <a:t>zemevidy</a:t>
            </a:r>
            <a:r>
              <a:rPr lang="sk-SK" sz="2000" dirty="0" smtClean="0">
                <a:solidFill>
                  <a:srgbClr val="FFCC00"/>
                </a:solidFill>
              </a:rPr>
              <a:t> (mapy), obrazy, </a:t>
            </a:r>
            <a:r>
              <a:rPr lang="sk-SK" sz="2000" dirty="0" err="1" smtClean="0">
                <a:solidFill>
                  <a:srgbClr val="FFCC00"/>
                </a:solidFill>
              </a:rPr>
              <a:t>odtisky</a:t>
            </a:r>
            <a:r>
              <a:rPr lang="sk-SK" sz="2000" dirty="0" smtClean="0">
                <a:solidFill>
                  <a:srgbClr val="FFCC00"/>
                </a:solidFill>
              </a:rPr>
              <a:t> a </a:t>
            </a:r>
            <a:r>
              <a:rPr lang="sk-SK" sz="2000" dirty="0" err="1" smtClean="0">
                <a:solidFill>
                  <a:srgbClr val="FFCC00"/>
                </a:solidFill>
              </a:rPr>
              <a:t>muzikálie</a:t>
            </a:r>
            <a:endParaRPr lang="sk-SK" sz="2000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mince a bankovky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prírodniny a skameneliny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starožitnosti a etnografické predmety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d</a:t>
            </a:r>
            <a:r>
              <a:rPr lang="sk-SK" sz="2400" dirty="0" smtClean="0">
                <a:solidFill>
                  <a:srgbClr val="FFCC00"/>
                </a:solidFill>
              </a:rPr>
              <a:t>ary Matici slovenskej ako </a:t>
            </a:r>
            <a:r>
              <a:rPr lang="sk-SK" sz="2400" b="1" dirty="0" smtClean="0">
                <a:solidFill>
                  <a:srgbClr val="FFCC00"/>
                </a:solidFill>
              </a:rPr>
              <a:t>prejav národného uvedomenia </a:t>
            </a:r>
            <a:r>
              <a:rPr lang="sk-SK" sz="2400" dirty="0" smtClean="0">
                <a:solidFill>
                  <a:srgbClr val="FFCC00"/>
                </a:solidFill>
              </a:rPr>
              <a:t>– Gustáv Kazimír </a:t>
            </a:r>
            <a:r>
              <a:rPr lang="sk-SK" sz="2400" dirty="0" err="1" smtClean="0">
                <a:solidFill>
                  <a:srgbClr val="FFCC00"/>
                </a:solidFill>
              </a:rPr>
              <a:t>Zechenter</a:t>
            </a:r>
            <a:r>
              <a:rPr lang="sk-SK" sz="2400" dirty="0" smtClean="0">
                <a:solidFill>
                  <a:srgbClr val="FFCC00"/>
                </a:solidFill>
              </a:rPr>
              <a:t> – Laskomerský, Ján Drahotín Makovický</a:t>
            </a: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Matica slovenská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39019"/>
            <a:ext cx="8363272" cy="757237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Premiestnenie Matičného múzea do Turčianskeho Sv. Martina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4594" y="2068338"/>
            <a:ext cx="4594789" cy="261513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kustódom a </a:t>
            </a:r>
            <a:r>
              <a:rPr lang="sk-SK" sz="2200" dirty="0" err="1" smtClean="0">
                <a:solidFill>
                  <a:srgbClr val="FFCC00"/>
                </a:solidFill>
              </a:rPr>
              <a:t>jednateľom</a:t>
            </a:r>
            <a:r>
              <a:rPr lang="sk-SK" sz="2200" dirty="0" smtClean="0">
                <a:solidFill>
                  <a:srgbClr val="FFCC00"/>
                </a:solidFill>
              </a:rPr>
              <a:t> MS </a:t>
            </a:r>
            <a:r>
              <a:rPr lang="sk-SK" sz="2200" b="1" dirty="0" smtClean="0">
                <a:solidFill>
                  <a:srgbClr val="FFCC00"/>
                </a:solidFill>
              </a:rPr>
              <a:t>František Víťazoslav </a:t>
            </a:r>
            <a:r>
              <a:rPr lang="sk-SK" sz="2200" b="1" dirty="0" err="1" smtClean="0">
                <a:solidFill>
                  <a:srgbClr val="FFCC00"/>
                </a:solidFill>
              </a:rPr>
              <a:t>Sasinek</a:t>
            </a:r>
            <a:r>
              <a:rPr lang="sk-SK" sz="2200" b="1" dirty="0" smtClean="0">
                <a:solidFill>
                  <a:srgbClr val="FFCC00"/>
                </a:solidFill>
              </a:rPr>
              <a:t> </a:t>
            </a:r>
            <a:r>
              <a:rPr lang="sk-SK" sz="2200" dirty="0" smtClean="0">
                <a:solidFill>
                  <a:srgbClr val="FFCC00"/>
                </a:solidFill>
              </a:rPr>
              <a:t>(1865)</a:t>
            </a:r>
          </a:p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kúpa mestského domu v </a:t>
            </a:r>
            <a:r>
              <a:rPr lang="sk-SK" sz="2200" b="1" dirty="0" smtClean="0">
                <a:solidFill>
                  <a:srgbClr val="FFCC00"/>
                </a:solidFill>
              </a:rPr>
              <a:t>Turčianskom Sv. Martine </a:t>
            </a:r>
            <a:r>
              <a:rPr lang="sk-SK" sz="2200" dirty="0" smtClean="0">
                <a:solidFill>
                  <a:srgbClr val="FFCC00"/>
                </a:solidFill>
              </a:rPr>
              <a:t>– prevezenie zbierok (1869)</a:t>
            </a:r>
            <a:endParaRPr lang="sk-SK" sz="22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d</a:t>
            </a:r>
            <a:r>
              <a:rPr lang="sk-SK" sz="2200" dirty="0" smtClean="0">
                <a:solidFill>
                  <a:srgbClr val="FFCC00"/>
                </a:solidFill>
              </a:rPr>
              <a:t>ve miestnosti expozície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04594" y="4543861"/>
            <a:ext cx="8415878" cy="183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200" i="1" dirty="0" smtClean="0">
                <a:solidFill>
                  <a:srgbClr val="FFCC00"/>
                </a:solidFill>
              </a:rPr>
              <a:t>„žriedla dejín nie sú len v písomných, lež i v nepísaných pamiatkach uložené“ </a:t>
            </a:r>
            <a:r>
              <a:rPr lang="sk-SK" sz="2200" dirty="0" smtClean="0">
                <a:solidFill>
                  <a:srgbClr val="FFCC00"/>
                </a:solidFill>
              </a:rPr>
              <a:t>... </a:t>
            </a:r>
            <a:r>
              <a:rPr lang="sk-SK" sz="2200" i="1" dirty="0" smtClean="0">
                <a:solidFill>
                  <a:srgbClr val="FFCC00"/>
                </a:solidFill>
              </a:rPr>
              <a:t>„k objasneniu histórie teda nedostačuje len zháňať sa po listinách, rukopisoch a dejepisných knihách, lež </a:t>
            </a:r>
            <a:r>
              <a:rPr lang="sk-SK" sz="2200" i="1" dirty="0" err="1" smtClean="0">
                <a:solidFill>
                  <a:srgbClr val="FFCC00"/>
                </a:solidFill>
              </a:rPr>
              <a:t>nutno</a:t>
            </a:r>
            <a:r>
              <a:rPr lang="sk-SK" sz="2200" i="1" dirty="0" smtClean="0">
                <a:solidFill>
                  <a:srgbClr val="FFCC00"/>
                </a:solidFill>
              </a:rPr>
              <a:t> je obrátiť pozor i na nepísané pamiatky, ktoré v minulosti prešli na nás, t. j. na rozličné starožitnosti“ </a:t>
            </a:r>
            <a:endParaRPr lang="sk-SK" sz="2200" b="1" dirty="0">
              <a:solidFill>
                <a:srgbClr val="FFCC00"/>
              </a:solidFill>
            </a:endParaRPr>
          </a:p>
        </p:txBody>
      </p:sp>
      <p:pic>
        <p:nvPicPr>
          <p:cNvPr id="5122" name="Picture 2" descr="http://www.ucn.sk/public/data/sasinek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62" y="2008204"/>
            <a:ext cx="2004292" cy="2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0200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878</Words>
  <Application>Microsoft Office PowerPoint</Application>
  <PresentationFormat>Předvádění na obrazovce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Motív Office</vt:lpstr>
      <vt:lpstr>Dejiny slovenského múzejníctva (MUI_336)  3. prednáška  -  Národnobuditeľský proces a múzejná myšlienka na Slovensku </vt:lpstr>
      <vt:lpstr>Zberateľské snahy národnobuditeľského procesu</vt:lpstr>
      <vt:lpstr>Zberateľské snahy národnobuditeľského procesu</vt:lpstr>
      <vt:lpstr>Zberateľské snahy národnobuditeľského procesu</vt:lpstr>
      <vt:lpstr>Zberateľské snahy národnobuditeľského procesu</vt:lpstr>
      <vt:lpstr>Matica slovenská</vt:lpstr>
      <vt:lpstr>Matica slovenská</vt:lpstr>
      <vt:lpstr>Matica slovenská</vt:lpstr>
      <vt:lpstr>Matica slovenská</vt:lpstr>
      <vt:lpstr>Matica slovenská</vt:lpstr>
      <vt:lpstr>Od zrušenia Matice slovenskej k vzniku Muzeálnej slovenskej spoločnosti</vt:lpstr>
      <vt:lpstr>Od zrušenia Matice slovenskej k vzniku Muzeálnej slovenskej spoločnosti</vt:lpstr>
      <vt:lpstr>Od zrušenia Matice slovenskej k vzniku Muzeálnej slovenskej spoločnosti</vt:lpstr>
      <vt:lpstr>Od zrušenia Matice slovenskej k vzniku Muzeálnej slovenskej spoločnosti</vt:lpstr>
      <vt:lpstr>Muzeálna slovenská spoločnosť</vt:lpstr>
      <vt:lpstr>Muzeálna slovenská spoločnosť</vt:lpstr>
      <vt:lpstr>Muzeálna slovenská spoločnosť</vt:lpstr>
      <vt:lpstr>Muzeálna slovenská spoločnosť</vt:lpstr>
      <vt:lpstr>Muzeálna slovenská spoločnosť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Porovnanie všeobecnej situácie na Slovensku v roku 1946  s obdobím 1. a 2. Československej republiky očami príslušníkov SNB z českých zemí</dc:title>
  <dc:creator>Martin Vitko</dc:creator>
  <cp:lastModifiedBy>Martin Vitko</cp:lastModifiedBy>
  <cp:revision>67</cp:revision>
  <dcterms:created xsi:type="dcterms:W3CDTF">2014-03-23T09:31:12Z</dcterms:created>
  <dcterms:modified xsi:type="dcterms:W3CDTF">2016-03-17T19:23:33Z</dcterms:modified>
</cp:coreProperties>
</file>