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23.03.2016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CC00"/>
                </a:solidFill>
              </a:rPr>
              <a:t>Dejiny slovenského múzejníctva (MUI_336)</a:t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b="1" dirty="0" smtClean="0">
                <a:solidFill>
                  <a:srgbClr val="FFCC00"/>
                </a:solidFill>
              </a:rPr>
              <a:t/>
            </a:r>
            <a:br>
              <a:rPr lang="sk-SK" b="1" dirty="0" smtClean="0">
                <a:solidFill>
                  <a:srgbClr val="FFCC00"/>
                </a:solidFill>
              </a:rPr>
            </a:br>
            <a:r>
              <a:rPr lang="sk-SK" sz="3600" b="1" dirty="0">
                <a:solidFill>
                  <a:srgbClr val="FFCC00"/>
                </a:solidFill>
              </a:rPr>
              <a:t>4</a:t>
            </a:r>
            <a:r>
              <a:rPr lang="sk-SK" sz="3600" b="1" dirty="0" smtClean="0">
                <a:solidFill>
                  <a:srgbClr val="FFCC00"/>
                </a:solidFill>
              </a:rPr>
              <a:t>. </a:t>
            </a:r>
            <a:r>
              <a:rPr lang="sk-SK" sz="3600" b="1" dirty="0">
                <a:solidFill>
                  <a:srgbClr val="FFCC00"/>
                </a:solidFill>
              </a:rPr>
              <a:t>prednáška </a:t>
            </a:r>
            <a:r>
              <a:rPr lang="sk-SK" sz="3600" b="1" dirty="0" smtClean="0">
                <a:solidFill>
                  <a:srgbClr val="FFCC00"/>
                </a:solidFill>
              </a:rPr>
              <a:t/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- </a:t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Spolkové, župné a mestské múzeá na Slovensku</a:t>
            </a:r>
            <a:br>
              <a:rPr lang="sk-SK" sz="3600" b="1" dirty="0" smtClean="0">
                <a:solidFill>
                  <a:srgbClr val="FFCC00"/>
                </a:solidFill>
              </a:rPr>
            </a:br>
            <a:r>
              <a:rPr lang="sk-SK" sz="3600" b="1" dirty="0" smtClean="0">
                <a:solidFill>
                  <a:srgbClr val="FFCC00"/>
                </a:solidFill>
              </a:rPr>
              <a:t>Slovenské múzeá a 1. svetová vojna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352928" cy="1752600"/>
          </a:xfrm>
        </p:spPr>
        <p:txBody>
          <a:bodyPr>
            <a:normAutofit lnSpcReduction="10000"/>
          </a:bodyPr>
          <a:lstStyle/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>
                <a:solidFill>
                  <a:srgbClr val="FFCC00"/>
                </a:solidFill>
              </a:rPr>
              <a:t>Mgr. Martin </a:t>
            </a:r>
            <a:r>
              <a:rPr lang="sk-SK" sz="2400" dirty="0" err="1" smtClean="0">
                <a:solidFill>
                  <a:srgbClr val="FFCC00"/>
                </a:solidFill>
              </a:rPr>
              <a:t>Vitko</a:t>
            </a:r>
            <a:endParaRPr lang="sk-SK" sz="2400" dirty="0" smtClean="0">
              <a:solidFill>
                <a:srgbClr val="FFCC00"/>
              </a:solidFill>
            </a:endParaRPr>
          </a:p>
          <a:p>
            <a:r>
              <a:rPr lang="sk-SK" sz="2400" dirty="0" smtClean="0">
                <a:solidFill>
                  <a:srgbClr val="FFCC00"/>
                </a:solidFill>
              </a:rPr>
              <a:t>Filozofická fakulta Masarykovej univerzity</a:t>
            </a:r>
            <a:endParaRPr lang="sk-SK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540696" cy="514116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sk-SK" sz="3700" b="1" dirty="0">
                <a:solidFill>
                  <a:srgbClr val="FFC000"/>
                </a:solidFill>
              </a:rPr>
              <a:t>Mestské a župné múzeum v Komárne (1886</a:t>
            </a:r>
            <a:r>
              <a:rPr lang="sk-SK" sz="3700" b="1" dirty="0" smtClean="0">
                <a:solidFill>
                  <a:srgbClr val="FFC0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sk-SK" sz="3400" b="1" dirty="0">
                <a:solidFill>
                  <a:srgbClr val="FFC000"/>
                </a:solidFill>
              </a:rPr>
              <a:t>Historický a archeologický spolok komárňanskej župy a mesta </a:t>
            </a:r>
            <a:r>
              <a:rPr lang="sk-SK" sz="3400" b="1" dirty="0" smtClean="0">
                <a:solidFill>
                  <a:srgbClr val="FFC000"/>
                </a:solidFill>
              </a:rPr>
              <a:t>Komárna</a:t>
            </a:r>
          </a:p>
          <a:p>
            <a:pPr>
              <a:buFontTx/>
              <a:buChar char="-"/>
            </a:pPr>
            <a:r>
              <a:rPr lang="sk-SK" sz="3400" dirty="0">
                <a:solidFill>
                  <a:srgbClr val="FFC000"/>
                </a:solidFill>
              </a:rPr>
              <a:t>potreba záchrany veľkého množstva archeologických nálezov, objavených pri výstavbe železničnej </a:t>
            </a:r>
            <a:r>
              <a:rPr lang="sk-SK" sz="3400" dirty="0" smtClean="0">
                <a:solidFill>
                  <a:srgbClr val="FFC000"/>
                </a:solidFill>
              </a:rPr>
              <a:t>trate</a:t>
            </a:r>
          </a:p>
          <a:p>
            <a:pPr>
              <a:buFontTx/>
              <a:buChar char="-"/>
            </a:pPr>
            <a:r>
              <a:rPr lang="sk-SK" sz="3400" dirty="0" smtClean="0">
                <a:solidFill>
                  <a:srgbClr val="FFC000"/>
                </a:solidFill>
              </a:rPr>
              <a:t>zlúčenie </a:t>
            </a:r>
            <a:r>
              <a:rPr lang="sk-SK" sz="3400" dirty="0">
                <a:solidFill>
                  <a:srgbClr val="FFC000"/>
                </a:solidFill>
              </a:rPr>
              <a:t>najväčších komárňanských spolkov do </a:t>
            </a:r>
            <a:r>
              <a:rPr lang="sk-SK" sz="3400" b="1" dirty="0" err="1">
                <a:solidFill>
                  <a:srgbClr val="FFC000"/>
                </a:solidFill>
              </a:rPr>
              <a:t>Jókaiho</a:t>
            </a:r>
            <a:r>
              <a:rPr lang="sk-SK" sz="3400" b="1" dirty="0">
                <a:solidFill>
                  <a:srgbClr val="FFC000"/>
                </a:solidFill>
              </a:rPr>
              <a:t> všeobecnovzdelávacieho a múzejného </a:t>
            </a:r>
            <a:r>
              <a:rPr lang="sk-SK" sz="3400" b="1" dirty="0" smtClean="0">
                <a:solidFill>
                  <a:srgbClr val="FFC000"/>
                </a:solidFill>
              </a:rPr>
              <a:t>spolku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14116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sk-SK" sz="3700" b="1" dirty="0" smtClean="0">
                <a:solidFill>
                  <a:srgbClr val="FFCC00"/>
                </a:solidFill>
              </a:rPr>
              <a:t>Mestské </a:t>
            </a:r>
            <a:r>
              <a:rPr lang="sk-SK" sz="3700" b="1" dirty="0">
                <a:solidFill>
                  <a:srgbClr val="FFCC00"/>
                </a:solidFill>
              </a:rPr>
              <a:t>múzeum v Banskej Bystrici (1889)</a:t>
            </a:r>
          </a:p>
          <a:p>
            <a:pPr marL="0" lvl="0" indent="0" algn="ctr">
              <a:buNone/>
            </a:pPr>
            <a:endParaRPr lang="sk-SK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3400" dirty="0" smtClean="0">
                <a:solidFill>
                  <a:srgbClr val="FFCC00"/>
                </a:solidFill>
              </a:rPr>
              <a:t>zbierka </a:t>
            </a:r>
            <a:r>
              <a:rPr lang="sk-SK" sz="3400" dirty="0">
                <a:solidFill>
                  <a:srgbClr val="FFCC00"/>
                </a:solidFill>
              </a:rPr>
              <a:t>zbraní a umelecko-historických pamiatok z mestského </a:t>
            </a:r>
            <a:r>
              <a:rPr lang="sk-SK" sz="3400" dirty="0" smtClean="0">
                <a:solidFill>
                  <a:srgbClr val="FFCC00"/>
                </a:solidFill>
              </a:rPr>
              <a:t>archívu</a:t>
            </a:r>
          </a:p>
          <a:p>
            <a:pPr lvl="0">
              <a:buFontTx/>
              <a:buChar char="-"/>
            </a:pPr>
            <a:r>
              <a:rPr lang="sk-SK" sz="3400" dirty="0" smtClean="0">
                <a:solidFill>
                  <a:srgbClr val="FFCC00"/>
                </a:solidFill>
              </a:rPr>
              <a:t>tzv</a:t>
            </a:r>
            <a:r>
              <a:rPr lang="sk-SK" sz="3400" dirty="0">
                <a:solidFill>
                  <a:srgbClr val="FFCC00"/>
                </a:solidFill>
              </a:rPr>
              <a:t>. Matejov dom </a:t>
            </a:r>
            <a:endParaRPr lang="sk-SK" sz="3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3400" dirty="0" smtClean="0">
                <a:solidFill>
                  <a:srgbClr val="FFCC00"/>
                </a:solidFill>
              </a:rPr>
              <a:t>rozdelenie zbierok:</a:t>
            </a:r>
          </a:p>
          <a:p>
            <a:pPr lvl="1">
              <a:buFontTx/>
              <a:buChar char="-"/>
            </a:pPr>
            <a:r>
              <a:rPr lang="sk-SK" sz="2900" dirty="0" smtClean="0">
                <a:solidFill>
                  <a:srgbClr val="FFCC00"/>
                </a:solidFill>
              </a:rPr>
              <a:t>národopisná </a:t>
            </a:r>
            <a:r>
              <a:rPr lang="sk-SK" sz="2900" dirty="0">
                <a:solidFill>
                  <a:srgbClr val="FFCC00"/>
                </a:solidFill>
              </a:rPr>
              <a:t>a </a:t>
            </a:r>
            <a:r>
              <a:rPr lang="sk-SK" sz="2900" dirty="0" smtClean="0">
                <a:solidFill>
                  <a:srgbClr val="FFCC00"/>
                </a:solidFill>
              </a:rPr>
              <a:t>mineralogická</a:t>
            </a:r>
          </a:p>
          <a:p>
            <a:pPr lvl="1">
              <a:buFontTx/>
              <a:buChar char="-"/>
            </a:pPr>
            <a:r>
              <a:rPr lang="sk-SK" sz="2900" dirty="0" smtClean="0">
                <a:solidFill>
                  <a:srgbClr val="FFCC00"/>
                </a:solidFill>
              </a:rPr>
              <a:t>historická </a:t>
            </a:r>
            <a:r>
              <a:rPr lang="sk-SK" sz="2900" dirty="0">
                <a:solidFill>
                  <a:srgbClr val="FFCC00"/>
                </a:solidFill>
              </a:rPr>
              <a:t>a </a:t>
            </a:r>
            <a:r>
              <a:rPr lang="sk-SK" sz="2900" dirty="0" smtClean="0">
                <a:solidFill>
                  <a:srgbClr val="FFCC00"/>
                </a:solidFill>
              </a:rPr>
              <a:t>umeleckopriemyselná</a:t>
            </a:r>
          </a:p>
          <a:p>
            <a:pPr lvl="1">
              <a:buFontTx/>
              <a:buChar char="-"/>
            </a:pPr>
            <a:r>
              <a:rPr lang="sk-SK" sz="2900" dirty="0" smtClean="0">
                <a:solidFill>
                  <a:srgbClr val="FFCC00"/>
                </a:solidFill>
              </a:rPr>
              <a:t>kultúrno-historická </a:t>
            </a:r>
            <a:r>
              <a:rPr lang="sk-SK" sz="2900" dirty="0">
                <a:solidFill>
                  <a:srgbClr val="FFCC00"/>
                </a:solidFill>
              </a:rPr>
              <a:t>a </a:t>
            </a:r>
            <a:r>
              <a:rPr lang="sk-SK" sz="2900" dirty="0" smtClean="0">
                <a:solidFill>
                  <a:srgbClr val="FFCC00"/>
                </a:solidFill>
              </a:rPr>
              <a:t>numizmatická</a:t>
            </a:r>
          </a:p>
          <a:p>
            <a:pPr lvl="1">
              <a:buFontTx/>
              <a:buChar char="-"/>
            </a:pPr>
            <a:r>
              <a:rPr lang="sk-SK" sz="2900" dirty="0" smtClean="0">
                <a:solidFill>
                  <a:srgbClr val="FFCC00"/>
                </a:solidFill>
              </a:rPr>
              <a:t>pamiatky </a:t>
            </a:r>
            <a:r>
              <a:rPr lang="sk-SK" sz="2900" dirty="0">
                <a:solidFill>
                  <a:srgbClr val="FFCC00"/>
                </a:solidFill>
              </a:rPr>
              <a:t>cirkevného </a:t>
            </a:r>
            <a:r>
              <a:rPr lang="sk-SK" sz="2900" dirty="0" smtClean="0">
                <a:solidFill>
                  <a:srgbClr val="FFCC00"/>
                </a:solidFill>
              </a:rPr>
              <a:t>umenia</a:t>
            </a:r>
          </a:p>
          <a:p>
            <a:pPr lvl="0">
              <a:buFontTx/>
              <a:buChar char="-"/>
            </a:pPr>
            <a:r>
              <a:rPr lang="sk-SK" sz="3400" dirty="0">
                <a:solidFill>
                  <a:srgbClr val="FFCC00"/>
                </a:solidFill>
              </a:rPr>
              <a:t>mineralogická zbierka Samuela </a:t>
            </a:r>
            <a:r>
              <a:rPr lang="sk-SK" sz="3400" dirty="0" err="1" smtClean="0">
                <a:solidFill>
                  <a:srgbClr val="FFCC00"/>
                </a:solidFill>
              </a:rPr>
              <a:t>Bothára</a:t>
            </a:r>
            <a:endParaRPr lang="sk-SK" sz="34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8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46064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err="1">
                <a:solidFill>
                  <a:srgbClr val="FFCC00"/>
                </a:solidFill>
              </a:rPr>
              <a:t>Mileniárna</a:t>
            </a:r>
            <a:r>
              <a:rPr lang="sk-SK" sz="2600" b="1" dirty="0">
                <a:solidFill>
                  <a:srgbClr val="FFCC00"/>
                </a:solidFill>
              </a:rPr>
              <a:t> výstava v Budapešti (1896)</a:t>
            </a:r>
            <a:endParaRPr lang="sk-SK" sz="2600" b="1" dirty="0">
              <a:solidFill>
                <a:srgbClr val="FFCC00"/>
              </a:solidFill>
            </a:endParaRPr>
          </a:p>
          <a:p>
            <a:endParaRPr lang="sk-SK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251520" y="2332037"/>
            <a:ext cx="5544616" cy="404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oslava </a:t>
            </a:r>
            <a:r>
              <a:rPr lang="sk-SK" sz="2400" dirty="0">
                <a:solidFill>
                  <a:srgbClr val="FFCC00"/>
                </a:solidFill>
              </a:rPr>
              <a:t>okrúhleho jubilea príchodu prvých Maďarov do Karpatskej </a:t>
            </a:r>
            <a:r>
              <a:rPr lang="sk-SK" sz="2400" dirty="0" smtClean="0">
                <a:solidFill>
                  <a:srgbClr val="FFCC00"/>
                </a:solidFill>
              </a:rPr>
              <a:t>kotliny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oprávnenosť postavenia maďarského národa ako jediného nositeľa uhorskej štátnej idey </a:t>
            </a:r>
            <a:endParaRPr lang="sk-SK" sz="2400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dokázať </a:t>
            </a:r>
            <a:r>
              <a:rPr lang="sk-SK" sz="2400" dirty="0">
                <a:solidFill>
                  <a:srgbClr val="FFCC00"/>
                </a:solidFill>
              </a:rPr>
              <a:t>nadradenosť nad ostatnými nemaďarskými národnosťami </a:t>
            </a:r>
            <a:r>
              <a:rPr lang="sk-SK" sz="2400" dirty="0" smtClean="0">
                <a:solidFill>
                  <a:srgbClr val="FFCC00"/>
                </a:solidFill>
              </a:rPr>
              <a:t>monarchie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najcennejšie pamiatky z celého </a:t>
            </a:r>
            <a:r>
              <a:rPr lang="sk-SK" sz="2400" dirty="0" smtClean="0">
                <a:solidFill>
                  <a:srgbClr val="FFCC00"/>
                </a:solidFill>
              </a:rPr>
              <a:t>Uhorska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d</a:t>
            </a:r>
            <a:r>
              <a:rPr lang="sk-SK" sz="2400" dirty="0" smtClean="0">
                <a:solidFill>
                  <a:srgbClr val="FFCC00"/>
                </a:solidFill>
              </a:rPr>
              <a:t>iplomy a bronzové medaily jednotlivým účastníkom (Banská Bystrica)</a:t>
            </a:r>
            <a:endParaRPr lang="sk-SK" sz="2000" dirty="0">
              <a:solidFill>
                <a:srgbClr val="FFCC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37026"/>
            <a:ext cx="274320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Župné múzeum v Nitre (1896)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založenie sa viaže k príprave osláv uhorského milénia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zbierky </a:t>
            </a:r>
            <a:r>
              <a:rPr lang="sk-SK" sz="2400" dirty="0">
                <a:solidFill>
                  <a:srgbClr val="FFCC00"/>
                </a:solidFill>
              </a:rPr>
              <a:t>Matičného </a:t>
            </a:r>
            <a:r>
              <a:rPr lang="sk-SK" sz="2400" dirty="0" smtClean="0">
                <a:solidFill>
                  <a:srgbClr val="FFCC00"/>
                </a:solidFill>
              </a:rPr>
              <a:t>múzea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p</a:t>
            </a:r>
            <a:r>
              <a:rPr lang="sk-SK" sz="2400" dirty="0" smtClean="0">
                <a:solidFill>
                  <a:srgbClr val="FFCC00"/>
                </a:solidFill>
              </a:rPr>
              <a:t>ersonálne </a:t>
            </a:r>
            <a:r>
              <a:rPr lang="sk-SK" sz="2400" dirty="0">
                <a:solidFill>
                  <a:srgbClr val="FFCC00"/>
                </a:solidFill>
              </a:rPr>
              <a:t>i </a:t>
            </a:r>
            <a:r>
              <a:rPr lang="sk-SK" sz="2400" dirty="0" smtClean="0">
                <a:solidFill>
                  <a:srgbClr val="FFCC00"/>
                </a:solidFill>
              </a:rPr>
              <a:t>umiestnením späté </a:t>
            </a:r>
            <a:r>
              <a:rPr lang="sk-SK" sz="2400" dirty="0">
                <a:solidFill>
                  <a:srgbClr val="FFCC00"/>
                </a:solidFill>
              </a:rPr>
              <a:t>s </a:t>
            </a:r>
            <a:r>
              <a:rPr lang="sk-SK" sz="2400" dirty="0" smtClean="0">
                <a:solidFill>
                  <a:srgbClr val="FFCC00"/>
                </a:solidFill>
              </a:rPr>
              <a:t>miestnym gymnáziom</a:t>
            </a:r>
            <a:endParaRPr lang="sk-SK" sz="2400" dirty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Tekovské stoličné múzeum v Zlatých Moravciach (1896)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r</a:t>
            </a:r>
            <a:r>
              <a:rPr lang="sk-SK" sz="2400" dirty="0" smtClean="0">
                <a:solidFill>
                  <a:srgbClr val="FFCC00"/>
                </a:solidFill>
              </a:rPr>
              <a:t>ealizované z</a:t>
            </a:r>
            <a:r>
              <a:rPr lang="sk-SK" sz="2400" dirty="0">
                <a:solidFill>
                  <a:srgbClr val="FFCC00"/>
                </a:solidFill>
              </a:rPr>
              <a:t> príležitosti uhorského </a:t>
            </a:r>
            <a:r>
              <a:rPr lang="sk-SK" sz="2400" dirty="0" smtClean="0">
                <a:solidFill>
                  <a:srgbClr val="FFCC00"/>
                </a:solidFill>
              </a:rPr>
              <a:t>milénia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zbierky: história, archeológia, numizmatika </a:t>
            </a:r>
            <a:r>
              <a:rPr lang="sk-SK" sz="2400" dirty="0">
                <a:solidFill>
                  <a:srgbClr val="FFCC00"/>
                </a:solidFill>
              </a:rPr>
              <a:t>a </a:t>
            </a:r>
            <a:r>
              <a:rPr lang="sk-SK" sz="2400" dirty="0" smtClean="0">
                <a:solidFill>
                  <a:srgbClr val="FFCC00"/>
                </a:solidFill>
              </a:rPr>
              <a:t>mineralógia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umiestnené pri tekovskom župnom </a:t>
            </a:r>
            <a:r>
              <a:rPr lang="sk-SK" sz="2400" dirty="0" smtClean="0">
                <a:solidFill>
                  <a:srgbClr val="FFCC00"/>
                </a:solidFill>
              </a:rPr>
              <a:t>archíve</a:t>
            </a:r>
            <a:endParaRPr lang="sk-SK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3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Mestské múzeum v Banskej Štiavnici (1900)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sz="20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otvorené pri príležitosti konania Baníckeho a lesníckeho </a:t>
            </a:r>
            <a:r>
              <a:rPr lang="sk-SK" sz="2400" dirty="0" smtClean="0">
                <a:solidFill>
                  <a:srgbClr val="FFCC00"/>
                </a:solidFill>
              </a:rPr>
              <a:t>kongresu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p</a:t>
            </a:r>
            <a:r>
              <a:rPr lang="sk-SK" sz="2400" dirty="0" smtClean="0">
                <a:solidFill>
                  <a:srgbClr val="FFCC00"/>
                </a:solidFill>
              </a:rPr>
              <a:t>riestory Starého zámku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listiny, knihy, zbrane, medaile a rôzne </a:t>
            </a:r>
            <a:r>
              <a:rPr lang="sk-SK" sz="2400" dirty="0" smtClean="0">
                <a:solidFill>
                  <a:srgbClr val="FFCC00"/>
                </a:solidFill>
              </a:rPr>
              <a:t>starožitnosti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Banícke a hutnícke múzeum v Rožňave (1902)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sz="20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200" b="1" dirty="0" err="1" smtClean="0">
                <a:solidFill>
                  <a:srgbClr val="FFCC00"/>
                </a:solidFill>
              </a:rPr>
              <a:t>Boršodsko</a:t>
            </a:r>
            <a:r>
              <a:rPr lang="sk-SK" sz="2200" b="1" dirty="0" smtClean="0">
                <a:solidFill>
                  <a:srgbClr val="FFCC00"/>
                </a:solidFill>
              </a:rPr>
              <a:t>-gemerská odbočka </a:t>
            </a:r>
            <a:r>
              <a:rPr lang="sk-SK" sz="2200" b="1" dirty="0">
                <a:solidFill>
                  <a:srgbClr val="FFCC00"/>
                </a:solidFill>
              </a:rPr>
              <a:t>Uhorského krajinského baníckeho a hutníckeho spolku</a:t>
            </a:r>
            <a:r>
              <a:rPr lang="sk-SK" sz="2200" dirty="0">
                <a:solidFill>
                  <a:srgbClr val="FFCC00"/>
                </a:solidFill>
              </a:rPr>
              <a:t> </a:t>
            </a:r>
            <a:endParaRPr lang="sk-SK" sz="22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J. </a:t>
            </a:r>
            <a:r>
              <a:rPr lang="sk-SK" sz="2200" b="1" dirty="0" err="1" smtClean="0">
                <a:solidFill>
                  <a:srgbClr val="FFCC00"/>
                </a:solidFill>
              </a:rPr>
              <a:t>Gaal</a:t>
            </a:r>
            <a:r>
              <a:rPr lang="sk-SK" sz="2200" b="1" dirty="0" smtClean="0">
                <a:solidFill>
                  <a:srgbClr val="FFCC00"/>
                </a:solidFill>
              </a:rPr>
              <a:t> </a:t>
            </a:r>
            <a:r>
              <a:rPr lang="sk-SK" sz="2200" dirty="0" smtClean="0">
                <a:solidFill>
                  <a:srgbClr val="FFCC00"/>
                </a:solidFill>
              </a:rPr>
              <a:t>(1901) – prvé </a:t>
            </a:r>
            <a:r>
              <a:rPr lang="sk-SK" sz="2200" dirty="0">
                <a:solidFill>
                  <a:srgbClr val="FFCC00"/>
                </a:solidFill>
              </a:rPr>
              <a:t>slovenské múzejné „</a:t>
            </a:r>
            <a:r>
              <a:rPr lang="sk-SK" sz="2200" dirty="0" smtClean="0">
                <a:solidFill>
                  <a:srgbClr val="FFCC00"/>
                </a:solidFill>
              </a:rPr>
              <a:t>libreto“/ </a:t>
            </a:r>
            <a:r>
              <a:rPr lang="sk-SK" sz="2200" dirty="0">
                <a:solidFill>
                  <a:srgbClr val="FFCC00"/>
                </a:solidFill>
              </a:rPr>
              <a:t>„</a:t>
            </a:r>
            <a:r>
              <a:rPr lang="sk-SK" sz="2200" dirty="0" smtClean="0">
                <a:solidFill>
                  <a:srgbClr val="FFCC00"/>
                </a:solidFill>
              </a:rPr>
              <a:t>scenár“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rod </a:t>
            </a:r>
            <a:r>
              <a:rPr lang="sk-SK" sz="2200" b="1" dirty="0" err="1" smtClean="0">
                <a:solidFill>
                  <a:srgbClr val="FFCC00"/>
                </a:solidFill>
              </a:rPr>
              <a:t>Andrássy</a:t>
            </a:r>
            <a:r>
              <a:rPr lang="sk-SK" sz="2200" dirty="0" smtClean="0">
                <a:solidFill>
                  <a:srgbClr val="FFCC00"/>
                </a:solidFill>
              </a:rPr>
              <a:t> – </a:t>
            </a:r>
            <a:r>
              <a:rPr lang="sk-SK" sz="2200" b="1" dirty="0" smtClean="0">
                <a:solidFill>
                  <a:srgbClr val="FFCC00"/>
                </a:solidFill>
              </a:rPr>
              <a:t>Františkino </a:t>
            </a:r>
            <a:r>
              <a:rPr lang="sk-SK" sz="2200" b="1" dirty="0">
                <a:solidFill>
                  <a:srgbClr val="FFCC00"/>
                </a:solidFill>
              </a:rPr>
              <a:t>banícke </a:t>
            </a:r>
            <a:r>
              <a:rPr lang="sk-SK" sz="2200" b="1" dirty="0" smtClean="0">
                <a:solidFill>
                  <a:srgbClr val="FFCC00"/>
                </a:solidFill>
              </a:rPr>
              <a:t>múzeum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v r. 1912 slávnostne sprístupnené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vlastná účelová budova</a:t>
            </a:r>
            <a:endParaRPr lang="sk-SK" sz="2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4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Župné múzeum </a:t>
            </a:r>
            <a:r>
              <a:rPr lang="sk-SK" sz="2600" b="1" dirty="0" smtClean="0">
                <a:solidFill>
                  <a:srgbClr val="FFCC00"/>
                </a:solidFill>
              </a:rPr>
              <a:t>v Bardejove (1903)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sz="24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Hornouhorský muzeálny spolok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budova mestskej radnice zo 16. st</a:t>
            </a:r>
            <a:r>
              <a:rPr lang="sk-SK" sz="2400" dirty="0" smtClean="0">
                <a:solidFill>
                  <a:srgbClr val="FFCC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expozícia za pomoci maďarskej </a:t>
            </a:r>
            <a:r>
              <a:rPr lang="sk-SK" sz="2400" dirty="0">
                <a:solidFill>
                  <a:srgbClr val="FFCC00"/>
                </a:solidFill>
              </a:rPr>
              <a:t>akadémie </a:t>
            </a:r>
            <a:r>
              <a:rPr lang="sk-SK" sz="2400" dirty="0" smtClean="0">
                <a:solidFill>
                  <a:srgbClr val="FFCC00"/>
                </a:solidFill>
              </a:rPr>
              <a:t>vied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lokálne </a:t>
            </a:r>
            <a:r>
              <a:rPr lang="sk-SK" sz="2400" dirty="0">
                <a:solidFill>
                  <a:srgbClr val="FFCC00"/>
                </a:solidFill>
              </a:rPr>
              <a:t>elity </a:t>
            </a:r>
            <a:r>
              <a:rPr lang="sk-SK" sz="2400" dirty="0" smtClean="0">
                <a:solidFill>
                  <a:srgbClr val="FFCC00"/>
                </a:solidFill>
              </a:rPr>
              <a:t>v múzeu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Múzeum v Skalici           (1905)</a:t>
            </a:r>
            <a:endParaRPr lang="sk-SK" sz="2600" dirty="0">
              <a:solidFill>
                <a:srgbClr val="FFCC00"/>
              </a:solidFill>
            </a:endParaRPr>
          </a:p>
          <a:p>
            <a:pPr marL="0" lvl="0" indent="0" algn="ctr">
              <a:buNone/>
            </a:pPr>
            <a:endParaRPr lang="sk-SK" sz="24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Pavol Blaho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š</a:t>
            </a:r>
            <a:r>
              <a:rPr lang="sk-SK" sz="2400" dirty="0" smtClean="0">
                <a:solidFill>
                  <a:srgbClr val="FFCC00"/>
                </a:solidFill>
              </a:rPr>
              <a:t>iroká podpora slovenského </a:t>
            </a:r>
            <a:r>
              <a:rPr lang="sk-SK" sz="2400" dirty="0">
                <a:solidFill>
                  <a:srgbClr val="FFCC00"/>
                </a:solidFill>
              </a:rPr>
              <a:t>obyvateľstva </a:t>
            </a: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múzeum v Národnom dome v Skalici</a:t>
            </a: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národné </a:t>
            </a:r>
            <a:r>
              <a:rPr lang="sk-SK" sz="2400" dirty="0">
                <a:solidFill>
                  <a:srgbClr val="FFCC00"/>
                </a:solidFill>
              </a:rPr>
              <a:t>a politické </a:t>
            </a:r>
            <a:r>
              <a:rPr lang="sk-SK" sz="2400" dirty="0" smtClean="0">
                <a:solidFill>
                  <a:srgbClr val="FFCC00"/>
                </a:solidFill>
              </a:rPr>
              <a:t>ciele -</a:t>
            </a:r>
            <a:r>
              <a:rPr lang="en-GB" sz="2400" dirty="0" smtClean="0">
                <a:solidFill>
                  <a:srgbClr val="FFCC00"/>
                </a:solidFill>
              </a:rPr>
              <a:t>&gt;</a:t>
            </a:r>
            <a:r>
              <a:rPr lang="sk-SK" sz="2400" dirty="0" smtClean="0">
                <a:solidFill>
                  <a:srgbClr val="FFCC00"/>
                </a:solidFill>
              </a:rPr>
              <a:t> najmä národopisné zbierky </a:t>
            </a:r>
            <a:endParaRPr lang="sk-SK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1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4680520" cy="403244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sk-SK" sz="24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Liptovská muzeálna spoločnosť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prevzaté zbierky súkromného múzea </a:t>
            </a:r>
            <a:r>
              <a:rPr lang="sk-SK" sz="2400" b="1" dirty="0">
                <a:solidFill>
                  <a:srgbClr val="FFCC00"/>
                </a:solidFill>
              </a:rPr>
              <a:t>bratov K</a:t>
            </a:r>
            <a:r>
              <a:rPr lang="cs-CZ" sz="2400" b="1" dirty="0" err="1" smtClean="0">
                <a:solidFill>
                  <a:srgbClr val="FFCC00"/>
                </a:solidFill>
              </a:rPr>
              <a:t>ürtiovcov</a:t>
            </a:r>
            <a:endParaRPr lang="cs-CZ" sz="2400" b="1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FFCC00"/>
                </a:solidFill>
              </a:rPr>
              <a:t>prvé </a:t>
            </a:r>
            <a:r>
              <a:rPr lang="cs-CZ" sz="2400" dirty="0" err="1" smtClean="0">
                <a:solidFill>
                  <a:srgbClr val="FFCC00"/>
                </a:solidFill>
              </a:rPr>
              <a:t>umiestnenie</a:t>
            </a:r>
            <a:r>
              <a:rPr lang="cs-CZ" sz="2400" dirty="0" smtClean="0">
                <a:solidFill>
                  <a:srgbClr val="FFCC00"/>
                </a:solidFill>
              </a:rPr>
              <a:t> – budova </a:t>
            </a:r>
            <a:r>
              <a:rPr lang="sk-SK" sz="2400" dirty="0" smtClean="0">
                <a:solidFill>
                  <a:srgbClr val="FFCC00"/>
                </a:solidFill>
              </a:rPr>
              <a:t>Starej fary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plánovité budovanie </a:t>
            </a:r>
            <a:r>
              <a:rPr lang="sk-SK" sz="2400" dirty="0">
                <a:solidFill>
                  <a:srgbClr val="FFCC00"/>
                </a:solidFill>
              </a:rPr>
              <a:t>zbierky pre vlastnú </a:t>
            </a:r>
            <a:r>
              <a:rPr lang="sk-SK" sz="2400" dirty="0" smtClean="0">
                <a:solidFill>
                  <a:srgbClr val="FFCC00"/>
                </a:solidFill>
              </a:rPr>
              <a:t>obrazáreň</a:t>
            </a:r>
          </a:p>
        </p:txBody>
      </p:sp>
      <p:pic>
        <p:nvPicPr>
          <p:cNvPr id="1028" name="Picture 4" descr="http://www.liptovskemuzeum.sk/pastier/wp-content/uploads/2012/09/artur-julius-ku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16" y="31409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75726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600" b="1" dirty="0" smtClean="0">
                <a:solidFill>
                  <a:srgbClr val="FFCC00"/>
                </a:solidFill>
              </a:rPr>
              <a:t>Liptovské múzeum v Ružomberku (1912)</a:t>
            </a:r>
            <a:endParaRPr lang="sk-SK" sz="26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3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Múzejná činnosť regionálnych prírodovedných spolkov na Slovensku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9654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začiatok </a:t>
            </a:r>
            <a:r>
              <a:rPr lang="sk-SK" sz="2200" dirty="0">
                <a:solidFill>
                  <a:srgbClr val="FFCC00"/>
                </a:solidFill>
              </a:rPr>
              <a:t>systematického </a:t>
            </a:r>
            <a:r>
              <a:rPr lang="sk-SK" sz="2200" dirty="0" smtClean="0">
                <a:solidFill>
                  <a:srgbClr val="FFCC00"/>
                </a:solidFill>
              </a:rPr>
              <a:t>rozvoja </a:t>
            </a:r>
            <a:r>
              <a:rPr lang="sk-SK" sz="2200" dirty="0">
                <a:solidFill>
                  <a:srgbClr val="FFCC00"/>
                </a:solidFill>
              </a:rPr>
              <a:t>prírodných </a:t>
            </a:r>
            <a:r>
              <a:rPr lang="sk-SK" sz="2200" dirty="0" smtClean="0">
                <a:solidFill>
                  <a:srgbClr val="FFCC00"/>
                </a:solidFill>
              </a:rPr>
              <a:t>vied (18./19. st.)</a:t>
            </a:r>
          </a:p>
          <a:p>
            <a:pPr lvl="0"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regionálne prírodovedné spolky a vlastné spolkové </a:t>
            </a:r>
            <a:r>
              <a:rPr lang="sk-SK" sz="2200" dirty="0" smtClean="0">
                <a:solidFill>
                  <a:srgbClr val="FFCC00"/>
                </a:solidFill>
              </a:rPr>
              <a:t>múzeá</a:t>
            </a:r>
          </a:p>
          <a:p>
            <a:pPr lvl="0"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p</a:t>
            </a:r>
            <a:r>
              <a:rPr lang="sk-SK" sz="2200" dirty="0" smtClean="0">
                <a:solidFill>
                  <a:srgbClr val="FFCC00"/>
                </a:solidFill>
              </a:rPr>
              <a:t>rírodné </a:t>
            </a:r>
            <a:r>
              <a:rPr lang="sk-SK" sz="2200" dirty="0">
                <a:solidFill>
                  <a:srgbClr val="FFCC00"/>
                </a:solidFill>
              </a:rPr>
              <a:t>vedy </a:t>
            </a:r>
            <a:r>
              <a:rPr lang="sk-SK" sz="2200" dirty="0" smtClean="0">
                <a:solidFill>
                  <a:srgbClr val="FFCC00"/>
                </a:solidFill>
              </a:rPr>
              <a:t>čoraz </a:t>
            </a:r>
            <a:r>
              <a:rPr lang="sk-SK" sz="2200" dirty="0">
                <a:solidFill>
                  <a:srgbClr val="FFCC00"/>
                </a:solidFill>
              </a:rPr>
              <a:t>viac podporované kvôli ich praktickému </a:t>
            </a:r>
            <a:r>
              <a:rPr lang="sk-SK" sz="2200" dirty="0" smtClean="0">
                <a:solidFill>
                  <a:srgbClr val="FFCC00"/>
                </a:solidFill>
              </a:rPr>
              <a:t>významu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v</a:t>
            </a:r>
            <a:r>
              <a:rPr lang="sk-SK" sz="2200" dirty="0">
                <a:solidFill>
                  <a:srgbClr val="FFCC00"/>
                </a:solidFill>
              </a:rPr>
              <a:t> Uhorsku </a:t>
            </a:r>
            <a:r>
              <a:rPr lang="sk-SK" sz="2200" dirty="0" smtClean="0">
                <a:solidFill>
                  <a:srgbClr val="FFCC00"/>
                </a:solidFill>
              </a:rPr>
              <a:t>s</a:t>
            </a:r>
            <a:r>
              <a:rPr lang="sk-SK" sz="2200" dirty="0">
                <a:solidFill>
                  <a:srgbClr val="FFCC00"/>
                </a:solidFill>
              </a:rPr>
              <a:t> istým </a:t>
            </a:r>
            <a:r>
              <a:rPr lang="sk-SK" sz="2200" dirty="0" smtClean="0">
                <a:solidFill>
                  <a:srgbClr val="FFCC00"/>
                </a:solidFill>
              </a:rPr>
              <a:t>posunom, až </a:t>
            </a:r>
            <a:r>
              <a:rPr lang="sk-SK" sz="2200" dirty="0">
                <a:solidFill>
                  <a:srgbClr val="FFCC00"/>
                </a:solidFill>
              </a:rPr>
              <a:t>od polovice 19. </a:t>
            </a:r>
            <a:r>
              <a:rPr lang="sk-SK" sz="2200" dirty="0" smtClean="0">
                <a:solidFill>
                  <a:srgbClr val="FFCC00"/>
                </a:solidFill>
              </a:rPr>
              <a:t>storočia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Putovná </a:t>
            </a:r>
            <a:r>
              <a:rPr lang="sk-SK" sz="2200" b="1" dirty="0">
                <a:solidFill>
                  <a:srgbClr val="FFCC00"/>
                </a:solidFill>
              </a:rPr>
              <a:t>spoločnosť uhorských lekárov a </a:t>
            </a:r>
            <a:r>
              <a:rPr lang="sk-SK" sz="2200" b="1" dirty="0" smtClean="0">
                <a:solidFill>
                  <a:srgbClr val="FFCC00"/>
                </a:solidFill>
              </a:rPr>
              <a:t>prírodovedcov </a:t>
            </a:r>
            <a:r>
              <a:rPr lang="sk-SK" sz="2200" dirty="0" smtClean="0">
                <a:solidFill>
                  <a:srgbClr val="FFCC00"/>
                </a:solidFill>
              </a:rPr>
              <a:t>(1840) –</a:t>
            </a:r>
            <a:r>
              <a:rPr lang="en-GB" sz="2200" dirty="0" smtClean="0">
                <a:solidFill>
                  <a:srgbClr val="FFCC00"/>
                </a:solidFill>
              </a:rPr>
              <a:t>&gt;</a:t>
            </a:r>
            <a:r>
              <a:rPr lang="sk-SK" sz="2200" dirty="0" smtClean="0">
                <a:solidFill>
                  <a:srgbClr val="FFCC00"/>
                </a:solidFill>
              </a:rPr>
              <a:t> tzv</a:t>
            </a:r>
            <a:r>
              <a:rPr lang="sk-SK" sz="2200" dirty="0">
                <a:solidFill>
                  <a:srgbClr val="FFCC00"/>
                </a:solidFill>
              </a:rPr>
              <a:t>. putovné zhromaždenia </a:t>
            </a:r>
            <a:r>
              <a:rPr lang="sk-SK" sz="2200" dirty="0" smtClean="0">
                <a:solidFill>
                  <a:srgbClr val="FFCC00"/>
                </a:solidFill>
              </a:rPr>
              <a:t>(každoročne </a:t>
            </a:r>
            <a:r>
              <a:rPr lang="sk-SK" sz="2200" dirty="0">
                <a:solidFill>
                  <a:srgbClr val="FFCC00"/>
                </a:solidFill>
              </a:rPr>
              <a:t>v inom </a:t>
            </a:r>
            <a:r>
              <a:rPr lang="sk-SK" sz="2200" dirty="0" smtClean="0">
                <a:solidFill>
                  <a:srgbClr val="FFCC00"/>
                </a:solidFill>
              </a:rPr>
              <a:t>mieste)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Bratislavský </a:t>
            </a:r>
            <a:r>
              <a:rPr lang="sk-SK" sz="2200" b="1" dirty="0">
                <a:solidFill>
                  <a:srgbClr val="FFCC00"/>
                </a:solidFill>
              </a:rPr>
              <a:t>prírodovedný a lekársky spolok </a:t>
            </a:r>
            <a:r>
              <a:rPr lang="sk-SK" sz="2200" dirty="0">
                <a:solidFill>
                  <a:srgbClr val="FFCC00"/>
                </a:solidFill>
              </a:rPr>
              <a:t>(</a:t>
            </a:r>
            <a:r>
              <a:rPr lang="sk-SK" sz="2200" dirty="0" smtClean="0">
                <a:solidFill>
                  <a:srgbClr val="FFCC00"/>
                </a:solidFill>
              </a:rPr>
              <a:t>1865)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Banskoštiavnicky </a:t>
            </a:r>
            <a:r>
              <a:rPr lang="sk-SK" sz="2200" b="1" dirty="0">
                <a:solidFill>
                  <a:srgbClr val="FFCC00"/>
                </a:solidFill>
              </a:rPr>
              <a:t>zdravotnícky a prírodovedný spolok </a:t>
            </a:r>
            <a:r>
              <a:rPr lang="sk-SK" sz="2200" dirty="0">
                <a:solidFill>
                  <a:srgbClr val="FFCC00"/>
                </a:solidFill>
              </a:rPr>
              <a:t>(</a:t>
            </a:r>
            <a:r>
              <a:rPr lang="sk-SK" sz="2200" dirty="0" smtClean="0">
                <a:solidFill>
                  <a:srgbClr val="FFCC00"/>
                </a:solidFill>
              </a:rPr>
              <a:t>1871)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Prírodovedný </a:t>
            </a:r>
            <a:r>
              <a:rPr lang="sk-SK" sz="2200" b="1" dirty="0">
                <a:solidFill>
                  <a:srgbClr val="FFCC00"/>
                </a:solidFill>
              </a:rPr>
              <a:t>spolok župy Trenčianskej v Trenčíne </a:t>
            </a:r>
            <a:r>
              <a:rPr lang="sk-SK" sz="2200" dirty="0">
                <a:solidFill>
                  <a:srgbClr val="FFCC00"/>
                </a:solidFill>
              </a:rPr>
              <a:t>(</a:t>
            </a:r>
            <a:r>
              <a:rPr lang="sk-SK" sz="2200" dirty="0" smtClean="0">
                <a:solidFill>
                  <a:srgbClr val="FFCC00"/>
                </a:solidFill>
              </a:rPr>
              <a:t>1871)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Lekársko-lekárnický </a:t>
            </a:r>
            <a:r>
              <a:rPr lang="sk-SK" sz="2200" b="1" dirty="0">
                <a:solidFill>
                  <a:srgbClr val="FFCC00"/>
                </a:solidFill>
              </a:rPr>
              <a:t>a prírodovedný spolok župy Nitrianskej </a:t>
            </a:r>
            <a:r>
              <a:rPr lang="sk-SK" sz="2200" dirty="0">
                <a:solidFill>
                  <a:srgbClr val="FFCC00"/>
                </a:solidFill>
              </a:rPr>
              <a:t>(</a:t>
            </a:r>
            <a:r>
              <a:rPr lang="sk-SK" sz="2200" dirty="0" smtClean="0">
                <a:solidFill>
                  <a:srgbClr val="FFCC00"/>
                </a:solidFill>
              </a:rPr>
              <a:t>1889)</a:t>
            </a:r>
          </a:p>
          <a:p>
            <a:pPr lvl="0">
              <a:buFontTx/>
              <a:buChar char="-"/>
            </a:pPr>
            <a:r>
              <a:rPr lang="sk-SK" sz="2200" b="1" dirty="0" smtClean="0">
                <a:solidFill>
                  <a:srgbClr val="FFCC00"/>
                </a:solidFill>
              </a:rPr>
              <a:t>Uhorský </a:t>
            </a:r>
            <a:r>
              <a:rPr lang="sk-SK" sz="2200" b="1" dirty="0">
                <a:solidFill>
                  <a:srgbClr val="FFCC00"/>
                </a:solidFill>
              </a:rPr>
              <a:t>karpatský spolok </a:t>
            </a:r>
            <a:r>
              <a:rPr lang="sk-SK" sz="2200" dirty="0">
                <a:solidFill>
                  <a:srgbClr val="FFCC00"/>
                </a:solidFill>
              </a:rPr>
              <a:t>(1873</a:t>
            </a:r>
            <a:r>
              <a:rPr lang="sk-SK" sz="2200" dirty="0" smtClean="0">
                <a:solidFill>
                  <a:srgbClr val="FFCC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21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Múzejná činnosť regionálnych prírodovedných spolkov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Prírodovedné múzeum Lekársko-prírodovedného spolku v Bratislave (1857</a:t>
            </a:r>
            <a:r>
              <a:rPr lang="sk-SK" sz="2600" b="1" dirty="0" smtClean="0">
                <a:solidFill>
                  <a:srgbClr val="FFCC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sz="22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prírodovedn</a:t>
            </a:r>
            <a:r>
              <a:rPr lang="sk-SK" sz="2200" dirty="0">
                <a:solidFill>
                  <a:srgbClr val="FFCC00"/>
                </a:solidFill>
              </a:rPr>
              <a:t>ý</a:t>
            </a:r>
            <a:r>
              <a:rPr lang="sk-SK" sz="2200" dirty="0" smtClean="0">
                <a:solidFill>
                  <a:srgbClr val="FFCC00"/>
                </a:solidFill>
              </a:rPr>
              <a:t> výskum </a:t>
            </a:r>
            <a:r>
              <a:rPr lang="sk-SK" sz="2200" dirty="0">
                <a:solidFill>
                  <a:srgbClr val="FFCC00"/>
                </a:solidFill>
              </a:rPr>
              <a:t>Bratislavy a </a:t>
            </a:r>
            <a:r>
              <a:rPr lang="sk-SK" sz="2200" dirty="0" smtClean="0">
                <a:solidFill>
                  <a:srgbClr val="FFCC00"/>
                </a:solidFill>
              </a:rPr>
              <a:t>okolia</a:t>
            </a:r>
            <a:endParaRPr lang="sk-SK" sz="22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25</a:t>
            </a:r>
            <a:r>
              <a:rPr lang="sk-SK" sz="2200" dirty="0">
                <a:solidFill>
                  <a:srgbClr val="FFCC00"/>
                </a:solidFill>
              </a:rPr>
              <a:t> </a:t>
            </a:r>
            <a:r>
              <a:rPr lang="sk-SK" sz="2200" dirty="0" smtClean="0">
                <a:solidFill>
                  <a:srgbClr val="FFCC00"/>
                </a:solidFill>
              </a:rPr>
              <a:t>000 predmetov (1912)</a:t>
            </a:r>
          </a:p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prvé prírodovedné </a:t>
            </a:r>
            <a:r>
              <a:rPr lang="sk-SK" sz="2200" dirty="0">
                <a:solidFill>
                  <a:srgbClr val="FFCC00"/>
                </a:solidFill>
              </a:rPr>
              <a:t>múzeum na </a:t>
            </a:r>
            <a:r>
              <a:rPr lang="sk-SK" sz="2200" dirty="0" smtClean="0">
                <a:solidFill>
                  <a:srgbClr val="FFCC00"/>
                </a:solidFill>
              </a:rPr>
              <a:t>Slovensku</a:t>
            </a:r>
            <a:endParaRPr lang="sk-SK" sz="22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nedostatok </a:t>
            </a:r>
            <a:r>
              <a:rPr lang="sk-SK" sz="2200" dirty="0">
                <a:solidFill>
                  <a:srgbClr val="FFCC00"/>
                </a:solidFill>
              </a:rPr>
              <a:t>vhodných </a:t>
            </a:r>
            <a:r>
              <a:rPr lang="sk-SK" sz="2200" dirty="0" smtClean="0">
                <a:solidFill>
                  <a:srgbClr val="FFCC00"/>
                </a:solidFill>
              </a:rPr>
              <a:t>priestorov</a:t>
            </a:r>
          </a:p>
          <a:p>
            <a:pPr>
              <a:buFontTx/>
              <a:buChar char="-"/>
            </a:pPr>
            <a:r>
              <a:rPr lang="en-GB" sz="2200" dirty="0" smtClean="0">
                <a:solidFill>
                  <a:srgbClr val="FFCC00"/>
                </a:solidFill>
              </a:rPr>
              <a:t>k</a:t>
            </a:r>
            <a:r>
              <a:rPr lang="sk-SK" sz="2200" dirty="0" err="1" smtClean="0">
                <a:solidFill>
                  <a:srgbClr val="FFCC00"/>
                </a:solidFill>
              </a:rPr>
              <a:t>nižnica</a:t>
            </a:r>
            <a:r>
              <a:rPr lang="sk-SK" sz="2200" dirty="0" smtClean="0">
                <a:solidFill>
                  <a:srgbClr val="FFCC00"/>
                </a:solidFill>
              </a:rPr>
              <a:t>;</a:t>
            </a:r>
            <a:r>
              <a:rPr lang="en-GB" sz="2200" dirty="0" smtClean="0">
                <a:solidFill>
                  <a:srgbClr val="FFCC00"/>
                </a:solidFill>
              </a:rPr>
              <a:t> </a:t>
            </a:r>
            <a:r>
              <a:rPr lang="sk-SK" sz="2200" dirty="0" smtClean="0">
                <a:solidFill>
                  <a:srgbClr val="FFCC00"/>
                </a:solidFill>
              </a:rPr>
              <a:t>zoologické</a:t>
            </a:r>
            <a:r>
              <a:rPr lang="sk-SK" sz="2200" dirty="0">
                <a:solidFill>
                  <a:srgbClr val="FFCC00"/>
                </a:solidFill>
              </a:rPr>
              <a:t>, botanické, geologické zbierky</a:t>
            </a:r>
            <a:endParaRPr lang="sk-SK" sz="2200" dirty="0" smtClean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Karpatské múzeum v Poprade (1876</a:t>
            </a:r>
            <a:r>
              <a:rPr lang="sk-SK" sz="2600" b="1" dirty="0" smtClean="0">
                <a:solidFill>
                  <a:srgbClr val="FFCC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sz="24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200" b="1" dirty="0">
                <a:solidFill>
                  <a:srgbClr val="FFCC00"/>
                </a:solidFill>
              </a:rPr>
              <a:t>Uhorský karpatský </a:t>
            </a:r>
            <a:r>
              <a:rPr lang="sk-SK" sz="2200" b="1" dirty="0" smtClean="0">
                <a:solidFill>
                  <a:srgbClr val="FFCC00"/>
                </a:solidFill>
              </a:rPr>
              <a:t>spolok </a:t>
            </a:r>
            <a:r>
              <a:rPr lang="sk-SK" sz="2200" dirty="0" smtClean="0">
                <a:solidFill>
                  <a:srgbClr val="FFCC00"/>
                </a:solidFill>
              </a:rPr>
              <a:t>(Kežmarok)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sídlo – Poprad; zbierky: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mineralogicko-geologické oddelenie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k</a:t>
            </a:r>
            <a:r>
              <a:rPr lang="sk-SK" sz="2000" dirty="0" smtClean="0">
                <a:solidFill>
                  <a:srgbClr val="FFCC00"/>
                </a:solidFill>
              </a:rPr>
              <a:t>nižnica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botanické </a:t>
            </a:r>
            <a:r>
              <a:rPr lang="sk-SK" sz="2000" dirty="0">
                <a:solidFill>
                  <a:srgbClr val="FFCC00"/>
                </a:solidFill>
              </a:rPr>
              <a:t>a zoologické </a:t>
            </a:r>
            <a:r>
              <a:rPr lang="sk-SK" sz="2000" dirty="0" smtClean="0">
                <a:solidFill>
                  <a:srgbClr val="FFCC00"/>
                </a:solidFill>
              </a:rPr>
              <a:t>oddelenie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turisticko-etnografické oddelenie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vlastná budova </a:t>
            </a:r>
            <a:r>
              <a:rPr lang="sk-SK" sz="2200" dirty="0">
                <a:solidFill>
                  <a:srgbClr val="FFCC00"/>
                </a:solidFill>
              </a:rPr>
              <a:t>múzea, </a:t>
            </a:r>
            <a:r>
              <a:rPr lang="sk-SK" sz="2200" dirty="0" smtClean="0">
                <a:solidFill>
                  <a:srgbClr val="FFCC00"/>
                </a:solidFill>
              </a:rPr>
              <a:t>múzejný park (1887)</a:t>
            </a:r>
            <a:endParaRPr lang="sk-SK" sz="2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2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Múzejná činnosť regionálnych prírodovedných spolkov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Múzeum prírodovedného spolku v Trenčíne (1911</a:t>
            </a:r>
            <a:r>
              <a:rPr lang="sk-SK" sz="2600" b="1" dirty="0" smtClean="0">
                <a:solidFill>
                  <a:srgbClr val="FFCC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sz="22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v</a:t>
            </a:r>
            <a:r>
              <a:rPr lang="sk-SK" sz="2400" dirty="0" smtClean="0">
                <a:solidFill>
                  <a:srgbClr val="FFCC00"/>
                </a:solidFill>
              </a:rPr>
              <a:t>ýmeny spolkovej ročenky po celom svete -</a:t>
            </a:r>
            <a:r>
              <a:rPr lang="en-GB" sz="2400" dirty="0" smtClean="0">
                <a:solidFill>
                  <a:srgbClr val="FFCC00"/>
                </a:solidFill>
              </a:rPr>
              <a:t>&gt;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cs-CZ" sz="2400" dirty="0" err="1" smtClean="0">
                <a:solidFill>
                  <a:srgbClr val="FFCC00"/>
                </a:solidFill>
              </a:rPr>
              <a:t>unikátna</a:t>
            </a:r>
            <a:r>
              <a:rPr lang="cs-CZ" sz="2400" dirty="0" smtClean="0">
                <a:solidFill>
                  <a:srgbClr val="FFCC00"/>
                </a:solidFill>
              </a:rPr>
              <a:t> </a:t>
            </a:r>
            <a:r>
              <a:rPr lang="sk-SK" sz="2400" dirty="0" smtClean="0">
                <a:solidFill>
                  <a:srgbClr val="FFCC00"/>
                </a:solidFill>
              </a:rPr>
              <a:t>niekoľkotisícová knižnica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p</a:t>
            </a:r>
            <a:r>
              <a:rPr lang="sk-SK" sz="2400" dirty="0" smtClean="0">
                <a:solidFill>
                  <a:srgbClr val="FFCC00"/>
                </a:solidFill>
              </a:rPr>
              <a:t>rírodovedné múzeum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f</a:t>
            </a:r>
            <a:r>
              <a:rPr lang="sk-SK" sz="2400" dirty="0" smtClean="0">
                <a:solidFill>
                  <a:srgbClr val="FFCC00"/>
                </a:solidFill>
              </a:rPr>
              <a:t>akticky už </a:t>
            </a:r>
            <a:r>
              <a:rPr lang="sk-SK" sz="2400" dirty="0">
                <a:solidFill>
                  <a:srgbClr val="FFCC00"/>
                </a:solidFill>
              </a:rPr>
              <a:t>od r. </a:t>
            </a:r>
            <a:r>
              <a:rPr lang="sk-SK" sz="2400" dirty="0" smtClean="0">
                <a:solidFill>
                  <a:srgbClr val="FFCC00"/>
                </a:solidFill>
              </a:rPr>
              <a:t>1908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základom botanické </a:t>
            </a:r>
            <a:r>
              <a:rPr lang="sk-SK" sz="2400" dirty="0">
                <a:solidFill>
                  <a:srgbClr val="FFCC00"/>
                </a:solidFill>
              </a:rPr>
              <a:t>a entomologické zbierky Karola </a:t>
            </a:r>
            <a:r>
              <a:rPr lang="sk-SK" sz="2400" dirty="0" err="1">
                <a:solidFill>
                  <a:srgbClr val="FFCC00"/>
                </a:solidFill>
              </a:rPr>
              <a:t>Brančíka</a:t>
            </a:r>
            <a:endParaRPr lang="sk-SK" sz="2200" dirty="0" smtClean="0">
              <a:solidFill>
                <a:srgbClr val="FFCC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997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>
                <a:solidFill>
                  <a:srgbClr val="FFCC00"/>
                </a:solidFill>
              </a:rPr>
              <a:t>Múzeum Lekársko-lekárnického a prírodovedného spolku župy Nitrianskej (1889</a:t>
            </a:r>
            <a:r>
              <a:rPr lang="sk-SK" sz="2600" b="1" dirty="0" smtClean="0">
                <a:solidFill>
                  <a:srgbClr val="FFCC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sz="24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ciele spolku: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popularizácia </a:t>
            </a:r>
            <a:r>
              <a:rPr lang="sk-SK" sz="2000" dirty="0">
                <a:solidFill>
                  <a:srgbClr val="FFCC00"/>
                </a:solidFill>
              </a:rPr>
              <a:t>prírodných </a:t>
            </a:r>
            <a:r>
              <a:rPr lang="sk-SK" sz="2000" dirty="0" smtClean="0">
                <a:solidFill>
                  <a:srgbClr val="FFCC00"/>
                </a:solidFill>
              </a:rPr>
              <a:t>vied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usporadúvanie výstav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budovanie </a:t>
            </a:r>
            <a:r>
              <a:rPr lang="sk-SK" sz="2000" dirty="0">
                <a:solidFill>
                  <a:srgbClr val="FFCC00"/>
                </a:solidFill>
              </a:rPr>
              <a:t>vedeckých </a:t>
            </a:r>
            <a:r>
              <a:rPr lang="sk-SK" sz="2000" dirty="0" smtClean="0">
                <a:solidFill>
                  <a:srgbClr val="FFCC00"/>
                </a:solidFill>
              </a:rPr>
              <a:t>zbierok</a:t>
            </a:r>
          </a:p>
          <a:p>
            <a:pPr lvl="0"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nepodarilo z priestorových </a:t>
            </a:r>
            <a:r>
              <a:rPr lang="sk-SK" sz="2400" dirty="0" smtClean="0">
                <a:solidFill>
                  <a:srgbClr val="FFCC00"/>
                </a:solidFill>
              </a:rPr>
              <a:t>dôvodov zrealizovať, </a:t>
            </a:r>
            <a:r>
              <a:rPr lang="sk-SK" sz="2400" dirty="0">
                <a:solidFill>
                  <a:srgbClr val="FFCC00"/>
                </a:solidFill>
              </a:rPr>
              <a:t>hoci zbierky </a:t>
            </a:r>
            <a:r>
              <a:rPr lang="sk-SK" sz="2400" dirty="0" smtClean="0">
                <a:solidFill>
                  <a:srgbClr val="FFCC00"/>
                </a:solidFill>
              </a:rPr>
              <a:t>boli</a:t>
            </a:r>
            <a:endParaRPr lang="sk-SK" sz="2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857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Slovenské múzeá a 1. svetová vojna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254124" y="1268760"/>
            <a:ext cx="4317876" cy="4824535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Mestské </a:t>
            </a:r>
            <a:r>
              <a:rPr lang="sk-SK" sz="2000" b="1" dirty="0">
                <a:solidFill>
                  <a:srgbClr val="FFCC00"/>
                </a:solidFill>
              </a:rPr>
              <a:t>múzeum v Banskej </a:t>
            </a:r>
            <a:r>
              <a:rPr lang="sk-SK" sz="2000" b="1" dirty="0" smtClean="0">
                <a:solidFill>
                  <a:srgbClr val="FFCC00"/>
                </a:solidFill>
              </a:rPr>
              <a:t>Bystrici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Mestské </a:t>
            </a:r>
            <a:r>
              <a:rPr lang="sk-SK" sz="2000" b="1" dirty="0">
                <a:solidFill>
                  <a:srgbClr val="FFCC00"/>
                </a:solidFill>
              </a:rPr>
              <a:t>múzeum s knižnicou v Banskej </a:t>
            </a:r>
            <a:r>
              <a:rPr lang="sk-SK" sz="2000" b="1" dirty="0" smtClean="0">
                <a:solidFill>
                  <a:srgbClr val="FFCC00"/>
                </a:solidFill>
              </a:rPr>
              <a:t>Štiavnici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Šarišské </a:t>
            </a:r>
            <a:r>
              <a:rPr lang="sk-SK" sz="2000" b="1" dirty="0">
                <a:solidFill>
                  <a:srgbClr val="FFCC00"/>
                </a:solidFill>
              </a:rPr>
              <a:t>župné múzeum v </a:t>
            </a:r>
            <a:r>
              <a:rPr lang="sk-SK" sz="2000" b="1" dirty="0" smtClean="0">
                <a:solidFill>
                  <a:srgbClr val="FFCC00"/>
                </a:solidFill>
              </a:rPr>
              <a:t>Bardejove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Múzeum </a:t>
            </a:r>
            <a:r>
              <a:rPr lang="sk-SK" sz="2000" b="1" dirty="0">
                <a:solidFill>
                  <a:srgbClr val="FFCC00"/>
                </a:solidFill>
              </a:rPr>
              <a:t>slobodného kráľovského mesta </a:t>
            </a:r>
            <a:r>
              <a:rPr lang="sk-SK" sz="2000" b="1" dirty="0" smtClean="0">
                <a:solidFill>
                  <a:srgbClr val="FFCC00"/>
                </a:solidFill>
              </a:rPr>
              <a:t>Bratislavy</a:t>
            </a: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Múzeum </a:t>
            </a:r>
            <a:r>
              <a:rPr lang="sk-SK" sz="2000" b="1" dirty="0">
                <a:solidFill>
                  <a:srgbClr val="FFCC00"/>
                </a:solidFill>
              </a:rPr>
              <a:t>spolku lekárov a prírodovedcov v </a:t>
            </a:r>
            <a:r>
              <a:rPr lang="sk-SK" sz="2000" b="1" dirty="0" smtClean="0">
                <a:solidFill>
                  <a:srgbClr val="FFCC00"/>
                </a:solidFill>
              </a:rPr>
              <a:t>Bratislave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Múzeum </a:t>
            </a:r>
            <a:r>
              <a:rPr lang="sk-SK" sz="2000" b="1" dirty="0" err="1">
                <a:solidFill>
                  <a:srgbClr val="FFCC00"/>
                </a:solidFill>
              </a:rPr>
              <a:t>Jókaiho</a:t>
            </a:r>
            <a:r>
              <a:rPr lang="sk-SK" sz="2000" b="1" dirty="0">
                <a:solidFill>
                  <a:srgbClr val="FFCC00"/>
                </a:solidFill>
              </a:rPr>
              <a:t> kultúrneho spolku v </a:t>
            </a:r>
            <a:r>
              <a:rPr lang="sk-SK" sz="2000" b="1" dirty="0" smtClean="0">
                <a:solidFill>
                  <a:srgbClr val="FFCC00"/>
                </a:solidFill>
              </a:rPr>
              <a:t>Komárne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Hornouhorské </a:t>
            </a:r>
            <a:r>
              <a:rPr lang="sk-SK" sz="2000" b="1" dirty="0">
                <a:solidFill>
                  <a:srgbClr val="FFCC00"/>
                </a:solidFill>
              </a:rPr>
              <a:t>štátne </a:t>
            </a:r>
            <a:r>
              <a:rPr lang="sk-SK" sz="2000" b="1" dirty="0" err="1">
                <a:solidFill>
                  <a:srgbClr val="FFCC00"/>
                </a:solidFill>
              </a:rPr>
              <a:t>Rákocziho</a:t>
            </a:r>
            <a:r>
              <a:rPr lang="sk-SK" sz="2000" b="1" dirty="0">
                <a:solidFill>
                  <a:srgbClr val="FFCC00"/>
                </a:solidFill>
              </a:rPr>
              <a:t> múzeum v </a:t>
            </a:r>
            <a:r>
              <a:rPr lang="sk-SK" sz="2000" b="1" dirty="0" smtClean="0">
                <a:solidFill>
                  <a:srgbClr val="FFCC00"/>
                </a:solidFill>
              </a:rPr>
              <a:t>Košiciach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Spišské </a:t>
            </a:r>
            <a:r>
              <a:rPr lang="sk-SK" sz="2000" b="1" dirty="0">
                <a:solidFill>
                  <a:srgbClr val="FFCC00"/>
                </a:solidFill>
              </a:rPr>
              <a:t>múzeum v </a:t>
            </a:r>
            <a:r>
              <a:rPr lang="sk-SK" sz="2000" b="1" dirty="0" smtClean="0">
                <a:solidFill>
                  <a:srgbClr val="FFCC00"/>
                </a:solidFill>
              </a:rPr>
              <a:t>Levoči</a:t>
            </a:r>
          </a:p>
          <a:p>
            <a:pPr>
              <a:buFontTx/>
              <a:buChar char="-"/>
            </a:pPr>
            <a:r>
              <a:rPr lang="sk-SK" sz="2000" b="1" dirty="0">
                <a:solidFill>
                  <a:srgbClr val="FFCC00"/>
                </a:solidFill>
              </a:rPr>
              <a:t>Slovenské národné múzeum v </a:t>
            </a:r>
            <a:r>
              <a:rPr lang="sk-SK" sz="2000" b="1" dirty="0" smtClean="0">
                <a:solidFill>
                  <a:srgbClr val="FFCC00"/>
                </a:solidFill>
              </a:rPr>
              <a:t>Martine</a:t>
            </a:r>
            <a:endParaRPr lang="sk-SK" sz="2000" dirty="0">
              <a:solidFill>
                <a:srgbClr val="FFCC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59846" y="1281668"/>
            <a:ext cx="4539108" cy="5387692"/>
          </a:xfrm>
        </p:spPr>
        <p:txBody>
          <a:bodyPr>
            <a:noAutofit/>
          </a:bodyPr>
          <a:lstStyle/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Župné </a:t>
            </a:r>
            <a:r>
              <a:rPr lang="sk-SK" b="1" dirty="0">
                <a:solidFill>
                  <a:srgbClr val="FFCC00"/>
                </a:solidFill>
              </a:rPr>
              <a:t>nitrianske múzeum v </a:t>
            </a:r>
            <a:r>
              <a:rPr lang="sk-SK" b="1" dirty="0" smtClean="0">
                <a:solidFill>
                  <a:srgbClr val="FFCC00"/>
                </a:solidFill>
              </a:rPr>
              <a:t>Nitre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Múzeum </a:t>
            </a:r>
            <a:r>
              <a:rPr lang="sk-SK" b="1" dirty="0">
                <a:solidFill>
                  <a:srgbClr val="FFCC00"/>
                </a:solidFill>
              </a:rPr>
              <a:t>Uhorského karpatského spolku v </a:t>
            </a:r>
            <a:r>
              <a:rPr lang="sk-SK" b="1" dirty="0" smtClean="0">
                <a:solidFill>
                  <a:srgbClr val="FFCC00"/>
                </a:solidFill>
              </a:rPr>
              <a:t>Poprade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Župné </a:t>
            </a:r>
            <a:r>
              <a:rPr lang="sk-SK" b="1" dirty="0">
                <a:solidFill>
                  <a:srgbClr val="FFCC00"/>
                </a:solidFill>
              </a:rPr>
              <a:t>gemerské múzeum v Rimavskej </a:t>
            </a:r>
            <a:r>
              <a:rPr lang="sk-SK" b="1" dirty="0" smtClean="0">
                <a:solidFill>
                  <a:srgbClr val="FFCC00"/>
                </a:solidFill>
              </a:rPr>
              <a:t>Sobote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Múzeum </a:t>
            </a:r>
            <a:r>
              <a:rPr lang="sk-SK" b="1" dirty="0">
                <a:solidFill>
                  <a:srgbClr val="FFCC00"/>
                </a:solidFill>
              </a:rPr>
              <a:t>Liptovskej župnej muzeálnej spoločnosti v </a:t>
            </a:r>
            <a:r>
              <a:rPr lang="sk-SK" b="1" dirty="0" smtClean="0">
                <a:solidFill>
                  <a:srgbClr val="FFCC00"/>
                </a:solidFill>
              </a:rPr>
              <a:t>Ružomberku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>
                <a:solidFill>
                  <a:srgbClr val="FFCC00"/>
                </a:solidFill>
              </a:rPr>
              <a:t>M</a:t>
            </a:r>
            <a:r>
              <a:rPr lang="sk-SK" b="1" dirty="0" smtClean="0">
                <a:solidFill>
                  <a:srgbClr val="FFCC00"/>
                </a:solidFill>
              </a:rPr>
              <a:t>úzeum </a:t>
            </a:r>
            <a:r>
              <a:rPr lang="sk-SK" b="1" dirty="0">
                <a:solidFill>
                  <a:srgbClr val="FFCC00"/>
                </a:solidFill>
              </a:rPr>
              <a:t>Trenčianskej župnej muzeálnej spoločnosti v </a:t>
            </a:r>
            <a:r>
              <a:rPr lang="sk-SK" b="1" dirty="0" smtClean="0">
                <a:solidFill>
                  <a:srgbClr val="FFCC00"/>
                </a:solidFill>
              </a:rPr>
              <a:t>Trenčíne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Historická </a:t>
            </a:r>
            <a:r>
              <a:rPr lang="sk-SK" b="1" dirty="0">
                <a:solidFill>
                  <a:srgbClr val="FFCC00"/>
                </a:solidFill>
              </a:rPr>
              <a:t>zbierka pri verejnej knižnici v </a:t>
            </a:r>
            <a:r>
              <a:rPr lang="sk-SK" b="1" dirty="0" smtClean="0">
                <a:solidFill>
                  <a:srgbClr val="FFCC00"/>
                </a:solidFill>
              </a:rPr>
              <a:t>Trnave</a:t>
            </a:r>
            <a:endParaRPr lang="sk-SK" dirty="0" smtClean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b="1" dirty="0" smtClean="0">
                <a:solidFill>
                  <a:srgbClr val="FFCC00"/>
                </a:solidFill>
              </a:rPr>
              <a:t>Tatranské </a:t>
            </a:r>
            <a:r>
              <a:rPr lang="sk-SK" b="1" dirty="0">
                <a:solidFill>
                  <a:srgbClr val="FFCC00"/>
                </a:solidFill>
              </a:rPr>
              <a:t>múzeum Velickej muzeálnej spoločnosti vo Veľkej pri Poprade</a:t>
            </a:r>
            <a:endParaRPr lang="sk-SK" dirty="0">
              <a:solidFill>
                <a:srgbClr val="FFCC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17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Spolkové, župné a mestské múzeá na Slovensku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endParaRPr lang="sk-SK" sz="2600" b="1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600" b="1" dirty="0" smtClean="0">
                <a:solidFill>
                  <a:srgbClr val="FFCC00"/>
                </a:solidFill>
              </a:rPr>
              <a:t>osvietenstvo</a:t>
            </a:r>
          </a:p>
          <a:p>
            <a:pPr lvl="0">
              <a:buFontTx/>
              <a:buChar char="-"/>
            </a:pPr>
            <a:r>
              <a:rPr lang="sk-SK" sz="2600" b="1" dirty="0" smtClean="0">
                <a:solidFill>
                  <a:srgbClr val="FFCC00"/>
                </a:solidFill>
              </a:rPr>
              <a:t>Francúzska revolúcia</a:t>
            </a:r>
          </a:p>
          <a:p>
            <a:pPr lvl="0">
              <a:buFontTx/>
              <a:buChar char="-"/>
            </a:pPr>
            <a:r>
              <a:rPr lang="sk-SK" sz="2600" b="1" dirty="0" smtClean="0">
                <a:solidFill>
                  <a:srgbClr val="FFCC00"/>
                </a:solidFill>
              </a:rPr>
              <a:t>Rakúsko-Uhorské vyrovnanie (1867)</a:t>
            </a:r>
          </a:p>
          <a:p>
            <a:pPr lvl="0">
              <a:buFontTx/>
              <a:buChar char="-"/>
            </a:pPr>
            <a:r>
              <a:rPr lang="sk-SK" sz="2600" b="1" dirty="0" smtClean="0">
                <a:solidFill>
                  <a:srgbClr val="FFCC00"/>
                </a:solidFill>
              </a:rPr>
              <a:t>hospodárske a správne reformy, rozšírenie kultúrneho života na Slovensku</a:t>
            </a:r>
          </a:p>
          <a:p>
            <a:pPr lvl="0">
              <a:buFontTx/>
              <a:buChar char="-"/>
            </a:pPr>
            <a:r>
              <a:rPr lang="sk-SK" sz="2600" b="1" dirty="0" smtClean="0">
                <a:solidFill>
                  <a:srgbClr val="FFCC00"/>
                </a:solidFill>
              </a:rPr>
              <a:t>Ministerstvo kultu a vzdelávania v Budapešti – výzva verejným úradom, aby podporovali iniciatívy smerujúce k zakladaniu múzeí</a:t>
            </a:r>
            <a:endParaRPr lang="sk-SK" sz="2600" b="1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Slovenské múzeá a 1. svetová vojna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5516" y="1628800"/>
            <a:ext cx="8712968" cy="489654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v</a:t>
            </a:r>
            <a:r>
              <a:rPr lang="sk-SK" sz="2200" dirty="0" smtClean="0">
                <a:solidFill>
                  <a:srgbClr val="FFCC00"/>
                </a:solidFill>
              </a:rPr>
              <a:t>šetky </a:t>
            </a:r>
            <a:r>
              <a:rPr lang="sk-SK" sz="2200" dirty="0">
                <a:solidFill>
                  <a:srgbClr val="FFCC00"/>
                </a:solidFill>
              </a:rPr>
              <a:t>boli v čase vypuknutia vojny prístupné </a:t>
            </a:r>
            <a:r>
              <a:rPr lang="sk-SK" sz="2200" dirty="0" smtClean="0">
                <a:solidFill>
                  <a:srgbClr val="FFCC00"/>
                </a:solidFill>
              </a:rPr>
              <a:t>verejnosti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spočiatku disponovali pomerne </a:t>
            </a:r>
            <a:r>
              <a:rPr lang="sk-SK" sz="2200" dirty="0">
                <a:solidFill>
                  <a:srgbClr val="FFCC00"/>
                </a:solidFill>
              </a:rPr>
              <a:t>dostačujúcimi finančnými </a:t>
            </a:r>
            <a:r>
              <a:rPr lang="sk-SK" sz="2200" dirty="0" smtClean="0">
                <a:solidFill>
                  <a:srgbClr val="FFCC00"/>
                </a:solidFill>
              </a:rPr>
              <a:t>prostriedkami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po ideovej stránke riadené </a:t>
            </a:r>
            <a:r>
              <a:rPr lang="sk-SK" sz="2200" b="1" dirty="0" smtClean="0">
                <a:solidFill>
                  <a:srgbClr val="FFCC00"/>
                </a:solidFill>
              </a:rPr>
              <a:t>Hlavnou </a:t>
            </a:r>
            <a:r>
              <a:rPr lang="sk-SK" sz="2200" b="1" dirty="0">
                <a:solidFill>
                  <a:srgbClr val="FFCC00"/>
                </a:solidFill>
              </a:rPr>
              <a:t>štátnou správou múzeí a </a:t>
            </a:r>
            <a:r>
              <a:rPr lang="sk-SK" sz="2200" b="1" dirty="0" smtClean="0">
                <a:solidFill>
                  <a:srgbClr val="FFCC00"/>
                </a:solidFill>
              </a:rPr>
              <a:t>knižníc</a:t>
            </a:r>
          </a:p>
          <a:p>
            <a:pPr lvl="0">
              <a:buFontTx/>
              <a:buChar char="-"/>
            </a:pPr>
            <a:r>
              <a:rPr lang="sk-SK" sz="2200" dirty="0" smtClean="0">
                <a:solidFill>
                  <a:srgbClr val="FFCC00"/>
                </a:solidFill>
              </a:rPr>
              <a:t>činnosť múzeí postupne zbrzdená </a:t>
            </a:r>
            <a:r>
              <a:rPr lang="sk-SK" sz="2200" dirty="0">
                <a:solidFill>
                  <a:srgbClr val="FFCC00"/>
                </a:solidFill>
              </a:rPr>
              <a:t>zníženými štátnymi </a:t>
            </a:r>
            <a:r>
              <a:rPr lang="sk-SK" sz="2200" dirty="0" smtClean="0">
                <a:solidFill>
                  <a:srgbClr val="FFCC00"/>
                </a:solidFill>
              </a:rPr>
              <a:t>dotáciami -</a:t>
            </a:r>
            <a:r>
              <a:rPr lang="en-GB" sz="2200" dirty="0" smtClean="0">
                <a:solidFill>
                  <a:srgbClr val="FFCC00"/>
                </a:solidFill>
              </a:rPr>
              <a:t>&gt;</a:t>
            </a:r>
            <a:r>
              <a:rPr lang="cs-CZ" sz="2200" dirty="0" smtClean="0">
                <a:solidFill>
                  <a:srgbClr val="FFCC00"/>
                </a:solidFill>
              </a:rPr>
              <a:t> </a:t>
            </a:r>
            <a:r>
              <a:rPr lang="sk-SK" sz="2200" dirty="0" smtClean="0">
                <a:solidFill>
                  <a:srgbClr val="FFCC00"/>
                </a:solidFill>
              </a:rPr>
              <a:t>múzeá rozdelené </a:t>
            </a:r>
            <a:r>
              <a:rPr lang="sk-SK" sz="2200" dirty="0">
                <a:solidFill>
                  <a:srgbClr val="FFCC00"/>
                </a:solidFill>
              </a:rPr>
              <a:t>do 4 </a:t>
            </a:r>
            <a:r>
              <a:rPr lang="sk-SK" sz="2200" dirty="0" smtClean="0">
                <a:solidFill>
                  <a:srgbClr val="FFCC00"/>
                </a:solidFill>
              </a:rPr>
              <a:t>kategórií: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s</a:t>
            </a:r>
            <a:r>
              <a:rPr lang="sk-SK" sz="2000" dirty="0">
                <a:solidFill>
                  <a:srgbClr val="FFCC00"/>
                </a:solidFill>
              </a:rPr>
              <a:t> pevnými finančnými </a:t>
            </a:r>
            <a:r>
              <a:rPr lang="sk-SK" sz="2000" dirty="0" smtClean="0">
                <a:solidFill>
                  <a:srgbClr val="FFCC00"/>
                </a:solidFill>
              </a:rPr>
              <a:t>prostriedkami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v</a:t>
            </a:r>
            <a:r>
              <a:rPr lang="sk-SK" sz="2000" dirty="0">
                <a:solidFill>
                  <a:srgbClr val="FFCC00"/>
                </a:solidFill>
              </a:rPr>
              <a:t> závislosti od hospodárskej situácie mohli byť </a:t>
            </a:r>
            <a:r>
              <a:rPr lang="sk-SK" sz="2000" dirty="0" smtClean="0">
                <a:solidFill>
                  <a:srgbClr val="FFCC00"/>
                </a:solidFill>
              </a:rPr>
              <a:t>znížené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pod </a:t>
            </a:r>
            <a:r>
              <a:rPr lang="sk-SK" sz="2000" dirty="0">
                <a:solidFill>
                  <a:srgbClr val="FFCC00"/>
                </a:solidFill>
              </a:rPr>
              <a:t>morálnou podporou hlavnej </a:t>
            </a:r>
            <a:r>
              <a:rPr lang="sk-SK" sz="2000" dirty="0" smtClean="0">
                <a:solidFill>
                  <a:srgbClr val="FFCC00"/>
                </a:solidFill>
              </a:rPr>
              <a:t>správy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ktorým </a:t>
            </a:r>
            <a:r>
              <a:rPr lang="sk-SK" sz="2000" dirty="0">
                <a:solidFill>
                  <a:srgbClr val="FFCC00"/>
                </a:solidFill>
              </a:rPr>
              <a:t>odoprela hlavná správa v dôsledku vojnových ťažkostí akúkoľvek pomoc </a:t>
            </a:r>
            <a:endParaRPr lang="sk-SK" sz="2000" dirty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200" dirty="0">
                <a:solidFill>
                  <a:srgbClr val="FFCC00"/>
                </a:solidFill>
              </a:rPr>
              <a:t>miestne </a:t>
            </a:r>
            <a:r>
              <a:rPr lang="sk-SK" sz="2200" dirty="0">
                <a:solidFill>
                  <a:srgbClr val="FFCC00"/>
                </a:solidFill>
              </a:rPr>
              <a:t>orgány, prípadne peňažné ústavy, ktoré im pomáhali mimoriadnymi dotáciami, resp. bezúročnými pôžičkami</a:t>
            </a:r>
            <a:endParaRPr lang="sk-SK" sz="22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952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Slovenské múzeá a 1. svetová vojna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25658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m</a:t>
            </a:r>
            <a:r>
              <a:rPr lang="sk-SK" sz="2000" dirty="0" smtClean="0">
                <a:solidFill>
                  <a:srgbClr val="FFCC00"/>
                </a:solidFill>
              </a:rPr>
              <a:t>úzejnú prácu vykonávali </a:t>
            </a:r>
            <a:r>
              <a:rPr lang="sk-SK" sz="2000" b="1" dirty="0" smtClean="0">
                <a:solidFill>
                  <a:srgbClr val="FFCC00"/>
                </a:solidFill>
              </a:rPr>
              <a:t>dobrovoľníci – najmä učitelia</a:t>
            </a:r>
            <a:r>
              <a:rPr lang="sk-SK" sz="2000" dirty="0" smtClean="0">
                <a:solidFill>
                  <a:srgbClr val="FFCC00"/>
                </a:solidFill>
              </a:rPr>
              <a:t>; </a:t>
            </a:r>
            <a:r>
              <a:rPr lang="sk-SK" sz="2000" dirty="0">
                <a:solidFill>
                  <a:srgbClr val="FFCC00"/>
                </a:solidFill>
              </a:rPr>
              <a:t>stálymi silami väčšinou iba dozorcovia</a:t>
            </a:r>
          </a:p>
          <a:p>
            <a:pPr lvl="0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niekoľko </a:t>
            </a:r>
            <a:r>
              <a:rPr lang="sk-SK" sz="2000" dirty="0">
                <a:solidFill>
                  <a:srgbClr val="FFCC00"/>
                </a:solidFill>
              </a:rPr>
              <a:t>kurzov na zvýšenie odbornej prípravy týchto </a:t>
            </a:r>
            <a:r>
              <a:rPr lang="sk-SK" sz="2000" dirty="0" smtClean="0">
                <a:solidFill>
                  <a:srgbClr val="FFCC00"/>
                </a:solidFill>
              </a:rPr>
              <a:t>pracovníkov pred vojnou; počas </a:t>
            </a:r>
            <a:r>
              <a:rPr lang="sk-SK" sz="2000" dirty="0">
                <a:solidFill>
                  <a:srgbClr val="FFCC00"/>
                </a:solidFill>
              </a:rPr>
              <a:t>vojny </a:t>
            </a:r>
            <a:r>
              <a:rPr lang="sk-SK" sz="2000" dirty="0" smtClean="0">
                <a:solidFill>
                  <a:srgbClr val="FFCC00"/>
                </a:solidFill>
              </a:rPr>
              <a:t>prestala</a:t>
            </a:r>
            <a:r>
              <a:rPr lang="sk-SK" sz="2000" dirty="0">
                <a:solidFill>
                  <a:srgbClr val="FFCC00"/>
                </a:solidFill>
              </a:rPr>
              <a:t> akákoľvek </a:t>
            </a:r>
            <a:r>
              <a:rPr lang="sk-SK" sz="2000" dirty="0" smtClean="0">
                <a:solidFill>
                  <a:srgbClr val="FFCC00"/>
                </a:solidFill>
              </a:rPr>
              <a:t>starostlivosť </a:t>
            </a:r>
            <a:r>
              <a:rPr lang="sk-SK" sz="2000" dirty="0">
                <a:solidFill>
                  <a:srgbClr val="FFCC00"/>
                </a:solidFill>
              </a:rPr>
              <a:t>o zlepšovanie úrovne múzejnej </a:t>
            </a:r>
            <a:r>
              <a:rPr lang="sk-SK" sz="2000" dirty="0" smtClean="0">
                <a:solidFill>
                  <a:srgbClr val="FFCC00"/>
                </a:solidFill>
              </a:rPr>
              <a:t>práce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prijímanie </a:t>
            </a:r>
            <a:r>
              <a:rPr lang="sk-SK" sz="2000" dirty="0">
                <a:solidFill>
                  <a:srgbClr val="FFCC00"/>
                </a:solidFill>
              </a:rPr>
              <a:t>náhodne ponúkaných </a:t>
            </a:r>
            <a:r>
              <a:rPr lang="sk-SK" sz="2000" dirty="0" smtClean="0">
                <a:solidFill>
                  <a:srgbClr val="FFCC00"/>
                </a:solidFill>
              </a:rPr>
              <a:t>darov bez selekcie; neporiadok v</a:t>
            </a:r>
            <a:r>
              <a:rPr lang="sk-SK" sz="2000" dirty="0">
                <a:solidFill>
                  <a:srgbClr val="FFCC00"/>
                </a:solidFill>
              </a:rPr>
              <a:t> evidencii </a:t>
            </a:r>
            <a:r>
              <a:rPr lang="sk-SK" sz="2000" dirty="0" smtClean="0">
                <a:solidFill>
                  <a:srgbClr val="FFCC00"/>
                </a:solidFill>
              </a:rPr>
              <a:t>zbierok</a:t>
            </a: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priamo </a:t>
            </a:r>
            <a:r>
              <a:rPr lang="sk-SK" sz="2000" b="1" dirty="0">
                <a:solidFill>
                  <a:srgbClr val="FFCC00"/>
                </a:solidFill>
              </a:rPr>
              <a:t>ohrozené zbierky </a:t>
            </a:r>
            <a:r>
              <a:rPr lang="sk-SK" sz="2000" b="1" dirty="0" smtClean="0">
                <a:solidFill>
                  <a:srgbClr val="FFCC00"/>
                </a:solidFill>
              </a:rPr>
              <a:t>– minimálne škody </a:t>
            </a:r>
            <a:r>
              <a:rPr lang="sk-SK" sz="2000" dirty="0" smtClean="0">
                <a:solidFill>
                  <a:srgbClr val="FFCC00"/>
                </a:solidFill>
              </a:rPr>
              <a:t>(Bardejov, Košice - odvezené </a:t>
            </a:r>
            <a:r>
              <a:rPr lang="sk-SK" sz="2000" dirty="0">
                <a:solidFill>
                  <a:srgbClr val="FFCC00"/>
                </a:solidFill>
              </a:rPr>
              <a:t>do </a:t>
            </a:r>
            <a:r>
              <a:rPr lang="sk-SK" sz="2000" dirty="0" smtClean="0">
                <a:solidFill>
                  <a:srgbClr val="FFCC00"/>
                </a:solidFill>
              </a:rPr>
              <a:t>Budapešti)</a:t>
            </a:r>
          </a:p>
          <a:p>
            <a:pPr lvl="0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múzejné </a:t>
            </a:r>
            <a:r>
              <a:rPr lang="sk-SK" sz="2000" dirty="0">
                <a:solidFill>
                  <a:srgbClr val="FFCC00"/>
                </a:solidFill>
              </a:rPr>
              <a:t>budovy </a:t>
            </a:r>
            <a:r>
              <a:rPr lang="sk-SK" sz="2000" dirty="0" smtClean="0">
                <a:solidFill>
                  <a:srgbClr val="FFCC00"/>
                </a:solidFill>
              </a:rPr>
              <a:t>pre </a:t>
            </a:r>
            <a:r>
              <a:rPr lang="sk-SK" sz="2000" dirty="0">
                <a:solidFill>
                  <a:srgbClr val="FFCC00"/>
                </a:solidFill>
              </a:rPr>
              <a:t>vojenské </a:t>
            </a:r>
            <a:r>
              <a:rPr lang="sk-SK" sz="2000" dirty="0" smtClean="0">
                <a:solidFill>
                  <a:srgbClr val="FFCC00"/>
                </a:solidFill>
              </a:rPr>
              <a:t>účely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b="1" dirty="0">
                <a:solidFill>
                  <a:srgbClr val="FFCC00"/>
                </a:solidFill>
              </a:rPr>
              <a:t>n</a:t>
            </a:r>
            <a:r>
              <a:rPr lang="sk-SK" sz="2000" b="1" dirty="0" smtClean="0">
                <a:solidFill>
                  <a:srgbClr val="FFCC00"/>
                </a:solidFill>
              </a:rPr>
              <a:t>ajväčšie </a:t>
            </a:r>
            <a:r>
              <a:rPr lang="sk-SK" sz="2000" b="1" dirty="0">
                <a:solidFill>
                  <a:srgbClr val="FFCC00"/>
                </a:solidFill>
              </a:rPr>
              <a:t>š</a:t>
            </a:r>
            <a:r>
              <a:rPr lang="sk-SK" sz="2000" b="1" dirty="0" smtClean="0">
                <a:solidFill>
                  <a:srgbClr val="FFCC00"/>
                </a:solidFill>
              </a:rPr>
              <a:t>kody spôsobené nevhodným uložením a zanedbávaním zbierok; evakuáciami; </a:t>
            </a:r>
            <a:r>
              <a:rPr lang="sk-SK" sz="2000" b="1" dirty="0">
                <a:solidFill>
                  <a:srgbClr val="FFCC00"/>
                </a:solidFill>
              </a:rPr>
              <a:t>uviaznutím v budapeštianskych </a:t>
            </a:r>
            <a:r>
              <a:rPr lang="sk-SK" sz="2000" b="1" dirty="0" smtClean="0">
                <a:solidFill>
                  <a:srgbClr val="FFCC00"/>
                </a:solidFill>
              </a:rPr>
              <a:t>múzeách</a:t>
            </a:r>
            <a:endParaRPr lang="sk-SK" sz="2000" b="1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snaha </a:t>
            </a:r>
            <a:r>
              <a:rPr lang="sk-SK" sz="2000" dirty="0">
                <a:solidFill>
                  <a:srgbClr val="FFCC00"/>
                </a:solidFill>
              </a:rPr>
              <a:t>zbierať pamiatky na </a:t>
            </a:r>
            <a:r>
              <a:rPr lang="sk-SK" sz="2000" dirty="0" smtClean="0">
                <a:solidFill>
                  <a:srgbClr val="FFCC00"/>
                </a:solidFill>
              </a:rPr>
              <a:t>vojnu</a:t>
            </a:r>
          </a:p>
          <a:p>
            <a:pPr lvl="0">
              <a:buFontTx/>
              <a:buChar char="-"/>
            </a:pPr>
            <a:r>
              <a:rPr lang="sk-SK" sz="2000" b="1" dirty="0" smtClean="0">
                <a:solidFill>
                  <a:srgbClr val="FFCC00"/>
                </a:solidFill>
              </a:rPr>
              <a:t>návrh </a:t>
            </a:r>
            <a:r>
              <a:rPr lang="sk-SK" sz="2000" b="1" dirty="0">
                <a:solidFill>
                  <a:srgbClr val="FFCC00"/>
                </a:solidFill>
              </a:rPr>
              <a:t>na zriadenie dvoch špeciálnych vojnových múzeí </a:t>
            </a:r>
            <a:r>
              <a:rPr lang="sk-SK" sz="2000" dirty="0">
                <a:solidFill>
                  <a:srgbClr val="FFCC00"/>
                </a:solidFill>
              </a:rPr>
              <a:t>na Slovensku </a:t>
            </a:r>
            <a:r>
              <a:rPr lang="sk-SK" sz="2000" dirty="0" smtClean="0">
                <a:solidFill>
                  <a:srgbClr val="FFCC00"/>
                </a:solidFill>
              </a:rPr>
              <a:t>(Bardejov, Humenné) – k realizácií nedošlo</a:t>
            </a:r>
          </a:p>
          <a:p>
            <a:pPr lvl="0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malé expozície </a:t>
            </a:r>
            <a:r>
              <a:rPr lang="sk-SK" sz="2000" dirty="0">
                <a:solidFill>
                  <a:srgbClr val="FFCC00"/>
                </a:solidFill>
              </a:rPr>
              <a:t>1. sv. </a:t>
            </a:r>
            <a:r>
              <a:rPr lang="sk-SK" sz="2000" dirty="0" smtClean="0">
                <a:solidFill>
                  <a:srgbClr val="FFCC00"/>
                </a:solidFill>
              </a:rPr>
              <a:t>vojny (Ružomberok, Nitra)</a:t>
            </a:r>
            <a:endParaRPr lang="sk-SK" sz="2000" dirty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1991271"/>
            <a:ext cx="8254955" cy="50405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Mestské múzeum v Bratislave (1868)</a:t>
            </a:r>
            <a:endParaRPr lang="sk-SK" sz="2600" b="1" dirty="0" smtClean="0">
              <a:solidFill>
                <a:srgbClr val="FFCC00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89450" y="3068960"/>
            <a:ext cx="8222704" cy="2237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600" b="1" dirty="0" err="1" smtClean="0">
                <a:solidFill>
                  <a:srgbClr val="FFCC00"/>
                </a:solidFill>
              </a:rPr>
              <a:t>Okrášľovací</a:t>
            </a:r>
            <a:r>
              <a:rPr lang="sk-SK" sz="2600" b="1" dirty="0" smtClean="0">
                <a:solidFill>
                  <a:srgbClr val="FFCC00"/>
                </a:solidFill>
              </a:rPr>
              <a:t> spolok mesta Bratislavy</a:t>
            </a:r>
          </a:p>
          <a:p>
            <a:pPr>
              <a:buFontTx/>
              <a:buChar char="-"/>
            </a:pPr>
            <a:r>
              <a:rPr lang="sk-SK" sz="2600" dirty="0">
                <a:solidFill>
                  <a:srgbClr val="FFCC00"/>
                </a:solidFill>
              </a:rPr>
              <a:t>z</a:t>
            </a:r>
            <a:r>
              <a:rPr lang="sk-SK" sz="2600" dirty="0" smtClean="0">
                <a:solidFill>
                  <a:srgbClr val="FFCC00"/>
                </a:solidFill>
              </a:rPr>
              <a:t>bierky spočiatku v radničnej kaplnke a dvoch sieňach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rgbClr val="FFCC00"/>
                </a:solidFill>
              </a:rPr>
              <a:t>viac ako 10 000 historických, umeleckopriemyselných, národopisných p</a:t>
            </a:r>
            <a:r>
              <a:rPr lang="sk-SK" sz="2600" dirty="0" smtClean="0">
                <a:solidFill>
                  <a:srgbClr val="FFCC00"/>
                </a:solidFill>
              </a:rPr>
              <a:t>redmetov pred 1. sv. vojnou</a:t>
            </a:r>
            <a:endParaRPr lang="sk-SK" sz="26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54955" cy="50405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Mestské múzeum v Bratislave (1868)</a:t>
            </a:r>
            <a:endParaRPr lang="sk-SK" sz="2600" b="1" dirty="0" smtClean="0">
              <a:solidFill>
                <a:srgbClr val="FFCC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588176" cy="35092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7" y="2855032"/>
            <a:ext cx="2588176" cy="35071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9" y="2852936"/>
            <a:ext cx="2764513" cy="35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8926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Múzeum oravského komposesorátu v Oravskom Podzámku (1868)</a:t>
            </a: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>
              <a:solidFill>
                <a:srgbClr val="FFCC00"/>
              </a:solidFill>
            </a:endParaRPr>
          </a:p>
          <a:p>
            <a:endParaRPr lang="sk-SK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323528" y="2332037"/>
            <a:ext cx="5328592" cy="404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iniciátorom gubernátor </a:t>
            </a:r>
            <a:r>
              <a:rPr lang="sk-SK" sz="2400" b="1" dirty="0" smtClean="0">
                <a:solidFill>
                  <a:srgbClr val="FFCC00"/>
                </a:solidFill>
              </a:rPr>
              <a:t>Edmund </a:t>
            </a:r>
            <a:r>
              <a:rPr lang="sk-SK" sz="2400" b="1" dirty="0" err="1" smtClean="0">
                <a:solidFill>
                  <a:srgbClr val="FFCC00"/>
                </a:solidFill>
              </a:rPr>
              <a:t>Zichy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hlavný realizátor </a:t>
            </a:r>
            <a:r>
              <a:rPr lang="sk-SK" sz="2400" b="1" dirty="0" smtClean="0">
                <a:solidFill>
                  <a:srgbClr val="FFCC00"/>
                </a:solidFill>
              </a:rPr>
              <a:t>William </a:t>
            </a:r>
            <a:r>
              <a:rPr lang="sk-SK" sz="2400" b="1" dirty="0" err="1" smtClean="0">
                <a:solidFill>
                  <a:srgbClr val="FFCC00"/>
                </a:solidFill>
              </a:rPr>
              <a:t>Rowland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zhromaždiť prírodovedné a iné zbierky ako názornú školu zamestnancov komposesorátu i verejnosti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Oravský zámok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C00"/>
                </a:solidFill>
              </a:rPr>
              <a:t>spočiatku len prírodovedné zbierky, neskôr i historické</a:t>
            </a:r>
          </a:p>
          <a:p>
            <a:pPr>
              <a:buFontTx/>
              <a:buChar char="-"/>
            </a:pPr>
            <a:endParaRPr lang="sk-SK" sz="2400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5235"/>
            <a:ext cx="239366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46064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Hornouhorské múzeum v Košiciach (1872)</a:t>
            </a: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>
              <a:solidFill>
                <a:srgbClr val="FFCC00"/>
              </a:solidFill>
            </a:endParaRPr>
          </a:p>
          <a:p>
            <a:endParaRPr lang="sk-SK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323528" y="2332037"/>
            <a:ext cx="5328592" cy="404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C00"/>
                </a:solidFill>
              </a:rPr>
              <a:t>Muzeálny spolok Horného Uhorska v Košiciach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r</a:t>
            </a:r>
            <a:r>
              <a:rPr lang="sk-SK" sz="2400" dirty="0" smtClean="0">
                <a:solidFill>
                  <a:srgbClr val="FFCC00"/>
                </a:solidFill>
              </a:rPr>
              <a:t>odina </a:t>
            </a:r>
            <a:r>
              <a:rPr lang="sk-SK" sz="2400" b="1" dirty="0" err="1" smtClean="0">
                <a:solidFill>
                  <a:srgbClr val="FFCC00"/>
                </a:solidFill>
              </a:rPr>
              <a:t>Klimkovič</a:t>
            </a:r>
            <a:r>
              <a:rPr lang="sk-SK" sz="2400" dirty="0" smtClean="0">
                <a:solidFill>
                  <a:srgbClr val="FFCC00"/>
                </a:solidFill>
              </a:rPr>
              <a:t> – Vojtech, Gustáv</a:t>
            </a:r>
            <a:endParaRPr lang="sk-SK" sz="2400" b="1" dirty="0" smtClean="0">
              <a:solidFill>
                <a:srgbClr val="FFCC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C00"/>
                </a:solidFill>
              </a:rPr>
              <a:t>r</a:t>
            </a:r>
            <a:r>
              <a:rPr lang="sk-SK" sz="2400" dirty="0" smtClean="0">
                <a:solidFill>
                  <a:srgbClr val="FFCC00"/>
                </a:solidFill>
              </a:rPr>
              <a:t>ýchly počiatočný nárast zbierok; rozdelené do od</a:t>
            </a:r>
            <a:r>
              <a:rPr lang="sk-SK" sz="2400" dirty="0">
                <a:solidFill>
                  <a:srgbClr val="FFCC00"/>
                </a:solidFill>
              </a:rPr>
              <a:t>delení</a:t>
            </a:r>
            <a:r>
              <a:rPr lang="sk-SK" sz="2400" dirty="0" smtClean="0">
                <a:solidFill>
                  <a:srgbClr val="FFCC00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sk-SK" sz="2000" dirty="0" smtClean="0">
                <a:solidFill>
                  <a:srgbClr val="FFCC00"/>
                </a:solidFill>
              </a:rPr>
              <a:t>Archeologické oddelenie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Numizmatické oddelenie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Knižnica</a:t>
            </a:r>
            <a:endParaRPr lang="sk-SK" sz="2000" dirty="0">
              <a:solidFill>
                <a:srgbClr val="FFCC00"/>
              </a:solidFill>
            </a:endParaRP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Obrazáreň </a:t>
            </a:r>
            <a:r>
              <a:rPr lang="sk-SK" sz="2000" dirty="0">
                <a:solidFill>
                  <a:srgbClr val="FFCC00"/>
                </a:solidFill>
              </a:rPr>
              <a:t>(</a:t>
            </a:r>
            <a:r>
              <a:rPr lang="sk-SK" sz="2000" dirty="0">
                <a:solidFill>
                  <a:srgbClr val="FFCC00"/>
                </a:solidFill>
              </a:rPr>
              <a:t>galéria)</a:t>
            </a:r>
          </a:p>
          <a:p>
            <a:pPr lvl="1">
              <a:buFontTx/>
              <a:buChar char="-"/>
            </a:pPr>
            <a:r>
              <a:rPr lang="sk-SK" sz="2000" dirty="0">
                <a:solidFill>
                  <a:srgbClr val="FFCC00"/>
                </a:solidFill>
              </a:rPr>
              <a:t>Prírodovedné </a:t>
            </a:r>
            <a:r>
              <a:rPr lang="sk-SK" sz="2000" dirty="0" smtClean="0">
                <a:solidFill>
                  <a:srgbClr val="FFCC00"/>
                </a:solidFill>
              </a:rPr>
              <a:t>oddelenie</a:t>
            </a:r>
            <a:endParaRPr lang="sk-SK" sz="2000" dirty="0">
              <a:solidFill>
                <a:srgbClr val="FFCC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527882"/>
            <a:ext cx="254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460647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k-SK" sz="2600" b="1" dirty="0" smtClean="0">
                <a:solidFill>
                  <a:srgbClr val="FFCC00"/>
                </a:solidFill>
              </a:rPr>
              <a:t>Hornouhorské múzeum v Košiciach (1872)</a:t>
            </a:r>
            <a:endParaRPr lang="sk-SK" sz="2400" dirty="0" smtClean="0">
              <a:solidFill>
                <a:srgbClr val="FFCC00"/>
              </a:solidFill>
            </a:endParaRPr>
          </a:p>
          <a:p>
            <a:pPr lvl="0">
              <a:buFontTx/>
              <a:buChar char="-"/>
            </a:pPr>
            <a:endParaRPr lang="sk-SK" sz="2400" dirty="0">
              <a:solidFill>
                <a:srgbClr val="FFCC00"/>
              </a:solidFill>
            </a:endParaRPr>
          </a:p>
          <a:p>
            <a:endParaRPr lang="sk-SK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323528" y="2243411"/>
            <a:ext cx="8363272" cy="404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400" dirty="0">
                <a:solidFill>
                  <a:srgbClr val="FFC000"/>
                </a:solidFill>
              </a:rPr>
              <a:t>zbierky a dokumenty kultúrnej minulosti a prítomnosti Horného </a:t>
            </a:r>
            <a:r>
              <a:rPr lang="sk-SK" sz="2400" dirty="0" smtClean="0">
                <a:solidFill>
                  <a:srgbClr val="FFC000"/>
                </a:solidFill>
              </a:rPr>
              <a:t>Uhorska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000"/>
                </a:solidFill>
              </a:rPr>
              <a:t> </a:t>
            </a:r>
            <a:r>
              <a:rPr lang="sk-SK" sz="2400" dirty="0" smtClean="0">
                <a:solidFill>
                  <a:srgbClr val="FFC000"/>
                </a:solidFill>
              </a:rPr>
              <a:t>v r. 1876 sprístupnené </a:t>
            </a:r>
            <a:r>
              <a:rPr lang="sk-SK" sz="2400" dirty="0">
                <a:solidFill>
                  <a:srgbClr val="FFC000"/>
                </a:solidFill>
              </a:rPr>
              <a:t>verejnosti (nedele</a:t>
            </a:r>
            <a:r>
              <a:rPr lang="sk-SK" sz="2400" dirty="0" smtClean="0">
                <a:solidFill>
                  <a:srgbClr val="FFC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000"/>
                </a:solidFill>
              </a:rPr>
              <a:t>nová </a:t>
            </a:r>
            <a:r>
              <a:rPr lang="sk-SK" sz="2400" dirty="0">
                <a:solidFill>
                  <a:srgbClr val="FFC000"/>
                </a:solidFill>
              </a:rPr>
              <a:t>budova </a:t>
            </a:r>
            <a:r>
              <a:rPr lang="sk-SK" sz="2400" dirty="0" smtClean="0">
                <a:solidFill>
                  <a:srgbClr val="FFC000"/>
                </a:solidFill>
              </a:rPr>
              <a:t>múzea dokončená </a:t>
            </a:r>
            <a:r>
              <a:rPr lang="sk-SK" sz="2400" dirty="0">
                <a:solidFill>
                  <a:srgbClr val="FFC000"/>
                </a:solidFill>
              </a:rPr>
              <a:t>v r. </a:t>
            </a:r>
            <a:r>
              <a:rPr lang="sk-SK" sz="2400" dirty="0" smtClean="0">
                <a:solidFill>
                  <a:srgbClr val="FFC000"/>
                </a:solidFill>
              </a:rPr>
              <a:t>1900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C000"/>
                </a:solidFill>
              </a:rPr>
              <a:t>majetok prevedený </a:t>
            </a:r>
            <a:r>
              <a:rPr lang="sk-SK" sz="2400" dirty="0">
                <a:solidFill>
                  <a:srgbClr val="FFC000"/>
                </a:solidFill>
              </a:rPr>
              <a:t>na mesto </a:t>
            </a:r>
            <a:r>
              <a:rPr lang="sk-SK" sz="2400" dirty="0" smtClean="0">
                <a:solidFill>
                  <a:srgbClr val="FFC000"/>
                </a:solidFill>
              </a:rPr>
              <a:t>Košice -</a:t>
            </a:r>
            <a:r>
              <a:rPr lang="en-GB" sz="2400" dirty="0" smtClean="0">
                <a:solidFill>
                  <a:srgbClr val="FFC000"/>
                </a:solidFill>
              </a:rPr>
              <a:t>&gt;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názov</a:t>
            </a:r>
            <a:r>
              <a:rPr lang="sk-SK" sz="2400" dirty="0" smtClean="0">
                <a:solidFill>
                  <a:srgbClr val="FFC000"/>
                </a:solidFill>
              </a:rPr>
              <a:t> </a:t>
            </a:r>
            <a:r>
              <a:rPr lang="sk-SK" sz="2400" b="1" dirty="0">
                <a:solidFill>
                  <a:srgbClr val="FFC000"/>
                </a:solidFill>
              </a:rPr>
              <a:t>Košické </a:t>
            </a:r>
            <a:r>
              <a:rPr lang="sk-SK" sz="2400" b="1" dirty="0" smtClean="0">
                <a:solidFill>
                  <a:srgbClr val="FFC000"/>
                </a:solidFill>
              </a:rPr>
              <a:t>múzeum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rgbClr val="FFC000"/>
                </a:solidFill>
              </a:rPr>
              <a:t>Jozef </a:t>
            </a:r>
            <a:r>
              <a:rPr lang="sk-SK" sz="2400" b="1" dirty="0" err="1" smtClean="0">
                <a:solidFill>
                  <a:srgbClr val="FFC000"/>
                </a:solidFill>
              </a:rPr>
              <a:t>Mihalik</a:t>
            </a:r>
            <a:r>
              <a:rPr lang="sk-SK" sz="2400" b="1" dirty="0">
                <a:solidFill>
                  <a:srgbClr val="FFC000"/>
                </a:solidFill>
              </a:rPr>
              <a:t> </a:t>
            </a:r>
            <a:r>
              <a:rPr lang="sk-SK" sz="2400" dirty="0" smtClean="0">
                <a:solidFill>
                  <a:srgbClr val="FFC000"/>
                </a:solidFill>
              </a:rPr>
              <a:t>– </a:t>
            </a:r>
            <a:r>
              <a:rPr lang="cs-CZ" sz="2400" dirty="0" err="1" smtClean="0">
                <a:solidFill>
                  <a:srgbClr val="FFC000"/>
                </a:solidFill>
              </a:rPr>
              <a:t>poštátnenie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mú</a:t>
            </a:r>
            <a:r>
              <a:rPr lang="sk-SK" sz="2400" dirty="0" err="1" smtClean="0">
                <a:solidFill>
                  <a:srgbClr val="FFC000"/>
                </a:solidFill>
              </a:rPr>
              <a:t>zea</a:t>
            </a:r>
            <a:r>
              <a:rPr lang="sk-SK" sz="2400" dirty="0" smtClean="0">
                <a:solidFill>
                  <a:srgbClr val="FFC000"/>
                </a:solidFill>
              </a:rPr>
              <a:t> (1909)</a:t>
            </a:r>
            <a:r>
              <a:rPr lang="cs-CZ" sz="2400" dirty="0" smtClean="0">
                <a:solidFill>
                  <a:srgbClr val="FFC000"/>
                </a:solidFill>
              </a:rPr>
              <a:t> –</a:t>
            </a:r>
            <a:r>
              <a:rPr lang="en-GB" sz="2400" dirty="0" smtClean="0">
                <a:solidFill>
                  <a:srgbClr val="FFC000"/>
                </a:solidFill>
              </a:rPr>
              <a:t>&gt;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názov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sk-SK" sz="2400" b="1" dirty="0" smtClean="0">
                <a:solidFill>
                  <a:srgbClr val="FFCC00"/>
                </a:solidFill>
              </a:rPr>
              <a:t>Hornouhorské </a:t>
            </a:r>
            <a:r>
              <a:rPr lang="sk-SK" sz="2400" b="1" dirty="0">
                <a:solidFill>
                  <a:srgbClr val="FFCC00"/>
                </a:solidFill>
              </a:rPr>
              <a:t>múzeum v Košiciach </a:t>
            </a:r>
            <a:endParaRPr lang="cs-CZ" sz="2400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sk-SK" sz="2400" dirty="0">
                <a:solidFill>
                  <a:srgbClr val="FFC000"/>
                </a:solidFill>
              </a:rPr>
              <a:t>p</a:t>
            </a:r>
            <a:r>
              <a:rPr lang="sk-SK" sz="2400" dirty="0" smtClean="0">
                <a:solidFill>
                  <a:srgbClr val="FFC000"/>
                </a:solidFill>
              </a:rPr>
              <a:t>rechod od vlastivedného charakteru zbierok na špecializované </a:t>
            </a:r>
            <a:r>
              <a:rPr lang="sk-SK" sz="2400" dirty="0">
                <a:solidFill>
                  <a:srgbClr val="FFC000"/>
                </a:solidFill>
              </a:rPr>
              <a:t>(„umelecko-priemyslové</a:t>
            </a:r>
            <a:r>
              <a:rPr lang="sk-SK" sz="2400" dirty="0" smtClean="0">
                <a:solidFill>
                  <a:srgbClr val="FFC000"/>
                </a:solidFill>
              </a:rPr>
              <a:t>“) múzeum – likvidácia prírodovedných zbierok</a:t>
            </a:r>
            <a:endParaRPr lang="sk-SK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5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3268959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sk-SK" sz="3100" b="1" dirty="0">
                <a:solidFill>
                  <a:srgbClr val="FFC000"/>
                </a:solidFill>
              </a:rPr>
              <a:t>Múzeum učebných pomôcok </a:t>
            </a:r>
            <a:r>
              <a:rPr lang="sk-SK" sz="3100" b="1" dirty="0" smtClean="0">
                <a:solidFill>
                  <a:srgbClr val="FFC000"/>
                </a:solidFill>
              </a:rPr>
              <a:t>v</a:t>
            </a:r>
            <a:r>
              <a:rPr lang="sk-SK" sz="3100" b="1" dirty="0">
                <a:solidFill>
                  <a:srgbClr val="FFC000"/>
                </a:solidFill>
              </a:rPr>
              <a:t> Rimavskej Sobote (1877</a:t>
            </a:r>
            <a:r>
              <a:rPr lang="sk-SK" sz="3100" b="1" dirty="0" smtClean="0">
                <a:solidFill>
                  <a:srgbClr val="FFC0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sk-SK" b="1" dirty="0" smtClean="0">
                <a:solidFill>
                  <a:srgbClr val="FFC000"/>
                </a:solidFill>
              </a:rPr>
              <a:t>Gemerský </a:t>
            </a:r>
            <a:r>
              <a:rPr lang="sk-SK" b="1" dirty="0">
                <a:solidFill>
                  <a:srgbClr val="FFC000"/>
                </a:solidFill>
              </a:rPr>
              <a:t>učiteľský </a:t>
            </a:r>
            <a:r>
              <a:rPr lang="sk-SK" b="1" dirty="0" smtClean="0">
                <a:solidFill>
                  <a:srgbClr val="FFC000"/>
                </a:solidFill>
              </a:rPr>
              <a:t>spolok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000"/>
                </a:solidFill>
              </a:rPr>
              <a:t>názorné vyučovanie - výstavy </a:t>
            </a:r>
            <a:r>
              <a:rPr lang="sk-SK" dirty="0">
                <a:solidFill>
                  <a:srgbClr val="FFC000"/>
                </a:solidFill>
              </a:rPr>
              <a:t>novozískaných učebných </a:t>
            </a:r>
            <a:r>
              <a:rPr lang="sk-SK" dirty="0" smtClean="0">
                <a:solidFill>
                  <a:srgbClr val="FFC000"/>
                </a:solidFill>
              </a:rPr>
              <a:t>pomôcok</a:t>
            </a: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853136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sk-SK" sz="3100" b="1" dirty="0">
                <a:solidFill>
                  <a:srgbClr val="FFC000"/>
                </a:solidFill>
              </a:rPr>
              <a:t>Gemerské župné múzeum v Rimavskej Sobote (1882</a:t>
            </a:r>
            <a:r>
              <a:rPr lang="sk-SK" sz="3100" b="1" dirty="0" smtClean="0">
                <a:solidFill>
                  <a:srgbClr val="FFC0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b="1" dirty="0">
              <a:solidFill>
                <a:srgbClr val="FFC000"/>
              </a:solidFill>
            </a:endParaRPr>
          </a:p>
          <a:p>
            <a:pPr lvl="0">
              <a:buFontTx/>
              <a:buChar char="-"/>
            </a:pPr>
            <a:r>
              <a:rPr lang="sk-SK" b="1" dirty="0" smtClean="0">
                <a:solidFill>
                  <a:srgbClr val="FFC000"/>
                </a:solidFill>
              </a:rPr>
              <a:t>Župná </a:t>
            </a:r>
            <a:r>
              <a:rPr lang="sk-SK" b="1" dirty="0">
                <a:solidFill>
                  <a:srgbClr val="FFC000"/>
                </a:solidFill>
              </a:rPr>
              <a:t>výstava umeleckých a archeologických </a:t>
            </a:r>
            <a:r>
              <a:rPr lang="sk-SK" b="1" dirty="0" smtClean="0">
                <a:solidFill>
                  <a:srgbClr val="FFC000"/>
                </a:solidFill>
              </a:rPr>
              <a:t>predmetov</a:t>
            </a:r>
          </a:p>
          <a:p>
            <a:pPr lvl="0">
              <a:buFontTx/>
              <a:buChar char="-"/>
            </a:pPr>
            <a:r>
              <a:rPr lang="sk-SK" b="1" dirty="0">
                <a:solidFill>
                  <a:srgbClr val="FFC000"/>
                </a:solidFill>
              </a:rPr>
              <a:t>Spolok gemerského župného </a:t>
            </a:r>
            <a:r>
              <a:rPr lang="sk-SK" b="1" dirty="0" smtClean="0">
                <a:solidFill>
                  <a:srgbClr val="FFC000"/>
                </a:solidFill>
              </a:rPr>
              <a:t>múzea</a:t>
            </a:r>
          </a:p>
          <a:p>
            <a:pPr lvl="0">
              <a:buFontTx/>
              <a:buChar char="-"/>
            </a:pPr>
            <a:r>
              <a:rPr lang="sk-SK" dirty="0">
                <a:solidFill>
                  <a:srgbClr val="FFC000"/>
                </a:solidFill>
              </a:rPr>
              <a:t>l</a:t>
            </a:r>
            <a:r>
              <a:rPr lang="sk-SK" dirty="0" smtClean="0">
                <a:solidFill>
                  <a:srgbClr val="FFC000"/>
                </a:solidFill>
              </a:rPr>
              <a:t>okálpatriotizmus</a:t>
            </a:r>
            <a:r>
              <a:rPr lang="sk-SK" b="1" dirty="0" smtClean="0">
                <a:solidFill>
                  <a:srgbClr val="FFC000"/>
                </a:solidFill>
              </a:rPr>
              <a:t> – Ján Fábry</a:t>
            </a:r>
          </a:p>
          <a:p>
            <a:pPr lvl="0">
              <a:buFontTx/>
              <a:buChar char="-"/>
            </a:pPr>
            <a:r>
              <a:rPr lang="sk-SK" dirty="0" smtClean="0">
                <a:solidFill>
                  <a:srgbClr val="FFC000"/>
                </a:solidFill>
              </a:rPr>
              <a:t>bývalé </a:t>
            </a:r>
            <a:r>
              <a:rPr lang="sk-SK" dirty="0">
                <a:solidFill>
                  <a:srgbClr val="FFC000"/>
                </a:solidFill>
              </a:rPr>
              <a:t>delostrelecké </a:t>
            </a:r>
            <a:r>
              <a:rPr lang="sk-SK" dirty="0" smtClean="0">
                <a:solidFill>
                  <a:srgbClr val="FFC000"/>
                </a:solidFill>
              </a:rPr>
              <a:t>kasárne ako sídlo múzea (1910)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" y="4365104"/>
            <a:ext cx="3456384" cy="21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Spolkové, župné a mestské múzeá na Slovensku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464496" cy="506916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sk-SK" sz="3100" b="1" dirty="0">
                <a:solidFill>
                  <a:srgbClr val="FFC000"/>
                </a:solidFill>
              </a:rPr>
              <a:t>Spišské múzeum v Levoči (1883</a:t>
            </a:r>
            <a:r>
              <a:rPr lang="sk-SK" sz="3100" b="1" dirty="0" smtClean="0">
                <a:solidFill>
                  <a:srgbClr val="FFC000"/>
                </a:solidFill>
              </a:rPr>
              <a:t>)</a:t>
            </a:r>
          </a:p>
          <a:p>
            <a:pPr marL="0" lvl="0" indent="0" algn="ctr">
              <a:buNone/>
            </a:pPr>
            <a:endParaRPr lang="sk-SK" b="1" dirty="0" smtClean="0">
              <a:solidFill>
                <a:srgbClr val="FFC000"/>
              </a:solidFill>
            </a:endParaRPr>
          </a:p>
          <a:p>
            <a:pPr lvl="0">
              <a:buFontTx/>
              <a:buChar char="-"/>
            </a:pPr>
            <a:r>
              <a:rPr lang="sk-SK" b="1" dirty="0" smtClean="0">
                <a:solidFill>
                  <a:srgbClr val="FFC000"/>
                </a:solidFill>
              </a:rPr>
              <a:t>Spišský dejepisný spolok</a:t>
            </a:r>
          </a:p>
          <a:p>
            <a:pPr lvl="0">
              <a:buFontTx/>
              <a:buChar char="-"/>
            </a:pPr>
            <a:r>
              <a:rPr lang="sk-SK" b="1" dirty="0">
                <a:solidFill>
                  <a:srgbClr val="FFC000"/>
                </a:solidFill>
              </a:rPr>
              <a:t>z</a:t>
            </a:r>
            <a:r>
              <a:rPr lang="sk-SK" b="1" dirty="0" smtClean="0">
                <a:solidFill>
                  <a:srgbClr val="FFC000"/>
                </a:solidFill>
              </a:rPr>
              <a:t>ákladom zbierka </a:t>
            </a:r>
            <a:r>
              <a:rPr lang="sk-SK" b="1" dirty="0" err="1" smtClean="0">
                <a:solidFill>
                  <a:srgbClr val="FFC000"/>
                </a:solidFill>
              </a:rPr>
              <a:t>militárií</a:t>
            </a:r>
            <a:r>
              <a:rPr lang="sk-SK" dirty="0" smtClean="0">
                <a:solidFill>
                  <a:srgbClr val="FFC000"/>
                </a:solidFill>
              </a:rPr>
              <a:t> – uložená na radnici</a:t>
            </a:r>
          </a:p>
          <a:p>
            <a:pPr lvl="0">
              <a:buFontTx/>
              <a:buChar char="-"/>
            </a:pPr>
            <a:r>
              <a:rPr lang="sk-SK" dirty="0" smtClean="0">
                <a:solidFill>
                  <a:srgbClr val="FFC000"/>
                </a:solidFill>
              </a:rPr>
              <a:t>zbierka inventarizovaná </a:t>
            </a:r>
            <a:r>
              <a:rPr lang="sk-SK" dirty="0">
                <a:solidFill>
                  <a:srgbClr val="FFC000"/>
                </a:solidFill>
              </a:rPr>
              <a:t>až v r. 1915 </a:t>
            </a:r>
            <a:r>
              <a:rPr lang="sk-SK" b="1" dirty="0" smtClean="0">
                <a:solidFill>
                  <a:srgbClr val="FFC000"/>
                </a:solidFill>
              </a:rPr>
              <a:t>– Kornel </a:t>
            </a:r>
            <a:r>
              <a:rPr lang="sk-SK" b="1" dirty="0" err="1" smtClean="0">
                <a:solidFill>
                  <a:srgbClr val="FFC000"/>
                </a:solidFill>
              </a:rPr>
              <a:t>Divald</a:t>
            </a:r>
            <a:endParaRPr lang="sk-SK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FFC000"/>
                </a:solidFill>
              </a:rPr>
              <a:t>Mestské </a:t>
            </a:r>
            <a:r>
              <a:rPr lang="sk-SK" b="1" dirty="0">
                <a:solidFill>
                  <a:srgbClr val="FFC000"/>
                </a:solidFill>
              </a:rPr>
              <a:t>múzeum v Kremnici (1889</a:t>
            </a:r>
            <a:r>
              <a:rPr lang="sk-SK" b="1" dirty="0" smtClean="0">
                <a:solidFill>
                  <a:srgbClr val="FFC000"/>
                </a:solidFill>
              </a:rPr>
              <a:t>)</a:t>
            </a:r>
          </a:p>
          <a:p>
            <a:pPr marL="0" lvl="0" indent="0">
              <a:buNone/>
            </a:pPr>
            <a:endParaRPr lang="sk-SK" sz="2400" dirty="0" smtClean="0">
              <a:solidFill>
                <a:srgbClr val="FFC000"/>
              </a:solidFill>
            </a:endParaRPr>
          </a:p>
          <a:p>
            <a:pPr lvl="0">
              <a:buFontTx/>
              <a:buChar char="-"/>
            </a:pPr>
            <a:r>
              <a:rPr lang="sk-SK" dirty="0" smtClean="0">
                <a:solidFill>
                  <a:srgbClr val="FFC000"/>
                </a:solidFill>
              </a:rPr>
              <a:t>základom </a:t>
            </a:r>
            <a:r>
              <a:rPr lang="sk-SK" dirty="0">
                <a:solidFill>
                  <a:srgbClr val="FFC000"/>
                </a:solidFill>
              </a:rPr>
              <a:t>numizmatická zbierka zo 17. st</a:t>
            </a:r>
            <a:r>
              <a:rPr lang="sk-SK" dirty="0" smtClean="0">
                <a:solidFill>
                  <a:srgbClr val="FFC000"/>
                </a:solidFill>
              </a:rPr>
              <a:t>.</a:t>
            </a:r>
          </a:p>
          <a:p>
            <a:pPr marL="0" lvl="0" indent="0">
              <a:buNone/>
            </a:pPr>
            <a:endParaRPr lang="sk-SK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62" y="1633601"/>
            <a:ext cx="3576595" cy="487085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323528" y="4581128"/>
            <a:ext cx="4392488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43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519</Words>
  <Application>Microsoft Office PowerPoint</Application>
  <PresentationFormat>Předvádění na obrazovce (4:3)</PresentationFormat>
  <Paragraphs>213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Motív Office</vt:lpstr>
      <vt:lpstr>Dejiny slovenského múzejníctva (MUI_336)  4. prednáška  -  Spolkové, župné a mestské múzeá na Slovensku Slovenské múzeá a 1. svetová vojna 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Spolkové, župné a mestské múzeá na Slovensku</vt:lpstr>
      <vt:lpstr>Múzejná činnosť regionálnych prírodovedných spolkov na Slovensku</vt:lpstr>
      <vt:lpstr>Múzejná činnosť regionálnych prírodovedných spolkov na Slovensku</vt:lpstr>
      <vt:lpstr>Múzejná činnosť regionálnych prírodovedných spolkov na Slovensku</vt:lpstr>
      <vt:lpstr>Slovenské múzeá a 1. svetová vojna</vt:lpstr>
      <vt:lpstr>Slovenské múzeá a 1. svetová vojna</vt:lpstr>
      <vt:lpstr>Slovenské múzeá a 1. svetová vojna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Porovnanie všeobecnej situácie na Slovensku v roku 1946  s obdobím 1. a 2. Československej republiky očami príslušníkov SNB z českých zemí</dc:title>
  <dc:creator>Martin Vitko</dc:creator>
  <cp:lastModifiedBy>Martin Vitko</cp:lastModifiedBy>
  <cp:revision>87</cp:revision>
  <dcterms:created xsi:type="dcterms:W3CDTF">2014-03-23T09:31:12Z</dcterms:created>
  <dcterms:modified xsi:type="dcterms:W3CDTF">2016-03-23T09:53:24Z</dcterms:modified>
</cp:coreProperties>
</file>