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1" r:id="rId3"/>
    <p:sldId id="338" r:id="rId4"/>
    <p:sldId id="339" r:id="rId5"/>
    <p:sldId id="340" r:id="rId6"/>
    <p:sldId id="341" r:id="rId7"/>
    <p:sldId id="342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50" r:id="rId16"/>
    <p:sldId id="351" r:id="rId17"/>
    <p:sldId id="352" r:id="rId18"/>
    <p:sldId id="353" r:id="rId19"/>
    <p:sldId id="354" r:id="rId20"/>
    <p:sldId id="355" r:id="rId21"/>
    <p:sldId id="356" r:id="rId22"/>
    <p:sldId id="357" r:id="rId23"/>
    <p:sldId id="358" r:id="rId2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94533" autoAdjust="0"/>
  </p:normalViewPr>
  <p:slideViewPr>
    <p:cSldViewPr>
      <p:cViewPr varScale="1">
        <p:scale>
          <a:sx n="76" d="100"/>
          <a:sy n="76" d="100"/>
        </p:scale>
        <p:origin x="12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14.04.2016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14.04.2016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14.04.2016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14.04.2016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14.04.2016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14.04.2016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14.04.2016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14.04.2016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14.04.2016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14.04.2016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14.04.2016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14.04.2016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8352928" cy="1470025"/>
          </a:xfrm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rgbClr val="FFCC00"/>
                </a:solidFill>
              </a:rPr>
              <a:t>Dejiny slovenského múzejníctva (MUI_336)</a:t>
            </a:r>
            <a:br>
              <a:rPr lang="sk-SK" b="1" dirty="0" smtClean="0">
                <a:solidFill>
                  <a:srgbClr val="FFCC00"/>
                </a:solidFill>
              </a:rPr>
            </a:br>
            <a:r>
              <a:rPr lang="sk-SK" b="1" dirty="0" smtClean="0">
                <a:solidFill>
                  <a:srgbClr val="FFCC00"/>
                </a:solidFill>
              </a:rPr>
              <a:t/>
            </a:r>
            <a:br>
              <a:rPr lang="sk-SK" b="1" dirty="0" smtClean="0">
                <a:solidFill>
                  <a:srgbClr val="FFCC00"/>
                </a:solidFill>
              </a:rPr>
            </a:br>
            <a:r>
              <a:rPr lang="sk-SK" sz="3600" b="1" dirty="0">
                <a:solidFill>
                  <a:srgbClr val="FFCC00"/>
                </a:solidFill>
              </a:rPr>
              <a:t>7</a:t>
            </a:r>
            <a:r>
              <a:rPr lang="sk-SK" sz="3600" b="1" dirty="0" smtClean="0">
                <a:solidFill>
                  <a:srgbClr val="FFCC00"/>
                </a:solidFill>
              </a:rPr>
              <a:t>. </a:t>
            </a:r>
            <a:r>
              <a:rPr lang="sk-SK" sz="3600" b="1" dirty="0">
                <a:solidFill>
                  <a:srgbClr val="FFCC00"/>
                </a:solidFill>
              </a:rPr>
              <a:t>prednáška </a:t>
            </a:r>
            <a:r>
              <a:rPr lang="sk-SK" sz="3600" b="1" dirty="0" smtClean="0">
                <a:solidFill>
                  <a:srgbClr val="FFCC00"/>
                </a:solidFill>
              </a:rPr>
              <a:t/>
            </a:r>
            <a:br>
              <a:rPr lang="sk-SK" sz="3600" b="1" dirty="0" smtClean="0">
                <a:solidFill>
                  <a:srgbClr val="FFCC00"/>
                </a:solidFill>
              </a:rPr>
            </a:br>
            <a:r>
              <a:rPr lang="sk-SK" sz="3600" b="1" dirty="0" smtClean="0">
                <a:solidFill>
                  <a:srgbClr val="FFCC00"/>
                </a:solidFill>
              </a:rPr>
              <a:t>- </a:t>
            </a:r>
            <a:br>
              <a:rPr lang="sk-SK" sz="3600" b="1" dirty="0" smtClean="0">
                <a:solidFill>
                  <a:srgbClr val="FFCC00"/>
                </a:solidFill>
              </a:rPr>
            </a:br>
            <a:r>
              <a:rPr lang="sk-SK" sz="3600" b="1" dirty="0" smtClean="0">
                <a:solidFill>
                  <a:srgbClr val="FFCC00"/>
                </a:solidFill>
              </a:rPr>
              <a:t>Slovenské múzejníctvo v rokoch </a:t>
            </a:r>
            <a:r>
              <a:rPr lang="sk-SK" sz="3600" b="1" dirty="0" smtClean="0">
                <a:solidFill>
                  <a:srgbClr val="FFCC00"/>
                </a:solidFill>
              </a:rPr>
              <a:t>1961–1989</a:t>
            </a:r>
            <a:r>
              <a:rPr lang="sk-SK" b="1" dirty="0"/>
              <a:t/>
            </a:r>
            <a:br>
              <a:rPr lang="sk-SK" b="1" dirty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797152"/>
            <a:ext cx="8352928" cy="1752600"/>
          </a:xfrm>
        </p:spPr>
        <p:txBody>
          <a:bodyPr>
            <a:normAutofit lnSpcReduction="10000"/>
          </a:bodyPr>
          <a:lstStyle/>
          <a:p>
            <a:endParaRPr lang="sk-SK" sz="2400" dirty="0" smtClean="0"/>
          </a:p>
          <a:p>
            <a:endParaRPr lang="sk-SK" sz="2400" dirty="0" smtClean="0"/>
          </a:p>
          <a:p>
            <a:r>
              <a:rPr lang="sk-SK" sz="2400" dirty="0" smtClean="0">
                <a:solidFill>
                  <a:srgbClr val="FFCC00"/>
                </a:solidFill>
              </a:rPr>
              <a:t>Mgr. Martin </a:t>
            </a:r>
            <a:r>
              <a:rPr lang="sk-SK" sz="2400" dirty="0" err="1" smtClean="0">
                <a:solidFill>
                  <a:srgbClr val="FFCC00"/>
                </a:solidFill>
              </a:rPr>
              <a:t>Vitko</a:t>
            </a:r>
            <a:endParaRPr lang="sk-SK" sz="2400" dirty="0" smtClean="0">
              <a:solidFill>
                <a:srgbClr val="FFCC00"/>
              </a:solidFill>
            </a:endParaRPr>
          </a:p>
          <a:p>
            <a:r>
              <a:rPr lang="sk-SK" sz="2400" dirty="0" smtClean="0">
                <a:solidFill>
                  <a:srgbClr val="FFCC00"/>
                </a:solidFill>
              </a:rPr>
              <a:t>Filozofická fakulta Masarykovej univerzity</a:t>
            </a:r>
            <a:endParaRPr lang="sk-SK" sz="24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6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>
                <a:solidFill>
                  <a:schemeClr val="bg1"/>
                </a:solidFill>
              </a:rPr>
              <a:t>1961–1989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21196" y="1417638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Múzejná sieť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179512" y="2276872"/>
            <a:ext cx="8712968" cy="4176464"/>
          </a:xfrm>
        </p:spPr>
        <p:txBody>
          <a:bodyPr>
            <a:noAutofit/>
          </a:bodyPr>
          <a:lstStyle/>
          <a:p>
            <a:pPr marL="342900" lvl="1" indent="-342900">
              <a:buFontTx/>
              <a:buChar char="-"/>
            </a:pPr>
            <a:r>
              <a:rPr lang="sk-SK" sz="2400" b="1" dirty="0">
                <a:solidFill>
                  <a:srgbClr val="FFCC00"/>
                </a:solidFill>
              </a:rPr>
              <a:t>r</a:t>
            </a:r>
            <a:r>
              <a:rPr lang="sk-SK" sz="2400" b="1" dirty="0" smtClean="0">
                <a:solidFill>
                  <a:srgbClr val="FFCC00"/>
                </a:solidFill>
              </a:rPr>
              <a:t>egionálne</a:t>
            </a:r>
            <a:endParaRPr lang="sk-SK" sz="2400" dirty="0">
              <a:solidFill>
                <a:srgbClr val="FFCC00"/>
              </a:solidFill>
            </a:endParaRPr>
          </a:p>
          <a:p>
            <a:pPr marL="742950" lvl="2" indent="-342900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krajská, oblastná </a:t>
            </a:r>
            <a:r>
              <a:rPr lang="sk-SK" sz="2200" dirty="0">
                <a:solidFill>
                  <a:srgbClr val="FFCC00"/>
                </a:solidFill>
              </a:rPr>
              <a:t>a </a:t>
            </a:r>
            <a:r>
              <a:rPr lang="sk-SK" sz="2200" dirty="0" smtClean="0">
                <a:solidFill>
                  <a:srgbClr val="FFCC00"/>
                </a:solidFill>
              </a:rPr>
              <a:t>okresná pôsobnosť</a:t>
            </a:r>
          </a:p>
          <a:p>
            <a:pPr marL="742950" lvl="2" indent="-342900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v</a:t>
            </a:r>
            <a:r>
              <a:rPr lang="sk-SK" sz="2200" dirty="0">
                <a:solidFill>
                  <a:srgbClr val="FFCC00"/>
                </a:solidFill>
              </a:rPr>
              <a:t> správe </a:t>
            </a:r>
            <a:r>
              <a:rPr lang="sk-SK" sz="2200" dirty="0" smtClean="0">
                <a:solidFill>
                  <a:srgbClr val="FFCC00"/>
                </a:solidFill>
              </a:rPr>
              <a:t>krajských a okresných národných výborov</a:t>
            </a:r>
            <a:endParaRPr lang="sk-SK" sz="2200" dirty="0">
              <a:solidFill>
                <a:srgbClr val="FFCC00"/>
              </a:solidFill>
            </a:endParaRPr>
          </a:p>
          <a:p>
            <a:pPr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mestské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tematicky </a:t>
            </a:r>
            <a:r>
              <a:rPr lang="sk-SK" sz="2200" dirty="0">
                <a:solidFill>
                  <a:srgbClr val="FFCC00"/>
                </a:solidFill>
              </a:rPr>
              <a:t>špecializované na históriu mesta </a:t>
            </a:r>
            <a:r>
              <a:rPr lang="sk-SK" sz="2200" dirty="0" smtClean="0">
                <a:solidFill>
                  <a:srgbClr val="FFCC00"/>
                </a:solidFill>
              </a:rPr>
              <a:t>a okolia</a:t>
            </a:r>
          </a:p>
          <a:p>
            <a:pPr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pamätníky </a:t>
            </a:r>
            <a:r>
              <a:rPr lang="sk-SK" b="1" dirty="0">
                <a:solidFill>
                  <a:srgbClr val="FFCC00"/>
                </a:solidFill>
              </a:rPr>
              <a:t>(pamätné </a:t>
            </a:r>
            <a:r>
              <a:rPr lang="sk-SK" b="1" dirty="0" smtClean="0">
                <a:solidFill>
                  <a:srgbClr val="FFCC00"/>
                </a:solidFill>
              </a:rPr>
              <a:t>izby)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špecializované </a:t>
            </a:r>
            <a:r>
              <a:rPr lang="sk-SK" sz="2200" dirty="0">
                <a:solidFill>
                  <a:srgbClr val="FFCC00"/>
                </a:solidFill>
              </a:rPr>
              <a:t>na určitú osobnosť, udalosť alebo prírodnú </a:t>
            </a:r>
            <a:r>
              <a:rPr lang="sk-SK" sz="2200" dirty="0" smtClean="0">
                <a:solidFill>
                  <a:srgbClr val="FFCC00"/>
                </a:solidFill>
              </a:rPr>
              <a:t>zvláštnosť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v</a:t>
            </a:r>
            <a:r>
              <a:rPr lang="sk-SK" sz="2200" dirty="0">
                <a:solidFill>
                  <a:srgbClr val="FFCC00"/>
                </a:solidFill>
              </a:rPr>
              <a:t> zmysle Zákona o múzeách a galériách tieto neplnili funkciu </a:t>
            </a:r>
            <a:r>
              <a:rPr lang="sk-SK" sz="2200" dirty="0" smtClean="0">
                <a:solidFill>
                  <a:srgbClr val="FFCC00"/>
                </a:solidFill>
              </a:rPr>
              <a:t>múzeí </a:t>
            </a:r>
            <a:r>
              <a:rPr lang="sk-SK" sz="2200" dirty="0">
                <a:solidFill>
                  <a:srgbClr val="FFCC00"/>
                </a:solidFill>
              </a:rPr>
              <a:t>ako </a:t>
            </a:r>
            <a:r>
              <a:rPr lang="sk-SK" sz="2200" dirty="0" smtClean="0">
                <a:solidFill>
                  <a:srgbClr val="FFCC00"/>
                </a:solidFill>
              </a:rPr>
              <a:t>ústavov</a:t>
            </a:r>
          </a:p>
        </p:txBody>
      </p:sp>
    </p:spTree>
    <p:extLst>
      <p:ext uri="{BB962C8B-B14F-4D97-AF65-F5344CB8AC3E}">
        <p14:creationId xmlns:p14="http://schemas.microsoft.com/office/powerpoint/2010/main" val="356127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>
                <a:solidFill>
                  <a:schemeClr val="bg1"/>
                </a:solidFill>
              </a:rPr>
              <a:t>1961–1989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215516" y="1700808"/>
            <a:ext cx="8712968" cy="3384376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endParaRPr lang="sk-SK" sz="2600" b="1" dirty="0" smtClean="0">
              <a:solidFill>
                <a:srgbClr val="FFCC00"/>
              </a:solidFill>
            </a:endParaRPr>
          </a:p>
          <a:p>
            <a:pPr marL="0" lvl="0" indent="0" algn="ctr">
              <a:buNone/>
            </a:pPr>
            <a:r>
              <a:rPr lang="sk-SK" sz="2600" b="1" dirty="0" smtClean="0">
                <a:solidFill>
                  <a:srgbClr val="FFCC00"/>
                </a:solidFill>
              </a:rPr>
              <a:t>Akčný program pre oblasť múzejníctva na Slovensku (1968)</a:t>
            </a:r>
            <a:endParaRPr lang="sk-SK" sz="2600" dirty="0">
              <a:solidFill>
                <a:srgbClr val="FFCC00"/>
              </a:solidFill>
            </a:endParaRPr>
          </a:p>
          <a:p>
            <a:pPr marL="0" lvl="0" indent="0">
              <a:buNone/>
            </a:pPr>
            <a:endParaRPr lang="sk-SK" dirty="0">
              <a:solidFill>
                <a:srgbClr val="FFCC00"/>
              </a:solidFill>
            </a:endParaRPr>
          </a:p>
          <a:p>
            <a:pPr marL="0" lvl="0" indent="0">
              <a:buNone/>
            </a:pPr>
            <a:endParaRPr lang="sk-SK" dirty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zhodnotil </a:t>
            </a:r>
            <a:r>
              <a:rPr lang="sk-SK" b="1" dirty="0">
                <a:solidFill>
                  <a:srgbClr val="FFCC00"/>
                </a:solidFill>
              </a:rPr>
              <a:t>vývoj múzejníctva na Slovensku</a:t>
            </a:r>
            <a:r>
              <a:rPr lang="sk-SK" dirty="0">
                <a:solidFill>
                  <a:srgbClr val="FFCC00"/>
                </a:solidFill>
              </a:rPr>
              <a:t> od jeho počiatkov až po </a:t>
            </a:r>
            <a:r>
              <a:rPr lang="sk-SK" dirty="0" smtClean="0">
                <a:solidFill>
                  <a:srgbClr val="FFCC00"/>
                </a:solidFill>
              </a:rPr>
              <a:t>súčasnosť</a:t>
            </a:r>
          </a:p>
          <a:p>
            <a:pPr lvl="0"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o</a:t>
            </a:r>
            <a:r>
              <a:rPr lang="sk-SK" dirty="0" smtClean="0">
                <a:solidFill>
                  <a:srgbClr val="FFCC00"/>
                </a:solidFill>
              </a:rPr>
              <a:t>krem </a:t>
            </a:r>
            <a:r>
              <a:rPr lang="sk-SK" dirty="0">
                <a:solidFill>
                  <a:srgbClr val="FFCC00"/>
                </a:solidFill>
              </a:rPr>
              <a:t>nesporných </a:t>
            </a:r>
            <a:r>
              <a:rPr lang="sk-SK" dirty="0" smtClean="0">
                <a:solidFill>
                  <a:srgbClr val="FFCC00"/>
                </a:solidFill>
              </a:rPr>
              <a:t>úspechov </a:t>
            </a:r>
            <a:r>
              <a:rPr lang="sk-SK" dirty="0">
                <a:solidFill>
                  <a:srgbClr val="FFCC00"/>
                </a:solidFill>
              </a:rPr>
              <a:t>v súčasnosti reagoval i na nedostatky a omyly, pričom celkovo vyplynulo, že </a:t>
            </a:r>
            <a:r>
              <a:rPr lang="sk-SK" b="1" dirty="0">
                <a:solidFill>
                  <a:srgbClr val="FFCC00"/>
                </a:solidFill>
              </a:rPr>
              <a:t>múzeá ako celok neplnia svoju spoločenskú funkciu tak, ako vyžadujú potreby vedy, kultúry a </a:t>
            </a:r>
            <a:r>
              <a:rPr lang="sk-SK" b="1" dirty="0" smtClean="0">
                <a:solidFill>
                  <a:srgbClr val="FFCC00"/>
                </a:solidFill>
              </a:rPr>
              <a:t>výchovy</a:t>
            </a:r>
            <a:endParaRPr lang="sk-SK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907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>
                <a:solidFill>
                  <a:schemeClr val="bg1"/>
                </a:solidFill>
              </a:rPr>
              <a:t>1961–1989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21196" y="1417638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Slovenské múzejníctvo v Československej federácií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179512" y="2276872"/>
            <a:ext cx="8712968" cy="4176464"/>
          </a:xfrm>
        </p:spPr>
        <p:txBody>
          <a:bodyPr>
            <a:noAutofit/>
          </a:bodyPr>
          <a:lstStyle/>
          <a:p>
            <a:pPr lvl="1"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kompetencie </a:t>
            </a:r>
            <a:r>
              <a:rPr lang="sk-SK" sz="2400" dirty="0">
                <a:solidFill>
                  <a:srgbClr val="FFCC00"/>
                </a:solidFill>
              </a:rPr>
              <a:t>Komisie SNR pre školstvo a kultúru prevzalo </a:t>
            </a:r>
            <a:r>
              <a:rPr lang="sk-SK" sz="2400" b="1" dirty="0">
                <a:solidFill>
                  <a:srgbClr val="FFCC00"/>
                </a:solidFill>
              </a:rPr>
              <a:t>Ministerstvo kultúry </a:t>
            </a:r>
            <a:r>
              <a:rPr lang="sk-SK" sz="2400" b="1" dirty="0" smtClean="0">
                <a:solidFill>
                  <a:srgbClr val="FFCC00"/>
                </a:solidFill>
              </a:rPr>
              <a:t>Slovenskej socialistickej republiky</a:t>
            </a:r>
          </a:p>
          <a:p>
            <a:pPr lvl="1">
              <a:buFontTx/>
              <a:buChar char="-"/>
            </a:pPr>
            <a:r>
              <a:rPr lang="sk-SK" sz="2400" b="1" dirty="0" smtClean="0">
                <a:solidFill>
                  <a:srgbClr val="FFCC00"/>
                </a:solidFill>
              </a:rPr>
              <a:t>ukončila </a:t>
            </a:r>
            <a:r>
              <a:rPr lang="sk-SK" sz="2400" b="1" dirty="0">
                <a:solidFill>
                  <a:srgbClr val="FFCC00"/>
                </a:solidFill>
              </a:rPr>
              <a:t>sa činnosť Slovenskej rady pre múzeá a </a:t>
            </a:r>
            <a:r>
              <a:rPr lang="sk-SK" sz="2400" b="1" dirty="0" smtClean="0">
                <a:solidFill>
                  <a:srgbClr val="FFCC00"/>
                </a:solidFill>
              </a:rPr>
              <a:t>galérie (1970) –</a:t>
            </a:r>
            <a:r>
              <a:rPr lang="en-GB" sz="2400" b="1" dirty="0" smtClean="0">
                <a:solidFill>
                  <a:srgbClr val="FFCC00"/>
                </a:solidFill>
              </a:rPr>
              <a:t>&gt;</a:t>
            </a:r>
            <a:r>
              <a:rPr lang="sk-SK" sz="2400" b="1" dirty="0" smtClean="0">
                <a:solidFill>
                  <a:srgbClr val="FFCC00"/>
                </a:solidFill>
              </a:rPr>
              <a:t> </a:t>
            </a:r>
            <a:r>
              <a:rPr lang="sk-SK" sz="2400" dirty="0" smtClean="0">
                <a:solidFill>
                  <a:srgbClr val="FFCC00"/>
                </a:solidFill>
              </a:rPr>
              <a:t>odborné komisie pod </a:t>
            </a:r>
            <a:r>
              <a:rPr lang="sk-SK" sz="2400" b="1" dirty="0">
                <a:solidFill>
                  <a:srgbClr val="FFCC00"/>
                </a:solidFill>
              </a:rPr>
              <a:t>Muzeologický kabinet </a:t>
            </a:r>
            <a:r>
              <a:rPr lang="sk-SK" sz="2400" b="1" dirty="0" smtClean="0">
                <a:solidFill>
                  <a:srgbClr val="FFCC00"/>
                </a:solidFill>
              </a:rPr>
              <a:t>SNM</a:t>
            </a:r>
            <a:endParaRPr lang="sk-SK" sz="2400" dirty="0" smtClean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sz="2400" b="1" dirty="0" smtClean="0">
                <a:solidFill>
                  <a:srgbClr val="FFCC00"/>
                </a:solidFill>
              </a:rPr>
              <a:t>Smernice </a:t>
            </a:r>
            <a:r>
              <a:rPr lang="sk-SK" sz="2400" b="1" dirty="0">
                <a:solidFill>
                  <a:srgbClr val="FFCC00"/>
                </a:solidFill>
              </a:rPr>
              <a:t>a metodické pokyny pre správu zbierok v múzeách a </a:t>
            </a:r>
            <a:r>
              <a:rPr lang="sk-SK" sz="2400" b="1" dirty="0">
                <a:solidFill>
                  <a:srgbClr val="FFCC00"/>
                </a:solidFill>
              </a:rPr>
              <a:t>galériách </a:t>
            </a:r>
            <a:r>
              <a:rPr lang="sk-SK" sz="2400" dirty="0">
                <a:solidFill>
                  <a:srgbClr val="FFCC00"/>
                </a:solidFill>
              </a:rPr>
              <a:t>(</a:t>
            </a:r>
            <a:r>
              <a:rPr lang="sk-SK" sz="2400" dirty="0" smtClean="0">
                <a:solidFill>
                  <a:srgbClr val="FFCC00"/>
                </a:solidFill>
              </a:rPr>
              <a:t>1972)</a:t>
            </a:r>
            <a:endParaRPr lang="sk-SK" sz="2400" dirty="0">
              <a:solidFill>
                <a:srgbClr val="FFCC00"/>
              </a:solidFill>
            </a:endParaRPr>
          </a:p>
          <a:p>
            <a:pPr lvl="2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spôsob </a:t>
            </a:r>
            <a:r>
              <a:rPr lang="sk-SK" sz="2200" dirty="0">
                <a:solidFill>
                  <a:srgbClr val="FFCC00"/>
                </a:solidFill>
              </a:rPr>
              <a:t>nadobúdania zbierkových </a:t>
            </a:r>
            <a:r>
              <a:rPr lang="sk-SK" sz="2200" dirty="0" smtClean="0">
                <a:solidFill>
                  <a:srgbClr val="FFCC00"/>
                </a:solidFill>
              </a:rPr>
              <a:t>predmetov</a:t>
            </a:r>
          </a:p>
          <a:p>
            <a:pPr lvl="2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evidencia, katalogizácia a inventarizácia </a:t>
            </a:r>
            <a:r>
              <a:rPr lang="sk-SK" sz="2200" dirty="0">
                <a:solidFill>
                  <a:srgbClr val="FFCC00"/>
                </a:solidFill>
              </a:rPr>
              <a:t>zbierkových </a:t>
            </a:r>
            <a:r>
              <a:rPr lang="sk-SK" sz="2200" dirty="0" smtClean="0">
                <a:solidFill>
                  <a:srgbClr val="FFCC00"/>
                </a:solidFill>
              </a:rPr>
              <a:t>predmetov</a:t>
            </a:r>
          </a:p>
          <a:p>
            <a:pPr lvl="2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odborná </a:t>
            </a:r>
            <a:r>
              <a:rPr lang="sk-SK" sz="2200" dirty="0">
                <a:solidFill>
                  <a:srgbClr val="FFCC00"/>
                </a:solidFill>
              </a:rPr>
              <a:t>starostlivosť o zbierkové </a:t>
            </a:r>
            <a:r>
              <a:rPr lang="sk-SK" sz="2200" dirty="0" smtClean="0">
                <a:solidFill>
                  <a:srgbClr val="FFCC00"/>
                </a:solidFill>
              </a:rPr>
              <a:t>predmety</a:t>
            </a:r>
          </a:p>
          <a:p>
            <a:pPr lvl="2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uloženie </a:t>
            </a:r>
            <a:r>
              <a:rPr lang="sk-SK" sz="2200" dirty="0">
                <a:solidFill>
                  <a:srgbClr val="FFCC00"/>
                </a:solidFill>
              </a:rPr>
              <a:t>a odborné spracovanie zbierkových </a:t>
            </a:r>
            <a:r>
              <a:rPr lang="sk-SK" sz="2200" dirty="0" smtClean="0">
                <a:solidFill>
                  <a:srgbClr val="FFCC00"/>
                </a:solidFill>
              </a:rPr>
              <a:t>predmetov</a:t>
            </a:r>
            <a:endParaRPr lang="sk-SK" sz="22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80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>
                <a:solidFill>
                  <a:schemeClr val="bg1"/>
                </a:solidFill>
              </a:rPr>
              <a:t>1961–1989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21196" y="1417638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Zásady rozvoja múzejníctva SSR (1976–1980)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179512" y="2276872"/>
            <a:ext cx="8712968" cy="4176464"/>
          </a:xfrm>
        </p:spPr>
        <p:txBody>
          <a:bodyPr>
            <a:noAutofit/>
          </a:bodyPr>
          <a:lstStyle/>
          <a:p>
            <a:pPr lvl="1">
              <a:buFontTx/>
              <a:buChar char="-"/>
            </a:pPr>
            <a:endParaRPr lang="sk-SK" sz="2400" dirty="0" smtClean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vytvoriť </a:t>
            </a:r>
            <a:r>
              <a:rPr lang="sk-SK" sz="2400" dirty="0">
                <a:solidFill>
                  <a:srgbClr val="FFCC00"/>
                </a:solidFill>
              </a:rPr>
              <a:t>podmienky pre doškoľovanie a ďalšie vzdelávanie múzejných </a:t>
            </a:r>
            <a:r>
              <a:rPr lang="sk-SK" sz="2400" dirty="0" smtClean="0">
                <a:solidFill>
                  <a:srgbClr val="FFCC00"/>
                </a:solidFill>
              </a:rPr>
              <a:t>pracovníkov</a:t>
            </a:r>
            <a:endParaRPr lang="sk-SK" sz="2400" dirty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vydať</a:t>
            </a:r>
            <a:r>
              <a:rPr lang="sk-SK" sz="2400" b="1" dirty="0" smtClean="0">
                <a:solidFill>
                  <a:srgbClr val="FFCC00"/>
                </a:solidFill>
              </a:rPr>
              <a:t> </a:t>
            </a:r>
            <a:r>
              <a:rPr lang="sk-SK" sz="2400" b="1" dirty="0">
                <a:solidFill>
                  <a:srgbClr val="FFCC00"/>
                </a:solidFill>
              </a:rPr>
              <a:t>Zásady k dokumentácií súčasnosti v </a:t>
            </a:r>
            <a:r>
              <a:rPr lang="sk-SK" sz="2400" b="1" dirty="0" smtClean="0">
                <a:solidFill>
                  <a:srgbClr val="FFCC00"/>
                </a:solidFill>
              </a:rPr>
              <a:t>múzeách; Zásady </a:t>
            </a:r>
            <a:r>
              <a:rPr lang="sk-SK" sz="2400" b="1" dirty="0">
                <a:solidFill>
                  <a:srgbClr val="FFCC00"/>
                </a:solidFill>
              </a:rPr>
              <a:t>pre spoluprácu múzeí so školami a </a:t>
            </a:r>
            <a:r>
              <a:rPr lang="sk-SK" sz="2400" b="1" dirty="0" smtClean="0">
                <a:solidFill>
                  <a:srgbClr val="FFCC00"/>
                </a:solidFill>
              </a:rPr>
              <a:t>mládežou</a:t>
            </a:r>
          </a:p>
          <a:p>
            <a:pPr lvl="1"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otázka </a:t>
            </a:r>
            <a:r>
              <a:rPr lang="sk-SK" sz="2400" dirty="0">
                <a:solidFill>
                  <a:srgbClr val="FFCC00"/>
                </a:solidFill>
              </a:rPr>
              <a:t>vývozu predmetov múzejnej </a:t>
            </a:r>
            <a:r>
              <a:rPr lang="sk-SK" sz="2400" dirty="0" smtClean="0">
                <a:solidFill>
                  <a:srgbClr val="FFCC00"/>
                </a:solidFill>
              </a:rPr>
              <a:t>hodnoty</a:t>
            </a:r>
          </a:p>
          <a:p>
            <a:pPr lvl="1"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vypracovanie </a:t>
            </a:r>
            <a:r>
              <a:rPr lang="sk-SK" sz="2400" dirty="0">
                <a:solidFill>
                  <a:srgbClr val="FFCC00"/>
                </a:solidFill>
              </a:rPr>
              <a:t>koncepcie rozvoja múzeí v </a:t>
            </a:r>
            <a:r>
              <a:rPr lang="sk-SK" sz="2400" dirty="0" smtClean="0">
                <a:solidFill>
                  <a:srgbClr val="FFCC00"/>
                </a:solidFill>
              </a:rPr>
              <a:t>kraji</a:t>
            </a:r>
            <a:endParaRPr lang="sk-SK" sz="2400" dirty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vykonať previerku </a:t>
            </a:r>
            <a:r>
              <a:rPr lang="sk-SK" sz="2400" dirty="0">
                <a:solidFill>
                  <a:srgbClr val="FFCC00"/>
                </a:solidFill>
              </a:rPr>
              <a:t>daného stavu evidencie a spracovania zbierkových fondov v múzeách v kraji</a:t>
            </a:r>
          </a:p>
        </p:txBody>
      </p:sp>
    </p:spTree>
    <p:extLst>
      <p:ext uri="{BB962C8B-B14F-4D97-AF65-F5344CB8AC3E}">
        <p14:creationId xmlns:p14="http://schemas.microsoft.com/office/powerpoint/2010/main" val="374766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>
                <a:solidFill>
                  <a:schemeClr val="bg1"/>
                </a:solidFill>
              </a:rPr>
              <a:t>1961–1989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21196" y="1417638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Ústredná správa múzeí a galérií (1979)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179512" y="2101242"/>
            <a:ext cx="5328592" cy="4176464"/>
          </a:xfrm>
        </p:spPr>
        <p:txBody>
          <a:bodyPr>
            <a:noAutofit/>
          </a:bodyPr>
          <a:lstStyle/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rozpočtová </a:t>
            </a:r>
            <a:r>
              <a:rPr lang="sk-SK" dirty="0">
                <a:solidFill>
                  <a:srgbClr val="FFCC00"/>
                </a:solidFill>
              </a:rPr>
              <a:t>organizácia priamo riadená Ministerstvom kultúry </a:t>
            </a:r>
            <a:r>
              <a:rPr lang="sk-SK" dirty="0" smtClean="0">
                <a:solidFill>
                  <a:srgbClr val="FFCC00"/>
                </a:solidFill>
              </a:rPr>
              <a:t>SSR</a:t>
            </a: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zabezpečovanie </a:t>
            </a:r>
            <a:r>
              <a:rPr lang="sk-SK" dirty="0">
                <a:solidFill>
                  <a:srgbClr val="FFCC00"/>
                </a:solidFill>
              </a:rPr>
              <a:t>komplexnej ideovej, odbornej a ekonomickej starostlivosti o ústredné múzeá a Slovenskú národnú </a:t>
            </a:r>
            <a:r>
              <a:rPr lang="sk-SK" dirty="0" smtClean="0">
                <a:solidFill>
                  <a:srgbClr val="FFCC00"/>
                </a:solidFill>
              </a:rPr>
              <a:t>galériu</a:t>
            </a: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plnenie </a:t>
            </a:r>
            <a:r>
              <a:rPr lang="sk-SK" dirty="0">
                <a:solidFill>
                  <a:srgbClr val="FFCC00"/>
                </a:solidFill>
              </a:rPr>
              <a:t>úloh vyplývajúcich zo zákona o múzeách a galériách na úseku odborného a metodického usmerňovania múzeí a galérií v správe národných </a:t>
            </a:r>
            <a:r>
              <a:rPr lang="sk-SK" dirty="0" smtClean="0">
                <a:solidFill>
                  <a:srgbClr val="FFCC00"/>
                </a:solidFill>
              </a:rPr>
              <a:t>výborov</a:t>
            </a:r>
          </a:p>
          <a:p>
            <a:pPr lvl="1"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účelnejšie využívanie finančných, materiálnych a technických </a:t>
            </a:r>
            <a:r>
              <a:rPr lang="sk-SK" dirty="0" smtClean="0">
                <a:solidFill>
                  <a:srgbClr val="FFCC00"/>
                </a:solidFill>
              </a:rPr>
              <a:t>prostriedkov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204864"/>
            <a:ext cx="3024336" cy="377316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6588224" y="612549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>
                <a:solidFill>
                  <a:srgbClr val="FFCC00"/>
                </a:solidFill>
              </a:rPr>
              <a:t>Milan Rybecký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8727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>
                <a:solidFill>
                  <a:schemeClr val="bg1"/>
                </a:solidFill>
              </a:rPr>
              <a:t>1961–1989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21196" y="1417638"/>
            <a:ext cx="8229600" cy="639762"/>
          </a:xfrm>
        </p:spPr>
        <p:txBody>
          <a:bodyPr>
            <a:noAutofit/>
          </a:bodyPr>
          <a:lstStyle/>
          <a:p>
            <a:pPr lvl="0" algn="ctr"/>
            <a:r>
              <a:rPr lang="sk-SK" sz="2600" dirty="0">
                <a:solidFill>
                  <a:srgbClr val="FFCC00"/>
                </a:solidFill>
              </a:rPr>
              <a:t>Organizácia a riadenie múzeí a galérií po vzniku </a:t>
            </a:r>
            <a:r>
              <a:rPr lang="sk-SK" sz="2600" dirty="0" smtClean="0">
                <a:solidFill>
                  <a:srgbClr val="FFCC00"/>
                </a:solidFill>
              </a:rPr>
              <a:t>ÚSMG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179512" y="2276872"/>
            <a:ext cx="8712968" cy="4392488"/>
          </a:xfrm>
        </p:spPr>
        <p:txBody>
          <a:bodyPr>
            <a:noAutofit/>
          </a:bodyPr>
          <a:lstStyle/>
          <a:p>
            <a:pPr lvl="1">
              <a:buFontTx/>
              <a:buChar char="-"/>
            </a:pPr>
            <a:r>
              <a:rPr lang="sk-SK" sz="2400" b="1" dirty="0" smtClean="0">
                <a:solidFill>
                  <a:srgbClr val="FFCC00"/>
                </a:solidFill>
              </a:rPr>
              <a:t>1980: 64 </a:t>
            </a:r>
            <a:r>
              <a:rPr lang="sk-SK" sz="2400" b="1" dirty="0">
                <a:solidFill>
                  <a:srgbClr val="FFCC00"/>
                </a:solidFill>
              </a:rPr>
              <a:t>múzeí, 14 galérií a cca 100 múzejných zariadení (pamätné izby, pamätné domy apod</a:t>
            </a:r>
            <a:r>
              <a:rPr lang="sk-SK" sz="2400" b="1" dirty="0" smtClean="0">
                <a:solidFill>
                  <a:srgbClr val="FFCC00"/>
                </a:solidFill>
              </a:rPr>
              <a:t>.)</a:t>
            </a:r>
            <a:endParaRPr lang="sk-SK" sz="2400" dirty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sz="2400" dirty="0">
                <a:solidFill>
                  <a:srgbClr val="FFCC00"/>
                </a:solidFill>
              </a:rPr>
              <a:t>v</a:t>
            </a:r>
            <a:r>
              <a:rPr lang="sk-SK" sz="2400" dirty="0" smtClean="0">
                <a:solidFill>
                  <a:srgbClr val="FFCC00"/>
                </a:solidFill>
              </a:rPr>
              <a:t>äčšina v</a:t>
            </a:r>
            <a:r>
              <a:rPr lang="sk-SK" sz="2400" dirty="0">
                <a:solidFill>
                  <a:srgbClr val="FFCC00"/>
                </a:solidFill>
              </a:rPr>
              <a:t> riadení rezortu kultúry, alebo KNV, ONV, MsNV a </a:t>
            </a:r>
            <a:r>
              <a:rPr lang="sk-SK" sz="2400" dirty="0" smtClean="0">
                <a:solidFill>
                  <a:srgbClr val="FFCC00"/>
                </a:solidFill>
              </a:rPr>
              <a:t>MNV</a:t>
            </a:r>
            <a:endParaRPr lang="sk-SK" sz="2400" dirty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pod </a:t>
            </a:r>
            <a:r>
              <a:rPr lang="sk-SK" sz="2400" dirty="0">
                <a:solidFill>
                  <a:srgbClr val="FFCC00"/>
                </a:solidFill>
              </a:rPr>
              <a:t>priame riadenie ÚSMG </a:t>
            </a:r>
            <a:r>
              <a:rPr lang="sk-SK" sz="2400" b="1" dirty="0" smtClean="0">
                <a:solidFill>
                  <a:srgbClr val="FFCC00"/>
                </a:solidFill>
              </a:rPr>
              <a:t>Muzeologický kabinet, Slovenská národná galéria </a:t>
            </a:r>
            <a:r>
              <a:rPr lang="sk-SK" sz="2400" dirty="0" smtClean="0">
                <a:solidFill>
                  <a:srgbClr val="FFCC00"/>
                </a:solidFill>
              </a:rPr>
              <a:t>i päť </a:t>
            </a:r>
            <a:r>
              <a:rPr lang="sk-SK" sz="2400" dirty="0">
                <a:solidFill>
                  <a:srgbClr val="FFCC00"/>
                </a:solidFill>
              </a:rPr>
              <a:t>najvýznamnejších slovenských múzeí: </a:t>
            </a:r>
            <a:endParaRPr lang="sk-SK" sz="2400" dirty="0" smtClean="0">
              <a:solidFill>
                <a:srgbClr val="FFCC00"/>
              </a:solidFill>
            </a:endParaRPr>
          </a:p>
          <a:p>
            <a:pPr lvl="2"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SNM </a:t>
            </a:r>
            <a:r>
              <a:rPr lang="sk-SK" sz="2200" b="1" dirty="0">
                <a:solidFill>
                  <a:srgbClr val="FFCC00"/>
                </a:solidFill>
              </a:rPr>
              <a:t>v Bratislave so svojimi </a:t>
            </a:r>
            <a:r>
              <a:rPr lang="sk-SK" sz="2200" b="1" dirty="0" smtClean="0">
                <a:solidFill>
                  <a:srgbClr val="FFCC00"/>
                </a:solidFill>
              </a:rPr>
              <a:t>pobočkami</a:t>
            </a:r>
          </a:p>
          <a:p>
            <a:pPr lvl="2"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Múzeum </a:t>
            </a:r>
            <a:r>
              <a:rPr lang="sk-SK" sz="2200" b="1" dirty="0">
                <a:solidFill>
                  <a:srgbClr val="FFCC00"/>
                </a:solidFill>
              </a:rPr>
              <a:t>SNP v Banskej </a:t>
            </a:r>
            <a:r>
              <a:rPr lang="sk-SK" sz="2200" b="1" dirty="0" smtClean="0">
                <a:solidFill>
                  <a:srgbClr val="FFCC00"/>
                </a:solidFill>
              </a:rPr>
              <a:t>Bystrici</a:t>
            </a:r>
          </a:p>
          <a:p>
            <a:pPr lvl="2">
              <a:buFontTx/>
              <a:buChar char="-"/>
            </a:pPr>
            <a:r>
              <a:rPr lang="sk-SK" sz="2200" b="1" dirty="0">
                <a:solidFill>
                  <a:srgbClr val="FFCC00"/>
                </a:solidFill>
              </a:rPr>
              <a:t>T</a:t>
            </a:r>
            <a:r>
              <a:rPr lang="sk-SK" sz="2200" b="1" dirty="0" smtClean="0">
                <a:solidFill>
                  <a:srgbClr val="FFCC00"/>
                </a:solidFill>
              </a:rPr>
              <a:t>echnické </a:t>
            </a:r>
            <a:r>
              <a:rPr lang="sk-SK" sz="2200" b="1" dirty="0">
                <a:solidFill>
                  <a:srgbClr val="FFCC00"/>
                </a:solidFill>
              </a:rPr>
              <a:t>múzeum v </a:t>
            </a:r>
            <a:r>
              <a:rPr lang="sk-SK" sz="2200" b="1" dirty="0" smtClean="0">
                <a:solidFill>
                  <a:srgbClr val="FFCC00"/>
                </a:solidFill>
              </a:rPr>
              <a:t>Košiciach</a:t>
            </a:r>
          </a:p>
          <a:p>
            <a:pPr lvl="2"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Slovenské </a:t>
            </a:r>
            <a:r>
              <a:rPr lang="sk-SK" sz="2200" b="1" dirty="0">
                <a:solidFill>
                  <a:srgbClr val="FFCC00"/>
                </a:solidFill>
              </a:rPr>
              <a:t>banské múzeum v Banskej </a:t>
            </a:r>
            <a:r>
              <a:rPr lang="sk-SK" sz="2200" b="1" dirty="0" smtClean="0">
                <a:solidFill>
                  <a:srgbClr val="FFCC00"/>
                </a:solidFill>
              </a:rPr>
              <a:t>Štiavnici</a:t>
            </a:r>
          </a:p>
          <a:p>
            <a:pPr lvl="2"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Múzeum Bojnice</a:t>
            </a:r>
            <a:endParaRPr lang="sk-SK" sz="22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8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>
                <a:solidFill>
                  <a:schemeClr val="bg1"/>
                </a:solidFill>
              </a:rPr>
              <a:t>1961–1989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215516" y="1556792"/>
            <a:ext cx="8712968" cy="855786"/>
          </a:xfrm>
        </p:spPr>
        <p:txBody>
          <a:bodyPr>
            <a:noAutofit/>
          </a:bodyPr>
          <a:lstStyle/>
          <a:p>
            <a:pPr lvl="0" algn="ctr"/>
            <a:r>
              <a:rPr lang="sk-SK" sz="2600" dirty="0">
                <a:solidFill>
                  <a:srgbClr val="FFCC00"/>
                </a:solidFill>
              </a:rPr>
              <a:t>Aktív riaditeľov krajských, oblastných a okresných múzeí a galérií (1980)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215516" y="2636912"/>
            <a:ext cx="8712968" cy="3812976"/>
          </a:xfrm>
        </p:spPr>
        <p:txBody>
          <a:bodyPr>
            <a:noAutofit/>
          </a:bodyPr>
          <a:lstStyle/>
          <a:p>
            <a:pPr lvl="1">
              <a:buFontTx/>
              <a:buChar char="-"/>
            </a:pPr>
            <a:r>
              <a:rPr lang="sk-SK" sz="2400" b="1" dirty="0" smtClean="0">
                <a:solidFill>
                  <a:srgbClr val="FFCC00"/>
                </a:solidFill>
              </a:rPr>
              <a:t>Návrh </a:t>
            </a:r>
            <a:r>
              <a:rPr lang="sk-SK" sz="2400" b="1" dirty="0">
                <a:solidFill>
                  <a:srgbClr val="FFCC00"/>
                </a:solidFill>
              </a:rPr>
              <a:t>projektu siete múzeí, galérií a špecializovaných </a:t>
            </a:r>
            <a:r>
              <a:rPr lang="sk-SK" sz="2400" b="1" dirty="0" smtClean="0">
                <a:solidFill>
                  <a:srgbClr val="FFCC00"/>
                </a:solidFill>
              </a:rPr>
              <a:t>expozícií</a:t>
            </a:r>
          </a:p>
          <a:p>
            <a:pPr lvl="2">
              <a:buFontTx/>
              <a:buChar char="-"/>
            </a:pPr>
            <a:r>
              <a:rPr lang="sk-SK" sz="2200" dirty="0">
                <a:solidFill>
                  <a:srgbClr val="FFCC00"/>
                </a:solidFill>
              </a:rPr>
              <a:t>n</a:t>
            </a:r>
            <a:r>
              <a:rPr lang="sk-SK" sz="2200" dirty="0" smtClean="0">
                <a:solidFill>
                  <a:srgbClr val="FFCC00"/>
                </a:solidFill>
              </a:rPr>
              <a:t>a </a:t>
            </a:r>
            <a:r>
              <a:rPr lang="sk-SK" sz="2200" dirty="0">
                <a:solidFill>
                  <a:srgbClr val="FFCC00"/>
                </a:solidFill>
              </a:rPr>
              <a:t>roky 1981-1985 s výhľadom do </a:t>
            </a:r>
            <a:r>
              <a:rPr lang="sk-SK" sz="2200" dirty="0" smtClean="0">
                <a:solidFill>
                  <a:srgbClr val="FFCC00"/>
                </a:solidFill>
              </a:rPr>
              <a:t>1990</a:t>
            </a:r>
          </a:p>
          <a:p>
            <a:pPr lvl="2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upresnenie </a:t>
            </a:r>
            <a:r>
              <a:rPr lang="sk-SK" sz="2200" dirty="0">
                <a:solidFill>
                  <a:srgbClr val="FFCC00"/>
                </a:solidFill>
              </a:rPr>
              <a:t>profilácie </a:t>
            </a:r>
            <a:r>
              <a:rPr lang="sk-SK" sz="2200" dirty="0" smtClean="0">
                <a:solidFill>
                  <a:srgbClr val="FFCC00"/>
                </a:solidFill>
              </a:rPr>
              <a:t>múzeí</a:t>
            </a:r>
          </a:p>
          <a:p>
            <a:pPr lvl="1">
              <a:buFontTx/>
              <a:buChar char="-"/>
            </a:pPr>
            <a:r>
              <a:rPr lang="sk-SK" sz="2400" b="1" dirty="0" smtClean="0">
                <a:solidFill>
                  <a:srgbClr val="FFCC00"/>
                </a:solidFill>
              </a:rPr>
              <a:t>Koncepcia </a:t>
            </a:r>
            <a:r>
              <a:rPr lang="sk-SK" sz="2400" b="1" dirty="0">
                <a:solidFill>
                  <a:srgbClr val="FFCC00"/>
                </a:solidFill>
              </a:rPr>
              <a:t>vedecko-výskumnej činnosti na obdobie siedmej </a:t>
            </a:r>
            <a:r>
              <a:rPr lang="sk-SK" sz="2400" b="1" dirty="0" smtClean="0">
                <a:solidFill>
                  <a:srgbClr val="FFCC00"/>
                </a:solidFill>
              </a:rPr>
              <a:t>päťročnice</a:t>
            </a:r>
            <a:endParaRPr lang="sk-SK" sz="2400" b="1" dirty="0">
              <a:solidFill>
                <a:srgbClr val="FFCC00"/>
              </a:solidFill>
            </a:endParaRPr>
          </a:p>
          <a:p>
            <a:pPr lvl="2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úlohy </a:t>
            </a:r>
            <a:r>
              <a:rPr lang="sk-SK" sz="2200" dirty="0">
                <a:solidFill>
                  <a:srgbClr val="FFCC00"/>
                </a:solidFill>
              </a:rPr>
              <a:t>a ciele múzeí a galérií v systéme kultúry rozvinutej socialistickej </a:t>
            </a:r>
            <a:r>
              <a:rPr lang="sk-SK" sz="2200" dirty="0" smtClean="0">
                <a:solidFill>
                  <a:srgbClr val="FFCC00"/>
                </a:solidFill>
              </a:rPr>
              <a:t>spoločnosti</a:t>
            </a:r>
          </a:p>
          <a:p>
            <a:pPr lvl="2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podsystém </a:t>
            </a:r>
            <a:r>
              <a:rPr lang="sk-SK" sz="2200" dirty="0">
                <a:solidFill>
                  <a:srgbClr val="FFCC00"/>
                </a:solidFill>
              </a:rPr>
              <a:t>informácií o múzeách a galériách </a:t>
            </a:r>
            <a:endParaRPr lang="sk-SK" sz="2200" dirty="0" smtClean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endParaRPr lang="sk-SK" sz="22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25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>
                <a:solidFill>
                  <a:schemeClr val="bg1"/>
                </a:solidFill>
              </a:rPr>
              <a:t>1961–1989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215516" y="1556792"/>
            <a:ext cx="8712968" cy="855786"/>
          </a:xfrm>
        </p:spPr>
        <p:txBody>
          <a:bodyPr>
            <a:noAutofit/>
          </a:bodyPr>
          <a:lstStyle/>
          <a:p>
            <a:pPr lvl="0" algn="ctr"/>
            <a:r>
              <a:rPr lang="sk-SK" sz="2600" dirty="0">
                <a:solidFill>
                  <a:srgbClr val="FFCC00"/>
                </a:solidFill>
              </a:rPr>
              <a:t>Zásady rozvoja múzeí a galérií na Slovensku v rokoch </a:t>
            </a:r>
            <a:endParaRPr lang="sk-SK" sz="2600" dirty="0" smtClean="0">
              <a:solidFill>
                <a:srgbClr val="FFCC00"/>
              </a:solidFill>
            </a:endParaRPr>
          </a:p>
          <a:p>
            <a:pPr lvl="0" algn="ctr"/>
            <a:r>
              <a:rPr lang="sk-SK" sz="2600" dirty="0" smtClean="0">
                <a:solidFill>
                  <a:srgbClr val="FFCC00"/>
                </a:solidFill>
              </a:rPr>
              <a:t>1980-1985 </a:t>
            </a:r>
            <a:r>
              <a:rPr lang="sk-SK" sz="2600" dirty="0">
                <a:solidFill>
                  <a:srgbClr val="FFCC00"/>
                </a:solidFill>
              </a:rPr>
              <a:t>(7. päťročnica)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215516" y="2996952"/>
            <a:ext cx="8712968" cy="3452936"/>
          </a:xfrm>
        </p:spPr>
        <p:txBody>
          <a:bodyPr>
            <a:noAutofit/>
          </a:bodyPr>
          <a:lstStyle/>
          <a:p>
            <a:pPr lvl="1"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nutnosť </a:t>
            </a:r>
            <a:r>
              <a:rPr lang="sk-SK" sz="2400" dirty="0">
                <a:solidFill>
                  <a:srgbClr val="FFCC00"/>
                </a:solidFill>
              </a:rPr>
              <a:t>skvalitnenia a zvýšenia účinnosti politicko-výchovného pôsobenia múzeí a </a:t>
            </a:r>
            <a:r>
              <a:rPr lang="sk-SK" sz="2400" dirty="0" smtClean="0">
                <a:solidFill>
                  <a:srgbClr val="FFCC00"/>
                </a:solidFill>
              </a:rPr>
              <a:t>galérií</a:t>
            </a:r>
          </a:p>
          <a:p>
            <a:pPr lvl="1"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ešte </a:t>
            </a:r>
            <a:r>
              <a:rPr lang="sk-SK" sz="2400" dirty="0">
                <a:solidFill>
                  <a:srgbClr val="FFCC00"/>
                </a:solidFill>
              </a:rPr>
              <a:t>viac ich spájať s praktickými potrebami </a:t>
            </a:r>
            <a:r>
              <a:rPr lang="sk-SK" sz="2400" dirty="0" smtClean="0">
                <a:solidFill>
                  <a:srgbClr val="FFCC00"/>
                </a:solidFill>
              </a:rPr>
              <a:t>spoločnosti</a:t>
            </a:r>
            <a:endParaRPr lang="sk-SK" sz="2400" dirty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do </a:t>
            </a:r>
            <a:r>
              <a:rPr lang="sk-SK" sz="2400" dirty="0">
                <a:solidFill>
                  <a:srgbClr val="FFCC00"/>
                </a:solidFill>
              </a:rPr>
              <a:t>r. 1982 mala byť vyhlásená </a:t>
            </a:r>
            <a:r>
              <a:rPr lang="sk-SK" sz="2400" b="1" dirty="0">
                <a:solidFill>
                  <a:srgbClr val="FFCC00"/>
                </a:solidFill>
              </a:rPr>
              <a:t>Jednotná sieť múzeí, galérií a špecializovaných expozícií v SSR</a:t>
            </a:r>
          </a:p>
        </p:txBody>
      </p:sp>
    </p:spTree>
    <p:extLst>
      <p:ext uri="{BB962C8B-B14F-4D97-AF65-F5344CB8AC3E}">
        <p14:creationId xmlns:p14="http://schemas.microsoft.com/office/powerpoint/2010/main" val="188162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>
                <a:solidFill>
                  <a:schemeClr val="bg1"/>
                </a:solidFill>
              </a:rPr>
              <a:t>1961–1989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215516" y="1556792"/>
            <a:ext cx="8712968" cy="567754"/>
          </a:xfrm>
        </p:spPr>
        <p:txBody>
          <a:bodyPr>
            <a:noAutofit/>
          </a:bodyPr>
          <a:lstStyle/>
          <a:p>
            <a:pPr lvl="0" algn="ctr"/>
            <a:r>
              <a:rPr lang="sk-SK" sz="2600" dirty="0">
                <a:solidFill>
                  <a:srgbClr val="FFCC00"/>
                </a:solidFill>
              </a:rPr>
              <a:t>Jednotná sieť múzeí, galérií a špecializovaných expozícií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215516" y="2348880"/>
            <a:ext cx="8712968" cy="4101008"/>
          </a:xfrm>
        </p:spPr>
        <p:txBody>
          <a:bodyPr>
            <a:noAutofit/>
          </a:bodyPr>
          <a:lstStyle/>
          <a:p>
            <a:pPr lvl="1"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princíp </a:t>
            </a:r>
            <a:r>
              <a:rPr lang="sk-SK" sz="2400" dirty="0">
                <a:solidFill>
                  <a:srgbClr val="FFCC00"/>
                </a:solidFill>
              </a:rPr>
              <a:t>regiónov ako prírodno-historických územných </a:t>
            </a:r>
            <a:r>
              <a:rPr lang="sk-SK" sz="2400" dirty="0" smtClean="0">
                <a:solidFill>
                  <a:srgbClr val="FFCC00"/>
                </a:solidFill>
              </a:rPr>
              <a:t>celkov</a:t>
            </a:r>
          </a:p>
          <a:p>
            <a:pPr lvl="1">
              <a:buFontTx/>
              <a:buChar char="-"/>
            </a:pPr>
            <a:r>
              <a:rPr lang="sk-SK" sz="2400" b="1" dirty="0">
                <a:solidFill>
                  <a:srgbClr val="FFCC00"/>
                </a:solidFill>
              </a:rPr>
              <a:t>izby revolučných tradícií </a:t>
            </a:r>
            <a:r>
              <a:rPr lang="sk-SK" sz="2400" dirty="0" smtClean="0">
                <a:solidFill>
                  <a:srgbClr val="FFCC00"/>
                </a:solidFill>
              </a:rPr>
              <a:t>– špecializované expozície</a:t>
            </a:r>
          </a:p>
          <a:p>
            <a:pPr lvl="1">
              <a:buFontTx/>
              <a:buChar char="-"/>
            </a:pPr>
            <a:r>
              <a:rPr lang="sk-SK" sz="2400" b="1" dirty="0" smtClean="0">
                <a:solidFill>
                  <a:srgbClr val="FFCC00"/>
                </a:solidFill>
              </a:rPr>
              <a:t>ústredné </a:t>
            </a:r>
            <a:r>
              <a:rPr lang="sk-SK" sz="2400" b="1" dirty="0">
                <a:solidFill>
                  <a:srgbClr val="FFCC00"/>
                </a:solidFill>
              </a:rPr>
              <a:t>múzeá a </a:t>
            </a:r>
            <a:r>
              <a:rPr lang="sk-SK" sz="2400" b="1" dirty="0" smtClean="0">
                <a:solidFill>
                  <a:srgbClr val="FFCC00"/>
                </a:solidFill>
              </a:rPr>
              <a:t>galérie </a:t>
            </a:r>
            <a:r>
              <a:rPr lang="en-GB" sz="2400" b="1" dirty="0" smtClean="0">
                <a:solidFill>
                  <a:srgbClr val="FFCC00"/>
                </a:solidFill>
              </a:rPr>
              <a:t>&lt;-&gt;</a:t>
            </a:r>
            <a:r>
              <a:rPr lang="cs-CZ" sz="2400" b="1" dirty="0" smtClean="0">
                <a:solidFill>
                  <a:srgbClr val="FFCC00"/>
                </a:solidFill>
              </a:rPr>
              <a:t> </a:t>
            </a:r>
            <a:r>
              <a:rPr lang="sk-SK" sz="2400" b="1" dirty="0" smtClean="0">
                <a:solidFill>
                  <a:srgbClr val="FFCC00"/>
                </a:solidFill>
              </a:rPr>
              <a:t>múzeá </a:t>
            </a:r>
            <a:r>
              <a:rPr lang="sk-SK" sz="2400" b="1" dirty="0">
                <a:solidFill>
                  <a:srgbClr val="FFCC00"/>
                </a:solidFill>
              </a:rPr>
              <a:t>a galérie riadené národnými </a:t>
            </a:r>
            <a:r>
              <a:rPr lang="sk-SK" sz="2400" b="1" dirty="0" smtClean="0">
                <a:solidFill>
                  <a:srgbClr val="FFCC00"/>
                </a:solidFill>
              </a:rPr>
              <a:t>výbormi</a:t>
            </a:r>
          </a:p>
          <a:p>
            <a:pPr lvl="1">
              <a:buFontTx/>
              <a:buChar char="-"/>
            </a:pPr>
            <a:r>
              <a:rPr lang="sk-SK" sz="2400" b="1" dirty="0" smtClean="0">
                <a:solidFill>
                  <a:srgbClr val="FFCC00"/>
                </a:solidFill>
              </a:rPr>
              <a:t>sieť </a:t>
            </a:r>
            <a:r>
              <a:rPr lang="sk-SK" sz="2400" b="1" dirty="0" err="1">
                <a:solidFill>
                  <a:srgbClr val="FFCC00"/>
                </a:solidFill>
              </a:rPr>
              <a:t>literárnomúzejných</a:t>
            </a:r>
            <a:r>
              <a:rPr lang="sk-SK" sz="2400" b="1" dirty="0">
                <a:solidFill>
                  <a:srgbClr val="FFCC00"/>
                </a:solidFill>
              </a:rPr>
              <a:t> expozícií </a:t>
            </a:r>
            <a:endParaRPr lang="sk-SK" sz="2400" b="1" dirty="0" smtClean="0">
              <a:solidFill>
                <a:srgbClr val="FFCC00"/>
              </a:solidFill>
            </a:endParaRPr>
          </a:p>
          <a:p>
            <a:pPr lvl="2"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vytváranie </a:t>
            </a:r>
            <a:r>
              <a:rPr lang="sk-SK" sz="2400" dirty="0">
                <a:solidFill>
                  <a:srgbClr val="FFCC00"/>
                </a:solidFill>
              </a:rPr>
              <a:t>nových </a:t>
            </a:r>
            <a:r>
              <a:rPr lang="sk-SK" sz="2400" dirty="0" err="1">
                <a:solidFill>
                  <a:srgbClr val="FFCC00"/>
                </a:solidFill>
              </a:rPr>
              <a:t>literárnomúzejných</a:t>
            </a:r>
            <a:r>
              <a:rPr lang="sk-SK" sz="2400" dirty="0">
                <a:solidFill>
                  <a:srgbClr val="FFCC00"/>
                </a:solidFill>
              </a:rPr>
              <a:t> expozícií i nových múzeí, a to s výhľadom až do r. </a:t>
            </a:r>
            <a:r>
              <a:rPr lang="sk-SK" sz="2400" dirty="0" smtClean="0">
                <a:solidFill>
                  <a:srgbClr val="FFCC00"/>
                </a:solidFill>
              </a:rPr>
              <a:t>2000</a:t>
            </a:r>
          </a:p>
          <a:p>
            <a:pPr lvl="2">
              <a:buFontTx/>
              <a:buChar char="-"/>
            </a:pPr>
            <a:r>
              <a:rPr lang="sk-SK" sz="2400" b="1" dirty="0" smtClean="0">
                <a:solidFill>
                  <a:srgbClr val="FFCC00"/>
                </a:solidFill>
              </a:rPr>
              <a:t>Pamätník </a:t>
            </a:r>
            <a:r>
              <a:rPr lang="sk-SK" sz="2400" b="1" dirty="0">
                <a:solidFill>
                  <a:srgbClr val="FFCC00"/>
                </a:solidFill>
              </a:rPr>
              <a:t>slovenskej literatúry Matice slovenskej </a:t>
            </a:r>
            <a:r>
              <a:rPr lang="sk-SK" sz="2400" b="1" dirty="0" smtClean="0">
                <a:solidFill>
                  <a:srgbClr val="FFCC00"/>
                </a:solidFill>
              </a:rPr>
              <a:t>(Martin)</a:t>
            </a:r>
          </a:p>
          <a:p>
            <a:pPr lvl="2">
              <a:buFontTx/>
              <a:buChar char="-"/>
            </a:pPr>
            <a:r>
              <a:rPr lang="sk-SK" sz="2400" dirty="0" err="1">
                <a:solidFill>
                  <a:srgbClr val="FFCC00"/>
                </a:solidFill>
              </a:rPr>
              <a:t>l</a:t>
            </a:r>
            <a:r>
              <a:rPr lang="sk-SK" sz="2400" dirty="0" err="1" smtClean="0">
                <a:solidFill>
                  <a:srgbClr val="FFCC00"/>
                </a:solidFill>
              </a:rPr>
              <a:t>iterárnomúzejné</a:t>
            </a:r>
            <a:r>
              <a:rPr lang="sk-SK" sz="2400" dirty="0" smtClean="0">
                <a:solidFill>
                  <a:srgbClr val="FFCC00"/>
                </a:solidFill>
              </a:rPr>
              <a:t> expozície ako pobočky múzeí</a:t>
            </a:r>
            <a:endParaRPr lang="sk-SK" sz="22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10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>
                <a:solidFill>
                  <a:schemeClr val="bg1"/>
                </a:solidFill>
              </a:rPr>
              <a:t>1961–1989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202940" y="1211164"/>
            <a:ext cx="8712968" cy="567754"/>
          </a:xfrm>
        </p:spPr>
        <p:txBody>
          <a:bodyPr>
            <a:noAutofit/>
          </a:bodyPr>
          <a:lstStyle/>
          <a:p>
            <a:pPr lvl="0" algn="ctr"/>
            <a:r>
              <a:rPr lang="sk-SK" sz="2600" dirty="0" smtClean="0">
                <a:solidFill>
                  <a:srgbClr val="FFCC00"/>
                </a:solidFill>
              </a:rPr>
              <a:t>Ústredné múzeá a galérie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202940" y="1784848"/>
            <a:ext cx="8712968" cy="4985170"/>
          </a:xfrm>
        </p:spPr>
        <p:txBody>
          <a:bodyPr>
            <a:noAutofit/>
          </a:bodyPr>
          <a:lstStyle/>
          <a:p>
            <a:pPr lvl="1">
              <a:buFontTx/>
              <a:buChar char="-"/>
            </a:pPr>
            <a:r>
              <a:rPr lang="sk-SK" sz="1800" b="1" dirty="0" smtClean="0">
                <a:solidFill>
                  <a:srgbClr val="FFCC00"/>
                </a:solidFill>
              </a:rPr>
              <a:t>Slovenské národné </a:t>
            </a:r>
            <a:r>
              <a:rPr lang="sk-SK" sz="1800" b="1" dirty="0">
                <a:solidFill>
                  <a:srgbClr val="FFCC00"/>
                </a:solidFill>
              </a:rPr>
              <a:t>múzeum </a:t>
            </a:r>
            <a:r>
              <a:rPr lang="sk-SK" sz="1800" dirty="0">
                <a:solidFill>
                  <a:srgbClr val="FFCC00"/>
                </a:solidFill>
              </a:rPr>
              <a:t>(</a:t>
            </a:r>
            <a:r>
              <a:rPr lang="sk-SK" sz="1800" dirty="0" smtClean="0">
                <a:solidFill>
                  <a:srgbClr val="FFCC00"/>
                </a:solidFill>
              </a:rPr>
              <a:t>Bratislava)</a:t>
            </a:r>
          </a:p>
          <a:p>
            <a:pPr lvl="1">
              <a:buFontTx/>
              <a:buChar char="-"/>
            </a:pPr>
            <a:r>
              <a:rPr lang="sk-SK" sz="1800" b="1" dirty="0" smtClean="0">
                <a:solidFill>
                  <a:srgbClr val="FFCC00"/>
                </a:solidFill>
              </a:rPr>
              <a:t>Slovenská </a:t>
            </a:r>
            <a:r>
              <a:rPr lang="sk-SK" sz="1800" b="1" dirty="0">
                <a:solidFill>
                  <a:srgbClr val="FFCC00"/>
                </a:solidFill>
              </a:rPr>
              <a:t>národná galéria </a:t>
            </a:r>
            <a:r>
              <a:rPr lang="sk-SK" sz="1800" dirty="0">
                <a:solidFill>
                  <a:srgbClr val="FFCC00"/>
                </a:solidFill>
              </a:rPr>
              <a:t>(</a:t>
            </a:r>
            <a:r>
              <a:rPr lang="sk-SK" sz="1800" dirty="0" smtClean="0">
                <a:solidFill>
                  <a:srgbClr val="FFCC00"/>
                </a:solidFill>
              </a:rPr>
              <a:t>Bratislava)</a:t>
            </a:r>
          </a:p>
          <a:p>
            <a:pPr lvl="1">
              <a:buFontTx/>
              <a:buChar char="-"/>
            </a:pPr>
            <a:r>
              <a:rPr lang="sk-SK" sz="1800" b="1" dirty="0" smtClean="0">
                <a:solidFill>
                  <a:srgbClr val="FFCC00"/>
                </a:solidFill>
              </a:rPr>
              <a:t>Múzeum </a:t>
            </a:r>
            <a:r>
              <a:rPr lang="sk-SK" sz="1800" b="1" dirty="0">
                <a:solidFill>
                  <a:srgbClr val="FFCC00"/>
                </a:solidFill>
              </a:rPr>
              <a:t>Revolučného robotníckeho a komunistického hnutia </a:t>
            </a:r>
            <a:r>
              <a:rPr lang="sk-SK" sz="1800" dirty="0">
                <a:solidFill>
                  <a:srgbClr val="FFCC00"/>
                </a:solidFill>
              </a:rPr>
              <a:t>(</a:t>
            </a:r>
            <a:r>
              <a:rPr lang="sk-SK" sz="1800" dirty="0" smtClean="0">
                <a:solidFill>
                  <a:srgbClr val="FFCC00"/>
                </a:solidFill>
              </a:rPr>
              <a:t>Bratislava)</a:t>
            </a:r>
          </a:p>
          <a:p>
            <a:pPr lvl="1">
              <a:buFontTx/>
              <a:buChar char="-"/>
            </a:pPr>
            <a:r>
              <a:rPr lang="sk-SK" sz="1800" b="1" dirty="0" smtClean="0">
                <a:solidFill>
                  <a:srgbClr val="FFCC00"/>
                </a:solidFill>
              </a:rPr>
              <a:t>Múzeum </a:t>
            </a:r>
            <a:r>
              <a:rPr lang="sk-SK" sz="1800" b="1" dirty="0">
                <a:solidFill>
                  <a:srgbClr val="FFCC00"/>
                </a:solidFill>
              </a:rPr>
              <a:t>Slovenského národného povstania </a:t>
            </a:r>
            <a:r>
              <a:rPr lang="sk-SK" sz="1800" dirty="0">
                <a:solidFill>
                  <a:srgbClr val="FFCC00"/>
                </a:solidFill>
              </a:rPr>
              <a:t>(Banská Bystrica</a:t>
            </a:r>
            <a:r>
              <a:rPr lang="sk-SK" sz="1800" dirty="0" smtClean="0">
                <a:solidFill>
                  <a:srgbClr val="FFCC00"/>
                </a:solidFill>
              </a:rPr>
              <a:t>)</a:t>
            </a:r>
          </a:p>
          <a:p>
            <a:pPr lvl="1">
              <a:buFontTx/>
              <a:buChar char="-"/>
            </a:pPr>
            <a:r>
              <a:rPr lang="sk-SK" sz="1800" b="1" dirty="0" smtClean="0">
                <a:solidFill>
                  <a:srgbClr val="FFCC00"/>
                </a:solidFill>
              </a:rPr>
              <a:t>Múzeum </a:t>
            </a:r>
            <a:r>
              <a:rPr lang="sk-SK" sz="1800" b="1" dirty="0">
                <a:solidFill>
                  <a:srgbClr val="FFCC00"/>
                </a:solidFill>
              </a:rPr>
              <a:t>V. I. Lenina </a:t>
            </a:r>
            <a:r>
              <a:rPr lang="sk-SK" sz="1800" dirty="0">
                <a:solidFill>
                  <a:srgbClr val="FFCC00"/>
                </a:solidFill>
              </a:rPr>
              <a:t>(</a:t>
            </a:r>
            <a:r>
              <a:rPr lang="sk-SK" sz="1800" dirty="0" smtClean="0">
                <a:solidFill>
                  <a:srgbClr val="FFCC00"/>
                </a:solidFill>
              </a:rPr>
              <a:t>Bratislava)</a:t>
            </a:r>
          </a:p>
          <a:p>
            <a:pPr lvl="1">
              <a:buFontTx/>
              <a:buChar char="-"/>
            </a:pPr>
            <a:r>
              <a:rPr lang="sk-SK" sz="1800" b="1" dirty="0" smtClean="0">
                <a:solidFill>
                  <a:srgbClr val="FFCC00"/>
                </a:solidFill>
              </a:rPr>
              <a:t>Slovenské </a:t>
            </a:r>
            <a:r>
              <a:rPr lang="sk-SK" sz="1800" b="1" dirty="0">
                <a:solidFill>
                  <a:srgbClr val="FFCC00"/>
                </a:solidFill>
              </a:rPr>
              <a:t>banské múzeum </a:t>
            </a:r>
            <a:r>
              <a:rPr lang="sk-SK" sz="1800" dirty="0">
                <a:solidFill>
                  <a:srgbClr val="FFCC00"/>
                </a:solidFill>
              </a:rPr>
              <a:t>(Banská </a:t>
            </a:r>
            <a:r>
              <a:rPr lang="sk-SK" sz="1800" dirty="0" smtClean="0">
                <a:solidFill>
                  <a:srgbClr val="FFCC00"/>
                </a:solidFill>
              </a:rPr>
              <a:t>Štiavnica)</a:t>
            </a:r>
          </a:p>
          <a:p>
            <a:pPr lvl="1">
              <a:buFontTx/>
              <a:buChar char="-"/>
            </a:pPr>
            <a:r>
              <a:rPr lang="sk-SK" sz="1800" b="1" dirty="0" smtClean="0">
                <a:solidFill>
                  <a:srgbClr val="FFCC00"/>
                </a:solidFill>
              </a:rPr>
              <a:t>Slovenské </a:t>
            </a:r>
            <a:r>
              <a:rPr lang="sk-SK" sz="1800" b="1" dirty="0">
                <a:solidFill>
                  <a:srgbClr val="FFCC00"/>
                </a:solidFill>
              </a:rPr>
              <a:t>technické múzeum </a:t>
            </a:r>
            <a:r>
              <a:rPr lang="sk-SK" sz="1800" dirty="0">
                <a:solidFill>
                  <a:srgbClr val="FFCC00"/>
                </a:solidFill>
              </a:rPr>
              <a:t>(</a:t>
            </a:r>
            <a:r>
              <a:rPr lang="sk-SK" sz="1800" dirty="0" smtClean="0">
                <a:solidFill>
                  <a:srgbClr val="FFCC00"/>
                </a:solidFill>
              </a:rPr>
              <a:t>Košice)</a:t>
            </a:r>
          </a:p>
          <a:p>
            <a:pPr lvl="1">
              <a:buFontTx/>
              <a:buChar char="-"/>
            </a:pPr>
            <a:r>
              <a:rPr lang="sk-SK" sz="1800" b="1" dirty="0" smtClean="0">
                <a:solidFill>
                  <a:srgbClr val="FFCC00"/>
                </a:solidFill>
              </a:rPr>
              <a:t>Múzeum </a:t>
            </a:r>
            <a:r>
              <a:rPr lang="sk-SK" sz="1800" b="1" dirty="0">
                <a:solidFill>
                  <a:srgbClr val="FFCC00"/>
                </a:solidFill>
              </a:rPr>
              <a:t>slovenského krasu a ochrany prírody </a:t>
            </a:r>
            <a:r>
              <a:rPr lang="sk-SK" sz="1800" dirty="0">
                <a:solidFill>
                  <a:srgbClr val="FFCC00"/>
                </a:solidFill>
              </a:rPr>
              <a:t>(</a:t>
            </a:r>
            <a:r>
              <a:rPr lang="sk-SK" sz="1800" dirty="0" smtClean="0">
                <a:solidFill>
                  <a:srgbClr val="FFCC00"/>
                </a:solidFill>
              </a:rPr>
              <a:t>Liptovský Mikuláš)</a:t>
            </a:r>
          </a:p>
          <a:p>
            <a:pPr lvl="1">
              <a:buFontTx/>
              <a:buChar char="-"/>
            </a:pPr>
            <a:r>
              <a:rPr lang="sk-SK" sz="1800" b="1" dirty="0" smtClean="0">
                <a:solidFill>
                  <a:srgbClr val="FFCC00"/>
                </a:solidFill>
              </a:rPr>
              <a:t>Pamätník </a:t>
            </a:r>
            <a:r>
              <a:rPr lang="sk-SK" sz="1800" b="1" dirty="0">
                <a:solidFill>
                  <a:srgbClr val="FFCC00"/>
                </a:solidFill>
              </a:rPr>
              <a:t>slovenskej literatúry </a:t>
            </a:r>
            <a:r>
              <a:rPr lang="sk-SK" sz="1800" dirty="0">
                <a:solidFill>
                  <a:srgbClr val="FFCC00"/>
                </a:solidFill>
              </a:rPr>
              <a:t>(</a:t>
            </a:r>
            <a:r>
              <a:rPr lang="sk-SK" sz="1800" dirty="0" smtClean="0">
                <a:solidFill>
                  <a:srgbClr val="FFCC00"/>
                </a:solidFill>
              </a:rPr>
              <a:t>Martin)</a:t>
            </a:r>
          </a:p>
          <a:p>
            <a:pPr lvl="1">
              <a:buFontTx/>
              <a:buChar char="-"/>
            </a:pPr>
            <a:r>
              <a:rPr lang="sk-SK" sz="1800" b="1" dirty="0" smtClean="0">
                <a:solidFill>
                  <a:srgbClr val="FFCC00"/>
                </a:solidFill>
              </a:rPr>
              <a:t>Slovenské </a:t>
            </a:r>
            <a:r>
              <a:rPr lang="sk-SK" sz="1800" b="1" dirty="0">
                <a:solidFill>
                  <a:srgbClr val="FFCC00"/>
                </a:solidFill>
              </a:rPr>
              <a:t>poľnohospodárske múzeum </a:t>
            </a:r>
            <a:r>
              <a:rPr lang="sk-SK" sz="1800" dirty="0">
                <a:solidFill>
                  <a:srgbClr val="FFCC00"/>
                </a:solidFill>
              </a:rPr>
              <a:t>(</a:t>
            </a:r>
            <a:r>
              <a:rPr lang="sk-SK" sz="1800" dirty="0" smtClean="0">
                <a:solidFill>
                  <a:srgbClr val="FFCC00"/>
                </a:solidFill>
              </a:rPr>
              <a:t>Nitra)</a:t>
            </a:r>
          </a:p>
          <a:p>
            <a:pPr lvl="1">
              <a:buFontTx/>
              <a:buChar char="-"/>
            </a:pPr>
            <a:r>
              <a:rPr lang="sk-SK" sz="1800" b="1" dirty="0" smtClean="0">
                <a:solidFill>
                  <a:srgbClr val="FFCC00"/>
                </a:solidFill>
              </a:rPr>
              <a:t>Múzeum </a:t>
            </a:r>
            <a:r>
              <a:rPr lang="sk-SK" sz="1800" b="1" dirty="0">
                <a:solidFill>
                  <a:srgbClr val="FFCC00"/>
                </a:solidFill>
              </a:rPr>
              <a:t>Tatranského národného parku </a:t>
            </a:r>
            <a:r>
              <a:rPr lang="sk-SK" sz="1800" dirty="0">
                <a:solidFill>
                  <a:srgbClr val="FFCC00"/>
                </a:solidFill>
              </a:rPr>
              <a:t>(Tatranská </a:t>
            </a:r>
            <a:r>
              <a:rPr lang="sk-SK" sz="1800" dirty="0" smtClean="0">
                <a:solidFill>
                  <a:srgbClr val="FFCC00"/>
                </a:solidFill>
              </a:rPr>
              <a:t>Lomnica)</a:t>
            </a:r>
          </a:p>
          <a:p>
            <a:pPr lvl="1">
              <a:buFontTx/>
              <a:buChar char="-"/>
            </a:pPr>
            <a:r>
              <a:rPr lang="sk-SK" sz="1800" b="1" dirty="0" smtClean="0">
                <a:solidFill>
                  <a:srgbClr val="FFCC00"/>
                </a:solidFill>
              </a:rPr>
              <a:t>Poľovnícke </a:t>
            </a:r>
            <a:r>
              <a:rPr lang="sk-SK" sz="1800" b="1" dirty="0">
                <a:solidFill>
                  <a:srgbClr val="FFCC00"/>
                </a:solidFill>
              </a:rPr>
              <a:t>múzeum </a:t>
            </a:r>
            <a:r>
              <a:rPr lang="sk-SK" sz="1800" dirty="0">
                <a:solidFill>
                  <a:srgbClr val="FFCC00"/>
                </a:solidFill>
              </a:rPr>
              <a:t>(</a:t>
            </a:r>
            <a:r>
              <a:rPr lang="sk-SK" sz="1800" dirty="0" err="1" smtClean="0">
                <a:solidFill>
                  <a:srgbClr val="FFCC00"/>
                </a:solidFill>
              </a:rPr>
              <a:t>Antol</a:t>
            </a:r>
            <a:r>
              <a:rPr lang="sk-SK" sz="1800" dirty="0" smtClean="0">
                <a:solidFill>
                  <a:srgbClr val="FFCC00"/>
                </a:solidFill>
              </a:rPr>
              <a:t>)</a:t>
            </a:r>
          </a:p>
          <a:p>
            <a:pPr lvl="1">
              <a:buFontTx/>
              <a:buChar char="-"/>
            </a:pPr>
            <a:r>
              <a:rPr lang="sk-SK" sz="1800" b="1" dirty="0" smtClean="0">
                <a:solidFill>
                  <a:srgbClr val="FFCC00"/>
                </a:solidFill>
              </a:rPr>
              <a:t>Múzeum </a:t>
            </a:r>
            <a:r>
              <a:rPr lang="sk-SK" sz="1800" b="1" dirty="0">
                <a:solidFill>
                  <a:srgbClr val="FFCC00"/>
                </a:solidFill>
              </a:rPr>
              <a:t>školstva a pedagogiky </a:t>
            </a:r>
            <a:r>
              <a:rPr lang="sk-SK" sz="1800" dirty="0">
                <a:solidFill>
                  <a:srgbClr val="FFCC00"/>
                </a:solidFill>
              </a:rPr>
              <a:t>(</a:t>
            </a:r>
            <a:r>
              <a:rPr lang="sk-SK" sz="1800" dirty="0" smtClean="0">
                <a:solidFill>
                  <a:srgbClr val="FFCC00"/>
                </a:solidFill>
              </a:rPr>
              <a:t>Bratislava)</a:t>
            </a:r>
          </a:p>
          <a:p>
            <a:pPr lvl="1">
              <a:buFontTx/>
              <a:buChar char="-"/>
            </a:pPr>
            <a:r>
              <a:rPr lang="sk-SK" sz="1800" b="1" dirty="0" smtClean="0">
                <a:solidFill>
                  <a:srgbClr val="FFCC00"/>
                </a:solidFill>
              </a:rPr>
              <a:t>Múzeum </a:t>
            </a:r>
            <a:r>
              <a:rPr lang="sk-SK" sz="1800" b="1" dirty="0">
                <a:solidFill>
                  <a:srgbClr val="FFCC00"/>
                </a:solidFill>
              </a:rPr>
              <a:t>stavebníctva </a:t>
            </a:r>
            <a:r>
              <a:rPr lang="sk-SK" sz="1800" dirty="0">
                <a:solidFill>
                  <a:srgbClr val="FFCC00"/>
                </a:solidFill>
              </a:rPr>
              <a:t>(</a:t>
            </a:r>
            <a:r>
              <a:rPr lang="sk-SK" sz="1800" dirty="0" smtClean="0">
                <a:solidFill>
                  <a:srgbClr val="FFCC00"/>
                </a:solidFill>
              </a:rPr>
              <a:t>Žilina)</a:t>
            </a:r>
          </a:p>
          <a:p>
            <a:pPr lvl="1">
              <a:buFontTx/>
              <a:buChar char="-"/>
            </a:pPr>
            <a:r>
              <a:rPr lang="sk-SK" sz="1800" b="1" dirty="0" smtClean="0">
                <a:solidFill>
                  <a:srgbClr val="FFCC00"/>
                </a:solidFill>
              </a:rPr>
              <a:t>Múzeum </a:t>
            </a:r>
            <a:r>
              <a:rPr lang="sk-SK" sz="1800" b="1" dirty="0">
                <a:solidFill>
                  <a:srgbClr val="FFCC00"/>
                </a:solidFill>
              </a:rPr>
              <a:t>železničnej dopravy </a:t>
            </a:r>
            <a:r>
              <a:rPr lang="sk-SK" sz="1800" dirty="0">
                <a:solidFill>
                  <a:srgbClr val="FFCC00"/>
                </a:solidFill>
              </a:rPr>
              <a:t>(</a:t>
            </a:r>
            <a:r>
              <a:rPr lang="sk-SK" sz="1800" dirty="0" smtClean="0">
                <a:solidFill>
                  <a:srgbClr val="FFCC00"/>
                </a:solidFill>
              </a:rPr>
              <a:t>Bratislava)</a:t>
            </a:r>
          </a:p>
        </p:txBody>
      </p:sp>
    </p:spTree>
    <p:extLst>
      <p:ext uri="{BB962C8B-B14F-4D97-AF65-F5344CB8AC3E}">
        <p14:creationId xmlns:p14="http://schemas.microsoft.com/office/powerpoint/2010/main" val="10794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1961–1989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Zákon o múzeách a galériách (1961)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300238"/>
            <a:ext cx="8229600" cy="4332386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Slovenskou </a:t>
            </a:r>
            <a:r>
              <a:rPr lang="sk-SK" dirty="0">
                <a:solidFill>
                  <a:srgbClr val="FFCC00"/>
                </a:solidFill>
              </a:rPr>
              <a:t>národnou radou prijatý </a:t>
            </a:r>
            <a:r>
              <a:rPr lang="sk-SK" b="1" dirty="0">
                <a:solidFill>
                  <a:srgbClr val="FFCC00"/>
                </a:solidFill>
              </a:rPr>
              <a:t>zákon o múzeách a </a:t>
            </a:r>
            <a:r>
              <a:rPr lang="sk-SK" b="1" dirty="0" smtClean="0">
                <a:solidFill>
                  <a:srgbClr val="FFCC00"/>
                </a:solidFill>
              </a:rPr>
              <a:t>galériách </a:t>
            </a:r>
            <a:r>
              <a:rPr lang="sk-SK" b="1" dirty="0">
                <a:solidFill>
                  <a:srgbClr val="FFCC00"/>
                </a:solidFill>
              </a:rPr>
              <a:t>č. 109/1961 </a:t>
            </a:r>
            <a:r>
              <a:rPr lang="sk-SK" b="1" dirty="0" smtClean="0">
                <a:solidFill>
                  <a:srgbClr val="FFCC00"/>
                </a:solidFill>
              </a:rPr>
              <a:t>Zb.</a:t>
            </a:r>
            <a:endParaRPr lang="sk-SK" b="1" dirty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publikovaný 11. 10. </a:t>
            </a:r>
            <a:r>
              <a:rPr lang="sk-SK" dirty="0">
                <a:solidFill>
                  <a:srgbClr val="FFCC00"/>
                </a:solidFill>
              </a:rPr>
              <a:t>1961</a:t>
            </a:r>
          </a:p>
          <a:p>
            <a:pPr lvl="0">
              <a:buFontTx/>
              <a:buChar char="-"/>
            </a:pPr>
            <a:r>
              <a:rPr lang="sk-SK" i="1" dirty="0" smtClean="0">
                <a:solidFill>
                  <a:srgbClr val="FFCC00"/>
                </a:solidFill>
              </a:rPr>
              <a:t>„</a:t>
            </a:r>
            <a:r>
              <a:rPr lang="sk-SK" i="1" dirty="0">
                <a:solidFill>
                  <a:srgbClr val="FFCC00"/>
                </a:solidFill>
              </a:rPr>
              <a:t>Účelom tohto zákona je zabezpečiť, aby zbierky múzeí a galérií boli zachované a doplňované, odborne spravované a aby sa účelne využívali pre ďalšie vzdelávanie nášho ľudu v duchu vedeckého svetonázoru, československého socialistického vlastenectva, na obohacovanie jeho estetického cítenia a podnecovanie k tvorivej práci pri vytváraní materiálnych a duchovných hodnôt vyspelej socialistickej spoločnosti a na jej prechod ku komunizmu.“ </a:t>
            </a:r>
            <a:endParaRPr lang="sk-SK" sz="2600" i="1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87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>
                <a:solidFill>
                  <a:schemeClr val="bg1"/>
                </a:solidFill>
              </a:rPr>
              <a:t>1961–1989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215516" y="1556792"/>
            <a:ext cx="8712968" cy="567754"/>
          </a:xfrm>
        </p:spPr>
        <p:txBody>
          <a:bodyPr>
            <a:noAutofit/>
          </a:bodyPr>
          <a:lstStyle/>
          <a:p>
            <a:pPr lvl="1" algn="ctr"/>
            <a:r>
              <a:rPr lang="sk-SK" sz="2600" dirty="0">
                <a:solidFill>
                  <a:srgbClr val="FFCC00"/>
                </a:solidFill>
              </a:rPr>
              <a:t> Zásady kategorizácie zbierok v múzeách a galériách (1986)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215516" y="2348880"/>
            <a:ext cx="8712968" cy="4101008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endParaRPr lang="sk-SK" dirty="0" smtClean="0">
              <a:solidFill>
                <a:srgbClr val="FFCC00"/>
              </a:solidFill>
            </a:endParaRPr>
          </a:p>
          <a:p>
            <a:pPr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podliehali </a:t>
            </a:r>
            <a:r>
              <a:rPr lang="sk-SK" dirty="0">
                <a:solidFill>
                  <a:srgbClr val="FFCC00"/>
                </a:solidFill>
              </a:rPr>
              <a:t>jej všetky </a:t>
            </a:r>
            <a:r>
              <a:rPr lang="sk-SK" dirty="0" smtClean="0">
                <a:solidFill>
                  <a:srgbClr val="FFCC00"/>
                </a:solidFill>
              </a:rPr>
              <a:t>zbierky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delenie predmetov podľa ich hodnoty:</a:t>
            </a:r>
            <a:endParaRPr lang="sk-SK" dirty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I. kategória: </a:t>
            </a:r>
            <a:r>
              <a:rPr lang="sk-SK" dirty="0">
                <a:solidFill>
                  <a:srgbClr val="FFCC00"/>
                </a:solidFill>
              </a:rPr>
              <a:t>zbierkové predmety unikátne z celoštátneho alebo celoslovenského hľadiska, alebo súbory predmetov mimoriadneho politického, vedeckého, umeleckého, technického alebo všeobecného kultúrneho </a:t>
            </a:r>
            <a:r>
              <a:rPr lang="sk-SK" dirty="0" smtClean="0">
                <a:solidFill>
                  <a:srgbClr val="FFCC00"/>
                </a:solidFill>
              </a:rPr>
              <a:t>významu</a:t>
            </a:r>
            <a:endParaRPr lang="sk-SK" dirty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II. kategória: </a:t>
            </a:r>
            <a:r>
              <a:rPr lang="sk-SK" dirty="0">
                <a:solidFill>
                  <a:srgbClr val="FFCC00"/>
                </a:solidFill>
              </a:rPr>
              <a:t>obdobné predmety, významné z regionálneho </a:t>
            </a:r>
            <a:r>
              <a:rPr lang="sk-SK" dirty="0" smtClean="0">
                <a:solidFill>
                  <a:srgbClr val="FFCC00"/>
                </a:solidFill>
              </a:rPr>
              <a:t>hľadiska</a:t>
            </a:r>
            <a:endParaRPr lang="sk-SK" dirty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III. kategória: </a:t>
            </a:r>
            <a:r>
              <a:rPr lang="sk-SK" dirty="0">
                <a:solidFill>
                  <a:srgbClr val="FFCC00"/>
                </a:solidFill>
              </a:rPr>
              <a:t>zvyšok, ktorý nebol v I. ani II.</a:t>
            </a:r>
          </a:p>
        </p:txBody>
      </p:sp>
    </p:spTree>
    <p:extLst>
      <p:ext uri="{BB962C8B-B14F-4D97-AF65-F5344CB8AC3E}">
        <p14:creationId xmlns:p14="http://schemas.microsoft.com/office/powerpoint/2010/main" val="409488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>
                <a:solidFill>
                  <a:schemeClr val="bg1"/>
                </a:solidFill>
              </a:rPr>
              <a:t>1961–1989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215516" y="1556792"/>
            <a:ext cx="8712968" cy="792088"/>
          </a:xfrm>
        </p:spPr>
        <p:txBody>
          <a:bodyPr>
            <a:noAutofit/>
          </a:bodyPr>
          <a:lstStyle/>
          <a:p>
            <a:pPr lvl="1" algn="ctr"/>
            <a:r>
              <a:rPr lang="sk-SK" sz="2600" dirty="0" smtClean="0">
                <a:solidFill>
                  <a:srgbClr val="FFCC00"/>
                </a:solidFill>
              </a:rPr>
              <a:t> Zásady zabezpečenie komplexnej dokumentácie obdobia výstavby socializmu v SSR (1981)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215516" y="2636912"/>
            <a:ext cx="8712968" cy="4101008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sk-SK" b="1" dirty="0">
                <a:solidFill>
                  <a:srgbClr val="FFCC00"/>
                </a:solidFill>
              </a:rPr>
              <a:t>dokumentačné centrá </a:t>
            </a:r>
            <a:r>
              <a:rPr lang="sk-SK" dirty="0">
                <a:solidFill>
                  <a:srgbClr val="FFCC00"/>
                </a:solidFill>
              </a:rPr>
              <a:t>múzejného typu pri podnikoch </a:t>
            </a:r>
            <a:r>
              <a:rPr lang="sk-SK" dirty="0" smtClean="0">
                <a:solidFill>
                  <a:srgbClr val="FFCC00"/>
                </a:solidFill>
              </a:rPr>
              <a:t>– úloha zhromažďovať </a:t>
            </a:r>
            <a:r>
              <a:rPr lang="sk-SK" dirty="0">
                <a:solidFill>
                  <a:srgbClr val="FFCC00"/>
                </a:solidFill>
              </a:rPr>
              <a:t>potenciálne múzejné predmety </a:t>
            </a:r>
            <a:r>
              <a:rPr lang="en-GB" dirty="0" smtClean="0">
                <a:solidFill>
                  <a:srgbClr val="FFCC00"/>
                </a:solidFill>
              </a:rPr>
              <a:t>&lt;</a:t>
            </a:r>
            <a:r>
              <a:rPr lang="sk-SK" dirty="0" smtClean="0">
                <a:solidFill>
                  <a:srgbClr val="FFCC00"/>
                </a:solidFill>
              </a:rPr>
              <a:t>– nevyhovujúce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dokumentácia spoločnosti v múzeách a galériách sa musí realizovať prostredníctvom vybraných hmotných dokumentov, ktoré sa na základe vedeckého poznania </a:t>
            </a:r>
            <a:r>
              <a:rPr lang="sk-SK" dirty="0" smtClean="0">
                <a:solidFill>
                  <a:srgbClr val="FFCC00"/>
                </a:solidFill>
              </a:rPr>
              <a:t>selektujú </a:t>
            </a:r>
            <a:r>
              <a:rPr lang="sk-SK" dirty="0">
                <a:solidFill>
                  <a:srgbClr val="FFCC00"/>
                </a:solidFill>
              </a:rPr>
              <a:t>z objektívnej reality a </a:t>
            </a:r>
            <a:r>
              <a:rPr lang="sk-SK" dirty="0" smtClean="0">
                <a:solidFill>
                  <a:srgbClr val="FFCC00"/>
                </a:solidFill>
              </a:rPr>
              <a:t>stávajú </a:t>
            </a:r>
            <a:r>
              <a:rPr lang="sk-SK" dirty="0">
                <a:solidFill>
                  <a:srgbClr val="FFCC00"/>
                </a:solidFill>
              </a:rPr>
              <a:t>sa zbierkovými </a:t>
            </a:r>
            <a:r>
              <a:rPr lang="sk-SK" dirty="0" smtClean="0">
                <a:solidFill>
                  <a:srgbClr val="FFCC00"/>
                </a:solidFill>
              </a:rPr>
              <a:t>predmetmi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j</a:t>
            </a:r>
            <a:r>
              <a:rPr lang="sk-SK" dirty="0" smtClean="0">
                <a:solidFill>
                  <a:srgbClr val="FFCC00"/>
                </a:solidFill>
              </a:rPr>
              <a:t>ednotlivé </a:t>
            </a:r>
            <a:r>
              <a:rPr lang="sk-SK" dirty="0">
                <a:solidFill>
                  <a:srgbClr val="FFCC00"/>
                </a:solidFill>
              </a:rPr>
              <a:t>dokumenty boli klasifikované </a:t>
            </a:r>
            <a:r>
              <a:rPr lang="sk-SK" dirty="0" smtClean="0">
                <a:solidFill>
                  <a:srgbClr val="FFCC00"/>
                </a:solidFill>
              </a:rPr>
              <a:t>ako:</a:t>
            </a:r>
          </a:p>
          <a:p>
            <a:pPr lvl="1">
              <a:buFontTx/>
              <a:buChar char="-"/>
            </a:pPr>
            <a:r>
              <a:rPr lang="sk-SK" sz="2300" b="1" dirty="0" smtClean="0">
                <a:solidFill>
                  <a:srgbClr val="FFCC00"/>
                </a:solidFill>
              </a:rPr>
              <a:t>prostriedky činnosti</a:t>
            </a:r>
          </a:p>
          <a:p>
            <a:pPr lvl="1">
              <a:buFontTx/>
              <a:buChar char="-"/>
            </a:pPr>
            <a:r>
              <a:rPr lang="sk-SK" sz="2300" b="1" dirty="0">
                <a:solidFill>
                  <a:srgbClr val="FFCC00"/>
                </a:solidFill>
              </a:rPr>
              <a:t>v</a:t>
            </a:r>
            <a:r>
              <a:rPr lang="sk-SK" sz="2300" b="1" dirty="0" smtClean="0">
                <a:solidFill>
                  <a:srgbClr val="FFCC00"/>
                </a:solidFill>
              </a:rPr>
              <a:t>ýsledky činnosti</a:t>
            </a:r>
          </a:p>
          <a:p>
            <a:pPr lvl="1">
              <a:buFontTx/>
              <a:buChar char="-"/>
            </a:pPr>
            <a:r>
              <a:rPr lang="sk-SK" sz="2300" b="1" dirty="0">
                <a:solidFill>
                  <a:srgbClr val="FFCC00"/>
                </a:solidFill>
              </a:rPr>
              <a:t>s</a:t>
            </a:r>
            <a:r>
              <a:rPr lang="sk-SK" sz="2300" b="1" dirty="0" smtClean="0">
                <a:solidFill>
                  <a:srgbClr val="FFCC00"/>
                </a:solidFill>
              </a:rPr>
              <a:t>ymboly činnosti</a:t>
            </a:r>
          </a:p>
        </p:txBody>
      </p:sp>
    </p:spTree>
    <p:extLst>
      <p:ext uri="{BB962C8B-B14F-4D97-AF65-F5344CB8AC3E}">
        <p14:creationId xmlns:p14="http://schemas.microsoft.com/office/powerpoint/2010/main" val="153485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>
                <a:solidFill>
                  <a:schemeClr val="bg1"/>
                </a:solidFill>
              </a:rPr>
              <a:t>1961–1989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215516" y="1700808"/>
            <a:ext cx="8712968" cy="504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600" b="1" dirty="0">
                <a:solidFill>
                  <a:srgbClr val="FFCC00"/>
                </a:solidFill>
              </a:rPr>
              <a:t>Projekt technického rozvoja múzeí a galérií na </a:t>
            </a:r>
            <a:r>
              <a:rPr lang="sk-SK" sz="2600" b="1" dirty="0" smtClean="0">
                <a:solidFill>
                  <a:srgbClr val="FFCC00"/>
                </a:solidFill>
              </a:rPr>
              <a:t>roky 1985–1995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zameraný </a:t>
            </a:r>
            <a:r>
              <a:rPr lang="sk-SK" dirty="0">
                <a:solidFill>
                  <a:srgbClr val="FFCC00"/>
                </a:solidFill>
              </a:rPr>
              <a:t>na ochranu, bezpečnosť zbierok a ich </a:t>
            </a:r>
            <a:r>
              <a:rPr lang="sk-SK" dirty="0" smtClean="0">
                <a:solidFill>
                  <a:srgbClr val="FFCC00"/>
                </a:solidFill>
              </a:rPr>
              <a:t>využitie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konkrétne oblasti:</a:t>
            </a:r>
            <a:endParaRPr lang="sk-SK" dirty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s</a:t>
            </a:r>
            <a:r>
              <a:rPr lang="sk-SK" dirty="0" smtClean="0">
                <a:solidFill>
                  <a:srgbClr val="FFCC00"/>
                </a:solidFill>
              </a:rPr>
              <a:t>tav </a:t>
            </a:r>
            <a:r>
              <a:rPr lang="sk-SK" dirty="0">
                <a:solidFill>
                  <a:srgbClr val="FFCC00"/>
                </a:solidFill>
              </a:rPr>
              <a:t>materiálno technickej základne múzeí a </a:t>
            </a:r>
            <a:r>
              <a:rPr lang="sk-SK" dirty="0" smtClean="0">
                <a:solidFill>
                  <a:srgbClr val="FFCC00"/>
                </a:solidFill>
              </a:rPr>
              <a:t>galérií</a:t>
            </a:r>
            <a:endParaRPr lang="sk-SK" dirty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p</a:t>
            </a:r>
            <a:r>
              <a:rPr lang="sk-SK" dirty="0" smtClean="0">
                <a:solidFill>
                  <a:srgbClr val="FFCC00"/>
                </a:solidFill>
              </a:rPr>
              <a:t>riestorové </a:t>
            </a:r>
            <a:r>
              <a:rPr lang="sk-SK" dirty="0">
                <a:solidFill>
                  <a:srgbClr val="FFCC00"/>
                </a:solidFill>
              </a:rPr>
              <a:t>zabezpečenie </a:t>
            </a:r>
            <a:endParaRPr lang="sk-SK" dirty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personálne obsadenie</a:t>
            </a:r>
          </a:p>
          <a:p>
            <a:pPr marL="0" indent="0">
              <a:buNone/>
            </a:pPr>
            <a:endParaRPr lang="cs-CZ" dirty="0" smtClean="0">
              <a:solidFill>
                <a:srgbClr val="FFCC00"/>
              </a:solidFill>
            </a:endParaRPr>
          </a:p>
          <a:p>
            <a:pPr marL="0" indent="0">
              <a:buNone/>
            </a:pPr>
            <a:r>
              <a:rPr lang="sk-SK" sz="2600" b="1" dirty="0">
                <a:solidFill>
                  <a:srgbClr val="FFCC00"/>
                </a:solidFill>
              </a:rPr>
              <a:t>Smernice pre prípravu, posudzovanie a schvaľovanie expozícií v múzeách a galériách (1984</a:t>
            </a:r>
            <a:r>
              <a:rPr lang="sk-SK" sz="2600" b="1" dirty="0" smtClean="0">
                <a:solidFill>
                  <a:srgbClr val="FFCC00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vymedzovali </a:t>
            </a:r>
            <a:r>
              <a:rPr lang="sk-SK" dirty="0">
                <a:solidFill>
                  <a:srgbClr val="FFCC00"/>
                </a:solidFill>
              </a:rPr>
              <a:t>základné </a:t>
            </a:r>
            <a:r>
              <a:rPr lang="sk-SK" dirty="0" smtClean="0">
                <a:solidFill>
                  <a:srgbClr val="FFCC00"/>
                </a:solidFill>
              </a:rPr>
              <a:t>pojmy; určovali </a:t>
            </a:r>
            <a:r>
              <a:rPr lang="sk-SK" dirty="0">
                <a:solidFill>
                  <a:srgbClr val="FFCC00"/>
                </a:solidFill>
              </a:rPr>
              <a:t>vzťahy účastníkov pri tvorbe </a:t>
            </a:r>
            <a:r>
              <a:rPr lang="sk-SK" dirty="0" smtClean="0">
                <a:solidFill>
                  <a:srgbClr val="FFCC00"/>
                </a:solidFill>
              </a:rPr>
              <a:t>expozícií; sledovali </a:t>
            </a:r>
            <a:r>
              <a:rPr lang="sk-SK" dirty="0">
                <a:solidFill>
                  <a:srgbClr val="FFCC00"/>
                </a:solidFill>
              </a:rPr>
              <a:t>skvalitnenie ideovej a projektovej prípravy, i samotnú </a:t>
            </a:r>
            <a:r>
              <a:rPr lang="sk-SK" dirty="0" smtClean="0">
                <a:solidFill>
                  <a:srgbClr val="FFCC00"/>
                </a:solidFill>
              </a:rPr>
              <a:t>realizáciu</a:t>
            </a:r>
          </a:p>
          <a:p>
            <a:pPr marL="0" indent="0">
              <a:buNone/>
            </a:pPr>
            <a:endParaRPr lang="cs-CZ" dirty="0">
              <a:solidFill>
                <a:srgbClr val="FFCC00"/>
              </a:solidFill>
            </a:endParaRPr>
          </a:p>
          <a:p>
            <a:pPr marL="0" indent="0">
              <a:buNone/>
            </a:pPr>
            <a:endParaRPr lang="sk-SK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01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>
                <a:solidFill>
                  <a:schemeClr val="bg1"/>
                </a:solidFill>
              </a:rPr>
              <a:t>1961–1989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3752" y="1631231"/>
            <a:ext cx="9036496" cy="792088"/>
          </a:xfrm>
        </p:spPr>
        <p:txBody>
          <a:bodyPr>
            <a:noAutofit/>
          </a:bodyPr>
          <a:lstStyle/>
          <a:p>
            <a:pPr lvl="1" algn="ctr"/>
            <a:r>
              <a:rPr lang="sk-SK" sz="2600" dirty="0" smtClean="0">
                <a:solidFill>
                  <a:srgbClr val="FFCC00"/>
                </a:solidFill>
              </a:rPr>
              <a:t> </a:t>
            </a:r>
            <a:r>
              <a:rPr lang="sk-SK" sz="2600" dirty="0">
                <a:solidFill>
                  <a:srgbClr val="FFCC00"/>
                </a:solidFill>
              </a:rPr>
              <a:t>Zmeny v systéme organizácie a riadenia múzeí a galérií v SSR (</a:t>
            </a:r>
            <a:r>
              <a:rPr lang="sk-SK" sz="2600" dirty="0" smtClean="0">
                <a:solidFill>
                  <a:srgbClr val="FFCC00"/>
                </a:solidFill>
              </a:rPr>
              <a:t>1989)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215516" y="2636912"/>
            <a:ext cx="8712968" cy="4101008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zrušenie </a:t>
            </a:r>
            <a:r>
              <a:rPr lang="sk-SK" sz="2200" b="1" dirty="0" smtClean="0">
                <a:solidFill>
                  <a:srgbClr val="FFCC00"/>
                </a:solidFill>
              </a:rPr>
              <a:t>Ústrednej správy </a:t>
            </a:r>
            <a:r>
              <a:rPr lang="sk-SK" sz="2200" b="1" dirty="0">
                <a:solidFill>
                  <a:srgbClr val="FFCC00"/>
                </a:solidFill>
              </a:rPr>
              <a:t>múzeí a galérií </a:t>
            </a:r>
            <a:endParaRPr lang="sk-SK" sz="2200" b="1" dirty="0" smtClean="0">
              <a:solidFill>
                <a:srgbClr val="FFCC00"/>
              </a:solidFill>
            </a:endParaRPr>
          </a:p>
          <a:p>
            <a:pPr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priamo Ministerstvu </a:t>
            </a:r>
            <a:r>
              <a:rPr lang="sk-SK" sz="2200" dirty="0">
                <a:solidFill>
                  <a:srgbClr val="FFCC00"/>
                </a:solidFill>
              </a:rPr>
              <a:t>kultúry podriadené </a:t>
            </a:r>
            <a:r>
              <a:rPr lang="sk-SK" sz="2200" b="1" dirty="0">
                <a:solidFill>
                  <a:srgbClr val="FFCC00"/>
                </a:solidFill>
              </a:rPr>
              <a:t>Slovenské národné múzeum, Slovenská národná galéria, Múzeum Slovenského národného povstania, Slovenské technické </a:t>
            </a:r>
            <a:r>
              <a:rPr lang="sk-SK" sz="2200" b="1" dirty="0" smtClean="0">
                <a:solidFill>
                  <a:srgbClr val="FFCC00"/>
                </a:solidFill>
              </a:rPr>
              <a:t>múzeum</a:t>
            </a:r>
          </a:p>
          <a:p>
            <a:pPr>
              <a:buFontTx/>
              <a:buChar char="-"/>
            </a:pPr>
            <a:r>
              <a:rPr lang="sk-SK" sz="2200" dirty="0">
                <a:solidFill>
                  <a:srgbClr val="FFCC00"/>
                </a:solidFill>
              </a:rPr>
              <a:t>o</a:t>
            </a:r>
            <a:r>
              <a:rPr lang="sk-SK" sz="2200" dirty="0" smtClean="0">
                <a:solidFill>
                  <a:srgbClr val="FFCC00"/>
                </a:solidFill>
              </a:rPr>
              <a:t>rganickou </a:t>
            </a:r>
            <a:r>
              <a:rPr lang="sk-SK" sz="2200" dirty="0">
                <a:solidFill>
                  <a:srgbClr val="FFCC00"/>
                </a:solidFill>
              </a:rPr>
              <a:t>súčasťou SNM sa stal </a:t>
            </a:r>
            <a:r>
              <a:rPr lang="sk-SK" sz="2200" b="1" dirty="0">
                <a:solidFill>
                  <a:srgbClr val="FFCC00"/>
                </a:solidFill>
              </a:rPr>
              <a:t>Muzeologický </a:t>
            </a:r>
            <a:r>
              <a:rPr lang="sk-SK" sz="2200" b="1" dirty="0" smtClean="0">
                <a:solidFill>
                  <a:srgbClr val="FFCC00"/>
                </a:solidFill>
              </a:rPr>
              <a:t>ústav</a:t>
            </a:r>
          </a:p>
          <a:p>
            <a:pPr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špecializovanými </a:t>
            </a:r>
            <a:r>
              <a:rPr lang="sk-SK" sz="2200" dirty="0">
                <a:solidFill>
                  <a:srgbClr val="FFCC00"/>
                </a:solidFill>
              </a:rPr>
              <a:t>organizačnými jednotkami </a:t>
            </a:r>
            <a:r>
              <a:rPr lang="sk-SK" sz="2200" b="1" dirty="0">
                <a:solidFill>
                  <a:srgbClr val="FFCC00"/>
                </a:solidFill>
              </a:rPr>
              <a:t>Slovenského národného </a:t>
            </a:r>
            <a:r>
              <a:rPr lang="sk-SK" sz="2200" b="1" dirty="0" smtClean="0">
                <a:solidFill>
                  <a:srgbClr val="FFCC00"/>
                </a:solidFill>
              </a:rPr>
              <a:t>múzea</a:t>
            </a:r>
            <a:r>
              <a:rPr lang="sk-SK" sz="2200" dirty="0" smtClean="0">
                <a:solidFill>
                  <a:srgbClr val="FFCC00"/>
                </a:solidFill>
              </a:rPr>
              <a:t> </a:t>
            </a:r>
            <a:r>
              <a:rPr lang="sk-SK" sz="2200" dirty="0">
                <a:solidFill>
                  <a:srgbClr val="FFCC00"/>
                </a:solidFill>
              </a:rPr>
              <a:t>sa stali: </a:t>
            </a:r>
            <a:endParaRPr lang="sk-SK" sz="2200" dirty="0" smtClean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sz="1800" dirty="0" smtClean="0">
                <a:solidFill>
                  <a:srgbClr val="FFCC00"/>
                </a:solidFill>
              </a:rPr>
              <a:t>Archeologické múzeum; Historické múzeum; Prírodovedné </a:t>
            </a:r>
            <a:r>
              <a:rPr lang="sk-SK" sz="1800" dirty="0">
                <a:solidFill>
                  <a:srgbClr val="FFCC00"/>
                </a:solidFill>
              </a:rPr>
              <a:t>múzeum a Múzeum spoločenského vedomia v </a:t>
            </a:r>
            <a:r>
              <a:rPr lang="sk-SK" sz="1800" dirty="0" smtClean="0">
                <a:solidFill>
                  <a:srgbClr val="FFCC00"/>
                </a:solidFill>
              </a:rPr>
              <a:t>Bratislave</a:t>
            </a:r>
          </a:p>
          <a:p>
            <a:pPr lvl="1">
              <a:buFontTx/>
              <a:buChar char="-"/>
            </a:pPr>
            <a:r>
              <a:rPr lang="sk-SK" sz="1800" dirty="0" smtClean="0">
                <a:solidFill>
                  <a:srgbClr val="FFCC00"/>
                </a:solidFill>
              </a:rPr>
              <a:t>Národopisné </a:t>
            </a:r>
            <a:r>
              <a:rPr lang="sk-SK" sz="1800" dirty="0">
                <a:solidFill>
                  <a:srgbClr val="FFCC00"/>
                </a:solidFill>
              </a:rPr>
              <a:t>múzeum v Martine, Banské múzeum v Banskej </a:t>
            </a:r>
            <a:r>
              <a:rPr lang="sk-SK" sz="1800" dirty="0">
                <a:solidFill>
                  <a:srgbClr val="FFCC00"/>
                </a:solidFill>
              </a:rPr>
              <a:t>Š</a:t>
            </a:r>
            <a:r>
              <a:rPr lang="sk-SK" sz="1800" dirty="0" smtClean="0">
                <a:solidFill>
                  <a:srgbClr val="FFCC00"/>
                </a:solidFill>
              </a:rPr>
              <a:t>tiavnici</a:t>
            </a:r>
            <a:r>
              <a:rPr lang="sk-SK" sz="1800" dirty="0">
                <a:solidFill>
                  <a:srgbClr val="FFCC00"/>
                </a:solidFill>
              </a:rPr>
              <a:t>, Múzeum </a:t>
            </a:r>
            <a:r>
              <a:rPr lang="sk-SK" sz="1800" dirty="0" err="1">
                <a:solidFill>
                  <a:srgbClr val="FFCC00"/>
                </a:solidFill>
              </a:rPr>
              <a:t>Antol</a:t>
            </a:r>
            <a:r>
              <a:rPr lang="sk-SK" sz="1800" dirty="0">
                <a:solidFill>
                  <a:srgbClr val="FFCC00"/>
                </a:solidFill>
              </a:rPr>
              <a:t>, Múzeum Bojnice, Múzeum Červený Kameň, Múzeum slovenských národných rád na Myjave</a:t>
            </a:r>
            <a:endParaRPr lang="sk-SK" sz="1800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51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>
                <a:solidFill>
                  <a:schemeClr val="bg1"/>
                </a:solidFill>
              </a:rPr>
              <a:t>1961–1989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Zákon o múzeách a galériách (1961)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300238"/>
            <a:ext cx="8229600" cy="4332386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i="1" dirty="0" smtClean="0">
                <a:solidFill>
                  <a:srgbClr val="FFCC00"/>
                </a:solidFill>
              </a:rPr>
              <a:t>„ústavy</a:t>
            </a:r>
            <a:r>
              <a:rPr lang="sk-SK" i="1" dirty="0">
                <a:solidFill>
                  <a:srgbClr val="FFCC00"/>
                </a:solidFill>
              </a:rPr>
              <a:t>, ktoré na základe prieskumu, prípadne vedeckého výskumu plánovito zhromažďujú, odborne spracovávajú a vedeckými metódami spracovávajú zbierky hmotného dokladového materiálu o vývoji prírody a spoločnosti, o umeleckej tvorbe alebo inej tvorivej ľudskej činnosti a využívajú tieto zbierky pre kultúrnu a osvetovú </a:t>
            </a:r>
            <a:r>
              <a:rPr lang="sk-SK" i="1" dirty="0" smtClean="0">
                <a:solidFill>
                  <a:srgbClr val="FFCC00"/>
                </a:solidFill>
              </a:rPr>
              <a:t>činnosť“  </a:t>
            </a:r>
            <a:endParaRPr lang="sk-SK" i="1" dirty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r>
              <a:rPr lang="sk-SK" u="sng" dirty="0" smtClean="0">
                <a:solidFill>
                  <a:srgbClr val="FFCC00"/>
                </a:solidFill>
              </a:rPr>
              <a:t>múzeá</a:t>
            </a:r>
            <a:r>
              <a:rPr lang="sk-SK" u="sng" dirty="0">
                <a:solidFill>
                  <a:srgbClr val="FFCC00"/>
                </a:solidFill>
              </a:rPr>
              <a:t>:</a:t>
            </a:r>
            <a:r>
              <a:rPr lang="sk-SK" dirty="0">
                <a:solidFill>
                  <a:srgbClr val="FFCC00"/>
                </a:solidFill>
              </a:rPr>
              <a:t>	vlastivedné 	</a:t>
            </a:r>
            <a:r>
              <a:rPr lang="en-GB" dirty="0">
                <a:solidFill>
                  <a:srgbClr val="FFCC00"/>
                </a:solidFill>
              </a:rPr>
              <a:t>&lt;-&gt;</a:t>
            </a:r>
            <a:r>
              <a:rPr lang="sk-SK" dirty="0">
                <a:solidFill>
                  <a:srgbClr val="FFCC00"/>
                </a:solidFill>
              </a:rPr>
              <a:t>	</a:t>
            </a:r>
            <a:r>
              <a:rPr lang="sk-SK" dirty="0" smtClean="0">
                <a:solidFill>
                  <a:srgbClr val="FFCC00"/>
                </a:solidFill>
              </a:rPr>
              <a:t>špecializované</a:t>
            </a:r>
          </a:p>
          <a:p>
            <a:pPr lvl="0">
              <a:buFontTx/>
              <a:buChar char="-"/>
            </a:pPr>
            <a:r>
              <a:rPr lang="cs-CZ" u="sng" dirty="0">
                <a:solidFill>
                  <a:srgbClr val="FFCC00"/>
                </a:solidFill>
              </a:rPr>
              <a:t>g</a:t>
            </a:r>
            <a:r>
              <a:rPr lang="cs-CZ" u="sng" dirty="0" smtClean="0">
                <a:solidFill>
                  <a:srgbClr val="FFCC00"/>
                </a:solidFill>
              </a:rPr>
              <a:t>alérie:</a:t>
            </a:r>
            <a:r>
              <a:rPr lang="cs-CZ" dirty="0" smtClean="0">
                <a:solidFill>
                  <a:srgbClr val="FFCC00"/>
                </a:solidFill>
              </a:rPr>
              <a:t>	všeobecné	</a:t>
            </a:r>
            <a:r>
              <a:rPr lang="en-GB" dirty="0" smtClean="0">
                <a:solidFill>
                  <a:srgbClr val="FFCC00"/>
                </a:solidFill>
              </a:rPr>
              <a:t>&lt;-&gt;</a:t>
            </a:r>
            <a:r>
              <a:rPr lang="cs-CZ" dirty="0" smtClean="0">
                <a:solidFill>
                  <a:srgbClr val="FFCC00"/>
                </a:solidFill>
              </a:rPr>
              <a:t>	</a:t>
            </a:r>
            <a:r>
              <a:rPr lang="cs-CZ" dirty="0" err="1" smtClean="0">
                <a:solidFill>
                  <a:srgbClr val="FFCC00"/>
                </a:solidFill>
              </a:rPr>
              <a:t>špecializované</a:t>
            </a:r>
            <a:endParaRPr lang="cs-CZ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Slovenské národné múzeum </a:t>
            </a:r>
            <a:r>
              <a:rPr lang="sk-SK" dirty="0" smtClean="0">
                <a:solidFill>
                  <a:srgbClr val="FFCC00"/>
                </a:solidFill>
              </a:rPr>
              <a:t>(Martin) + </a:t>
            </a:r>
            <a:r>
              <a:rPr lang="sk-SK" b="1" dirty="0" smtClean="0">
                <a:solidFill>
                  <a:srgbClr val="FFCC00"/>
                </a:solidFill>
              </a:rPr>
              <a:t>Slovenské múzeum </a:t>
            </a:r>
            <a:r>
              <a:rPr lang="sk-SK" dirty="0" smtClean="0">
                <a:solidFill>
                  <a:srgbClr val="FFCC00"/>
                </a:solidFill>
              </a:rPr>
              <a:t>(Bratislava) =</a:t>
            </a:r>
            <a:r>
              <a:rPr lang="en-GB" dirty="0" smtClean="0">
                <a:solidFill>
                  <a:srgbClr val="FFCC00"/>
                </a:solidFill>
              </a:rPr>
              <a:t>&gt;</a:t>
            </a:r>
            <a:r>
              <a:rPr lang="cs-CZ" dirty="0" smtClean="0">
                <a:solidFill>
                  <a:srgbClr val="FFCC00"/>
                </a:solidFill>
              </a:rPr>
              <a:t> </a:t>
            </a:r>
            <a:r>
              <a:rPr lang="sk-SK" b="1" dirty="0" smtClean="0">
                <a:solidFill>
                  <a:srgbClr val="FFCC00"/>
                </a:solidFill>
              </a:rPr>
              <a:t>Slovenské národné múzeum </a:t>
            </a:r>
            <a:r>
              <a:rPr lang="sk-SK" dirty="0" smtClean="0">
                <a:solidFill>
                  <a:srgbClr val="FFCC00"/>
                </a:solidFill>
              </a:rPr>
              <a:t>(Bratislava)</a:t>
            </a:r>
            <a:endParaRPr lang="cs-CZ" dirty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endParaRPr lang="sk-SK" sz="2600" dirty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endParaRPr lang="sk-SK" sz="2200" i="1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99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>
                <a:solidFill>
                  <a:schemeClr val="bg1"/>
                </a:solidFill>
              </a:rPr>
              <a:t>1961–1989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Zákon o múzeách a galériách (1961)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251520" y="2300238"/>
            <a:ext cx="8712968" cy="4332386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ústredia vedeckej a metodickej múzejnej </a:t>
            </a:r>
            <a:r>
              <a:rPr lang="sk-SK" dirty="0" smtClean="0">
                <a:solidFill>
                  <a:srgbClr val="FFCC00"/>
                </a:solidFill>
              </a:rPr>
              <a:t>práce:</a:t>
            </a:r>
          </a:p>
          <a:p>
            <a:pPr lvl="1"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Slovenské </a:t>
            </a:r>
            <a:r>
              <a:rPr lang="sk-SK" sz="2200" b="1" dirty="0">
                <a:solidFill>
                  <a:srgbClr val="FFCC00"/>
                </a:solidFill>
              </a:rPr>
              <a:t>národné múzeum </a:t>
            </a:r>
            <a:r>
              <a:rPr lang="sk-SK" sz="2200" dirty="0">
                <a:solidFill>
                  <a:srgbClr val="FFCC00"/>
                </a:solidFill>
              </a:rPr>
              <a:t>(</a:t>
            </a:r>
            <a:r>
              <a:rPr lang="sk-SK" sz="2200" dirty="0" smtClean="0">
                <a:solidFill>
                  <a:srgbClr val="FFCC00"/>
                </a:solidFill>
              </a:rPr>
              <a:t>Bratislava)</a:t>
            </a:r>
          </a:p>
          <a:p>
            <a:pPr lvl="1"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Múzeum </a:t>
            </a:r>
            <a:r>
              <a:rPr lang="sk-SK" sz="2200" b="1" dirty="0">
                <a:solidFill>
                  <a:srgbClr val="FFCC00"/>
                </a:solidFill>
              </a:rPr>
              <a:t>Slovenského národného povstania </a:t>
            </a:r>
            <a:r>
              <a:rPr lang="sk-SK" sz="2200" dirty="0">
                <a:solidFill>
                  <a:srgbClr val="FFCC00"/>
                </a:solidFill>
              </a:rPr>
              <a:t>(Banská </a:t>
            </a:r>
            <a:r>
              <a:rPr lang="sk-SK" sz="2200" dirty="0" smtClean="0">
                <a:solidFill>
                  <a:srgbClr val="FFCC00"/>
                </a:solidFill>
              </a:rPr>
              <a:t>Bystrica)</a:t>
            </a:r>
          </a:p>
          <a:p>
            <a:pPr lvl="1"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Technické </a:t>
            </a:r>
            <a:r>
              <a:rPr lang="sk-SK" sz="2200" b="1" dirty="0">
                <a:solidFill>
                  <a:srgbClr val="FFCC00"/>
                </a:solidFill>
              </a:rPr>
              <a:t>múzeum </a:t>
            </a:r>
            <a:r>
              <a:rPr lang="sk-SK" sz="2200" dirty="0">
                <a:solidFill>
                  <a:srgbClr val="FFCC00"/>
                </a:solidFill>
              </a:rPr>
              <a:t>(</a:t>
            </a:r>
            <a:r>
              <a:rPr lang="sk-SK" sz="2200" dirty="0" smtClean="0">
                <a:solidFill>
                  <a:srgbClr val="FFCC00"/>
                </a:solidFill>
              </a:rPr>
              <a:t>Košice)</a:t>
            </a:r>
          </a:p>
          <a:p>
            <a:pPr lvl="1"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Slovenská </a:t>
            </a:r>
            <a:r>
              <a:rPr lang="sk-SK" sz="2200" b="1" dirty="0">
                <a:solidFill>
                  <a:srgbClr val="FFCC00"/>
                </a:solidFill>
              </a:rPr>
              <a:t>národná galéria </a:t>
            </a:r>
          </a:p>
          <a:p>
            <a:pPr>
              <a:buFontTx/>
              <a:buChar char="-"/>
            </a:pPr>
            <a:r>
              <a:rPr lang="sk-SK" b="1" dirty="0">
                <a:solidFill>
                  <a:srgbClr val="FFCC00"/>
                </a:solidFill>
              </a:rPr>
              <a:t>p</a:t>
            </a:r>
            <a:r>
              <a:rPr lang="sk-SK" b="1" dirty="0">
                <a:solidFill>
                  <a:srgbClr val="FFCC00"/>
                </a:solidFill>
              </a:rPr>
              <a:t>amätníky</a:t>
            </a:r>
            <a:r>
              <a:rPr lang="sk-SK" dirty="0">
                <a:solidFill>
                  <a:srgbClr val="FFCC00"/>
                </a:solidFill>
              </a:rPr>
              <a:t> – na význačné osobnosti alebo udalosti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dobudovať sieť </a:t>
            </a:r>
            <a:r>
              <a:rPr lang="sk-SK" dirty="0">
                <a:solidFill>
                  <a:srgbClr val="FFCC00"/>
                </a:solidFill>
              </a:rPr>
              <a:t>tak</a:t>
            </a:r>
            <a:r>
              <a:rPr lang="sk-SK" dirty="0">
                <a:solidFill>
                  <a:srgbClr val="FFCC00"/>
                </a:solidFill>
              </a:rPr>
              <a:t>, aby v každom okrese bolo aspoň jedno vlastivedné múzeum</a:t>
            </a:r>
            <a:endParaRPr lang="sk-SK" dirty="0">
              <a:solidFill>
                <a:srgbClr val="FFCC00"/>
              </a:solidFill>
            </a:endParaRPr>
          </a:p>
          <a:p>
            <a:pPr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zriaďovanie </a:t>
            </a:r>
            <a:r>
              <a:rPr lang="sk-SK" dirty="0">
                <a:solidFill>
                  <a:srgbClr val="FFCC00"/>
                </a:solidFill>
              </a:rPr>
              <a:t>a zrušovanie múzeí a </a:t>
            </a:r>
            <a:r>
              <a:rPr lang="sk-SK" dirty="0" smtClean="0">
                <a:solidFill>
                  <a:srgbClr val="FFCC00"/>
                </a:solidFill>
              </a:rPr>
              <a:t>galérií; kvalifikácia </a:t>
            </a:r>
            <a:r>
              <a:rPr lang="sk-SK" dirty="0">
                <a:solidFill>
                  <a:srgbClr val="FFCC00"/>
                </a:solidFill>
              </a:rPr>
              <a:t>múzejných </a:t>
            </a:r>
            <a:r>
              <a:rPr lang="sk-SK" dirty="0" smtClean="0">
                <a:solidFill>
                  <a:srgbClr val="FFCC00"/>
                </a:solidFill>
              </a:rPr>
              <a:t>pracovníkov; </a:t>
            </a:r>
            <a:r>
              <a:rPr lang="sk-SK" dirty="0">
                <a:solidFill>
                  <a:srgbClr val="FFCC00"/>
                </a:solidFill>
              </a:rPr>
              <a:t>zbierky múzeí a </a:t>
            </a:r>
            <a:r>
              <a:rPr lang="sk-SK" dirty="0" smtClean="0">
                <a:solidFill>
                  <a:srgbClr val="FFCC00"/>
                </a:solidFill>
              </a:rPr>
              <a:t>galérií; vývoz </a:t>
            </a:r>
            <a:r>
              <a:rPr lang="sk-SK" dirty="0">
                <a:solidFill>
                  <a:srgbClr val="FFCC00"/>
                </a:solidFill>
              </a:rPr>
              <a:t>zbierkových predmetov </a:t>
            </a:r>
            <a:endParaRPr lang="sk-SK" dirty="0">
              <a:solidFill>
                <a:srgbClr val="FFCC00"/>
              </a:solidFill>
            </a:endParaRPr>
          </a:p>
          <a:p>
            <a:pPr>
              <a:buFontTx/>
              <a:buChar char="-"/>
            </a:pPr>
            <a:endParaRPr lang="sk-SK" sz="2600" dirty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endParaRPr lang="sk-SK" sz="2200" i="1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30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>
                <a:solidFill>
                  <a:schemeClr val="bg1"/>
                </a:solidFill>
              </a:rPr>
              <a:t>1961–1989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Slovenské múzejníctvo po XII. zjazde KSČ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251520" y="2308746"/>
            <a:ext cx="8712968" cy="2056358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čoraz </a:t>
            </a:r>
            <a:r>
              <a:rPr lang="sk-SK" dirty="0" smtClean="0">
                <a:solidFill>
                  <a:srgbClr val="FFCC00"/>
                </a:solidFill>
              </a:rPr>
              <a:t>významnejšia úloha múzeí v</a:t>
            </a:r>
            <a:r>
              <a:rPr lang="sk-SK" dirty="0">
                <a:solidFill>
                  <a:srgbClr val="FFCC00"/>
                </a:solidFill>
              </a:rPr>
              <a:t> úsilí o výchovu nového socialistického </a:t>
            </a:r>
            <a:r>
              <a:rPr lang="sk-SK" dirty="0" smtClean="0">
                <a:solidFill>
                  <a:srgbClr val="FFCC00"/>
                </a:solidFill>
              </a:rPr>
              <a:t>človeka – z</a:t>
            </a:r>
            <a:r>
              <a:rPr lang="sk-SK" dirty="0">
                <a:solidFill>
                  <a:srgbClr val="FFCC00"/>
                </a:solidFill>
              </a:rPr>
              <a:t> múzeí </a:t>
            </a:r>
            <a:r>
              <a:rPr lang="sk-SK" dirty="0" smtClean="0">
                <a:solidFill>
                  <a:srgbClr val="FFCC00"/>
                </a:solidFill>
              </a:rPr>
              <a:t>vytvoriť </a:t>
            </a:r>
            <a:r>
              <a:rPr lang="sk-SK" dirty="0">
                <a:solidFill>
                  <a:srgbClr val="FFCC00"/>
                </a:solidFill>
              </a:rPr>
              <a:t>ideologický nástroj </a:t>
            </a:r>
            <a:r>
              <a:rPr lang="sk-SK" dirty="0" smtClean="0">
                <a:solidFill>
                  <a:srgbClr val="FFCC00"/>
                </a:solidFill>
              </a:rPr>
              <a:t>komunistickej strany – vzdelávanie </a:t>
            </a:r>
            <a:r>
              <a:rPr lang="sk-SK" dirty="0">
                <a:solidFill>
                  <a:srgbClr val="FFCC00"/>
                </a:solidFill>
              </a:rPr>
              <a:t>širokých vrstiev </a:t>
            </a:r>
            <a:r>
              <a:rPr lang="sk-SK" dirty="0" smtClean="0">
                <a:solidFill>
                  <a:srgbClr val="FFCC00"/>
                </a:solidFill>
              </a:rPr>
              <a:t>občanov</a:t>
            </a:r>
          </a:p>
          <a:p>
            <a:pPr>
              <a:buFontTx/>
              <a:buChar char="-"/>
            </a:pPr>
            <a:r>
              <a:rPr lang="sk-SK" b="1" dirty="0">
                <a:solidFill>
                  <a:srgbClr val="FFCC00"/>
                </a:solidFill>
              </a:rPr>
              <a:t>Zásady jednotnej sústavy vzdelávania osvetových </a:t>
            </a:r>
            <a:r>
              <a:rPr lang="sk-SK" b="1" dirty="0" smtClean="0">
                <a:solidFill>
                  <a:srgbClr val="FFCC00"/>
                </a:solidFill>
              </a:rPr>
              <a:t>pracovníkov</a:t>
            </a:r>
            <a:r>
              <a:rPr lang="sk-SK" dirty="0" smtClean="0">
                <a:solidFill>
                  <a:srgbClr val="FFCC00"/>
                </a:solidFill>
              </a:rPr>
              <a:t>:</a:t>
            </a:r>
          </a:p>
          <a:p>
            <a:pPr lvl="1"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ľudové </a:t>
            </a:r>
            <a:r>
              <a:rPr lang="sk-SK" sz="2200" b="1" dirty="0">
                <a:solidFill>
                  <a:srgbClr val="FFCC00"/>
                </a:solidFill>
              </a:rPr>
              <a:t>univerzity a </a:t>
            </a:r>
            <a:r>
              <a:rPr lang="sk-SK" sz="2200" b="1" dirty="0" smtClean="0">
                <a:solidFill>
                  <a:srgbClr val="FFCC00"/>
                </a:solidFill>
              </a:rPr>
              <a:t>akadémie</a:t>
            </a:r>
            <a:r>
              <a:rPr lang="sk-SK" sz="2200" dirty="0" smtClean="0">
                <a:solidFill>
                  <a:srgbClr val="FFCC00"/>
                </a:solidFill>
              </a:rPr>
              <a:t> - lektormi múzejní </a:t>
            </a:r>
            <a:r>
              <a:rPr lang="sk-SK" sz="2200" dirty="0">
                <a:solidFill>
                  <a:srgbClr val="FFCC00"/>
                </a:solidFill>
              </a:rPr>
              <a:t>pracovníci</a:t>
            </a:r>
            <a:endParaRPr lang="sk-SK" sz="2200" dirty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endParaRPr lang="sk-SK" sz="2200" i="1" dirty="0" smtClean="0">
              <a:solidFill>
                <a:srgbClr val="FFCC00"/>
              </a:solidFill>
            </a:endParaRPr>
          </a:p>
        </p:txBody>
      </p:sp>
      <p:pic>
        <p:nvPicPr>
          <p:cNvPr id="1026" name="Picture 2" descr="http://www.moderni-dejiny.cz/PublicFiles/UserFiles/image/Metodika/08_CSR_1948-1968/668x310_IXsjez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732" y="4405382"/>
            <a:ext cx="4896544" cy="2272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447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>
                <a:solidFill>
                  <a:schemeClr val="bg1"/>
                </a:solidFill>
              </a:rPr>
              <a:t>1961–1989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Slovenská rada pre múzeá a galérie (SRMG)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215516" y="2531964"/>
            <a:ext cx="8712968" cy="3921372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poradný a iniciatívny orgán Komisie SNR pre školstvo a kultúru pre otázky riadenia múzeí a galérií na </a:t>
            </a:r>
            <a:r>
              <a:rPr lang="sk-SK" dirty="0" smtClean="0">
                <a:solidFill>
                  <a:srgbClr val="FFCC00"/>
                </a:solidFill>
              </a:rPr>
              <a:t>Slovensku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návrhy k zásadným otázkam ideovej, vedecko-odbornej a kultúrno-osvetovej </a:t>
            </a:r>
            <a:r>
              <a:rPr lang="sk-SK" dirty="0" smtClean="0">
                <a:solidFill>
                  <a:srgbClr val="FFCC00"/>
                </a:solidFill>
              </a:rPr>
              <a:t>práce; obsah </a:t>
            </a:r>
            <a:r>
              <a:rPr lang="sk-SK" dirty="0">
                <a:solidFill>
                  <a:srgbClr val="FFCC00"/>
                </a:solidFill>
              </a:rPr>
              <a:t>práce ústredne riadených múzeí a </a:t>
            </a:r>
            <a:r>
              <a:rPr lang="sk-SK" dirty="0" smtClean="0">
                <a:solidFill>
                  <a:srgbClr val="FFCC00"/>
                </a:solidFill>
              </a:rPr>
              <a:t>galérií</a:t>
            </a:r>
            <a:r>
              <a:rPr lang="sk-SK" dirty="0">
                <a:solidFill>
                  <a:srgbClr val="FFCC00"/>
                </a:solidFill>
              </a:rPr>
              <a:t>;</a:t>
            </a:r>
            <a:r>
              <a:rPr lang="sk-SK" dirty="0">
                <a:solidFill>
                  <a:srgbClr val="FFCC00"/>
                </a:solidFill>
              </a:rPr>
              <a:t> </a:t>
            </a:r>
            <a:r>
              <a:rPr lang="sk-SK" dirty="0" smtClean="0">
                <a:solidFill>
                  <a:srgbClr val="FFCC00"/>
                </a:solidFill>
              </a:rPr>
              <a:t>stav, organizácia </a:t>
            </a:r>
            <a:r>
              <a:rPr lang="sk-SK" dirty="0">
                <a:solidFill>
                  <a:srgbClr val="FFCC00"/>
                </a:solidFill>
              </a:rPr>
              <a:t>a </a:t>
            </a:r>
            <a:r>
              <a:rPr lang="sk-SK" dirty="0" smtClean="0">
                <a:solidFill>
                  <a:srgbClr val="FFCC00"/>
                </a:solidFill>
              </a:rPr>
              <a:t>činnosť </a:t>
            </a:r>
            <a:r>
              <a:rPr lang="sk-SK" dirty="0">
                <a:solidFill>
                  <a:srgbClr val="FFCC00"/>
                </a:solidFill>
              </a:rPr>
              <a:t>múzeí a galérií v krajskej </a:t>
            </a:r>
            <a:r>
              <a:rPr lang="sk-SK" dirty="0" smtClean="0">
                <a:solidFill>
                  <a:srgbClr val="FFCC00"/>
                </a:solidFill>
              </a:rPr>
              <a:t>sieti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najviac </a:t>
            </a:r>
            <a:r>
              <a:rPr lang="sk-SK" dirty="0">
                <a:solidFill>
                  <a:srgbClr val="FFCC00"/>
                </a:solidFill>
              </a:rPr>
              <a:t>16 </a:t>
            </a:r>
            <a:r>
              <a:rPr lang="sk-SK" dirty="0" smtClean="0">
                <a:solidFill>
                  <a:srgbClr val="FFCC00"/>
                </a:solidFill>
              </a:rPr>
              <a:t>členov; predsedom </a:t>
            </a:r>
            <a:r>
              <a:rPr lang="sk-SK" b="1" dirty="0" smtClean="0">
                <a:solidFill>
                  <a:srgbClr val="FFCC00"/>
                </a:solidFill>
              </a:rPr>
              <a:t>Miloš </a:t>
            </a:r>
            <a:r>
              <a:rPr lang="sk-SK" b="1" dirty="0" err="1" smtClean="0">
                <a:solidFill>
                  <a:srgbClr val="FFCC00"/>
                </a:solidFill>
              </a:rPr>
              <a:t>Krno</a:t>
            </a:r>
            <a:r>
              <a:rPr lang="sk-SK" dirty="0" smtClean="0">
                <a:solidFill>
                  <a:srgbClr val="FFCC00"/>
                </a:solidFill>
              </a:rPr>
              <a:t>; odborné komisie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p</a:t>
            </a:r>
            <a:r>
              <a:rPr lang="sk-SK" dirty="0" smtClean="0">
                <a:solidFill>
                  <a:srgbClr val="FFCC00"/>
                </a:solidFill>
              </a:rPr>
              <a:t>rvé </a:t>
            </a:r>
            <a:r>
              <a:rPr lang="sk-SK" dirty="0">
                <a:solidFill>
                  <a:srgbClr val="FFCC00"/>
                </a:solidFill>
              </a:rPr>
              <a:t>plénum </a:t>
            </a:r>
            <a:r>
              <a:rPr lang="sk-SK" dirty="0" smtClean="0">
                <a:solidFill>
                  <a:srgbClr val="FFCC00"/>
                </a:solidFill>
              </a:rPr>
              <a:t>(Bratislava, 1963) –</a:t>
            </a:r>
            <a:r>
              <a:rPr lang="en-GB" dirty="0" smtClean="0">
                <a:solidFill>
                  <a:srgbClr val="FFCC00"/>
                </a:solidFill>
              </a:rPr>
              <a:t>&gt;</a:t>
            </a:r>
            <a:r>
              <a:rPr lang="sk-SK" dirty="0" smtClean="0">
                <a:solidFill>
                  <a:srgbClr val="FFCC00"/>
                </a:solidFill>
              </a:rPr>
              <a:t> </a:t>
            </a:r>
            <a:r>
              <a:rPr lang="sk-SK" b="1" i="1" dirty="0" smtClean="0">
                <a:solidFill>
                  <a:srgbClr val="FFCC00"/>
                </a:solidFill>
              </a:rPr>
              <a:t>Zásady </a:t>
            </a:r>
            <a:r>
              <a:rPr lang="sk-SK" b="1" i="1" dirty="0">
                <a:solidFill>
                  <a:srgbClr val="FFCC00"/>
                </a:solidFill>
              </a:rPr>
              <a:t>ďalšieho rozvoja múzejnej a vlastivednej </a:t>
            </a:r>
            <a:r>
              <a:rPr lang="sk-SK" b="1" i="1" dirty="0" smtClean="0">
                <a:solidFill>
                  <a:srgbClr val="FFCC00"/>
                </a:solidFill>
              </a:rPr>
              <a:t>práce</a:t>
            </a:r>
          </a:p>
        </p:txBody>
      </p:sp>
    </p:spTree>
    <p:extLst>
      <p:ext uri="{BB962C8B-B14F-4D97-AF65-F5344CB8AC3E}">
        <p14:creationId xmlns:p14="http://schemas.microsoft.com/office/powerpoint/2010/main" val="646902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>
                <a:solidFill>
                  <a:schemeClr val="bg1"/>
                </a:solidFill>
              </a:rPr>
              <a:t>1961–1989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21196" y="1524125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Zásady ďalšieho rozvoja múzejnej a vlastivednej práce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179512" y="2406898"/>
            <a:ext cx="8712968" cy="4176464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sk-SK" sz="2200" b="1" dirty="0">
                <a:solidFill>
                  <a:srgbClr val="FFCC00"/>
                </a:solidFill>
              </a:rPr>
              <a:t>Štruktúra a sieť múzeí na </a:t>
            </a:r>
            <a:r>
              <a:rPr lang="sk-SK" sz="2200" b="1" dirty="0" smtClean="0">
                <a:solidFill>
                  <a:srgbClr val="FFCC00"/>
                </a:solidFill>
              </a:rPr>
              <a:t>Slovensku</a:t>
            </a:r>
            <a:endParaRPr lang="sk-SK" sz="2200" b="1" dirty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stop šablónovitosti; presne </a:t>
            </a:r>
            <a:r>
              <a:rPr lang="sk-SK" dirty="0">
                <a:solidFill>
                  <a:srgbClr val="FFCC00"/>
                </a:solidFill>
              </a:rPr>
              <a:t>vymedzenie oblasti </a:t>
            </a:r>
            <a:r>
              <a:rPr lang="sk-SK" dirty="0" smtClean="0">
                <a:solidFill>
                  <a:srgbClr val="FFCC00"/>
                </a:solidFill>
              </a:rPr>
              <a:t>pôsobnosti; zvýraznenie špecializácie</a:t>
            </a:r>
            <a:endParaRPr lang="sk-SK" dirty="0">
              <a:solidFill>
                <a:srgbClr val="FFCC00"/>
              </a:solidFill>
            </a:endParaRPr>
          </a:p>
          <a:p>
            <a:pPr>
              <a:buFontTx/>
              <a:buChar char="-"/>
            </a:pPr>
            <a:r>
              <a:rPr lang="sk-SK" sz="2200" b="1" dirty="0">
                <a:solidFill>
                  <a:srgbClr val="FFCC00"/>
                </a:solidFill>
              </a:rPr>
              <a:t>Politicko-výchovná práca </a:t>
            </a:r>
            <a:r>
              <a:rPr lang="sk-SK" sz="2200" b="1" dirty="0" smtClean="0">
                <a:solidFill>
                  <a:srgbClr val="FFCC00"/>
                </a:solidFill>
              </a:rPr>
              <a:t>múzeí</a:t>
            </a:r>
            <a:endParaRPr lang="sk-SK" sz="2200" b="1" dirty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revízia </a:t>
            </a:r>
            <a:r>
              <a:rPr lang="sk-SK" dirty="0">
                <a:solidFill>
                  <a:srgbClr val="FFCC00"/>
                </a:solidFill>
              </a:rPr>
              <a:t>obsahového zamerania </a:t>
            </a:r>
            <a:r>
              <a:rPr lang="sk-SK" dirty="0" smtClean="0">
                <a:solidFill>
                  <a:srgbClr val="FFCC00"/>
                </a:solidFill>
              </a:rPr>
              <a:t>expozícií; budovanie </a:t>
            </a:r>
            <a:r>
              <a:rPr lang="sk-SK" dirty="0">
                <a:solidFill>
                  <a:srgbClr val="FFCC00"/>
                </a:solidFill>
              </a:rPr>
              <a:t>expozícií socialistickej </a:t>
            </a:r>
            <a:r>
              <a:rPr lang="sk-SK" dirty="0" smtClean="0">
                <a:solidFill>
                  <a:srgbClr val="FFCC00"/>
                </a:solidFill>
              </a:rPr>
              <a:t>výstavby; inštalovanie </a:t>
            </a:r>
            <a:r>
              <a:rPr lang="sk-SK" dirty="0">
                <a:solidFill>
                  <a:srgbClr val="FFCC00"/>
                </a:solidFill>
              </a:rPr>
              <a:t>najnovších výstavných </a:t>
            </a:r>
            <a:r>
              <a:rPr lang="sk-SK" dirty="0" smtClean="0">
                <a:solidFill>
                  <a:srgbClr val="FFCC00"/>
                </a:solidFill>
              </a:rPr>
              <a:t>prvkov; zapojenie </a:t>
            </a:r>
            <a:r>
              <a:rPr lang="sk-SK" dirty="0">
                <a:solidFill>
                  <a:srgbClr val="FFCC00"/>
                </a:solidFill>
              </a:rPr>
              <a:t>múzeí do mimoškolskej výchovy mládeže a </a:t>
            </a:r>
            <a:r>
              <a:rPr lang="sk-SK" dirty="0" smtClean="0">
                <a:solidFill>
                  <a:srgbClr val="FFCC00"/>
                </a:solidFill>
              </a:rPr>
              <a:t>pracujúcich; profesionálna </a:t>
            </a:r>
            <a:r>
              <a:rPr lang="sk-SK" dirty="0">
                <a:solidFill>
                  <a:srgbClr val="FFCC00"/>
                </a:solidFill>
              </a:rPr>
              <a:t>lektorská a sprievodcovská služba </a:t>
            </a:r>
            <a:endParaRPr lang="sk-SK" dirty="0" smtClean="0">
              <a:solidFill>
                <a:srgbClr val="FFCC00"/>
              </a:solidFill>
            </a:endParaRPr>
          </a:p>
          <a:p>
            <a:pPr>
              <a:buFontTx/>
              <a:buChar char="-"/>
            </a:pPr>
            <a:r>
              <a:rPr lang="sk-SK" sz="2200" b="1" dirty="0">
                <a:solidFill>
                  <a:srgbClr val="FFCC00"/>
                </a:solidFill>
              </a:rPr>
              <a:t>Vedecko-výskumná </a:t>
            </a:r>
            <a:r>
              <a:rPr lang="sk-SK" sz="2200" b="1" dirty="0" smtClean="0">
                <a:solidFill>
                  <a:srgbClr val="FFCC00"/>
                </a:solidFill>
              </a:rPr>
              <a:t>činnosť; ochrana </a:t>
            </a:r>
            <a:r>
              <a:rPr lang="sk-SK" sz="2200" b="1" dirty="0">
                <a:solidFill>
                  <a:srgbClr val="FFCC00"/>
                </a:solidFill>
              </a:rPr>
              <a:t>múzejných zbierok </a:t>
            </a:r>
            <a:endParaRPr lang="sk-SK" sz="2200" b="1" dirty="0" smtClean="0">
              <a:solidFill>
                <a:srgbClr val="FFCC00"/>
              </a:solidFill>
            </a:endParaRPr>
          </a:p>
          <a:p>
            <a:pPr>
              <a:buFontTx/>
              <a:buChar char="-"/>
            </a:pPr>
            <a:r>
              <a:rPr lang="sk-SK" sz="2200" b="1" dirty="0">
                <a:solidFill>
                  <a:srgbClr val="FFCC00"/>
                </a:solidFill>
              </a:rPr>
              <a:t>Zabezpečenie odbornej a metodickej </a:t>
            </a:r>
            <a:r>
              <a:rPr lang="sk-SK" sz="2200" b="1" dirty="0" smtClean="0">
                <a:solidFill>
                  <a:srgbClr val="FFCC00"/>
                </a:solidFill>
              </a:rPr>
              <a:t>pomoci</a:t>
            </a:r>
            <a:endParaRPr lang="sk-SK" sz="2200" b="1" dirty="0">
              <a:solidFill>
                <a:srgbClr val="FFCC00"/>
              </a:solidFill>
            </a:endParaRPr>
          </a:p>
          <a:p>
            <a:pPr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Kádrové </a:t>
            </a:r>
            <a:r>
              <a:rPr lang="sk-SK" sz="2200" b="1" dirty="0">
                <a:solidFill>
                  <a:srgbClr val="FFCC00"/>
                </a:solidFill>
              </a:rPr>
              <a:t>zabezpečenie </a:t>
            </a:r>
            <a:r>
              <a:rPr lang="sk-SK" sz="2200" b="1" dirty="0" smtClean="0">
                <a:solidFill>
                  <a:srgbClr val="FFCC00"/>
                </a:solidFill>
              </a:rPr>
              <a:t>úloh; riadenie </a:t>
            </a:r>
            <a:r>
              <a:rPr lang="sk-SK" sz="2200" b="1" dirty="0">
                <a:solidFill>
                  <a:srgbClr val="FFCC00"/>
                </a:solidFill>
              </a:rPr>
              <a:t>múzejnej a vlastivednej práce </a:t>
            </a:r>
            <a:endParaRPr lang="sk-SK" sz="2200" b="1" i="1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34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>
                <a:solidFill>
                  <a:schemeClr val="bg1"/>
                </a:solidFill>
              </a:rPr>
              <a:t>1961–1989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215516" y="1700808"/>
            <a:ext cx="8712968" cy="5040560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sk-SK" b="1" dirty="0" smtClean="0">
                <a:solidFill>
                  <a:srgbClr val="FFCC00"/>
                </a:solidFill>
              </a:rPr>
              <a:t>Galérie </a:t>
            </a:r>
            <a:r>
              <a:rPr lang="sk-SK" b="1" dirty="0">
                <a:solidFill>
                  <a:srgbClr val="FFCC00"/>
                </a:solidFill>
              </a:rPr>
              <a:t>na </a:t>
            </a:r>
            <a:r>
              <a:rPr lang="sk-SK" b="1" dirty="0" smtClean="0">
                <a:solidFill>
                  <a:srgbClr val="FFCC00"/>
                </a:solidFill>
              </a:rPr>
              <a:t>Slovensku</a:t>
            </a:r>
            <a:endParaRPr lang="sk-SK" dirty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ústavy </a:t>
            </a:r>
            <a:r>
              <a:rPr lang="sk-SK" dirty="0">
                <a:solidFill>
                  <a:srgbClr val="FFCC00"/>
                </a:solidFill>
              </a:rPr>
              <a:t>na Slovensku </a:t>
            </a:r>
            <a:r>
              <a:rPr lang="sk-SK" dirty="0" smtClean="0">
                <a:solidFill>
                  <a:srgbClr val="FFCC00"/>
                </a:solidFill>
              </a:rPr>
              <a:t>nové</a:t>
            </a:r>
            <a:endParaRPr lang="sk-SK" dirty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vrcholnou </a:t>
            </a:r>
            <a:r>
              <a:rPr lang="sk-SK" dirty="0">
                <a:solidFill>
                  <a:srgbClr val="FFCC00"/>
                </a:solidFill>
              </a:rPr>
              <a:t>dokumentačnou, vedeckou a metodickou inštitúciou </a:t>
            </a:r>
            <a:r>
              <a:rPr lang="sk-SK" b="1" dirty="0">
                <a:solidFill>
                  <a:srgbClr val="FFCC00"/>
                </a:solidFill>
              </a:rPr>
              <a:t>Slovenská národná </a:t>
            </a:r>
            <a:r>
              <a:rPr lang="sk-SK" b="1" dirty="0" smtClean="0">
                <a:solidFill>
                  <a:srgbClr val="FFCC00"/>
                </a:solidFill>
              </a:rPr>
              <a:t>galéria</a:t>
            </a:r>
            <a:endParaRPr lang="sk-SK" b="1" dirty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Múzeum </a:t>
            </a:r>
            <a:r>
              <a:rPr lang="sk-SK" b="1" dirty="0">
                <a:solidFill>
                  <a:srgbClr val="FFCC00"/>
                </a:solidFill>
              </a:rPr>
              <a:t>úžitkového </a:t>
            </a:r>
            <a:r>
              <a:rPr lang="sk-SK" b="1" dirty="0" smtClean="0">
                <a:solidFill>
                  <a:srgbClr val="FFCC00"/>
                </a:solidFill>
              </a:rPr>
              <a:t>umenia</a:t>
            </a:r>
            <a:endParaRPr lang="sk-SK" b="1" dirty="0">
              <a:solidFill>
                <a:srgbClr val="FFCC00"/>
              </a:solidFill>
            </a:endParaRPr>
          </a:p>
          <a:p>
            <a:pPr marL="0" indent="0">
              <a:buNone/>
            </a:pPr>
            <a:r>
              <a:rPr lang="sk-SK" dirty="0" smtClean="0">
                <a:solidFill>
                  <a:schemeClr val="bg1"/>
                </a:solidFill>
              </a:rPr>
              <a:t>-------------------------------------------------------------------------------------------</a:t>
            </a:r>
          </a:p>
          <a:p>
            <a:pPr marL="0" lvl="0" indent="0" algn="ctr">
              <a:buNone/>
            </a:pPr>
            <a:r>
              <a:rPr lang="sk-SK" b="1" dirty="0">
                <a:solidFill>
                  <a:srgbClr val="FFCC00"/>
                </a:solidFill>
              </a:rPr>
              <a:t>Koncepcia zásad a organizácie na zvýšenie starostlivosti o múzeá a ochranu </a:t>
            </a:r>
            <a:r>
              <a:rPr lang="sk-SK" b="1" dirty="0" smtClean="0">
                <a:solidFill>
                  <a:srgbClr val="FFCC00"/>
                </a:solidFill>
              </a:rPr>
              <a:t>pamiatok (1965)</a:t>
            </a:r>
            <a:endParaRPr lang="sk-SK" dirty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základný </a:t>
            </a:r>
            <a:r>
              <a:rPr lang="sk-SK" dirty="0">
                <a:solidFill>
                  <a:srgbClr val="FFCC00"/>
                </a:solidFill>
              </a:rPr>
              <a:t>dokument pre činnosť múzeí na Slovensku </a:t>
            </a:r>
            <a:endParaRPr lang="sk-SK" dirty="0" smtClean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vytvorenie </a:t>
            </a:r>
            <a:r>
              <a:rPr lang="sk-SK" dirty="0">
                <a:solidFill>
                  <a:srgbClr val="FFCC00"/>
                </a:solidFill>
              </a:rPr>
              <a:t>účelnej jednotnej siete </a:t>
            </a:r>
            <a:r>
              <a:rPr lang="sk-SK" dirty="0" smtClean="0">
                <a:solidFill>
                  <a:srgbClr val="FFCC00"/>
                </a:solidFill>
              </a:rPr>
              <a:t>múzeí</a:t>
            </a:r>
          </a:p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otázka </a:t>
            </a:r>
            <a:r>
              <a:rPr lang="sk-SK" dirty="0">
                <a:solidFill>
                  <a:srgbClr val="FFCC00"/>
                </a:solidFill>
              </a:rPr>
              <a:t>kádrová </a:t>
            </a:r>
            <a:r>
              <a:rPr lang="sk-SK" dirty="0" smtClean="0">
                <a:solidFill>
                  <a:srgbClr val="FFCC00"/>
                </a:solidFill>
              </a:rPr>
              <a:t>– snaha </a:t>
            </a:r>
            <a:r>
              <a:rPr lang="sk-SK" dirty="0">
                <a:solidFill>
                  <a:srgbClr val="FFCC00"/>
                </a:solidFill>
              </a:rPr>
              <a:t>o skvalitnenie výchovnej a vzdelávacej činnosti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3382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v rokoch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>
                <a:solidFill>
                  <a:schemeClr val="bg1"/>
                </a:solidFill>
              </a:rPr>
              <a:t>1961–1989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21196" y="1417638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Múzejná sieť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179512" y="2132856"/>
            <a:ext cx="8712968" cy="4608512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novým </a:t>
            </a:r>
            <a:r>
              <a:rPr lang="sk-SK" sz="2200" dirty="0">
                <a:solidFill>
                  <a:srgbClr val="FFCC00"/>
                </a:solidFill>
              </a:rPr>
              <a:t>spôsobom </a:t>
            </a:r>
            <a:r>
              <a:rPr lang="sk-SK" sz="2200" dirty="0" smtClean="0">
                <a:solidFill>
                  <a:srgbClr val="FFCC00"/>
                </a:solidFill>
              </a:rPr>
              <a:t>vymedzená oblasť pôsobnosti múzeí – aby bola zabezpečená </a:t>
            </a:r>
            <a:r>
              <a:rPr lang="sk-SK" sz="2200" dirty="0">
                <a:solidFill>
                  <a:srgbClr val="FFCC00"/>
                </a:solidFill>
              </a:rPr>
              <a:t>systematická múzejná dokumentácia na celom </a:t>
            </a:r>
            <a:r>
              <a:rPr lang="sk-SK" sz="2200" dirty="0" smtClean="0">
                <a:solidFill>
                  <a:srgbClr val="FFCC00"/>
                </a:solidFill>
              </a:rPr>
              <a:t>Slovensku</a:t>
            </a:r>
          </a:p>
          <a:p>
            <a:pPr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ústredné</a:t>
            </a:r>
            <a:r>
              <a:rPr lang="sk-SK" sz="2200" dirty="0" smtClean="0">
                <a:solidFill>
                  <a:srgbClr val="FFCC00"/>
                </a:solidFill>
              </a:rPr>
              <a:t>: </a:t>
            </a:r>
          </a:p>
          <a:p>
            <a:pPr lvl="1">
              <a:buFontTx/>
              <a:buChar char="-"/>
            </a:pPr>
            <a:r>
              <a:rPr lang="sk-SK" sz="1800" dirty="0" smtClean="0">
                <a:solidFill>
                  <a:srgbClr val="FFCC00"/>
                </a:solidFill>
              </a:rPr>
              <a:t>Slovenské </a:t>
            </a:r>
            <a:r>
              <a:rPr lang="sk-SK" sz="1800" dirty="0">
                <a:solidFill>
                  <a:srgbClr val="FFCC00"/>
                </a:solidFill>
              </a:rPr>
              <a:t>národné </a:t>
            </a:r>
            <a:r>
              <a:rPr lang="sk-SK" sz="1800" dirty="0" smtClean="0">
                <a:solidFill>
                  <a:srgbClr val="FFCC00"/>
                </a:solidFill>
              </a:rPr>
              <a:t>múzeum Bratislava</a:t>
            </a:r>
          </a:p>
          <a:p>
            <a:pPr lvl="1">
              <a:buFontTx/>
              <a:buChar char="-"/>
            </a:pPr>
            <a:r>
              <a:rPr lang="sk-SK" sz="1800" dirty="0" smtClean="0">
                <a:solidFill>
                  <a:srgbClr val="FFCC00"/>
                </a:solidFill>
              </a:rPr>
              <a:t>Prírodovedné </a:t>
            </a:r>
            <a:r>
              <a:rPr lang="sk-SK" sz="1800" dirty="0">
                <a:solidFill>
                  <a:srgbClr val="FFCC00"/>
                </a:solidFill>
              </a:rPr>
              <a:t>múzeum </a:t>
            </a:r>
            <a:r>
              <a:rPr lang="sk-SK" sz="1800" dirty="0" smtClean="0">
                <a:solidFill>
                  <a:srgbClr val="FFCC00"/>
                </a:solidFill>
              </a:rPr>
              <a:t>Bratislava</a:t>
            </a:r>
          </a:p>
          <a:p>
            <a:pPr lvl="1">
              <a:buFontTx/>
              <a:buChar char="-"/>
            </a:pPr>
            <a:r>
              <a:rPr lang="sk-SK" sz="1800" dirty="0" smtClean="0">
                <a:solidFill>
                  <a:srgbClr val="FFCC00"/>
                </a:solidFill>
              </a:rPr>
              <a:t>Historické </a:t>
            </a:r>
            <a:r>
              <a:rPr lang="sk-SK" sz="1800" dirty="0">
                <a:solidFill>
                  <a:srgbClr val="FFCC00"/>
                </a:solidFill>
              </a:rPr>
              <a:t>múzeum </a:t>
            </a:r>
            <a:r>
              <a:rPr lang="sk-SK" sz="1800" dirty="0" smtClean="0">
                <a:solidFill>
                  <a:srgbClr val="FFCC00"/>
                </a:solidFill>
              </a:rPr>
              <a:t>Bratislava</a:t>
            </a:r>
          </a:p>
          <a:p>
            <a:pPr lvl="1">
              <a:buFontTx/>
              <a:buChar char="-"/>
            </a:pPr>
            <a:r>
              <a:rPr lang="sk-SK" sz="1800" dirty="0" smtClean="0">
                <a:solidFill>
                  <a:srgbClr val="FFCC00"/>
                </a:solidFill>
              </a:rPr>
              <a:t>Národopisné </a:t>
            </a:r>
            <a:r>
              <a:rPr lang="sk-SK" sz="1800" dirty="0">
                <a:solidFill>
                  <a:srgbClr val="FFCC00"/>
                </a:solidFill>
              </a:rPr>
              <a:t>múzeum </a:t>
            </a:r>
            <a:r>
              <a:rPr lang="sk-SK" sz="1800" dirty="0" smtClean="0">
                <a:solidFill>
                  <a:srgbClr val="FFCC00"/>
                </a:solidFill>
              </a:rPr>
              <a:t>Martin</a:t>
            </a:r>
          </a:p>
          <a:p>
            <a:pPr lvl="1">
              <a:buFontTx/>
              <a:buChar char="-"/>
            </a:pPr>
            <a:r>
              <a:rPr lang="sk-SK" sz="1800" dirty="0" smtClean="0">
                <a:solidFill>
                  <a:srgbClr val="FFCC00"/>
                </a:solidFill>
              </a:rPr>
              <a:t>Archeologické </a:t>
            </a:r>
            <a:r>
              <a:rPr lang="sk-SK" sz="1800" dirty="0">
                <a:solidFill>
                  <a:srgbClr val="FFCC00"/>
                </a:solidFill>
              </a:rPr>
              <a:t>múzeum </a:t>
            </a:r>
            <a:r>
              <a:rPr lang="sk-SK" sz="1800" dirty="0" smtClean="0">
                <a:solidFill>
                  <a:srgbClr val="FFCC00"/>
                </a:solidFill>
              </a:rPr>
              <a:t>Nitra</a:t>
            </a:r>
          </a:p>
          <a:p>
            <a:pPr lvl="1">
              <a:buFontTx/>
              <a:buChar char="-"/>
            </a:pPr>
            <a:r>
              <a:rPr lang="sk-SK" sz="1800" dirty="0" smtClean="0">
                <a:solidFill>
                  <a:srgbClr val="FFCC00"/>
                </a:solidFill>
              </a:rPr>
              <a:t>Múzeum </a:t>
            </a:r>
            <a:r>
              <a:rPr lang="sk-SK" sz="1800" dirty="0">
                <a:solidFill>
                  <a:srgbClr val="FFCC00"/>
                </a:solidFill>
              </a:rPr>
              <a:t>Slovenského národného povstania Banská </a:t>
            </a:r>
            <a:r>
              <a:rPr lang="sk-SK" sz="1800" dirty="0" smtClean="0">
                <a:solidFill>
                  <a:srgbClr val="FFCC00"/>
                </a:solidFill>
              </a:rPr>
              <a:t>Bystrica</a:t>
            </a:r>
          </a:p>
          <a:p>
            <a:pPr lvl="1">
              <a:buFontTx/>
              <a:buChar char="-"/>
            </a:pPr>
            <a:r>
              <a:rPr lang="sk-SK" sz="1800" dirty="0" smtClean="0">
                <a:solidFill>
                  <a:srgbClr val="FFCC00"/>
                </a:solidFill>
              </a:rPr>
              <a:t>Banské </a:t>
            </a:r>
            <a:r>
              <a:rPr lang="sk-SK" sz="1800" dirty="0">
                <a:solidFill>
                  <a:srgbClr val="FFCC00"/>
                </a:solidFill>
              </a:rPr>
              <a:t>múzeum Banská </a:t>
            </a:r>
            <a:r>
              <a:rPr lang="sk-SK" sz="1800" dirty="0" smtClean="0">
                <a:solidFill>
                  <a:srgbClr val="FFCC00"/>
                </a:solidFill>
              </a:rPr>
              <a:t>Štiavnica</a:t>
            </a:r>
          </a:p>
          <a:p>
            <a:pPr lvl="1">
              <a:buFontTx/>
              <a:buChar char="-"/>
            </a:pPr>
            <a:r>
              <a:rPr lang="sk-SK" sz="1800" dirty="0" smtClean="0">
                <a:solidFill>
                  <a:srgbClr val="FFCC00"/>
                </a:solidFill>
              </a:rPr>
              <a:t>Technické </a:t>
            </a:r>
            <a:r>
              <a:rPr lang="sk-SK" sz="1800" dirty="0">
                <a:solidFill>
                  <a:srgbClr val="FFCC00"/>
                </a:solidFill>
              </a:rPr>
              <a:t>múzeum </a:t>
            </a:r>
            <a:r>
              <a:rPr lang="sk-SK" sz="1800" dirty="0" smtClean="0">
                <a:solidFill>
                  <a:srgbClr val="FFCC00"/>
                </a:solidFill>
              </a:rPr>
              <a:t>Košice</a:t>
            </a:r>
          </a:p>
          <a:p>
            <a:pPr lvl="1">
              <a:buFontTx/>
              <a:buChar char="-"/>
            </a:pPr>
            <a:r>
              <a:rPr lang="sk-SK" sz="1800" dirty="0" smtClean="0">
                <a:solidFill>
                  <a:srgbClr val="FFCC00"/>
                </a:solidFill>
              </a:rPr>
              <a:t>Pamätník </a:t>
            </a:r>
            <a:r>
              <a:rPr lang="sk-SK" sz="1800" dirty="0">
                <a:solidFill>
                  <a:srgbClr val="FFCC00"/>
                </a:solidFill>
              </a:rPr>
              <a:t>slovenského písomníctva </a:t>
            </a:r>
            <a:r>
              <a:rPr lang="sk-SK" sz="1800" dirty="0" smtClean="0">
                <a:solidFill>
                  <a:srgbClr val="FFCC00"/>
                </a:solidFill>
              </a:rPr>
              <a:t>Martin</a:t>
            </a:r>
          </a:p>
          <a:p>
            <a:pPr lvl="1">
              <a:buFontTx/>
              <a:buChar char="-"/>
            </a:pPr>
            <a:r>
              <a:rPr lang="sk-SK" sz="1800" dirty="0" smtClean="0">
                <a:solidFill>
                  <a:srgbClr val="FFCC00"/>
                </a:solidFill>
              </a:rPr>
              <a:t>Múzeum </a:t>
            </a:r>
            <a:r>
              <a:rPr lang="sk-SK" sz="1800" dirty="0">
                <a:solidFill>
                  <a:srgbClr val="FFCC00"/>
                </a:solidFill>
              </a:rPr>
              <a:t>slovenského krasu Liptovský </a:t>
            </a:r>
            <a:r>
              <a:rPr lang="sk-SK" sz="1800" dirty="0" smtClean="0">
                <a:solidFill>
                  <a:srgbClr val="FFCC00"/>
                </a:solidFill>
              </a:rPr>
              <a:t>Mikuláš</a:t>
            </a:r>
          </a:p>
        </p:txBody>
      </p:sp>
    </p:spTree>
    <p:extLst>
      <p:ext uri="{BB962C8B-B14F-4D97-AF65-F5344CB8AC3E}">
        <p14:creationId xmlns:p14="http://schemas.microsoft.com/office/powerpoint/2010/main" val="84253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2561</TotalTime>
  <Words>449</Words>
  <Application>Microsoft Office PowerPoint</Application>
  <PresentationFormat>Předvádění na obrazovce (4:3)</PresentationFormat>
  <Paragraphs>195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Calibri</vt:lpstr>
      <vt:lpstr>Motív Office</vt:lpstr>
      <vt:lpstr>Dejiny slovenského múzejníctva (MUI_336)  7. prednáška  -  Slovenské múzejníctvo v rokoch 1961–1989 </vt:lpstr>
      <vt:lpstr>Slovenské múzejníctvo v rokoch  1961–1989</vt:lpstr>
      <vt:lpstr>Slovenské múzejníctvo v rokoch  1961–1989</vt:lpstr>
      <vt:lpstr>Slovenské múzejníctvo v rokoch  1961–1989</vt:lpstr>
      <vt:lpstr>Slovenské múzejníctvo v rokoch  1961–1989</vt:lpstr>
      <vt:lpstr>Slovenské múzejníctvo v rokoch  1961–1989</vt:lpstr>
      <vt:lpstr>Slovenské múzejníctvo v rokoch  1961–1989</vt:lpstr>
      <vt:lpstr>Slovenské múzejníctvo v rokoch  1961–1989</vt:lpstr>
      <vt:lpstr>Slovenské múzejníctvo v rokoch  1961–1989</vt:lpstr>
      <vt:lpstr>Slovenské múzejníctvo v rokoch  1961–1989</vt:lpstr>
      <vt:lpstr>Slovenské múzejníctvo v rokoch  1961–1989</vt:lpstr>
      <vt:lpstr>Slovenské múzejníctvo v rokoch  1961–1989</vt:lpstr>
      <vt:lpstr>Slovenské múzejníctvo v rokoch  1961–1989</vt:lpstr>
      <vt:lpstr>Slovenské múzejníctvo v rokoch  1961–1989</vt:lpstr>
      <vt:lpstr>Slovenské múzejníctvo v rokoch  1961–1989</vt:lpstr>
      <vt:lpstr>Slovenské múzejníctvo v rokoch  1961–1989</vt:lpstr>
      <vt:lpstr>Slovenské múzejníctvo v rokoch  1961–1989</vt:lpstr>
      <vt:lpstr>Slovenské múzejníctvo v rokoch  1961–1989</vt:lpstr>
      <vt:lpstr>Slovenské múzejníctvo v rokoch  1961–1989</vt:lpstr>
      <vt:lpstr>Slovenské múzejníctvo v rokoch  1961–1989</vt:lpstr>
      <vt:lpstr>Slovenské múzejníctvo v rokoch  1961–1989</vt:lpstr>
      <vt:lpstr>Slovenské múzejníctvo v rokoch  1961–1989</vt:lpstr>
      <vt:lpstr>Slovenské múzejníctvo v rokoch  1961–1989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Porovnanie všeobecnej situácie na Slovensku v roku 1946  s obdobím 1. a 2. Československej republiky očami príslušníkov SNB z českých zemí</dc:title>
  <dc:creator>Martin Vitko</dc:creator>
  <cp:lastModifiedBy>Martin Vitko</cp:lastModifiedBy>
  <cp:revision>144</cp:revision>
  <dcterms:created xsi:type="dcterms:W3CDTF">2014-03-23T09:31:12Z</dcterms:created>
  <dcterms:modified xsi:type="dcterms:W3CDTF">2016-04-14T11:44:50Z</dcterms:modified>
</cp:coreProperties>
</file>