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6" r:id="rId5"/>
    <p:sldId id="26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9" r:id="rId15"/>
    <p:sldId id="271" r:id="rId16"/>
    <p:sldId id="270" r:id="rId17"/>
    <p:sldId id="272" r:id="rId18"/>
  </p:sldIdLst>
  <p:sldSz cx="9144000" cy="6858000" type="screen4x3"/>
  <p:notesSz cx="6669088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C2F4D-08E9-486A-8783-F50056E1B9DC}" type="datetimeFigureOut">
              <a:rPr lang="cs-CZ" smtClean="0"/>
              <a:t>13.03.2018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066FF-9702-49A9-8645-15098521DB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338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1BD9F-F49B-4A1B-A117-714D9D385F2C}" type="datetimeFigureOut">
              <a:rPr lang="fr-CH" smtClean="0"/>
              <a:t>13.03.2018</a:t>
            </a:fld>
            <a:endParaRPr lang="fr-CH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fr-CH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1A8E5-A64C-492F-A4BA-9BC138098E2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21166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1A8E5-A64C-492F-A4BA-9BC138098E26}" type="slidenum">
              <a:rPr lang="fr-CH" smtClean="0"/>
              <a:t>6</a:t>
            </a:fld>
            <a:endParaRPr lang="fr-C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hoe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hthoe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hthoe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hthoe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hthoe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Afgeronde rechthoe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Afgeronde rechthoe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hthoe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E834CFB-5A4F-419B-9A9B-1AF521F02B56}" type="datetimeFigureOut">
              <a:rPr lang="fr-CH" smtClean="0"/>
              <a:t>13.03.2018</a:t>
            </a:fld>
            <a:endParaRPr lang="fr-CH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CH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993402-536C-46C0-9212-A8317004A658}" type="slidenum">
              <a:rPr lang="fr-CH" smtClean="0"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4CFB-5A4F-419B-9A9B-1AF521F02B56}" type="datetimeFigureOut">
              <a:rPr lang="fr-CH" smtClean="0"/>
              <a:t>13.03.2018</a:t>
            </a:fld>
            <a:endParaRPr lang="fr-CH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3402-536C-46C0-9212-A8317004A658}" type="slidenum">
              <a:rPr lang="fr-CH" smtClean="0"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4CFB-5A4F-419B-9A9B-1AF521F02B56}" type="datetimeFigureOut">
              <a:rPr lang="fr-CH" smtClean="0"/>
              <a:t>13.03.2018</a:t>
            </a:fld>
            <a:endParaRPr lang="fr-CH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3402-536C-46C0-9212-A8317004A658}" type="slidenum">
              <a:rPr lang="fr-CH" smtClean="0"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4CFB-5A4F-419B-9A9B-1AF521F02B56}" type="datetimeFigureOut">
              <a:rPr lang="fr-CH" smtClean="0"/>
              <a:t>13.03.2018</a:t>
            </a:fld>
            <a:endParaRPr lang="fr-CH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3402-536C-46C0-9212-A8317004A658}" type="slidenum">
              <a:rPr lang="fr-CH" smtClean="0"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4CFB-5A4F-419B-9A9B-1AF521F02B56}" type="datetimeFigureOut">
              <a:rPr lang="fr-CH" smtClean="0"/>
              <a:t>13.03.2018</a:t>
            </a:fld>
            <a:endParaRPr lang="fr-CH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3402-536C-46C0-9212-A8317004A658}" type="slidenum">
              <a:rPr lang="fr-CH" smtClean="0"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4CFB-5A4F-419B-9A9B-1AF521F02B56}" type="datetimeFigureOut">
              <a:rPr lang="fr-CH" smtClean="0"/>
              <a:t>13.03.2018</a:t>
            </a:fld>
            <a:endParaRPr lang="fr-CH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3402-536C-46C0-9212-A8317004A658}" type="slidenum">
              <a:rPr lang="fr-CH" smtClean="0"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834CFB-5A4F-419B-9A9B-1AF521F02B56}" type="datetimeFigureOut">
              <a:rPr lang="fr-CH" smtClean="0"/>
              <a:t>13.03.2018</a:t>
            </a:fld>
            <a:endParaRPr lang="fr-CH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993402-536C-46C0-9212-A8317004A658}" type="slidenum">
              <a:rPr lang="fr-CH" smtClean="0"/>
              <a:t>‹#›</a:t>
            </a:fld>
            <a:endParaRPr lang="fr-CH"/>
          </a:p>
        </p:txBody>
      </p:sp>
      <p:sp>
        <p:nvSpPr>
          <p:cNvPr id="28" name="Tijdelijke aanduiding voor voettekst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E834CFB-5A4F-419B-9A9B-1AF521F02B56}" type="datetimeFigureOut">
              <a:rPr lang="fr-CH" smtClean="0"/>
              <a:t>13.03.2018</a:t>
            </a:fld>
            <a:endParaRPr lang="fr-CH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CH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993402-536C-46C0-9212-A8317004A658}" type="slidenum">
              <a:rPr lang="fr-CH" smtClean="0"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4CFB-5A4F-419B-9A9B-1AF521F02B56}" type="datetimeFigureOut">
              <a:rPr lang="fr-CH" smtClean="0"/>
              <a:t>13.03.2018</a:t>
            </a:fld>
            <a:endParaRPr lang="fr-CH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3402-536C-46C0-9212-A8317004A658}" type="slidenum">
              <a:rPr lang="fr-CH" smtClean="0"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4CFB-5A4F-419B-9A9B-1AF521F02B56}" type="datetimeFigureOut">
              <a:rPr lang="fr-CH" smtClean="0"/>
              <a:t>13.03.2018</a:t>
            </a:fld>
            <a:endParaRPr lang="fr-CH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3402-536C-46C0-9212-A8317004A658}" type="slidenum">
              <a:rPr lang="fr-CH" smtClean="0"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4CFB-5A4F-419B-9A9B-1AF521F02B56}" type="datetimeFigureOut">
              <a:rPr lang="fr-CH" smtClean="0"/>
              <a:t>13.03.2018</a:t>
            </a:fld>
            <a:endParaRPr lang="fr-CH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3402-536C-46C0-9212-A8317004A658}" type="slidenum">
              <a:rPr lang="fr-CH" smtClean="0"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hoe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hthoe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hthoe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hthoe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hoe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Afgeronde rechthoe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Afgeronde rechthoe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hthoe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hthoe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hthoe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hthoe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hthoe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hthoe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E834CFB-5A4F-419B-9A9B-1AF521F02B56}" type="datetimeFigureOut">
              <a:rPr lang="fr-CH" smtClean="0"/>
              <a:t>13.03.2018</a:t>
            </a:fld>
            <a:endParaRPr lang="fr-CH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CH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993402-536C-46C0-9212-A8317004A658}" type="slidenum">
              <a:rPr lang="fr-CH" smtClean="0"/>
              <a:t>‹#›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miDSDyLN_8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UgC0rH9N3V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rt.be/vrtnws/nl/2018/01/19/mag-je-lachen-met-andermans-leed--philippe-geubels-doorbreekt-ee/" TargetMode="External"/><Relationship Id="rId2" Type="http://schemas.openxmlformats.org/officeDocument/2006/relationships/hyperlink" Target="https://www.youtube.com/watch?v=aAST-BCG1m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eroom-inc.com/nl-be/comics" TargetMode="External"/><Relationship Id="rId2" Type="http://schemas.openxmlformats.org/officeDocument/2006/relationships/hyperlink" Target="https://www.youtube.com/watch?v=FjmABAD8DS4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Raicuc2I2r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Gs5HbAOP_2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HynplBHL6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b="1" dirty="0" smtClean="0"/>
              <a:t>HUMOR IN NEDERLAND EN BELGIË</a:t>
            </a:r>
            <a:endParaRPr lang="fr-CH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 smtClean="0"/>
              <a:t>Satire op TV</a:t>
            </a:r>
          </a:p>
          <a:p>
            <a:r>
              <a:rPr lang="fr-CH" dirty="0" smtClean="0"/>
              <a:t>Cabaret</a:t>
            </a:r>
          </a:p>
        </p:txBody>
      </p:sp>
      <p:pic>
        <p:nvPicPr>
          <p:cNvPr id="4" name="Afbeelding 3" descr="Geube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4077072"/>
            <a:ext cx="2376000" cy="2376000"/>
          </a:xfrm>
          <a:prstGeom prst="rect">
            <a:avLst/>
          </a:prstGeom>
        </p:spPr>
      </p:pic>
      <p:pic>
        <p:nvPicPr>
          <p:cNvPr id="5" name="Afbeelding 4" descr="lull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3284984"/>
            <a:ext cx="2089367" cy="306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RECENSIES</a:t>
            </a:r>
            <a:endParaRPr lang="fr-CH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nl-NL" sz="2000" i="1" dirty="0" smtClean="0">
                <a:latin typeface="+mj-lt"/>
              </a:rPr>
              <a:t>“Dat zorgt in Licht voor een groot aantal onbedaarlijk geestige uitvallen richting </a:t>
            </a:r>
            <a:r>
              <a:rPr lang="nl-NL" sz="2000" b="1" i="1" dirty="0" smtClean="0">
                <a:latin typeface="+mj-lt"/>
              </a:rPr>
              <a:t>eigentijdse waanzin</a:t>
            </a:r>
            <a:r>
              <a:rPr lang="nl-NL" sz="2000" i="1" dirty="0" smtClean="0">
                <a:latin typeface="+mj-lt"/>
              </a:rPr>
              <a:t> als mannen in fluorescerende hesjes, </a:t>
            </a:r>
            <a:r>
              <a:rPr lang="nl-NL" sz="2000" b="1" i="1" dirty="0" smtClean="0">
                <a:latin typeface="+mj-lt"/>
              </a:rPr>
              <a:t>papadagen</a:t>
            </a:r>
            <a:r>
              <a:rPr lang="nl-NL" sz="2000" i="1" dirty="0" smtClean="0">
                <a:latin typeface="+mj-lt"/>
              </a:rPr>
              <a:t>, </a:t>
            </a:r>
            <a:r>
              <a:rPr lang="nl-NL" sz="2000" b="1" i="1" dirty="0" smtClean="0">
                <a:latin typeface="+mj-lt"/>
              </a:rPr>
              <a:t>cursussen voor bejaarde dames</a:t>
            </a:r>
            <a:r>
              <a:rPr lang="nl-NL" sz="2000" i="1" dirty="0" smtClean="0">
                <a:latin typeface="+mj-lt"/>
              </a:rPr>
              <a:t>, 'mensenmensen' en het blije begraven.”</a:t>
            </a:r>
            <a:endParaRPr lang="fr-CH" sz="2000" dirty="0" smtClean="0">
              <a:latin typeface="+mj-lt"/>
            </a:endParaRPr>
          </a:p>
          <a:p>
            <a:pPr>
              <a:buNone/>
            </a:pPr>
            <a:endParaRPr lang="nl-NL" dirty="0" smtClean="0"/>
          </a:p>
          <a:p>
            <a:pPr algn="just">
              <a:buNone/>
            </a:pPr>
            <a:r>
              <a:rPr lang="nl-NL" sz="2200" i="1" dirty="0" smtClean="0">
                <a:latin typeface="+mj-lt"/>
              </a:rPr>
              <a:t>“Tijdens "Licht" passeren de klassieke thema’s van </a:t>
            </a:r>
            <a:r>
              <a:rPr lang="nl-NL" sz="2200" i="1" dirty="0" err="1" smtClean="0">
                <a:latin typeface="+mj-lt"/>
              </a:rPr>
              <a:t>Van</a:t>
            </a:r>
            <a:r>
              <a:rPr lang="nl-NL" sz="2200" i="1" dirty="0" smtClean="0">
                <a:latin typeface="+mj-lt"/>
              </a:rPr>
              <a:t> ‘t Hek: </a:t>
            </a:r>
            <a:r>
              <a:rPr lang="nl-NL" sz="2200" b="1" i="1" dirty="0" smtClean="0">
                <a:latin typeface="+mj-lt"/>
              </a:rPr>
              <a:t>de idealen</a:t>
            </a:r>
            <a:r>
              <a:rPr lang="nl-NL" sz="2200" i="1" dirty="0" smtClean="0">
                <a:latin typeface="+mj-lt"/>
              </a:rPr>
              <a:t>, de honger naar (</a:t>
            </a:r>
            <a:r>
              <a:rPr lang="nl-NL" sz="2200" i="1" dirty="0" err="1" smtClean="0">
                <a:latin typeface="+mj-lt"/>
              </a:rPr>
              <a:t>be</a:t>
            </a:r>
            <a:r>
              <a:rPr lang="nl-NL" sz="2200" i="1" dirty="0" smtClean="0">
                <a:latin typeface="+mj-lt"/>
              </a:rPr>
              <a:t>)leven, </a:t>
            </a:r>
            <a:r>
              <a:rPr lang="nl-NL" sz="2200" b="1" i="1" dirty="0" smtClean="0">
                <a:latin typeface="+mj-lt"/>
              </a:rPr>
              <a:t>de liefde en haar gebreken</a:t>
            </a:r>
            <a:r>
              <a:rPr lang="nl-NL" sz="2200" i="1" dirty="0" smtClean="0">
                <a:latin typeface="+mj-lt"/>
              </a:rPr>
              <a:t>, de gekke momenten, onvoorwaardelijk ademen en doen, maar ook de </a:t>
            </a:r>
            <a:r>
              <a:rPr lang="nl-NL" sz="2200" b="1" i="1" dirty="0" smtClean="0">
                <a:latin typeface="+mj-lt"/>
              </a:rPr>
              <a:t>pijn van het zijn</a:t>
            </a:r>
            <a:r>
              <a:rPr lang="nl-NL" sz="2200" i="1" dirty="0" smtClean="0">
                <a:latin typeface="+mj-lt"/>
              </a:rPr>
              <a:t>, de klappen van de ontgoocheling, </a:t>
            </a:r>
            <a:r>
              <a:rPr lang="nl-NL" sz="2200" b="1" i="1" dirty="0" smtClean="0">
                <a:latin typeface="+mj-lt"/>
              </a:rPr>
              <a:t>de grijsheid van de meeste mensen</a:t>
            </a:r>
            <a:r>
              <a:rPr lang="nl-NL" sz="2200" i="1" dirty="0" smtClean="0">
                <a:latin typeface="+mj-lt"/>
              </a:rPr>
              <a:t>.”</a:t>
            </a:r>
            <a:endParaRPr lang="fr-CH" sz="2200" dirty="0" smtClean="0">
              <a:latin typeface="+mj-lt"/>
            </a:endParaRPr>
          </a:p>
          <a:p>
            <a:pPr>
              <a:buNone/>
            </a:pPr>
            <a:endParaRPr lang="nl-NL" sz="1200" b="1" i="1" u="sng" dirty="0" smtClean="0"/>
          </a:p>
          <a:p>
            <a:pPr>
              <a:buNone/>
            </a:pPr>
            <a:r>
              <a:rPr lang="nl-NL" sz="1600" b="1" i="1" dirty="0" err="1" smtClean="0"/>
              <a:t>Buckler</a:t>
            </a:r>
            <a:endParaRPr lang="nl-NL" sz="1600" b="1" i="1" dirty="0" smtClean="0"/>
          </a:p>
          <a:p>
            <a:pPr>
              <a:buNone/>
            </a:pPr>
            <a:r>
              <a:rPr lang="nl-NL" sz="1600" b="1" i="1" dirty="0" smtClean="0">
                <a:hlinkClick r:id="rId2"/>
              </a:rPr>
              <a:t>https://youtu.be/miDSDyLN_88</a:t>
            </a:r>
            <a:r>
              <a:rPr lang="nl-NL" sz="1600" b="1" i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/>
              <a:t>HANS TEEUWEN (1967)</a:t>
            </a:r>
            <a:r>
              <a:rPr lang="fr-CH" dirty="0" smtClean="0"/>
              <a:t/>
            </a:r>
            <a:br>
              <a:rPr lang="fr-CH" dirty="0" smtClean="0"/>
            </a:br>
            <a:r>
              <a:rPr lang="fr-CH" sz="2200" dirty="0" smtClean="0"/>
              <a:t>(</a:t>
            </a:r>
            <a:r>
              <a:rPr lang="fr-CH" sz="2200" dirty="0" err="1" smtClean="0"/>
              <a:t>Budel</a:t>
            </a:r>
            <a:r>
              <a:rPr lang="fr-CH" sz="2200" dirty="0" smtClean="0"/>
              <a:t>, Noord-Brabant)</a:t>
            </a:r>
            <a:endParaRPr lang="fr-CH" sz="2200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nl-NL" dirty="0" smtClean="0">
                <a:latin typeface="+mj-lt"/>
              </a:rPr>
              <a:t>Eerste programma als cabaretier in 1994</a:t>
            </a:r>
            <a:endParaRPr lang="fr-CH" dirty="0" smtClean="0">
              <a:latin typeface="+mj-lt"/>
            </a:endParaRPr>
          </a:p>
          <a:p>
            <a:pPr lvl="0"/>
            <a:r>
              <a:rPr lang="nl-NL" dirty="0" smtClean="0">
                <a:latin typeface="+mj-lt"/>
              </a:rPr>
              <a:t>Was goede vriend </a:t>
            </a:r>
            <a:r>
              <a:rPr lang="nl-NL" b="1" dirty="0" smtClean="0">
                <a:latin typeface="+mj-lt"/>
              </a:rPr>
              <a:t>Theo van Gogh</a:t>
            </a:r>
            <a:endParaRPr lang="fr-CH" b="1" dirty="0" smtClean="0">
              <a:latin typeface="+mj-lt"/>
            </a:endParaRPr>
          </a:p>
          <a:p>
            <a:pPr lvl="0"/>
            <a:r>
              <a:rPr lang="nl-NL" dirty="0" smtClean="0">
                <a:latin typeface="+mj-lt"/>
              </a:rPr>
              <a:t>Strijder voor het </a:t>
            </a:r>
            <a:r>
              <a:rPr lang="nl-NL" b="1" dirty="0" smtClean="0">
                <a:latin typeface="+mj-lt"/>
              </a:rPr>
              <a:t>vrije woord</a:t>
            </a:r>
            <a:r>
              <a:rPr lang="nl-NL" dirty="0" smtClean="0">
                <a:latin typeface="+mj-lt"/>
              </a:rPr>
              <a:t>/vrijheid van meningsuiting (Van Gogh, Charlie Hebdo, Böhmermann/Erdogan, Mohammed-cartoons)</a:t>
            </a:r>
            <a:endParaRPr lang="fr-CH" dirty="0" smtClean="0">
              <a:latin typeface="+mj-lt"/>
            </a:endParaRPr>
          </a:p>
          <a:p>
            <a:pPr lvl="0"/>
            <a:r>
              <a:rPr lang="nl-NL" dirty="0" smtClean="0">
                <a:latin typeface="+mj-lt"/>
              </a:rPr>
              <a:t>Door angst versterk je het terrorisme</a:t>
            </a:r>
            <a:endParaRPr lang="fr-CH" dirty="0" smtClean="0">
              <a:latin typeface="+mj-lt"/>
            </a:endParaRPr>
          </a:p>
          <a:p>
            <a:pPr lvl="0"/>
            <a:r>
              <a:rPr lang="nl-NL" dirty="0" smtClean="0">
                <a:latin typeface="+mj-lt"/>
              </a:rPr>
              <a:t>Geen moraal/absurd/</a:t>
            </a:r>
            <a:r>
              <a:rPr lang="nl-NL" dirty="0" err="1" smtClean="0">
                <a:latin typeface="+mj-lt"/>
              </a:rPr>
              <a:t>shockerend</a:t>
            </a:r>
            <a:r>
              <a:rPr lang="nl-NL" dirty="0" smtClean="0">
                <a:latin typeface="+mj-lt"/>
              </a:rPr>
              <a:t> geen rode draad</a:t>
            </a:r>
            <a:endParaRPr lang="fr-CH" dirty="0" smtClean="0">
              <a:latin typeface="+mj-lt"/>
            </a:endParaRPr>
          </a:p>
          <a:p>
            <a:pPr lvl="0"/>
            <a:r>
              <a:rPr lang="nl-NL" dirty="0" smtClean="0">
                <a:latin typeface="+mj-lt"/>
              </a:rPr>
              <a:t>Jazzliefhebber en -musicus</a:t>
            </a:r>
            <a:endParaRPr lang="fr-CH" dirty="0" smtClean="0">
              <a:latin typeface="+mj-lt"/>
            </a:endParaRPr>
          </a:p>
          <a:p>
            <a:pPr>
              <a:buNone/>
            </a:pPr>
            <a:endParaRPr lang="fr-CH" dirty="0"/>
          </a:p>
        </p:txBody>
      </p:sp>
      <p:pic>
        <p:nvPicPr>
          <p:cNvPr id="12" name="Tijdelijke aanduiding voor inhoud 11" descr="teeuwe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067944" y="2276872"/>
            <a:ext cx="5657155" cy="316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smtClean="0"/>
              <a:t>RECENSIES/CITATEN</a:t>
            </a:r>
            <a:endParaRPr lang="fr-CH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nl-NL" sz="1800" i="1" dirty="0" smtClean="0">
                <a:latin typeface="+mj-lt"/>
              </a:rPr>
              <a:t>“In de jaren negentig was Hans Teeuwen </a:t>
            </a:r>
            <a:r>
              <a:rPr lang="nl-NL" sz="1800" b="1" i="1" dirty="0" smtClean="0">
                <a:latin typeface="+mj-lt"/>
              </a:rPr>
              <a:t>een sensatie</a:t>
            </a:r>
            <a:r>
              <a:rPr lang="nl-NL" sz="1800" i="1" dirty="0" smtClean="0">
                <a:latin typeface="+mj-lt"/>
              </a:rPr>
              <a:t>. </a:t>
            </a:r>
            <a:r>
              <a:rPr lang="nl-NL" sz="1800" b="1" i="1" dirty="0" smtClean="0">
                <a:latin typeface="+mj-lt"/>
              </a:rPr>
              <a:t>Wat hij maakte leek in niets op het anekdotische cabaret van de cabaretiers en </a:t>
            </a:r>
            <a:r>
              <a:rPr lang="nl-NL" sz="1800" b="1" i="1" dirty="0" err="1" smtClean="0">
                <a:latin typeface="+mj-lt"/>
              </a:rPr>
              <a:t>stand-up-comedians</a:t>
            </a:r>
            <a:r>
              <a:rPr lang="nl-NL" sz="1800" b="1" i="1" dirty="0" smtClean="0">
                <a:latin typeface="+mj-lt"/>
              </a:rPr>
              <a:t> van zijn generatie, en ook niet op het klassiek geëngageerde cabaret van </a:t>
            </a:r>
            <a:r>
              <a:rPr lang="nl-NL" sz="1800" b="1" i="1" dirty="0" err="1" smtClean="0">
                <a:latin typeface="+mj-lt"/>
              </a:rPr>
              <a:t>Youp</a:t>
            </a:r>
            <a:r>
              <a:rPr lang="nl-NL" sz="1800" b="1" i="1" dirty="0" smtClean="0">
                <a:latin typeface="+mj-lt"/>
              </a:rPr>
              <a:t> van ’t Hek en Freek de Jonge.</a:t>
            </a:r>
            <a:r>
              <a:rPr lang="nl-NL" sz="1800" i="1" dirty="0" smtClean="0">
                <a:latin typeface="+mj-lt"/>
              </a:rPr>
              <a:t> Met zijn vervreemdende verhalen </a:t>
            </a:r>
            <a:r>
              <a:rPr lang="nl-NL" sz="1800" b="1" i="1" dirty="0" smtClean="0">
                <a:latin typeface="+mj-lt"/>
              </a:rPr>
              <a:t>vol seks en geweld doorbrak hij taboes en schokte hij het publiek</a:t>
            </a:r>
            <a:r>
              <a:rPr lang="nl-NL" sz="1800" i="1" dirty="0" smtClean="0">
                <a:latin typeface="+mj-lt"/>
              </a:rPr>
              <a:t>.”</a:t>
            </a:r>
            <a:endParaRPr lang="fr-CH" sz="1800" dirty="0" smtClean="0">
              <a:latin typeface="+mj-lt"/>
            </a:endParaRPr>
          </a:p>
          <a:p>
            <a:pPr algn="just">
              <a:buNone/>
            </a:pPr>
            <a:endParaRPr lang="nl-NL" sz="2000" i="1" dirty="0" smtClean="0">
              <a:latin typeface="+mj-lt"/>
            </a:endParaRPr>
          </a:p>
          <a:p>
            <a:pPr algn="just">
              <a:buNone/>
            </a:pPr>
            <a:r>
              <a:rPr lang="nl-NL" sz="1800" i="1" dirty="0" smtClean="0">
                <a:latin typeface="+mj-lt"/>
              </a:rPr>
              <a:t>“Zolang die hele religie iets is waar wij zelfs niet aan durven te komen dan zal [die terrorist] nooit het tegengeluid horen en zal iemand dus tot zo een waanzinnige daad kunnen komen”</a:t>
            </a:r>
            <a:endParaRPr lang="fr-CH" sz="1800" dirty="0" smtClean="0">
              <a:latin typeface="+mj-lt"/>
            </a:endParaRPr>
          </a:p>
          <a:p>
            <a:pPr algn="just">
              <a:buNone/>
            </a:pPr>
            <a:r>
              <a:rPr lang="nl-NL" sz="1800" b="1" i="1" dirty="0" smtClean="0">
                <a:latin typeface="+mj-lt"/>
              </a:rPr>
              <a:t>“Er is niet één krant die nog </a:t>
            </a:r>
            <a:r>
              <a:rPr lang="nl-NL" sz="1800" b="1" i="1" dirty="0" err="1" smtClean="0">
                <a:latin typeface="+mj-lt"/>
              </a:rPr>
              <a:t>Mohammedcartoons</a:t>
            </a:r>
            <a:r>
              <a:rPr lang="nl-NL" sz="1800" b="1" i="1" dirty="0" smtClean="0">
                <a:latin typeface="+mj-lt"/>
              </a:rPr>
              <a:t> publiceert”</a:t>
            </a:r>
            <a:r>
              <a:rPr lang="nl-NL" sz="1800" i="1" dirty="0" smtClean="0">
                <a:latin typeface="+mj-lt"/>
              </a:rPr>
              <a:t>, zei Teeuwen. “Terwijl dat een van de spannendste onderwerpen zou moeten zijn voor cabaretiers en satirici, </a:t>
            </a:r>
            <a:r>
              <a:rPr lang="nl-NL" sz="1800" b="1" i="1" dirty="0" smtClean="0">
                <a:latin typeface="+mj-lt"/>
              </a:rPr>
              <a:t>maar je kan er voor doodgeschoten worden en dat is ook al gebeurd</a:t>
            </a:r>
            <a:r>
              <a:rPr lang="nl-NL" sz="1800" i="1" dirty="0" smtClean="0">
                <a:latin typeface="+mj-lt"/>
              </a:rPr>
              <a:t>. Meer dan eens. De schrik zit er goed in.”</a:t>
            </a:r>
            <a:endParaRPr lang="fr-CH" sz="1800" dirty="0" smtClean="0">
              <a:latin typeface="+mj-lt"/>
            </a:endParaRPr>
          </a:p>
          <a:p>
            <a:pPr>
              <a:buNone/>
            </a:pPr>
            <a:endParaRPr lang="nl-NL" sz="1000" b="1" u="sng" dirty="0" smtClean="0"/>
          </a:p>
          <a:p>
            <a:pPr>
              <a:buNone/>
            </a:pPr>
            <a:r>
              <a:rPr lang="fr-CH" sz="1600" i="1" dirty="0" err="1" smtClean="0"/>
              <a:t>Eerlijk</a:t>
            </a:r>
            <a:endParaRPr lang="fr-CH" sz="1600" i="1" dirty="0" smtClean="0"/>
          </a:p>
          <a:p>
            <a:pPr>
              <a:buNone/>
            </a:pPr>
            <a:r>
              <a:rPr lang="fr-CH" sz="1600" dirty="0" smtClean="0">
                <a:hlinkClick r:id="rId2"/>
              </a:rPr>
              <a:t>https://youtu.be/UgC0rH9N3Vs</a:t>
            </a:r>
            <a:r>
              <a:rPr lang="fr-CH" sz="1600" dirty="0" smtClean="0"/>
              <a:t> </a:t>
            </a:r>
            <a:endParaRPr lang="fr-CH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Philippe</a:t>
            </a:r>
            <a:r>
              <a:rPr lang="sk-SK" dirty="0" smtClean="0"/>
              <a:t> </a:t>
            </a:r>
            <a:r>
              <a:rPr lang="sk-SK" dirty="0" err="1" smtClean="0"/>
              <a:t>Geubels</a:t>
            </a:r>
            <a:r>
              <a:rPr lang="sk-SK" dirty="0" smtClean="0"/>
              <a:t> - </a:t>
            </a:r>
            <a:r>
              <a:rPr lang="sk-SK" dirty="0" err="1" smtClean="0"/>
              <a:t>Cabaret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nl-NL" dirty="0"/>
              <a:t>Bekend </a:t>
            </a:r>
            <a:r>
              <a:rPr lang="sk-SK" dirty="0" err="1" smtClean="0"/>
              <a:t>uit</a:t>
            </a:r>
            <a:r>
              <a:rPr lang="sk-SK" dirty="0" smtClean="0"/>
              <a:t> </a:t>
            </a:r>
            <a:r>
              <a:rPr lang="nl-NL" dirty="0" smtClean="0"/>
              <a:t>Comedy </a:t>
            </a:r>
            <a:r>
              <a:rPr lang="nl-NL" dirty="0"/>
              <a:t>Casino </a:t>
            </a:r>
            <a:r>
              <a:rPr lang="nl-NL" dirty="0" smtClean="0"/>
              <a:t>–tweede </a:t>
            </a:r>
            <a:r>
              <a:rPr lang="nl-NL" dirty="0"/>
              <a:t>na Xander De Rycke</a:t>
            </a:r>
            <a:endParaRPr lang="sk-SK" dirty="0"/>
          </a:p>
          <a:p>
            <a:pPr lvl="0"/>
            <a:r>
              <a:rPr lang="nl-NL" dirty="0"/>
              <a:t>Geen diploma secundair onderwijs -&gt; rekkenvuller uit de Colruyt, leert via collega Hans Teeuwen kennen (inspiratiebron)</a:t>
            </a:r>
            <a:endParaRPr lang="sk-SK" dirty="0"/>
          </a:p>
          <a:p>
            <a:pPr lvl="0"/>
            <a:r>
              <a:rPr lang="nl-NL" dirty="0"/>
              <a:t>Comedy Casino bracht op Canvas tussen 2005 en 2009 een programma uit, waar ongeveer een tiental bekende komieken uit voortkwamen, die nog steeds populair zijn, bvb: Michael van Peel, die na Geert Hoste de bekendste oudejaarscabaratier is.</a:t>
            </a:r>
            <a:endParaRPr lang="sk-SK" dirty="0"/>
          </a:p>
          <a:p>
            <a:pPr lvl="0"/>
            <a:endParaRPr lang="sk-SK" dirty="0" smtClean="0"/>
          </a:p>
          <a:p>
            <a:pPr lvl="0"/>
            <a:r>
              <a:rPr lang="sk-SK" dirty="0" err="1" smtClean="0"/>
              <a:t>Invloed</a:t>
            </a:r>
            <a:r>
              <a:rPr lang="sk-SK" dirty="0" smtClean="0"/>
              <a:t> </a:t>
            </a:r>
            <a:r>
              <a:rPr lang="sk-SK" dirty="0" err="1" smtClean="0"/>
              <a:t>tvprogramma</a:t>
            </a:r>
            <a:r>
              <a:rPr lang="sk-SK" dirty="0" smtClean="0"/>
              <a:t> </a:t>
            </a:r>
            <a:r>
              <a:rPr lang="sk-SK" dirty="0" err="1" smtClean="0"/>
              <a:t>De</a:t>
            </a:r>
            <a:r>
              <a:rPr lang="sk-SK" dirty="0" smtClean="0"/>
              <a:t> </a:t>
            </a:r>
            <a:r>
              <a:rPr lang="sk-SK" dirty="0" err="1" smtClean="0"/>
              <a:t>Wereld</a:t>
            </a:r>
            <a:r>
              <a:rPr lang="sk-SK" dirty="0" smtClean="0"/>
              <a:t> </a:t>
            </a:r>
            <a:r>
              <a:rPr lang="sk-SK" dirty="0" err="1" smtClean="0"/>
              <a:t>draait</a:t>
            </a:r>
            <a:r>
              <a:rPr lang="sk-SK" dirty="0" smtClean="0"/>
              <a:t> door – </a:t>
            </a:r>
            <a:r>
              <a:rPr lang="sk-SK" dirty="0" err="1" smtClean="0"/>
              <a:t>bekend</a:t>
            </a:r>
            <a:r>
              <a:rPr lang="sk-SK" dirty="0" smtClean="0"/>
              <a:t> in NL</a:t>
            </a:r>
          </a:p>
          <a:p>
            <a:pPr lvl="0"/>
            <a:r>
              <a:rPr lang="nl-NL" dirty="0" smtClean="0"/>
              <a:t>Ziggodome</a:t>
            </a:r>
            <a:r>
              <a:rPr lang="nl-NL" dirty="0"/>
              <a:t>.</a:t>
            </a:r>
            <a:endParaRPr lang="sk-SK" dirty="0"/>
          </a:p>
          <a:p>
            <a:pPr lvl="0"/>
            <a:r>
              <a:rPr lang="nl-NL" dirty="0"/>
              <a:t>Bekend om zijn nasale stem, traag spreken</a:t>
            </a:r>
            <a:endParaRPr lang="sk-SK" dirty="0"/>
          </a:p>
          <a:p>
            <a:pPr lvl="0"/>
            <a:r>
              <a:rPr lang="sk-SK" dirty="0" err="1" smtClean="0"/>
              <a:t>Recent</a:t>
            </a:r>
            <a:r>
              <a:rPr lang="sk-SK" dirty="0" smtClean="0"/>
              <a:t> </a:t>
            </a:r>
            <a:r>
              <a:rPr lang="nl-NL" dirty="0" smtClean="0"/>
              <a:t>Televisieprogramma</a:t>
            </a:r>
            <a:r>
              <a:rPr lang="nl-NL" dirty="0"/>
              <a:t>: omgaan met taboes</a:t>
            </a:r>
            <a:endParaRPr lang="sk-SK" dirty="0"/>
          </a:p>
          <a:p>
            <a:r>
              <a:rPr lang="nl-NL" u="sng" dirty="0">
                <a:hlinkClick r:id="rId2"/>
              </a:rPr>
              <a:t>https://www.youtube.com/watch?v=aAST-BCG1ms</a:t>
            </a:r>
            <a:endParaRPr lang="sk-SK" dirty="0"/>
          </a:p>
          <a:p>
            <a:r>
              <a:rPr lang="nl-NL" u="sng" dirty="0">
                <a:hlinkClick r:id="rId3"/>
              </a:rPr>
              <a:t>https://www.vrt.be/vrtnws/nl/2018/01/19/mag-je-lachen-met-andermans-leed--philippe-geubels-doorbreekt-ee/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8424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err="1" smtClean="0"/>
              <a:t>Seksisme</a:t>
            </a:r>
            <a:r>
              <a:rPr lang="sk-SK" dirty="0" smtClean="0"/>
              <a:t> en humor? </a:t>
            </a:r>
            <a:r>
              <a:rPr lang="sk-SK" dirty="0" err="1" smtClean="0"/>
              <a:t>De</a:t>
            </a:r>
            <a:r>
              <a:rPr lang="sk-SK" dirty="0" smtClean="0"/>
              <a:t> </a:t>
            </a:r>
            <a:r>
              <a:rPr lang="sk-SK" dirty="0" err="1" smtClean="0"/>
              <a:t>Slimste</a:t>
            </a:r>
            <a:r>
              <a:rPr lang="sk-SK" dirty="0" smtClean="0"/>
              <a:t> </a:t>
            </a:r>
            <a:r>
              <a:rPr lang="sk-SK" dirty="0" err="1" smtClean="0"/>
              <a:t>mens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In </a:t>
            </a:r>
            <a:r>
              <a:rPr lang="sk-SK" dirty="0" err="1"/>
              <a:t>de</a:t>
            </a:r>
            <a:r>
              <a:rPr lang="sk-SK" dirty="0"/>
              <a:t> </a:t>
            </a:r>
            <a:r>
              <a:rPr lang="sk-SK" dirty="0" err="1"/>
              <a:t>woorden</a:t>
            </a:r>
            <a:r>
              <a:rPr lang="sk-SK" dirty="0"/>
              <a:t> </a:t>
            </a:r>
            <a:r>
              <a:rPr lang="sk-SK" dirty="0" err="1"/>
              <a:t>van</a:t>
            </a:r>
            <a:r>
              <a:rPr lang="sk-SK" dirty="0"/>
              <a:t> </a:t>
            </a:r>
            <a:r>
              <a:rPr lang="sk-SK" dirty="0" err="1"/>
              <a:t>televisiefiguur</a:t>
            </a:r>
            <a:r>
              <a:rPr lang="sk-SK" dirty="0"/>
              <a:t> </a:t>
            </a:r>
            <a:r>
              <a:rPr lang="sk-SK" dirty="0" err="1"/>
              <a:t>Annemie</a:t>
            </a:r>
            <a:r>
              <a:rPr lang="sk-SK" dirty="0"/>
              <a:t> </a:t>
            </a:r>
            <a:r>
              <a:rPr lang="sk-SK" dirty="0" err="1"/>
              <a:t>Struyf</a:t>
            </a:r>
            <a:r>
              <a:rPr lang="sk-SK" dirty="0"/>
              <a:t>: ‘</a:t>
            </a:r>
            <a:r>
              <a:rPr lang="sk-SK" dirty="0" err="1"/>
              <a:t>Ik</a:t>
            </a:r>
            <a:r>
              <a:rPr lang="sk-SK" dirty="0"/>
              <a:t> </a:t>
            </a:r>
            <a:r>
              <a:rPr lang="sk-SK" dirty="0" err="1"/>
              <a:t>ben</a:t>
            </a:r>
            <a:r>
              <a:rPr lang="sk-SK" dirty="0"/>
              <a:t> </a:t>
            </a:r>
            <a:r>
              <a:rPr lang="sk-SK" dirty="0" err="1"/>
              <a:t>vele</a:t>
            </a:r>
            <a:r>
              <a:rPr lang="sk-SK" dirty="0"/>
              <a:t> </a:t>
            </a:r>
            <a:r>
              <a:rPr lang="sk-SK" dirty="0" err="1"/>
              <a:t>jaren</a:t>
            </a:r>
            <a:r>
              <a:rPr lang="sk-SK" dirty="0"/>
              <a:t> </a:t>
            </a:r>
            <a:r>
              <a:rPr lang="sk-SK" dirty="0" err="1"/>
              <a:t>jurylid</a:t>
            </a:r>
            <a:r>
              <a:rPr lang="sk-SK" dirty="0"/>
              <a:t> </a:t>
            </a:r>
            <a:r>
              <a:rPr lang="sk-SK" dirty="0" err="1"/>
              <a:t>geweest</a:t>
            </a:r>
            <a:r>
              <a:rPr lang="sk-SK" dirty="0"/>
              <a:t> in ‘</a:t>
            </a:r>
            <a:r>
              <a:rPr lang="sk-SK" dirty="0" err="1"/>
              <a:t>De</a:t>
            </a:r>
            <a:r>
              <a:rPr lang="sk-SK" dirty="0"/>
              <a:t> </a:t>
            </a:r>
            <a:r>
              <a:rPr lang="sk-SK" dirty="0" err="1"/>
              <a:t>slimste</a:t>
            </a:r>
            <a:r>
              <a:rPr lang="sk-SK" dirty="0"/>
              <a:t> </a:t>
            </a:r>
            <a:r>
              <a:rPr lang="sk-SK" dirty="0" err="1"/>
              <a:t>mens</a:t>
            </a:r>
            <a:r>
              <a:rPr lang="sk-SK" dirty="0"/>
              <a:t> </a:t>
            </a:r>
            <a:r>
              <a:rPr lang="sk-SK" dirty="0" err="1"/>
              <a:t>ter</a:t>
            </a:r>
            <a:r>
              <a:rPr lang="sk-SK" dirty="0"/>
              <a:t> </a:t>
            </a:r>
            <a:r>
              <a:rPr lang="sk-SK" dirty="0" err="1"/>
              <a:t>wereld</a:t>
            </a:r>
            <a:r>
              <a:rPr lang="sk-SK" dirty="0"/>
              <a:t>’. </a:t>
            </a:r>
            <a:r>
              <a:rPr lang="sk-SK" dirty="0" err="1"/>
              <a:t>Heel</a:t>
            </a:r>
            <a:r>
              <a:rPr lang="sk-SK" dirty="0"/>
              <a:t> </a:t>
            </a:r>
            <a:r>
              <a:rPr lang="sk-SK" dirty="0" err="1"/>
              <a:t>eerlijk</a:t>
            </a:r>
            <a:r>
              <a:rPr lang="sk-SK" dirty="0"/>
              <a:t>: dát </a:t>
            </a:r>
            <a:r>
              <a:rPr lang="sk-SK" dirty="0" err="1"/>
              <a:t>seksisme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meteen</a:t>
            </a:r>
            <a:r>
              <a:rPr lang="sk-SK" dirty="0"/>
              <a:t> </a:t>
            </a:r>
            <a:r>
              <a:rPr lang="sk-SK" dirty="0" err="1"/>
              <a:t>ook</a:t>
            </a:r>
            <a:r>
              <a:rPr lang="sk-SK" dirty="0"/>
              <a:t> </a:t>
            </a:r>
            <a:r>
              <a:rPr lang="sk-SK" dirty="0" err="1"/>
              <a:t>de</a:t>
            </a:r>
            <a:r>
              <a:rPr lang="sk-SK" dirty="0"/>
              <a:t> </a:t>
            </a:r>
            <a:r>
              <a:rPr lang="sk-SK" dirty="0" err="1"/>
              <a:t>reden</a:t>
            </a:r>
            <a:r>
              <a:rPr lang="sk-SK" dirty="0"/>
              <a:t> </a:t>
            </a:r>
            <a:r>
              <a:rPr lang="sk-SK" dirty="0" err="1"/>
              <a:t>waarom</a:t>
            </a:r>
            <a:r>
              <a:rPr lang="sk-SK" dirty="0"/>
              <a:t> </a:t>
            </a:r>
            <a:r>
              <a:rPr lang="sk-SK" dirty="0" err="1"/>
              <a:t>ik</a:t>
            </a:r>
            <a:r>
              <a:rPr lang="sk-SK" dirty="0"/>
              <a:t> niet </a:t>
            </a:r>
            <a:r>
              <a:rPr lang="sk-SK" dirty="0" err="1"/>
              <a:t>meer</a:t>
            </a:r>
            <a:r>
              <a:rPr lang="sk-SK" dirty="0"/>
              <a:t> in </a:t>
            </a:r>
            <a:r>
              <a:rPr lang="sk-SK" dirty="0" err="1"/>
              <a:t>de</a:t>
            </a:r>
            <a:r>
              <a:rPr lang="sk-SK" dirty="0"/>
              <a:t> jury </a:t>
            </a:r>
            <a:r>
              <a:rPr lang="sk-SK" dirty="0" err="1"/>
              <a:t>wil</a:t>
            </a:r>
            <a:r>
              <a:rPr lang="sk-SK" dirty="0"/>
              <a:t> </a:t>
            </a:r>
            <a:r>
              <a:rPr lang="sk-SK" dirty="0" err="1"/>
              <a:t>zitten</a:t>
            </a:r>
            <a:r>
              <a:rPr lang="sk-SK" dirty="0"/>
              <a:t>’, </a:t>
            </a:r>
            <a:r>
              <a:rPr lang="sk-SK" dirty="0" err="1"/>
              <a:t>aldus</a:t>
            </a:r>
            <a:r>
              <a:rPr lang="sk-SK" dirty="0"/>
              <a:t> </a:t>
            </a:r>
            <a:r>
              <a:rPr lang="sk-SK" dirty="0" err="1"/>
              <a:t>Struyf</a:t>
            </a:r>
            <a:r>
              <a:rPr lang="sk-SK" dirty="0"/>
              <a:t> in </a:t>
            </a:r>
            <a:r>
              <a:rPr lang="sk-SK" i="1" dirty="0" err="1"/>
              <a:t>De</a:t>
            </a:r>
            <a:r>
              <a:rPr lang="sk-SK" i="1" dirty="0"/>
              <a:t> </a:t>
            </a:r>
            <a:r>
              <a:rPr lang="sk-SK" i="1" dirty="0" err="1"/>
              <a:t>Zondag</a:t>
            </a:r>
            <a:r>
              <a:rPr lang="sk-SK" dirty="0"/>
              <a:t>.</a:t>
            </a:r>
          </a:p>
          <a:p>
            <a:r>
              <a:rPr lang="sk-SK" dirty="0"/>
              <a:t>‘</a:t>
            </a:r>
            <a:r>
              <a:rPr lang="sk-SK" dirty="0" err="1"/>
              <a:t>Ik</a:t>
            </a:r>
            <a:r>
              <a:rPr lang="sk-SK" dirty="0"/>
              <a:t> </a:t>
            </a:r>
            <a:r>
              <a:rPr lang="sk-SK" dirty="0" err="1"/>
              <a:t>zeg</a:t>
            </a:r>
            <a:r>
              <a:rPr lang="sk-SK" dirty="0"/>
              <a:t> </a:t>
            </a:r>
            <a:r>
              <a:rPr lang="sk-SK" dirty="0" err="1"/>
              <a:t>dat</a:t>
            </a:r>
            <a:r>
              <a:rPr lang="sk-SK" dirty="0"/>
              <a:t> met </a:t>
            </a:r>
            <a:r>
              <a:rPr lang="sk-SK" dirty="0" err="1"/>
              <a:t>de</a:t>
            </a:r>
            <a:r>
              <a:rPr lang="sk-SK" dirty="0"/>
              <a:t> </a:t>
            </a:r>
            <a:r>
              <a:rPr lang="sk-SK" dirty="0" err="1"/>
              <a:t>glimlach</a:t>
            </a:r>
            <a:r>
              <a:rPr lang="sk-SK" dirty="0"/>
              <a:t>, </a:t>
            </a:r>
            <a:r>
              <a:rPr lang="sk-SK" dirty="0" err="1"/>
              <a:t>want</a:t>
            </a:r>
            <a:r>
              <a:rPr lang="sk-SK" dirty="0"/>
              <a:t> </a:t>
            </a:r>
            <a:r>
              <a:rPr lang="sk-SK" dirty="0" err="1"/>
              <a:t>ik</a:t>
            </a:r>
            <a:r>
              <a:rPr lang="sk-SK" dirty="0"/>
              <a:t> </a:t>
            </a:r>
            <a:r>
              <a:rPr lang="sk-SK" dirty="0" err="1"/>
              <a:t>heb</a:t>
            </a:r>
            <a:r>
              <a:rPr lang="sk-SK" dirty="0"/>
              <a:t> </a:t>
            </a:r>
            <a:r>
              <a:rPr lang="sk-SK" dirty="0" err="1"/>
              <a:t>dat</a:t>
            </a:r>
            <a:r>
              <a:rPr lang="sk-SK" dirty="0"/>
              <a:t> </a:t>
            </a:r>
            <a:r>
              <a:rPr lang="sk-SK" dirty="0" err="1"/>
              <a:t>al</a:t>
            </a:r>
            <a:r>
              <a:rPr lang="sk-SK" dirty="0"/>
              <a:t> </a:t>
            </a:r>
            <a:r>
              <a:rPr lang="sk-SK" dirty="0" err="1"/>
              <a:t>die</a:t>
            </a:r>
            <a:r>
              <a:rPr lang="sk-SK" dirty="0"/>
              <a:t> </a:t>
            </a:r>
            <a:r>
              <a:rPr lang="sk-SK" dirty="0" err="1"/>
              <a:t>tijd</a:t>
            </a:r>
            <a:r>
              <a:rPr lang="sk-SK" dirty="0"/>
              <a:t> </a:t>
            </a:r>
            <a:r>
              <a:rPr lang="sk-SK" dirty="0" err="1"/>
              <a:t>graag</a:t>
            </a:r>
            <a:r>
              <a:rPr lang="sk-SK" dirty="0"/>
              <a:t> </a:t>
            </a:r>
            <a:r>
              <a:rPr lang="sk-SK" dirty="0" err="1"/>
              <a:t>gedaan</a:t>
            </a:r>
            <a:r>
              <a:rPr lang="sk-SK" dirty="0"/>
              <a:t>, </a:t>
            </a:r>
            <a:r>
              <a:rPr lang="sk-SK" dirty="0" err="1"/>
              <a:t>maar</a:t>
            </a:r>
            <a:r>
              <a:rPr lang="sk-SK" dirty="0"/>
              <a:t> </a:t>
            </a:r>
            <a:r>
              <a:rPr lang="sk-SK" dirty="0" err="1"/>
              <a:t>nu</a:t>
            </a:r>
            <a:r>
              <a:rPr lang="sk-SK" dirty="0"/>
              <a:t> </a:t>
            </a:r>
            <a:r>
              <a:rPr lang="sk-SK" dirty="0" err="1"/>
              <a:t>heb</a:t>
            </a:r>
            <a:r>
              <a:rPr lang="sk-SK" dirty="0"/>
              <a:t> </a:t>
            </a:r>
            <a:r>
              <a:rPr lang="sk-SK" dirty="0" err="1"/>
              <a:t>ik</a:t>
            </a:r>
            <a:r>
              <a:rPr lang="sk-SK" dirty="0"/>
              <a:t> </a:t>
            </a:r>
            <a:r>
              <a:rPr lang="sk-SK" dirty="0" err="1"/>
              <a:t>er</a:t>
            </a:r>
            <a:r>
              <a:rPr lang="sk-SK" dirty="0"/>
              <a:t> </a:t>
            </a:r>
            <a:r>
              <a:rPr lang="sk-SK" dirty="0" err="1"/>
              <a:t>geen</a:t>
            </a:r>
            <a:r>
              <a:rPr lang="sk-SK" dirty="0"/>
              <a:t> </a:t>
            </a:r>
            <a:r>
              <a:rPr lang="sk-SK" dirty="0" err="1"/>
              <a:t>zin</a:t>
            </a:r>
            <a:r>
              <a:rPr lang="sk-SK" dirty="0"/>
              <a:t> </a:t>
            </a:r>
            <a:r>
              <a:rPr lang="sk-SK" dirty="0" err="1"/>
              <a:t>meer</a:t>
            </a:r>
            <a:r>
              <a:rPr lang="sk-SK" dirty="0"/>
              <a:t> in </a:t>
            </a:r>
            <a:r>
              <a:rPr lang="sk-SK" dirty="0" err="1"/>
              <a:t>om</a:t>
            </a:r>
            <a:r>
              <a:rPr lang="sk-SK" dirty="0"/>
              <a:t> </a:t>
            </a:r>
            <a:r>
              <a:rPr lang="sk-SK" dirty="0" err="1"/>
              <a:t>bijna</a:t>
            </a:r>
            <a:r>
              <a:rPr lang="sk-SK" dirty="0"/>
              <a:t> </a:t>
            </a:r>
            <a:r>
              <a:rPr lang="sk-SK" dirty="0" err="1"/>
              <a:t>een</a:t>
            </a:r>
            <a:r>
              <a:rPr lang="sk-SK" dirty="0"/>
              <a:t> </a:t>
            </a:r>
            <a:r>
              <a:rPr lang="sk-SK" dirty="0" err="1"/>
              <a:t>uur</a:t>
            </a:r>
            <a:r>
              <a:rPr lang="sk-SK" dirty="0"/>
              <a:t> </a:t>
            </a:r>
            <a:r>
              <a:rPr lang="sk-SK" dirty="0" err="1"/>
              <a:t>lang</a:t>
            </a:r>
            <a:r>
              <a:rPr lang="sk-SK" dirty="0"/>
              <a:t> </a:t>
            </a:r>
            <a:r>
              <a:rPr lang="sk-SK" dirty="0" err="1"/>
              <a:t>seksistische</a:t>
            </a:r>
            <a:r>
              <a:rPr lang="sk-SK" dirty="0"/>
              <a:t> </a:t>
            </a:r>
            <a:r>
              <a:rPr lang="sk-SK" dirty="0" err="1"/>
              <a:t>opmerkingen</a:t>
            </a:r>
            <a:r>
              <a:rPr lang="sk-SK" dirty="0"/>
              <a:t> over </a:t>
            </a:r>
            <a:r>
              <a:rPr lang="sk-SK" dirty="0" err="1"/>
              <a:t>mij</a:t>
            </a:r>
            <a:r>
              <a:rPr lang="sk-SK" dirty="0"/>
              <a:t> </a:t>
            </a:r>
            <a:r>
              <a:rPr lang="sk-SK" dirty="0" err="1"/>
              <a:t>heen</a:t>
            </a:r>
            <a:r>
              <a:rPr lang="sk-SK" dirty="0"/>
              <a:t> </a:t>
            </a:r>
            <a:r>
              <a:rPr lang="sk-SK" dirty="0" err="1"/>
              <a:t>te</a:t>
            </a:r>
            <a:r>
              <a:rPr lang="sk-SK" dirty="0"/>
              <a:t> </a:t>
            </a:r>
            <a:r>
              <a:rPr lang="sk-SK" dirty="0" err="1"/>
              <a:t>krijgen</a:t>
            </a:r>
            <a:r>
              <a:rPr lang="sk-SK" dirty="0"/>
              <a:t>’, </a:t>
            </a:r>
            <a:r>
              <a:rPr lang="sk-SK" dirty="0" err="1"/>
              <a:t>vervolgt</a:t>
            </a:r>
            <a:r>
              <a:rPr lang="sk-SK" dirty="0"/>
              <a:t> </a:t>
            </a:r>
            <a:r>
              <a:rPr lang="sk-SK" dirty="0" err="1"/>
              <a:t>ze</a:t>
            </a:r>
            <a:r>
              <a:rPr lang="sk-SK" dirty="0"/>
              <a:t>. ‘</a:t>
            </a:r>
            <a:r>
              <a:rPr lang="sk-SK" dirty="0" err="1"/>
              <a:t>Ik</a:t>
            </a:r>
            <a:r>
              <a:rPr lang="sk-SK" dirty="0"/>
              <a:t> </a:t>
            </a:r>
            <a:r>
              <a:rPr lang="sk-SK" dirty="0" err="1"/>
              <a:t>was</a:t>
            </a:r>
            <a:r>
              <a:rPr lang="sk-SK" dirty="0"/>
              <a:t> </a:t>
            </a:r>
            <a:r>
              <a:rPr lang="sk-SK" dirty="0" err="1"/>
              <a:t>daar</a:t>
            </a:r>
            <a:r>
              <a:rPr lang="sk-SK" dirty="0"/>
              <a:t>, </a:t>
            </a:r>
            <a:r>
              <a:rPr lang="sk-SK" dirty="0" err="1"/>
              <a:t>net</a:t>
            </a:r>
            <a:r>
              <a:rPr lang="sk-SK" dirty="0"/>
              <a:t> </a:t>
            </a:r>
            <a:r>
              <a:rPr lang="sk-SK" dirty="0" err="1"/>
              <a:t>zoals</a:t>
            </a:r>
            <a:r>
              <a:rPr lang="sk-SK" dirty="0"/>
              <a:t> </a:t>
            </a:r>
            <a:r>
              <a:rPr lang="sk-SK" dirty="0" err="1"/>
              <a:t>vele</a:t>
            </a:r>
            <a:r>
              <a:rPr lang="sk-SK" dirty="0"/>
              <a:t> </a:t>
            </a:r>
            <a:r>
              <a:rPr lang="sk-SK" dirty="0" err="1"/>
              <a:t>andere</a:t>
            </a:r>
            <a:r>
              <a:rPr lang="sk-SK" dirty="0"/>
              <a:t> </a:t>
            </a:r>
            <a:r>
              <a:rPr lang="sk-SK" dirty="0" err="1"/>
              <a:t>vrouwen</a:t>
            </a:r>
            <a:r>
              <a:rPr lang="sk-SK" dirty="0"/>
              <a:t>, </a:t>
            </a:r>
            <a:r>
              <a:rPr lang="sk-SK" dirty="0" err="1"/>
              <a:t>vaak</a:t>
            </a:r>
            <a:r>
              <a:rPr lang="sk-SK" dirty="0"/>
              <a:t> </a:t>
            </a:r>
            <a:r>
              <a:rPr lang="sk-SK" dirty="0" err="1"/>
              <a:t>de</a:t>
            </a:r>
            <a:r>
              <a:rPr lang="sk-SK" dirty="0"/>
              <a:t> </a:t>
            </a:r>
            <a:r>
              <a:rPr lang="sk-SK" dirty="0" err="1"/>
              <a:t>schietschijf</a:t>
            </a:r>
            <a:r>
              <a:rPr lang="sk-SK" dirty="0"/>
              <a:t> </a:t>
            </a:r>
            <a:r>
              <a:rPr lang="sk-SK" dirty="0" err="1"/>
              <a:t>van</a:t>
            </a:r>
            <a:r>
              <a:rPr lang="sk-SK" dirty="0"/>
              <a:t> </a:t>
            </a:r>
            <a:r>
              <a:rPr lang="sk-SK" dirty="0" err="1"/>
              <a:t>dat</a:t>
            </a:r>
            <a:r>
              <a:rPr lang="sk-SK" dirty="0"/>
              <a:t> </a:t>
            </a:r>
            <a:r>
              <a:rPr lang="sk-SK" dirty="0" err="1"/>
              <a:t>soort</a:t>
            </a:r>
            <a:r>
              <a:rPr lang="sk-SK" dirty="0"/>
              <a:t> </a:t>
            </a:r>
            <a:r>
              <a:rPr lang="sk-SK" dirty="0" err="1"/>
              <a:t>grappen</a:t>
            </a:r>
            <a:r>
              <a:rPr lang="sk-SK" dirty="0"/>
              <a:t>. </a:t>
            </a:r>
            <a:r>
              <a:rPr lang="sk-SK" dirty="0" err="1"/>
              <a:t>Misschien</a:t>
            </a:r>
            <a:r>
              <a:rPr lang="sk-SK" dirty="0"/>
              <a:t> </a:t>
            </a:r>
            <a:r>
              <a:rPr lang="sk-SK" dirty="0" err="1"/>
              <a:t>zou</a:t>
            </a:r>
            <a:r>
              <a:rPr lang="sk-SK" dirty="0"/>
              <a:t> het </a:t>
            </a:r>
            <a:r>
              <a:rPr lang="sk-SK" dirty="0" err="1"/>
              <a:t>wel</a:t>
            </a:r>
            <a:r>
              <a:rPr lang="sk-SK" dirty="0"/>
              <a:t> </a:t>
            </a:r>
            <a:r>
              <a:rPr lang="sk-SK" dirty="0" err="1"/>
              <a:t>helpen</a:t>
            </a:r>
            <a:r>
              <a:rPr lang="sk-SK" dirty="0"/>
              <a:t> </a:t>
            </a:r>
            <a:r>
              <a:rPr lang="sk-SK" dirty="0" err="1"/>
              <a:t>als</a:t>
            </a:r>
            <a:r>
              <a:rPr lang="sk-SK" dirty="0"/>
              <a:t> </a:t>
            </a:r>
            <a:r>
              <a:rPr lang="sk-SK" dirty="0" err="1"/>
              <a:t>andere</a:t>
            </a:r>
            <a:r>
              <a:rPr lang="sk-SK" dirty="0"/>
              <a:t> </a:t>
            </a:r>
            <a:r>
              <a:rPr lang="sk-SK" dirty="0" err="1"/>
              <a:t>vrouwen</a:t>
            </a:r>
            <a:r>
              <a:rPr lang="sk-SK" dirty="0"/>
              <a:t> </a:t>
            </a:r>
            <a:r>
              <a:rPr lang="sk-SK" dirty="0" err="1"/>
              <a:t>ook</a:t>
            </a:r>
            <a:r>
              <a:rPr lang="sk-SK" dirty="0"/>
              <a:t> </a:t>
            </a:r>
            <a:r>
              <a:rPr lang="sk-SK" dirty="0" err="1"/>
              <a:t>zouden</a:t>
            </a:r>
            <a:r>
              <a:rPr lang="sk-SK" dirty="0"/>
              <a:t> </a:t>
            </a:r>
            <a:r>
              <a:rPr lang="sk-SK" dirty="0" err="1"/>
              <a:t>zeggen</a:t>
            </a:r>
            <a:r>
              <a:rPr lang="sk-SK" dirty="0"/>
              <a:t>: “</a:t>
            </a:r>
            <a:r>
              <a:rPr lang="sk-SK" dirty="0" err="1"/>
              <a:t>Sorry</a:t>
            </a:r>
            <a:r>
              <a:rPr lang="sk-SK" dirty="0"/>
              <a:t>, </a:t>
            </a:r>
            <a:r>
              <a:rPr lang="sk-SK" dirty="0" err="1"/>
              <a:t>ik</a:t>
            </a:r>
            <a:r>
              <a:rPr lang="sk-SK" dirty="0"/>
              <a:t> </a:t>
            </a:r>
            <a:r>
              <a:rPr lang="sk-SK" dirty="0" err="1"/>
              <a:t>wil</a:t>
            </a:r>
            <a:r>
              <a:rPr lang="sk-SK" dirty="0"/>
              <a:t> </a:t>
            </a:r>
            <a:r>
              <a:rPr lang="sk-SK" dirty="0" err="1"/>
              <a:t>geen</a:t>
            </a:r>
            <a:r>
              <a:rPr lang="sk-SK" dirty="0"/>
              <a:t> </a:t>
            </a:r>
            <a:r>
              <a:rPr lang="sk-SK" dirty="0" err="1"/>
              <a:t>schietschijf</a:t>
            </a:r>
            <a:r>
              <a:rPr lang="sk-SK" dirty="0"/>
              <a:t> </a:t>
            </a:r>
            <a:r>
              <a:rPr lang="sk-SK" dirty="0" err="1"/>
              <a:t>meer</a:t>
            </a:r>
            <a:r>
              <a:rPr lang="sk-SK" dirty="0"/>
              <a:t> </a:t>
            </a:r>
            <a:r>
              <a:rPr lang="sk-SK" dirty="0" err="1"/>
              <a:t>zijn</a:t>
            </a:r>
            <a:r>
              <a:rPr lang="sk-SK" dirty="0"/>
              <a:t>”.’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1274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08720"/>
            <a:ext cx="3528392" cy="529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54160"/>
            <a:ext cx="4696011" cy="2658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212976"/>
            <a:ext cx="5072681" cy="3540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53854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Herman</a:t>
            </a:r>
            <a:r>
              <a:rPr lang="sk-SK" dirty="0" smtClean="0"/>
              <a:t> </a:t>
            </a:r>
            <a:r>
              <a:rPr lang="sk-SK" dirty="0" err="1" smtClean="0"/>
              <a:t>Brusselmans</a:t>
            </a:r>
            <a:r>
              <a:rPr lang="sk-SK" dirty="0" smtClean="0"/>
              <a:t> en </a:t>
            </a:r>
            <a:r>
              <a:rPr lang="sk-SK" dirty="0" err="1" smtClean="0"/>
              <a:t>Jeroom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Schrijver</a:t>
            </a:r>
            <a:r>
              <a:rPr lang="sk-SK" dirty="0" smtClean="0"/>
              <a:t>, </a:t>
            </a:r>
            <a:r>
              <a:rPr lang="nl-NL" dirty="0" smtClean="0"/>
              <a:t>expliciete </a:t>
            </a:r>
            <a:r>
              <a:rPr lang="nl-NL" dirty="0"/>
              <a:t>humor, ook in zijn columns in het tijdschrift HUMO en zijn romans</a:t>
            </a:r>
            <a:endParaRPr lang="sk-SK" dirty="0"/>
          </a:p>
          <a:p>
            <a:r>
              <a:rPr lang="nl-NL" u="sng" dirty="0">
                <a:hlinkClick r:id="rId2"/>
              </a:rPr>
              <a:t>https://www.youtube.com/watch?v=FjmABAD8DS4</a:t>
            </a:r>
            <a:r>
              <a:rPr lang="nl-NL" dirty="0"/>
              <a:t> (tot 4:00 of 5:00)</a:t>
            </a:r>
            <a:endParaRPr lang="sk-SK" dirty="0"/>
          </a:p>
          <a:p>
            <a:r>
              <a:rPr lang="nl-NL" dirty="0"/>
              <a:t>Tekenaar Jeroom staat er ook voor bekend om expliciete humor te tekenen, zoals Ridder Bauknecht, Jos het Debiele ei, het vrolijke dierenbos en vele anderen.</a:t>
            </a:r>
            <a:endParaRPr lang="sk-SK" dirty="0"/>
          </a:p>
          <a:p>
            <a:r>
              <a:rPr lang="nl-NL" u="sng" dirty="0">
                <a:hlinkClick r:id="rId3"/>
              </a:rPr>
              <a:t>https://www.jeroom-inc.com/nl-be/comics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199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Creatief</a:t>
            </a:r>
            <a:r>
              <a:rPr lang="cs-CZ" dirty="0" smtClean="0"/>
              <a:t> met </a:t>
            </a:r>
            <a:r>
              <a:rPr lang="cs-CZ" dirty="0" err="1" smtClean="0"/>
              <a:t>Kurk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youtu.be/Raicuc2I2rM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540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Van </a:t>
            </a:r>
            <a:r>
              <a:rPr lang="fr-CH" dirty="0" err="1" smtClean="0"/>
              <a:t>Kooten</a:t>
            </a:r>
            <a:r>
              <a:rPr lang="fr-CH" dirty="0" smtClean="0"/>
              <a:t> en De Bie </a:t>
            </a:r>
            <a:r>
              <a:rPr lang="nl-NL" b="1" dirty="0" smtClean="0"/>
              <a:t>(1974-1998)</a:t>
            </a:r>
            <a:br>
              <a:rPr lang="nl-NL" b="1" dirty="0" smtClean="0"/>
            </a:br>
            <a:r>
              <a:rPr lang="nl-NL" sz="2400" b="1" i="1" dirty="0" smtClean="0"/>
              <a:t>Kees van Kooten en Wim de </a:t>
            </a:r>
            <a:r>
              <a:rPr lang="nl-NL" sz="2400" b="1" i="1" dirty="0" err="1" smtClean="0"/>
              <a:t>Bie</a:t>
            </a:r>
            <a:endParaRPr lang="fr-CH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endParaRPr lang="nl-NL" sz="2400" b="1" dirty="0" smtClean="0">
              <a:latin typeface="+mj-lt"/>
            </a:endParaRPr>
          </a:p>
          <a:p>
            <a:pPr lvl="0"/>
            <a:r>
              <a:rPr lang="nl-NL" sz="2800" dirty="0" smtClean="0">
                <a:latin typeface="+mj-lt"/>
              </a:rPr>
              <a:t>typetjes uit alle lagen van de bevolking: perfect </a:t>
            </a:r>
            <a:r>
              <a:rPr lang="nl-NL" sz="2800" dirty="0" err="1" smtClean="0">
                <a:latin typeface="+mj-lt"/>
              </a:rPr>
              <a:t>geїntegreerde</a:t>
            </a:r>
            <a:r>
              <a:rPr lang="nl-NL" sz="2800" dirty="0" smtClean="0">
                <a:latin typeface="+mj-lt"/>
              </a:rPr>
              <a:t> Turk, alcoholist, junkie, burgemeester/wethouder, academicus (</a:t>
            </a:r>
            <a:r>
              <a:rPr lang="nl-NL" sz="2800" dirty="0" err="1" smtClean="0">
                <a:latin typeface="+mj-lt"/>
              </a:rPr>
              <a:t>Oost-Europadeskundige</a:t>
            </a:r>
            <a:r>
              <a:rPr lang="nl-NL" sz="2800" dirty="0" smtClean="0">
                <a:latin typeface="+mj-lt"/>
              </a:rPr>
              <a:t>), De Vieze Man</a:t>
            </a:r>
            <a:endParaRPr lang="fr-CH" sz="2800" dirty="0" smtClean="0">
              <a:latin typeface="+mj-lt"/>
            </a:endParaRPr>
          </a:p>
          <a:p>
            <a:pPr lvl="0"/>
            <a:r>
              <a:rPr lang="nl-NL" sz="2800" dirty="0" smtClean="0">
                <a:latin typeface="+mj-lt"/>
              </a:rPr>
              <a:t>politiek (</a:t>
            </a:r>
            <a:r>
              <a:rPr lang="nl-NL" sz="2800" dirty="0" err="1" smtClean="0">
                <a:latin typeface="+mj-lt"/>
              </a:rPr>
              <a:t>extreem-rechts</a:t>
            </a:r>
            <a:r>
              <a:rPr lang="nl-NL" sz="2800" dirty="0" smtClean="0">
                <a:latin typeface="+mj-lt"/>
              </a:rPr>
              <a:t>, overambitieuze politici, vakbondsmensen) en burgerlijkheid worden gepersifleerd</a:t>
            </a:r>
            <a:endParaRPr lang="fr-CH" sz="2800" dirty="0" smtClean="0">
              <a:latin typeface="+mj-lt"/>
            </a:endParaRPr>
          </a:p>
          <a:p>
            <a:pPr lvl="0"/>
            <a:r>
              <a:rPr lang="nl-NL" sz="2800" dirty="0" smtClean="0">
                <a:latin typeface="+mj-lt"/>
              </a:rPr>
              <a:t>maatschappijkritisch</a:t>
            </a:r>
            <a:endParaRPr lang="fr-CH" sz="2800" dirty="0" smtClean="0">
              <a:latin typeface="+mj-lt"/>
            </a:endParaRPr>
          </a:p>
          <a:p>
            <a:pPr lvl="0"/>
            <a:r>
              <a:rPr lang="nl-NL" sz="2800" dirty="0" smtClean="0">
                <a:latin typeface="+mj-lt"/>
              </a:rPr>
              <a:t>Haags accent</a:t>
            </a:r>
            <a:endParaRPr lang="fr-CH" sz="2800" dirty="0" smtClean="0">
              <a:latin typeface="+mj-lt"/>
            </a:endParaRPr>
          </a:p>
        </p:txBody>
      </p:sp>
      <p:pic>
        <p:nvPicPr>
          <p:cNvPr id="5" name="Tijdelijke aanduiding voor inhoud 4" descr="mehme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33320" y="2348880"/>
            <a:ext cx="4610680" cy="3276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smtClean="0"/>
              <a:t>INVLOED OP DE TAAL</a:t>
            </a:r>
            <a:endParaRPr lang="fr-CH" b="1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nl-NL" b="1" dirty="0" smtClean="0"/>
              <a:t>Veel nieuwe woorden in de Nederlandse taal opgenomen</a:t>
            </a:r>
          </a:p>
          <a:p>
            <a:pPr lvl="0">
              <a:buNone/>
            </a:pPr>
            <a:endParaRPr lang="fr-CH" dirty="0" smtClean="0"/>
          </a:p>
          <a:p>
            <a:pPr lvl="0"/>
            <a:r>
              <a:rPr lang="nl-NL" dirty="0" smtClean="0"/>
              <a:t>stoned als een garnaal (1975)</a:t>
            </a:r>
            <a:endParaRPr lang="fr-CH" dirty="0" smtClean="0"/>
          </a:p>
          <a:p>
            <a:pPr lvl="0"/>
            <a:r>
              <a:rPr lang="nl-NL" dirty="0" smtClean="0"/>
              <a:t>regelneef/geilneef (1977)</a:t>
            </a:r>
            <a:endParaRPr lang="fr-CH" dirty="0" smtClean="0"/>
          </a:p>
          <a:p>
            <a:pPr lvl="0"/>
            <a:r>
              <a:rPr lang="nl-NL" dirty="0" smtClean="0"/>
              <a:t>doemdenken (1980)</a:t>
            </a:r>
            <a:endParaRPr lang="fr-CH" dirty="0" smtClean="0"/>
          </a:p>
          <a:p>
            <a:pPr lvl="0"/>
            <a:r>
              <a:rPr lang="nl-NL" dirty="0" smtClean="0"/>
              <a:t>oudere jongere (1985)</a:t>
            </a:r>
          </a:p>
          <a:p>
            <a:pPr lvl="0">
              <a:buNone/>
            </a:pPr>
            <a:endParaRPr lang="nl-NL" sz="1400" i="1" dirty="0" smtClean="0"/>
          </a:p>
          <a:p>
            <a:pPr lvl="0">
              <a:buNone/>
            </a:pPr>
            <a:r>
              <a:rPr lang="nl-NL" sz="1400" i="1" dirty="0" smtClean="0"/>
              <a:t>De Vieze Man</a:t>
            </a:r>
          </a:p>
          <a:p>
            <a:pPr lvl="0">
              <a:buNone/>
            </a:pPr>
            <a:r>
              <a:rPr lang="fr-CH" sz="1600" dirty="0" smtClean="0">
                <a:hlinkClick r:id="rId2"/>
              </a:rPr>
              <a:t>https://youtu.be/Gs5HbAOP_2U</a:t>
            </a:r>
            <a:r>
              <a:rPr lang="fr-CH" sz="1600" dirty="0" smtClean="0"/>
              <a:t> </a:t>
            </a:r>
          </a:p>
          <a:p>
            <a:pPr>
              <a:buNone/>
            </a:pPr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Urbanus</a:t>
            </a:r>
            <a:r>
              <a:rPr lang="sk-SK" dirty="0" smtClean="0"/>
              <a:t> </a:t>
            </a:r>
            <a:r>
              <a:rPr lang="sk-SK" dirty="0" err="1" smtClean="0"/>
              <a:t>van</a:t>
            </a:r>
            <a:r>
              <a:rPr lang="sk-SK" dirty="0" smtClean="0"/>
              <a:t> </a:t>
            </a:r>
            <a:r>
              <a:rPr lang="sk-SK" dirty="0" err="1" smtClean="0"/>
              <a:t>Anus</a:t>
            </a:r>
            <a:r>
              <a:rPr lang="sk-SK" dirty="0" smtClean="0"/>
              <a:t> (1974-nu)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absurd, volks, subversief, anarchistisch en soms populistisch</a:t>
            </a:r>
            <a:r>
              <a:rPr lang="nl-NL" dirty="0" smtClean="0"/>
              <a:t>.</a:t>
            </a:r>
            <a:endParaRPr lang="sk-SK" dirty="0" smtClean="0"/>
          </a:p>
          <a:p>
            <a:r>
              <a:rPr lang="sk-SK" dirty="0" err="1" smtClean="0"/>
              <a:t>Bakske</a:t>
            </a:r>
            <a:r>
              <a:rPr lang="sk-SK" dirty="0" smtClean="0"/>
              <a:t> </a:t>
            </a:r>
            <a:r>
              <a:rPr lang="sk-SK" dirty="0" err="1" smtClean="0"/>
              <a:t>vol</a:t>
            </a:r>
            <a:r>
              <a:rPr lang="sk-SK" dirty="0" smtClean="0"/>
              <a:t> met </a:t>
            </a:r>
            <a:r>
              <a:rPr lang="sk-SK" dirty="0" err="1" smtClean="0"/>
              <a:t>stro</a:t>
            </a:r>
            <a:r>
              <a:rPr lang="sk-SK" dirty="0" smtClean="0"/>
              <a:t> (1979): </a:t>
            </a:r>
            <a:r>
              <a:rPr lang="sk-SK" dirty="0" err="1" smtClean="0"/>
              <a:t>liedjes</a:t>
            </a:r>
            <a:r>
              <a:rPr lang="sk-SK" dirty="0" smtClean="0"/>
              <a:t>, </a:t>
            </a:r>
            <a:r>
              <a:rPr lang="sk-SK" dirty="0" err="1" smtClean="0"/>
              <a:t>cabaret</a:t>
            </a:r>
            <a:endParaRPr lang="sk-SK" dirty="0" smtClean="0"/>
          </a:p>
          <a:p>
            <a:r>
              <a:rPr lang="sk-SK" dirty="0" err="1" smtClean="0"/>
              <a:t>Films</a:t>
            </a:r>
            <a:r>
              <a:rPr lang="sk-SK" dirty="0" smtClean="0"/>
              <a:t>: </a:t>
            </a:r>
            <a:r>
              <a:rPr lang="sk-SK" dirty="0" err="1" smtClean="0"/>
              <a:t>Hector</a:t>
            </a:r>
            <a:r>
              <a:rPr lang="sk-SK" dirty="0" smtClean="0"/>
              <a:t> en </a:t>
            </a:r>
            <a:r>
              <a:rPr lang="sk-SK" dirty="0" err="1" smtClean="0"/>
              <a:t>Koko</a:t>
            </a:r>
            <a:r>
              <a:rPr lang="sk-SK" dirty="0" smtClean="0"/>
              <a:t> Flanel (</a:t>
            </a:r>
            <a:r>
              <a:rPr lang="sk-SK" dirty="0" err="1" smtClean="0"/>
              <a:t>jaren</a:t>
            </a:r>
            <a:r>
              <a:rPr lang="sk-SK" dirty="0" smtClean="0"/>
              <a:t> 90)</a:t>
            </a:r>
          </a:p>
          <a:p>
            <a:r>
              <a:rPr lang="sk-SK" dirty="0" err="1" smtClean="0"/>
              <a:t>Stripfiguur</a:t>
            </a:r>
            <a:r>
              <a:rPr lang="sk-SK" dirty="0" smtClean="0"/>
              <a:t>, </a:t>
            </a:r>
            <a:r>
              <a:rPr lang="sk-SK" dirty="0" err="1" smtClean="0"/>
              <a:t>succesvolle</a:t>
            </a:r>
            <a:r>
              <a:rPr lang="sk-SK" dirty="0" smtClean="0"/>
              <a:t> </a:t>
            </a:r>
            <a:r>
              <a:rPr lang="sk-SK" dirty="0" err="1" smtClean="0"/>
              <a:t>stripreeks</a:t>
            </a:r>
            <a:endParaRPr lang="sk-SK" dirty="0" smtClean="0"/>
          </a:p>
          <a:p>
            <a:r>
              <a:rPr lang="nl-NL" dirty="0"/>
              <a:t>gebruik van tussentaal in Vlaanderen deed toenemen. Merk op dat er in al zijn liedjes tussentaal </a:t>
            </a:r>
            <a:r>
              <a:rPr lang="nl-NL" dirty="0" smtClean="0"/>
              <a:t>voorkomt</a:t>
            </a:r>
            <a:r>
              <a:rPr lang="sk-SK" dirty="0" smtClean="0"/>
              <a:t>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0666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82000" cy="1069848"/>
          </a:xfrm>
        </p:spPr>
        <p:txBody>
          <a:bodyPr/>
          <a:lstStyle/>
          <a:p>
            <a:r>
              <a:rPr lang="sk-SK" dirty="0" err="1" smtClean="0"/>
              <a:t>Tussentaal</a:t>
            </a:r>
            <a:r>
              <a:rPr lang="sk-SK" dirty="0" smtClean="0"/>
              <a:t> - </a:t>
            </a:r>
            <a:r>
              <a:rPr lang="sk-SK" dirty="0" err="1" smtClean="0"/>
              <a:t>Urbanus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23528" y="1556792"/>
            <a:ext cx="4041648" cy="457200"/>
          </a:xfrm>
        </p:spPr>
        <p:txBody>
          <a:bodyPr/>
          <a:lstStyle/>
          <a:p>
            <a:r>
              <a:rPr lang="sk-SK" dirty="0" err="1" smtClean="0"/>
              <a:t>Bakske</a:t>
            </a:r>
            <a:r>
              <a:rPr lang="sk-SK" dirty="0" smtClean="0"/>
              <a:t> </a:t>
            </a:r>
            <a:r>
              <a:rPr lang="sk-SK" dirty="0" err="1" smtClean="0"/>
              <a:t>vol</a:t>
            </a:r>
            <a:r>
              <a:rPr lang="sk-SK" dirty="0" smtClean="0"/>
              <a:t> met </a:t>
            </a:r>
            <a:r>
              <a:rPr lang="sk-SK" dirty="0" err="1" smtClean="0"/>
              <a:t>stro</a:t>
            </a:r>
            <a:endParaRPr lang="sk-SK" dirty="0"/>
          </a:p>
        </p:txBody>
      </p:sp>
      <p:sp>
        <p:nvSpPr>
          <p:cNvPr id="7" name="Zástupný symbol textu 6"/>
          <p:cNvSpPr>
            <a:spLocks noGrp="1"/>
          </p:cNvSpPr>
          <p:nvPr>
            <p:ph type="body" sz="half" idx="3"/>
          </p:nvPr>
        </p:nvSpPr>
        <p:spPr>
          <a:xfrm>
            <a:off x="4644008" y="1556792"/>
            <a:ext cx="4041775" cy="457200"/>
          </a:xfrm>
        </p:spPr>
        <p:txBody>
          <a:bodyPr/>
          <a:lstStyle/>
          <a:p>
            <a:r>
              <a:rPr lang="sk-SK" dirty="0" err="1" smtClean="0"/>
              <a:t>Madammen</a:t>
            </a:r>
            <a:r>
              <a:rPr lang="sk-SK" dirty="0" smtClean="0"/>
              <a:t> met </a:t>
            </a:r>
            <a:r>
              <a:rPr lang="sk-SK" dirty="0" err="1" smtClean="0"/>
              <a:t>een</a:t>
            </a:r>
            <a:r>
              <a:rPr lang="sk-SK" dirty="0" smtClean="0"/>
              <a:t> </a:t>
            </a:r>
            <a:r>
              <a:rPr lang="sk-SK" dirty="0" err="1" smtClean="0"/>
              <a:t>bontjas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381000" y="2132856"/>
            <a:ext cx="4041648" cy="4461863"/>
          </a:xfrm>
        </p:spPr>
        <p:txBody>
          <a:bodyPr>
            <a:normAutofit fontScale="85000" lnSpcReduction="20000"/>
          </a:bodyPr>
          <a:lstStyle/>
          <a:p>
            <a:r>
              <a:rPr lang="nl-NL" dirty="0"/>
              <a:t>Heel lang geleden voor de allereerste keer</a:t>
            </a:r>
            <a:br>
              <a:rPr lang="nl-NL" dirty="0"/>
            </a:br>
            <a:r>
              <a:rPr lang="nl-NL" dirty="0"/>
              <a:t>Dat had ge moeten zien, 't was verschrikkelijk slecht weer</a:t>
            </a:r>
            <a:br>
              <a:rPr lang="nl-NL" dirty="0"/>
            </a:br>
            <a:r>
              <a:rPr lang="nl-NL" dirty="0"/>
              <a:t>Lag Hij daar te bibberen in een kouwe koeienstal</a:t>
            </a:r>
            <a:br>
              <a:rPr lang="nl-NL" dirty="0"/>
            </a:br>
            <a:r>
              <a:rPr lang="nl-NL" dirty="0"/>
              <a:t>In een kribbeke met een os en een ezel, dat was al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Maar boven in de lucht kon je een sterreke zien staan</a:t>
            </a:r>
            <a:br>
              <a:rPr lang="nl-NL" dirty="0"/>
            </a:br>
            <a:r>
              <a:rPr lang="nl-NL" dirty="0"/>
              <a:t>Dat alsmaar zat te fonkelen, d'er hing een wegwijzertje aan</a:t>
            </a:r>
            <a:br>
              <a:rPr lang="nl-NL" dirty="0"/>
            </a:br>
            <a:r>
              <a:rPr lang="nl-NL" dirty="0"/>
              <a:t>En 't heeft niet lang geduurd of dat was daar volle bak</a:t>
            </a:r>
            <a:br>
              <a:rPr lang="nl-NL" dirty="0"/>
            </a:br>
            <a:r>
              <a:rPr lang="nl-NL" dirty="0"/>
              <a:t>Het krioelde van de herders met een dikke wolle frak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Jezeke is geboren, Halleluja halloo</a:t>
            </a:r>
            <a:br>
              <a:rPr lang="nl-NL" dirty="0"/>
            </a:br>
            <a:r>
              <a:rPr lang="nl-NL" dirty="0"/>
              <a:t>Jezeke is geboren in een bakske vol met stro</a:t>
            </a:r>
            <a:endParaRPr lang="sk-SK" dirty="0"/>
          </a:p>
          <a:p>
            <a:endParaRPr lang="sk-SK" dirty="0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4"/>
          </p:nvPr>
        </p:nvSpPr>
        <p:spPr>
          <a:xfrm>
            <a:off x="4718304" y="2132856"/>
            <a:ext cx="4041775" cy="4461863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Nee, ik hou nie van </a:t>
            </a:r>
            <a:r>
              <a:rPr lang="nl-NL" b="1" dirty="0"/>
              <a:t>madammen met nen bontjas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Madammen met nen bontjas zijn gemeen</a:t>
            </a:r>
            <a:br>
              <a:rPr lang="nl-NL" dirty="0"/>
            </a:br>
            <a:r>
              <a:rPr lang="nl-NL" dirty="0"/>
              <a:t>'k Moet nie hebbe van madammen met nen bontjas</a:t>
            </a:r>
            <a:br>
              <a:rPr lang="nl-NL" dirty="0"/>
            </a:br>
            <a:r>
              <a:rPr lang="nl-NL" dirty="0"/>
              <a:t>Tegen madammen met nen bontjas zeg ik neen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Ik denk dat ik het jullie nu wel kan vertellen</a:t>
            </a:r>
            <a:br>
              <a:rPr lang="nl-NL" dirty="0"/>
            </a:br>
            <a:r>
              <a:rPr lang="nl-NL" dirty="0"/>
              <a:t>Ik ga een zaak beginnen in madammevellen</a:t>
            </a:r>
            <a:br>
              <a:rPr lang="nl-NL" dirty="0"/>
            </a:br>
            <a:r>
              <a:rPr lang="nl-NL" dirty="0"/>
              <a:t>'k Ga ze vangen op de Avenue Louise</a:t>
            </a:r>
            <a:br>
              <a:rPr lang="nl-NL" dirty="0"/>
            </a:br>
            <a:r>
              <a:rPr lang="nl-NL" dirty="0"/>
              <a:t>Op banketten, paardenrennen en deftige recepties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1376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400" b="1" dirty="0" smtClean="0"/>
              <a:t>JISKEFET (1990-2005)</a:t>
            </a:r>
            <a:r>
              <a:rPr lang="fr-CH" dirty="0" smtClean="0"/>
              <a:t/>
            </a:r>
            <a:br>
              <a:rPr lang="fr-CH" dirty="0" smtClean="0"/>
            </a:br>
            <a:r>
              <a:rPr lang="nl-NL" sz="2700" b="1" i="1" dirty="0" smtClean="0"/>
              <a:t>Herman Koch, Michiel </a:t>
            </a:r>
            <a:r>
              <a:rPr lang="nl-NL" sz="2700" b="1" i="1" dirty="0" err="1" smtClean="0"/>
              <a:t>Romeyn</a:t>
            </a:r>
            <a:r>
              <a:rPr lang="nl-NL" sz="2700" b="1" i="1" dirty="0" smtClean="0"/>
              <a:t>, Kees Prins</a:t>
            </a:r>
            <a:endParaRPr lang="fr-CH" sz="270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nl-NL" dirty="0" smtClean="0">
                <a:latin typeface="+mj-lt"/>
              </a:rPr>
              <a:t>absurdistisch (</a:t>
            </a:r>
            <a:r>
              <a:rPr lang="nl-NL" dirty="0" err="1" smtClean="0">
                <a:latin typeface="+mj-lt"/>
              </a:rPr>
              <a:t>Monty</a:t>
            </a:r>
            <a:r>
              <a:rPr lang="nl-NL" dirty="0" smtClean="0">
                <a:latin typeface="+mj-lt"/>
              </a:rPr>
              <a:t> Python)</a:t>
            </a:r>
            <a:endParaRPr lang="fr-CH" dirty="0" smtClean="0">
              <a:latin typeface="+mj-lt"/>
            </a:endParaRPr>
          </a:p>
          <a:p>
            <a:pPr lvl="0"/>
            <a:r>
              <a:rPr lang="nl-NL" dirty="0" smtClean="0">
                <a:latin typeface="+mj-lt"/>
              </a:rPr>
              <a:t>parodieën/persiflages</a:t>
            </a:r>
          </a:p>
          <a:p>
            <a:pPr lvl="0"/>
            <a:endParaRPr lang="nl-NL" dirty="0" smtClean="0">
              <a:latin typeface="+mj-lt"/>
            </a:endParaRPr>
          </a:p>
          <a:p>
            <a:pPr lvl="0">
              <a:buNone/>
            </a:pPr>
            <a:r>
              <a:rPr lang="nl-NL" dirty="0" smtClean="0">
                <a:latin typeface="+mj-lt"/>
              </a:rPr>
              <a:t>	-</a:t>
            </a:r>
            <a:r>
              <a:rPr lang="nl-NL" dirty="0" err="1" smtClean="0">
                <a:latin typeface="+mj-lt"/>
              </a:rPr>
              <a:t>E</a:t>
            </a:r>
            <a:r>
              <a:rPr lang="nl-NL" b="1" dirty="0" err="1" smtClean="0">
                <a:latin typeface="+mj-lt"/>
              </a:rPr>
              <a:t>mergendizer</a:t>
            </a:r>
            <a:r>
              <a:rPr lang="nl-NL" dirty="0" smtClean="0">
                <a:latin typeface="+mj-lt"/>
              </a:rPr>
              <a:t> (</a:t>
            </a:r>
            <a:r>
              <a:rPr lang="nl-NL" dirty="0" err="1" smtClean="0">
                <a:latin typeface="+mj-lt"/>
              </a:rPr>
              <a:t>Amazing</a:t>
            </a:r>
            <a:r>
              <a:rPr lang="nl-NL" dirty="0" smtClean="0">
                <a:latin typeface="+mj-lt"/>
              </a:rPr>
              <a:t> </a:t>
            </a:r>
            <a:r>
              <a:rPr lang="nl-NL" dirty="0" err="1" smtClean="0">
                <a:latin typeface="+mj-lt"/>
              </a:rPr>
              <a:t>Discoveries</a:t>
            </a:r>
            <a:r>
              <a:rPr lang="nl-NL" dirty="0" smtClean="0">
                <a:latin typeface="+mj-lt"/>
              </a:rPr>
              <a:t>)</a:t>
            </a:r>
          </a:p>
          <a:p>
            <a:pPr lvl="0"/>
            <a:endParaRPr lang="nl-NL" dirty="0" smtClean="0">
              <a:latin typeface="+mj-lt"/>
            </a:endParaRPr>
          </a:p>
          <a:p>
            <a:pPr lvl="0">
              <a:buNone/>
            </a:pPr>
            <a:r>
              <a:rPr lang="nl-NL" dirty="0" smtClean="0">
                <a:latin typeface="+mj-lt"/>
              </a:rPr>
              <a:t>	-</a:t>
            </a:r>
            <a:r>
              <a:rPr lang="nl-NL" b="1" dirty="0" err="1" smtClean="0">
                <a:latin typeface="+mj-lt"/>
              </a:rPr>
              <a:t>Multilul</a:t>
            </a:r>
            <a:r>
              <a:rPr lang="nl-NL" dirty="0" smtClean="0">
                <a:latin typeface="+mj-lt"/>
              </a:rPr>
              <a:t> (reclamewereld)</a:t>
            </a:r>
          </a:p>
          <a:p>
            <a:pPr lvl="0">
              <a:buNone/>
            </a:pPr>
            <a:endParaRPr lang="nl-NL" dirty="0" smtClean="0">
              <a:latin typeface="+mj-lt"/>
            </a:endParaRPr>
          </a:p>
          <a:p>
            <a:pPr lvl="0">
              <a:buNone/>
            </a:pPr>
            <a:r>
              <a:rPr lang="nl-NL" b="1" dirty="0" smtClean="0">
                <a:latin typeface="+mj-lt"/>
              </a:rPr>
              <a:t>	-De </a:t>
            </a:r>
            <a:r>
              <a:rPr lang="nl-NL" b="1" dirty="0" err="1" smtClean="0">
                <a:latin typeface="+mj-lt"/>
              </a:rPr>
              <a:t>Lullo’s</a:t>
            </a:r>
            <a:r>
              <a:rPr lang="nl-NL" b="1" dirty="0" smtClean="0">
                <a:latin typeface="+mj-lt"/>
              </a:rPr>
              <a:t> </a:t>
            </a:r>
            <a:r>
              <a:rPr lang="nl-NL" dirty="0" smtClean="0">
                <a:latin typeface="+mj-lt"/>
              </a:rPr>
              <a:t>(corpsballen)</a:t>
            </a:r>
          </a:p>
          <a:p>
            <a:pPr lvl="0">
              <a:buNone/>
            </a:pPr>
            <a:endParaRPr lang="nl-NL" dirty="0" smtClean="0">
              <a:latin typeface="+mj-lt"/>
            </a:endParaRPr>
          </a:p>
          <a:p>
            <a:pPr lvl="0">
              <a:buNone/>
            </a:pPr>
            <a:r>
              <a:rPr lang="nl-NL" dirty="0" smtClean="0">
                <a:latin typeface="+mj-lt"/>
              </a:rPr>
              <a:t>	-</a:t>
            </a:r>
            <a:r>
              <a:rPr lang="nl-NL" b="1" dirty="0" smtClean="0">
                <a:latin typeface="+mj-lt"/>
              </a:rPr>
              <a:t>Debiteuren Crediteuren </a:t>
            </a:r>
            <a:r>
              <a:rPr lang="nl-NL" dirty="0" smtClean="0">
                <a:latin typeface="+mj-lt"/>
              </a:rPr>
              <a:t>(kantoorleven/burgerlijkheid)</a:t>
            </a:r>
            <a:endParaRPr lang="fr-CH" dirty="0" smtClean="0">
              <a:latin typeface="+mj-lt"/>
            </a:endParaRPr>
          </a:p>
          <a:p>
            <a:pPr>
              <a:buNone/>
            </a:pPr>
            <a:endParaRPr lang="fr-CH" dirty="0"/>
          </a:p>
        </p:txBody>
      </p:sp>
      <p:pic>
        <p:nvPicPr>
          <p:cNvPr id="6" name="Tijdelijke aanduiding voor inhoud 5" descr="deb-cred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211960" y="3212976"/>
            <a:ext cx="4670244" cy="262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smtClean="0"/>
              <a:t>INVLOED OP DE TAAL</a:t>
            </a:r>
            <a:endParaRPr lang="fr-CH" b="1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sz="2400" b="1" dirty="0" smtClean="0">
                <a:latin typeface="+mj-lt"/>
              </a:rPr>
              <a:t>veel frases overgenomen door het grote publiek</a:t>
            </a:r>
          </a:p>
          <a:p>
            <a:pPr>
              <a:buNone/>
            </a:pPr>
            <a:endParaRPr lang="nl-NL" sz="2400" b="1" dirty="0" smtClean="0">
              <a:latin typeface="+mj-lt"/>
            </a:endParaRPr>
          </a:p>
          <a:p>
            <a:r>
              <a:rPr lang="nl-NL" sz="2400" b="1" dirty="0" smtClean="0"/>
              <a:t>“He </a:t>
            </a:r>
            <a:r>
              <a:rPr lang="nl-NL" sz="2400" b="1" dirty="0" err="1" smtClean="0"/>
              <a:t>lullo</a:t>
            </a:r>
            <a:r>
              <a:rPr lang="nl-NL" sz="2400" b="1" dirty="0" smtClean="0"/>
              <a:t>, heb je nog geneukt?” (studenten)</a:t>
            </a:r>
          </a:p>
          <a:p>
            <a:endParaRPr lang="nl-NL" sz="2400" b="1" dirty="0" smtClean="0">
              <a:latin typeface="+mj-lt"/>
            </a:endParaRPr>
          </a:p>
          <a:p>
            <a:r>
              <a:rPr lang="nl-NL" sz="2400" b="1" dirty="0" smtClean="0"/>
              <a:t>“</a:t>
            </a:r>
            <a:r>
              <a:rPr lang="nl-NL" sz="2400" b="1" dirty="0" err="1" smtClean="0"/>
              <a:t>Goeiesmorgens</a:t>
            </a:r>
            <a:r>
              <a:rPr lang="nl-NL" sz="2400" b="1" dirty="0" smtClean="0"/>
              <a:t>!” (kantoor)</a:t>
            </a:r>
          </a:p>
          <a:p>
            <a:endParaRPr lang="nl-NL" sz="2400" b="1" dirty="0" smtClean="0">
              <a:latin typeface="+mj-lt"/>
            </a:endParaRPr>
          </a:p>
          <a:p>
            <a:r>
              <a:rPr lang="nl-NL" sz="2400" b="1" dirty="0" smtClean="0"/>
              <a:t>“Ik stond vanochtend op de tramhalte te wachten” (kantoor)</a:t>
            </a:r>
          </a:p>
          <a:p>
            <a:endParaRPr lang="nl-NL" sz="2400" b="1" dirty="0" smtClean="0">
              <a:latin typeface="+mj-lt"/>
            </a:endParaRPr>
          </a:p>
          <a:p>
            <a:pPr>
              <a:buNone/>
            </a:pPr>
            <a:r>
              <a:rPr lang="nl-NL" sz="2400" b="1" i="1" dirty="0" smtClean="0">
                <a:latin typeface="+mj-lt"/>
              </a:rPr>
              <a:t>Lullo’s</a:t>
            </a:r>
            <a:endParaRPr lang="cs-CZ" sz="2400" b="1" i="1" dirty="0" smtClean="0">
              <a:latin typeface="+mj-lt"/>
            </a:endParaRPr>
          </a:p>
          <a:p>
            <a:pPr>
              <a:buNone/>
            </a:pPr>
            <a:r>
              <a:rPr lang="nl-NL" sz="2400" b="1" i="1" dirty="0">
                <a:latin typeface="+mj-lt"/>
                <a:hlinkClick r:id="rId2"/>
              </a:rPr>
              <a:t>https://</a:t>
            </a:r>
            <a:r>
              <a:rPr lang="nl-NL" sz="2400" b="1" i="1" dirty="0" smtClean="0">
                <a:latin typeface="+mj-lt"/>
                <a:hlinkClick r:id="rId2"/>
              </a:rPr>
              <a:t>youtu.be/fHynplBHL64</a:t>
            </a:r>
            <a:r>
              <a:rPr lang="cs-CZ" sz="2400" b="1" i="1" dirty="0">
                <a:latin typeface="+mj-lt"/>
              </a:rPr>
              <a:t> </a:t>
            </a:r>
            <a:endParaRPr lang="nl-NL" sz="2400" b="1" i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smtClean="0"/>
              <a:t>Cabaret</a:t>
            </a:r>
            <a:endParaRPr lang="fr-CH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CH" sz="3200" dirty="0" smtClean="0">
                <a:latin typeface="+mj-lt"/>
              </a:rPr>
              <a:t>conférence</a:t>
            </a:r>
          </a:p>
          <a:p>
            <a:r>
              <a:rPr lang="fr-CH" sz="3200" dirty="0" err="1" smtClean="0">
                <a:latin typeface="+mj-lt"/>
              </a:rPr>
              <a:t>onemanshow</a:t>
            </a:r>
            <a:endParaRPr lang="fr-CH" sz="3200" dirty="0" smtClean="0">
              <a:latin typeface="+mj-lt"/>
            </a:endParaRPr>
          </a:p>
          <a:p>
            <a:r>
              <a:rPr lang="fr-CH" sz="3200" dirty="0" err="1" smtClean="0">
                <a:latin typeface="+mj-lt"/>
              </a:rPr>
              <a:t>liedjes</a:t>
            </a:r>
            <a:r>
              <a:rPr lang="fr-CH" sz="3200" dirty="0" smtClean="0">
                <a:latin typeface="+mj-lt"/>
              </a:rPr>
              <a:t>/</a:t>
            </a:r>
            <a:r>
              <a:rPr lang="fr-CH" sz="3200" dirty="0" err="1" smtClean="0">
                <a:latin typeface="+mj-lt"/>
              </a:rPr>
              <a:t>muziek</a:t>
            </a:r>
            <a:endParaRPr lang="fr-CH" sz="3200" dirty="0" smtClean="0">
              <a:latin typeface="+mj-lt"/>
            </a:endParaRPr>
          </a:p>
          <a:p>
            <a:r>
              <a:rPr lang="fr-CH" sz="3200" dirty="0" err="1" smtClean="0">
                <a:latin typeface="+mj-lt"/>
              </a:rPr>
              <a:t>thematisch</a:t>
            </a:r>
            <a:endParaRPr lang="fr-CH" sz="3200" dirty="0" smtClean="0">
              <a:latin typeface="+mj-lt"/>
            </a:endParaRPr>
          </a:p>
          <a:p>
            <a:r>
              <a:rPr lang="cs-CZ" sz="3200" dirty="0" err="1" smtClean="0">
                <a:latin typeface="+mj-lt"/>
              </a:rPr>
              <a:t>politiek</a:t>
            </a:r>
            <a:endParaRPr lang="fr-CH" sz="3200" dirty="0" smtClean="0">
              <a:latin typeface="+mj-lt"/>
            </a:endParaRPr>
          </a:p>
          <a:p>
            <a:r>
              <a:rPr lang="cs-CZ" sz="3200" dirty="0" err="1" smtClean="0">
                <a:latin typeface="+mj-lt"/>
              </a:rPr>
              <a:t>geëngageerd</a:t>
            </a:r>
            <a:endParaRPr lang="fr-CH" sz="3200" dirty="0" smtClean="0">
              <a:latin typeface="+mj-lt"/>
            </a:endParaRPr>
          </a:p>
          <a:p>
            <a:r>
              <a:rPr lang="fr-CH" sz="3200" dirty="0">
                <a:latin typeface="+mj-lt"/>
              </a:rPr>
              <a:t>fysiek</a:t>
            </a:r>
          </a:p>
          <a:p>
            <a:r>
              <a:rPr lang="fr-CH" sz="3200" dirty="0">
                <a:latin typeface="+mj-lt"/>
              </a:rPr>
              <a:t>absurd</a:t>
            </a:r>
          </a:p>
          <a:p>
            <a:endParaRPr lang="fr-CH" sz="3200" dirty="0" smtClean="0">
              <a:latin typeface="+mj-lt"/>
            </a:endParaRPr>
          </a:p>
        </p:txBody>
      </p:sp>
      <p:pic>
        <p:nvPicPr>
          <p:cNvPr id="5" name="Tijdelijke aanduiding voor inhoud 4" descr="freek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001133" y="2060848"/>
            <a:ext cx="5142867" cy="2880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400" b="1" dirty="0" smtClean="0"/>
              <a:t>YOUP VAN ’T HEK (1954)</a:t>
            </a:r>
            <a:r>
              <a:rPr lang="fr-CH" dirty="0" smtClean="0"/>
              <a:t/>
            </a:r>
            <a:br>
              <a:rPr lang="fr-CH" dirty="0" smtClean="0"/>
            </a:br>
            <a:endParaRPr lang="fr-CH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nl-NL" sz="2400" b="1" dirty="0" smtClean="0">
                <a:latin typeface="+mj-lt"/>
              </a:rPr>
              <a:t>maatschappijkritisch, kritiek op burgerlijkheid, verlies van idealen, nostalgie,  situatie in Nederland</a:t>
            </a:r>
            <a:endParaRPr lang="fr-CH" sz="2400" dirty="0" smtClean="0">
              <a:latin typeface="+mj-lt"/>
            </a:endParaRPr>
          </a:p>
          <a:p>
            <a:pPr lvl="0"/>
            <a:r>
              <a:rPr lang="nl-NL" sz="2400" b="1" dirty="0" smtClean="0">
                <a:latin typeface="+mj-lt"/>
              </a:rPr>
              <a:t>rode draad door voorstelling/verhaal</a:t>
            </a:r>
            <a:endParaRPr lang="fr-CH" sz="2400" dirty="0" smtClean="0">
              <a:latin typeface="+mj-lt"/>
            </a:endParaRPr>
          </a:p>
          <a:p>
            <a:pPr lvl="0"/>
            <a:r>
              <a:rPr lang="nl-NL" sz="2400" b="1" dirty="0" err="1" smtClean="0">
                <a:latin typeface="+mj-lt"/>
              </a:rPr>
              <a:t>tragi-komisch</a:t>
            </a:r>
            <a:endParaRPr lang="fr-CH" sz="2400" dirty="0" smtClean="0">
              <a:latin typeface="+mj-lt"/>
            </a:endParaRPr>
          </a:p>
          <a:p>
            <a:pPr lvl="0"/>
            <a:r>
              <a:rPr lang="nl-NL" sz="2400" b="1" dirty="0" smtClean="0">
                <a:latin typeface="+mj-lt"/>
              </a:rPr>
              <a:t>grote invloed &gt; </a:t>
            </a:r>
            <a:r>
              <a:rPr lang="nl-NL" sz="2400" b="1" dirty="0" err="1" smtClean="0">
                <a:latin typeface="+mj-lt"/>
              </a:rPr>
              <a:t>Buckler</a:t>
            </a:r>
            <a:r>
              <a:rPr lang="nl-NL" sz="2400" b="1" dirty="0" smtClean="0">
                <a:latin typeface="+mj-lt"/>
              </a:rPr>
              <a:t>, T-Mobile</a:t>
            </a:r>
            <a:endParaRPr lang="fr-CH" sz="2400" dirty="0" smtClean="0">
              <a:latin typeface="+mj-lt"/>
            </a:endParaRPr>
          </a:p>
          <a:p>
            <a:r>
              <a:rPr lang="nl-NL" sz="2400" b="1" dirty="0" smtClean="0">
                <a:latin typeface="+mj-lt"/>
              </a:rPr>
              <a:t>oudejaarsconference</a:t>
            </a:r>
            <a:endParaRPr lang="fr-CH" sz="2400" dirty="0">
              <a:latin typeface="+mj-lt"/>
            </a:endParaRPr>
          </a:p>
        </p:txBody>
      </p:sp>
      <p:pic>
        <p:nvPicPr>
          <p:cNvPr id="5" name="Tijdelijke aanduiding voor inhoud 4" descr="youp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26423" y="2420888"/>
            <a:ext cx="4717577" cy="316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885</Words>
  <Application>Microsoft Office PowerPoint</Application>
  <PresentationFormat>Předvádění na obrazovce (4:3)</PresentationFormat>
  <Paragraphs>111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Calibri</vt:lpstr>
      <vt:lpstr>Georgia</vt:lpstr>
      <vt:lpstr>Trebuchet MS</vt:lpstr>
      <vt:lpstr>Wingdings 2</vt:lpstr>
      <vt:lpstr>Urban</vt:lpstr>
      <vt:lpstr>HUMOR IN NEDERLAND EN BELGIË</vt:lpstr>
      <vt:lpstr>Van Kooten en De Bie (1974-1998) Kees van Kooten en Wim de Bie</vt:lpstr>
      <vt:lpstr>INVLOED OP DE TAAL</vt:lpstr>
      <vt:lpstr>Urbanus van Anus (1974-nu)</vt:lpstr>
      <vt:lpstr>Tussentaal - Urbanus</vt:lpstr>
      <vt:lpstr>JISKEFET (1990-2005) Herman Koch, Michiel Romeyn, Kees Prins</vt:lpstr>
      <vt:lpstr>INVLOED OP DE TAAL</vt:lpstr>
      <vt:lpstr>Cabaret</vt:lpstr>
      <vt:lpstr>YOUP VAN ’T HEK (1954) </vt:lpstr>
      <vt:lpstr>RECENSIES</vt:lpstr>
      <vt:lpstr>HANS TEEUWEN (1967) (Budel, Noord-Brabant)</vt:lpstr>
      <vt:lpstr>RECENSIES/CITATEN</vt:lpstr>
      <vt:lpstr>Philippe Geubels - Cabaret</vt:lpstr>
      <vt:lpstr>Seksisme en humor? De Slimste mens</vt:lpstr>
      <vt:lpstr>Prezentace aplikace PowerPoint</vt:lpstr>
      <vt:lpstr>Herman Brusselmans en Jeroom</vt:lpstr>
      <vt:lpstr>Creatief met Kurk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HUMOR IN NEDERLAND EN BELGIË</dc:title>
  <dc:creator>bas hamers</dc:creator>
  <cp:lastModifiedBy>Sofie Rose-Anne W. Royeaerd</cp:lastModifiedBy>
  <cp:revision>14</cp:revision>
  <cp:lastPrinted>2018-03-12T07:28:49Z</cp:lastPrinted>
  <dcterms:created xsi:type="dcterms:W3CDTF">2018-03-08T08:45:11Z</dcterms:created>
  <dcterms:modified xsi:type="dcterms:W3CDTF">2018-03-13T07:32:07Z</dcterms:modified>
</cp:coreProperties>
</file>