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8" r:id="rId3"/>
    <p:sldId id="304" r:id="rId4"/>
    <p:sldId id="305" r:id="rId5"/>
    <p:sldId id="306" r:id="rId6"/>
    <p:sldId id="307" r:id="rId7"/>
    <p:sldId id="308" r:id="rId8"/>
    <p:sldId id="309" r:id="rId9"/>
    <p:sldId id="310" r:id="rId10"/>
    <p:sldId id="311" r:id="rId11"/>
    <p:sldId id="312" r:id="rId12"/>
    <p:sldId id="313" r:id="rId13"/>
    <p:sldId id="314" r:id="rId14"/>
    <p:sldId id="301" r:id="rId15"/>
    <p:sldId id="303" r:id="rId16"/>
    <p:sldId id="315" r:id="rId17"/>
    <p:sldId id="316" r:id="rId18"/>
    <p:sldId id="317" r:id="rId19"/>
    <p:sldId id="302" r:id="rId2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02" y="5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D90900-D9FC-4A87-90F1-7622BD9FC1BF}" type="datetimeFigureOut">
              <a:rPr lang="de-DE" smtClean="0"/>
              <a:t>23.04.2018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B088B4-5B55-490D-9CD4-83B1BFC3B4DA}" type="slidenum">
              <a:rPr lang="de-DE" smtClean="0"/>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18B088B4-5B55-490D-9CD4-83B1BFC3B4DA}" type="slidenum">
              <a:rPr lang="de-DE" smtClean="0"/>
              <a:t>5</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Ref idx="1002">
        <a:schemeClr val="bg2"/>
      </p:bgRef>
    </p:bg>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17" name="Unt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30" name="Datumsplatzhalter 29"/>
          <p:cNvSpPr>
            <a:spLocks noGrp="1"/>
          </p:cNvSpPr>
          <p:nvPr>
            <p:ph type="dt" sz="half" idx="10"/>
          </p:nvPr>
        </p:nvSpPr>
        <p:spPr/>
        <p:txBody>
          <a:bodyPr/>
          <a:lstStyle/>
          <a:p>
            <a:fld id="{4EA480F0-753F-4850-B84F-6AA635D7BB4E}" type="datetimeFigureOut">
              <a:rPr lang="de-DE" smtClean="0"/>
              <a:pPr/>
              <a:t>23.04.2018</a:t>
            </a:fld>
            <a:endParaRPr lang="de-DE"/>
          </a:p>
        </p:txBody>
      </p:sp>
      <p:sp>
        <p:nvSpPr>
          <p:cNvPr id="19" name="Fußzeilenplatzhalter 18"/>
          <p:cNvSpPr>
            <a:spLocks noGrp="1"/>
          </p:cNvSpPr>
          <p:nvPr>
            <p:ph type="ftr" sz="quarter" idx="11"/>
          </p:nvPr>
        </p:nvSpPr>
        <p:spPr/>
        <p:txBody>
          <a:bodyPr/>
          <a:lstStyle/>
          <a:p>
            <a:endParaRPr lang="de-DE"/>
          </a:p>
        </p:txBody>
      </p:sp>
      <p:sp>
        <p:nvSpPr>
          <p:cNvPr id="27" name="Foliennummernplatzhalter 26"/>
          <p:cNvSpPr>
            <a:spLocks noGrp="1"/>
          </p:cNvSpPr>
          <p:nvPr>
            <p:ph type="sldNum" sz="quarter" idx="12"/>
          </p:nvPr>
        </p:nvSpPr>
        <p:spPr/>
        <p:txBody>
          <a:bodyPr/>
          <a:lstStyle/>
          <a:p>
            <a:fld id="{7A63887E-0DB6-4341-93CF-5940DB3DF7BA}"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EA480F0-753F-4850-B84F-6AA635D7BB4E}" type="datetimeFigureOut">
              <a:rPr lang="de-DE" smtClean="0"/>
              <a:pPr/>
              <a:t>23.04.2018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A63887E-0DB6-4341-93CF-5940DB3DF7BA}"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914401"/>
            <a:ext cx="2057400" cy="5211763"/>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914401"/>
            <a:ext cx="6019800" cy="5211763"/>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EA480F0-753F-4850-B84F-6AA635D7BB4E}" type="datetimeFigureOut">
              <a:rPr lang="de-DE" smtClean="0"/>
              <a:pPr/>
              <a:t>23.04.2018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A63887E-0DB6-4341-93CF-5940DB3DF7BA}"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EA480F0-753F-4850-B84F-6AA635D7BB4E}" type="datetimeFigureOut">
              <a:rPr lang="de-DE" smtClean="0"/>
              <a:pPr/>
              <a:t>23.04.2018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A63887E-0DB6-4341-93CF-5940DB3DF7BA}"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p>
            <a:fld id="{4EA480F0-753F-4850-B84F-6AA635D7BB4E}" type="datetimeFigureOut">
              <a:rPr lang="de-DE" smtClean="0"/>
              <a:pPr/>
              <a:t>23.04.2018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A63887E-0DB6-4341-93CF-5940DB3DF7BA}"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4EA480F0-753F-4850-B84F-6AA635D7BB4E}" type="datetimeFigureOut">
              <a:rPr lang="de-DE" smtClean="0"/>
              <a:pPr/>
              <a:t>23.04.2018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A63887E-0DB6-4341-93CF-5940DB3DF7BA}"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tIns="45720" anchor="b"/>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5" name="Inhaltsplatzhalt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4EA480F0-753F-4850-B84F-6AA635D7BB4E}" type="datetimeFigureOut">
              <a:rPr lang="de-DE" smtClean="0"/>
              <a:pPr/>
              <a:t>23.04.2018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7A63887E-0DB6-4341-93CF-5940DB3DF7BA}"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4EA480F0-753F-4850-B84F-6AA635D7BB4E}" type="datetimeFigureOut">
              <a:rPr lang="de-DE" smtClean="0"/>
              <a:pPr/>
              <a:t>23.04.2018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7A63887E-0DB6-4341-93CF-5940DB3DF7BA}"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EA480F0-753F-4850-B84F-6AA635D7BB4E}" type="datetimeFigureOut">
              <a:rPr lang="de-DE" smtClean="0"/>
              <a:pPr/>
              <a:t>23.04.2018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A63887E-0DB6-4341-93CF-5940DB3DF7BA}"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de-DE" smtClean="0"/>
              <a:t>Textmasterformate durch Klicken bearbeiten</a:t>
            </a:r>
          </a:p>
        </p:txBody>
      </p:sp>
      <p:sp>
        <p:nvSpPr>
          <p:cNvPr id="4" name="Inhaltsplatzhalt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4EA480F0-753F-4850-B84F-6AA635D7BB4E}" type="datetimeFigureOut">
              <a:rPr lang="de-DE" smtClean="0"/>
              <a:pPr/>
              <a:t>23.04.2018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A63887E-0DB6-4341-93CF-5940DB3DF7BA}"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9" name="Eine Ecke des Rechtecks schneiden und abrunde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winkliges Dreiec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de-DE" smtClean="0"/>
              <a:t>Titelmasterformat durch Klicken bearbeiten</a:t>
            </a:r>
            <a:endParaRPr kumimoji="0" lang="en-US"/>
          </a:p>
        </p:txBody>
      </p:sp>
      <p:sp>
        <p:nvSpPr>
          <p:cNvPr id="4" name="Textplatzhalt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fld id="{4EA480F0-753F-4850-B84F-6AA635D7BB4E}" type="datetimeFigureOut">
              <a:rPr lang="de-DE" smtClean="0"/>
              <a:pPr/>
              <a:t>23.04.2018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8077200" y="6356350"/>
            <a:ext cx="609600" cy="365125"/>
          </a:xfrm>
        </p:spPr>
        <p:txBody>
          <a:bodyPr/>
          <a:lstStyle/>
          <a:p>
            <a:fld id="{7A63887E-0DB6-4341-93CF-5940DB3DF7BA}" type="slidenum">
              <a:rPr lang="de-DE" smtClean="0"/>
              <a:pPr/>
              <a:t>‹Nr.›</a:t>
            </a:fld>
            <a:endParaRPr lang="de-DE"/>
          </a:p>
        </p:txBody>
      </p:sp>
      <p:sp>
        <p:nvSpPr>
          <p:cNvPr id="3" name="Bildplatzhalt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de-DE" smtClean="0"/>
              <a:t>Bild durch Klicken auf Symbol hinzufügen</a:t>
            </a:r>
            <a:endParaRPr kumimoji="0" lang="en-US" dirty="0"/>
          </a:p>
        </p:txBody>
      </p:sp>
      <p:sp>
        <p:nvSpPr>
          <p:cNvPr id="10" name="Freihand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ihand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ihand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ihand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elplatzhalt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de-DE" smtClean="0"/>
              <a:t>Titelmasterformat durch Klicken bearbeiten</a:t>
            </a:r>
            <a:endParaRPr kumimoji="0" lang="en-US"/>
          </a:p>
        </p:txBody>
      </p:sp>
      <p:sp>
        <p:nvSpPr>
          <p:cNvPr id="30" name="Textplatzhalt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0" name="Datumsplatzhalt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EA480F0-753F-4850-B84F-6AA635D7BB4E}" type="datetimeFigureOut">
              <a:rPr lang="de-DE" smtClean="0"/>
              <a:pPr/>
              <a:t>23.04.2018</a:t>
            </a:fld>
            <a:endParaRPr lang="de-DE"/>
          </a:p>
        </p:txBody>
      </p:sp>
      <p:sp>
        <p:nvSpPr>
          <p:cNvPr id="22" name="Fußzeilenplatzhalt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de-DE"/>
          </a:p>
        </p:txBody>
      </p:sp>
      <p:sp>
        <p:nvSpPr>
          <p:cNvPr id="18" name="Foliennummernplatzhalt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63887E-0DB6-4341-93CF-5940DB3DF7BA}" type="slidenum">
              <a:rPr lang="de-DE" smtClean="0"/>
              <a:pPr/>
              <a:t>‹Nr.›</a:t>
            </a:fld>
            <a:endParaRPr lang="de-DE"/>
          </a:p>
        </p:txBody>
      </p:sp>
      <p:grpSp>
        <p:nvGrpSpPr>
          <p:cNvPr id="2" name="Gruppieren 1"/>
          <p:cNvGrpSpPr/>
          <p:nvPr/>
        </p:nvGrpSpPr>
        <p:grpSpPr>
          <a:xfrm>
            <a:off x="-19017" y="202408"/>
            <a:ext cx="9180548" cy="649224"/>
            <a:chOff x="-19045" y="216550"/>
            <a:chExt cx="9180548" cy="649224"/>
          </a:xfrm>
        </p:grpSpPr>
        <p:sp>
          <p:nvSpPr>
            <p:cNvPr id="12" name="Freihand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ihand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JxdYweI1aBA&amp;feature=youtu.b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uni-bielefeld.de/lili/studium/faecher/daf/personen/richter_julia/lehre/ausspracheschulung/Laut-Buchstaben-Beziehungen.pdf" TargetMode="External"/><Relationship Id="rId2" Type="http://schemas.openxmlformats.org/officeDocument/2006/relationships/hyperlink" Target="http://www.langsci.ucl.ac.uk/ipa/vowel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wkBrVMjHsNA&amp;feature=youtu.b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foPoQJ05kjg&amp;feature=youtu.b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B4i4KLr3reU&amp;feature=youtu.b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DIDAKTIK II</a:t>
            </a:r>
            <a:endParaRPr lang="de-DE" dirty="0"/>
          </a:p>
        </p:txBody>
      </p:sp>
      <p:sp>
        <p:nvSpPr>
          <p:cNvPr id="3" name="Untertitel 2"/>
          <p:cNvSpPr>
            <a:spLocks noGrp="1"/>
          </p:cNvSpPr>
          <p:nvPr>
            <p:ph type="subTitle" idx="1"/>
          </p:nvPr>
        </p:nvSpPr>
        <p:spPr/>
        <p:txBody>
          <a:bodyPr/>
          <a:lstStyle/>
          <a:p>
            <a:r>
              <a:rPr lang="de-DE" dirty="0" smtClean="0"/>
              <a:t>24</a:t>
            </a:r>
            <a:r>
              <a:rPr lang="de-DE" dirty="0" smtClean="0"/>
              <a:t>. </a:t>
            </a:r>
            <a:r>
              <a:rPr lang="de-DE" dirty="0" smtClean="0"/>
              <a:t>04. 2018</a:t>
            </a:r>
            <a:endParaRPr lang="de-DE" dirty="0"/>
          </a:p>
        </p:txBody>
      </p:sp>
      <p:pic>
        <p:nvPicPr>
          <p:cNvPr id="38914" name="Picture 2" descr="Bildergebnis für schule"/>
          <p:cNvPicPr>
            <a:picLocks noChangeAspect="1" noChangeArrowheads="1"/>
          </p:cNvPicPr>
          <p:nvPr/>
        </p:nvPicPr>
        <p:blipFill>
          <a:blip r:embed="rId2"/>
          <a:srcRect/>
          <a:stretch>
            <a:fillRect/>
          </a:stretch>
        </p:blipFill>
        <p:spPr bwMode="auto">
          <a:xfrm>
            <a:off x="0" y="3067046"/>
            <a:ext cx="4486275" cy="379095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857232"/>
            <a:ext cx="8229600" cy="5467368"/>
          </a:xfrm>
        </p:spPr>
        <p:txBody>
          <a:bodyPr>
            <a:normAutofit fontScale="85000" lnSpcReduction="20000"/>
          </a:bodyPr>
          <a:lstStyle/>
          <a:p>
            <a:pPr lvl="0"/>
            <a:r>
              <a:rPr lang="de-DE" b="1" dirty="0" smtClean="0"/>
              <a:t>5. Einfache Nachsprechübungen</a:t>
            </a:r>
            <a:endParaRPr lang="de-DE" dirty="0" smtClean="0"/>
          </a:p>
          <a:p>
            <a:pPr lvl="0"/>
            <a:r>
              <a:rPr lang="de-DE" dirty="0" smtClean="0"/>
              <a:t>In diese Übungsform einzusteigen lohnt sich erst, nachdem die Diskriminationsübungen erfolgreich sind.</a:t>
            </a:r>
          </a:p>
          <a:p>
            <a:pPr lvl="0"/>
            <a:r>
              <a:rPr lang="de-DE" dirty="0" smtClean="0"/>
              <a:t>Durchführung: Die Lehrkraft spricht Wörter oder Sätze vor und die Lernenden wiederholen sie. Dies eignet sich in der Gruppe auch zum Abbau der Sprechhemmung. Alternativ kann, vor allem auch bei älteren Lernenden, </a:t>
            </a:r>
            <a:r>
              <a:rPr lang="de-DE" dirty="0" err="1" smtClean="0"/>
              <a:t>mitgemurmelt</a:t>
            </a:r>
            <a:r>
              <a:rPr lang="de-DE" dirty="0" smtClean="0"/>
              <a:t> werden lassen. Gestische und artikulatorische Hilfsmittel erleichtern die richtige Aussprache und führen zu schnellen Erfolgserlebnissen. So kann z. B. angezeigt werden, dass beim I, E und Ä die Zunge vorne ist.</a:t>
            </a:r>
          </a:p>
          <a:p>
            <a:pPr lvl="0"/>
            <a:r>
              <a:rPr lang="de-DE" dirty="0" smtClean="0">
                <a:hlinkClick r:id="rId2"/>
              </a:rPr>
              <a:t>Beispiel: Genaues Beobachten der Lippenbewegung und Zungenstellung</a:t>
            </a:r>
            <a:r>
              <a:rPr lang="de-DE" dirty="0" smtClean="0"/>
              <a:t/>
            </a:r>
            <a:br>
              <a:rPr lang="de-DE" dirty="0" smtClean="0"/>
            </a:br>
            <a:r>
              <a:rPr lang="de-DE" dirty="0" smtClean="0"/>
              <a:t>Die Lehrkraft spricht ein Wort sehr deutlich aus und lässt die Lernenden von der Seite beobachten, wie die Lippenbewegung ist und wo sich die Zunge dabei befindet. In einem weiteren Schritt können die Lernenden das Wort nachsprechen, sich dabei gegenseitig beobachten und Tipps geben.</a:t>
            </a:r>
          </a:p>
          <a:p>
            <a:pPr>
              <a:buNone/>
            </a:pPr>
            <a:endParaRPr lang="de-D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714356"/>
            <a:ext cx="8229600" cy="5610244"/>
          </a:xfrm>
        </p:spPr>
        <p:txBody>
          <a:bodyPr>
            <a:normAutofit fontScale="85000" lnSpcReduction="20000"/>
          </a:bodyPr>
          <a:lstStyle/>
          <a:p>
            <a:pPr lvl="0"/>
            <a:r>
              <a:rPr lang="de-DE" b="1" dirty="0" smtClean="0"/>
              <a:t>6. Kaschierte Nachsprechübungen</a:t>
            </a:r>
            <a:endParaRPr lang="de-DE" dirty="0" smtClean="0"/>
          </a:p>
          <a:p>
            <a:pPr lvl="0"/>
            <a:r>
              <a:rPr lang="de-DE" dirty="0" smtClean="0"/>
              <a:t>Bei diesen Übungen werden Laute, Akzentmuster etc. im Kontext angewendet und nicht mehr genauso nachgesprochen, wie sie vorgesprochen werden. So werden in einem bestimmten Muster z. B. verschiedene Wörter, die die zu übenden Laute enthalten, eingesetzt.</a:t>
            </a:r>
          </a:p>
          <a:p>
            <a:pPr lvl="0"/>
            <a:r>
              <a:rPr lang="de-DE" dirty="0" smtClean="0"/>
              <a:t>Beispiel: Kontrastive Betonung im Satz</a:t>
            </a:r>
          </a:p>
          <a:p>
            <a:pPr lvl="0"/>
            <a:r>
              <a:rPr lang="de-DE" dirty="0" smtClean="0"/>
              <a:t>Die folgenden Aussagen sind falsch. Formuliere eine Berichtigung. Welches Wort muss am stärksten betont werden?</a:t>
            </a:r>
          </a:p>
          <a:p>
            <a:pPr lvl="0"/>
            <a:r>
              <a:rPr lang="de-DE" dirty="0" smtClean="0"/>
              <a:t>Beispiel: Die Sonne ist dunkel - Nein, die Sonne ist </a:t>
            </a:r>
            <a:r>
              <a:rPr lang="de-DE" u="sng" dirty="0" smtClean="0"/>
              <a:t>hell</a:t>
            </a:r>
            <a:r>
              <a:rPr lang="de-DE" dirty="0" smtClean="0"/>
              <a:t>.</a:t>
            </a:r>
          </a:p>
          <a:p>
            <a:pPr lvl="0"/>
            <a:r>
              <a:rPr lang="de-DE" i="1" dirty="0" smtClean="0"/>
              <a:t>Alle Hunde haben drei Beine.</a:t>
            </a:r>
            <a:r>
              <a:rPr lang="de-DE" dirty="0" smtClean="0"/>
              <a:t/>
            </a:r>
            <a:br>
              <a:rPr lang="de-DE" dirty="0" smtClean="0"/>
            </a:br>
            <a:r>
              <a:rPr lang="de-DE" i="1" dirty="0" smtClean="0"/>
              <a:t>Tomaten sind blau</a:t>
            </a:r>
            <a:r>
              <a:rPr lang="de-DE" dirty="0" smtClean="0"/>
              <a:t/>
            </a:r>
            <a:br>
              <a:rPr lang="de-DE" dirty="0" smtClean="0"/>
            </a:br>
            <a:r>
              <a:rPr lang="de-DE" i="1" dirty="0" smtClean="0"/>
              <a:t>Mit einer Gabel kann man Sachen zerschneiden.</a:t>
            </a:r>
            <a:r>
              <a:rPr lang="de-DE" dirty="0" smtClean="0"/>
              <a:t/>
            </a:r>
            <a:br>
              <a:rPr lang="de-DE" dirty="0" smtClean="0"/>
            </a:br>
            <a:r>
              <a:rPr lang="de-DE" i="1" dirty="0" smtClean="0"/>
              <a:t>Ein Ball ist viereckig.</a:t>
            </a:r>
            <a:endParaRPr lang="de-DE" dirty="0" smtClean="0"/>
          </a:p>
          <a:p>
            <a:pPr lvl="0"/>
            <a:r>
              <a:rPr lang="de-DE" dirty="0" smtClean="0"/>
              <a:t>Vordergründig suchen die Lernenden hier die Fehler. Wert wird jedoch auf die Betonung der zentralen Aussage (im Beispiel unterstrichen) gelegt.</a:t>
            </a:r>
          </a:p>
          <a:p>
            <a:pPr>
              <a:buNone/>
            </a:pPr>
            <a:endParaRPr lang="de-D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714356"/>
            <a:ext cx="8229600" cy="5610244"/>
          </a:xfrm>
        </p:spPr>
        <p:txBody>
          <a:bodyPr>
            <a:normAutofit fontScale="77500" lnSpcReduction="20000"/>
          </a:bodyPr>
          <a:lstStyle/>
          <a:p>
            <a:pPr lvl="0"/>
            <a:r>
              <a:rPr lang="de-DE" b="1" dirty="0" smtClean="0"/>
              <a:t>7. Produktive Sprechübungen</a:t>
            </a:r>
            <a:endParaRPr lang="de-DE" dirty="0" smtClean="0"/>
          </a:p>
          <a:p>
            <a:pPr lvl="0"/>
            <a:r>
              <a:rPr lang="de-DE" dirty="0" smtClean="0"/>
              <a:t>Bei dieser Übungsform wird ein Teil von der Lehrkraft vorgegeben und ein weiterer Teil soll von dem Lernenden ergänzt werden. Dies lässt sich gut mit Grammatik verbinden (z. B. Singular-Plural, Genus).</a:t>
            </a:r>
          </a:p>
          <a:p>
            <a:pPr lvl="0"/>
            <a:r>
              <a:rPr lang="de-DE" dirty="0" smtClean="0"/>
              <a:t>Beispiel: konsonantisches und vokalisches R</a:t>
            </a:r>
          </a:p>
          <a:p>
            <a:pPr lvl="0"/>
            <a:r>
              <a:rPr lang="de-DE" dirty="0" smtClean="0"/>
              <a:t>das Tier - _________________; die Uhren - _________________</a:t>
            </a:r>
          </a:p>
          <a:p>
            <a:pPr lvl="0"/>
            <a:r>
              <a:rPr lang="de-DE" dirty="0" smtClean="0"/>
              <a:t>Beispiel - Umlaut</a:t>
            </a:r>
          </a:p>
          <a:p>
            <a:pPr lvl="0"/>
            <a:r>
              <a:rPr lang="de-DE" dirty="0" smtClean="0"/>
              <a:t>das Haus - _________________; die Büsche - _________________</a:t>
            </a:r>
          </a:p>
          <a:p>
            <a:pPr lvl="0"/>
            <a:r>
              <a:rPr lang="de-DE" dirty="0" smtClean="0"/>
              <a:t>Beispiel - Ich- und Ach-Laut</a:t>
            </a:r>
          </a:p>
          <a:p>
            <a:pPr lvl="0"/>
            <a:r>
              <a:rPr lang="de-DE" dirty="0" smtClean="0"/>
              <a:t>das Buch - _________________; die Löcher - _________________</a:t>
            </a:r>
          </a:p>
          <a:p>
            <a:pPr lvl="0"/>
            <a:r>
              <a:rPr lang="de-DE" dirty="0" smtClean="0"/>
              <a:t>Beispiel - Auslautverhärtung</a:t>
            </a:r>
          </a:p>
          <a:p>
            <a:pPr lvl="0"/>
            <a:r>
              <a:rPr lang="de-DE" dirty="0" smtClean="0"/>
              <a:t>der Hund - _________________; die Berge - _________________</a:t>
            </a:r>
          </a:p>
          <a:p>
            <a:pPr lvl="0"/>
            <a:endParaRPr lang="de-DE" dirty="0" smtClean="0"/>
          </a:p>
          <a:p>
            <a:pPr lvl="0"/>
            <a:r>
              <a:rPr lang="de-DE" b="1" dirty="0" smtClean="0"/>
              <a:t>8. Angewandte Sprechübungen</a:t>
            </a:r>
            <a:endParaRPr lang="de-DE" dirty="0" smtClean="0"/>
          </a:p>
          <a:p>
            <a:pPr lvl="0"/>
            <a:r>
              <a:rPr lang="de-DE" dirty="0" smtClean="0"/>
              <a:t>Durch das Vorlesen bzw. Vortragen von Texten übt man vielfältig. Hier können Texte vorbereitet werden, z.B. durch das Markieren von Vokallängen, Wortakzentmustern oder Intonationsmustern. Wichtig ist, dass jeweils nur EIN Fokus gelegt wird.</a:t>
            </a:r>
          </a:p>
          <a:p>
            <a:pPr>
              <a:buNone/>
            </a:pPr>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928670"/>
            <a:ext cx="8229600" cy="5395930"/>
          </a:xfrm>
        </p:spPr>
        <p:txBody>
          <a:bodyPr/>
          <a:lstStyle/>
          <a:p>
            <a:pPr>
              <a:buNone/>
            </a:pPr>
            <a:endParaRPr lang="de-DE" dirty="0"/>
          </a:p>
        </p:txBody>
      </p:sp>
      <p:sp>
        <p:nvSpPr>
          <p:cNvPr id="41986" name="AutoShape 2" descr="Bildergebnis für Bühne frei"/>
          <p:cNvSpPr>
            <a:spLocks noChangeAspect="1" noChangeArrowheads="1"/>
          </p:cNvSpPr>
          <p:nvPr/>
        </p:nvSpPr>
        <p:spPr bwMode="auto">
          <a:xfrm>
            <a:off x="155575" y="-1684338"/>
            <a:ext cx="555307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41988" name="AutoShape 4" descr="Bildergebnis für Bühne frei"/>
          <p:cNvSpPr>
            <a:spLocks noChangeAspect="1" noChangeArrowheads="1"/>
          </p:cNvSpPr>
          <p:nvPr/>
        </p:nvSpPr>
        <p:spPr bwMode="auto">
          <a:xfrm>
            <a:off x="155575" y="-1684338"/>
            <a:ext cx="555307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pic>
        <p:nvPicPr>
          <p:cNvPr id="41990" name="Picture 6" descr="Bildergebnis für Bühne frei"/>
          <p:cNvPicPr>
            <a:picLocks noChangeAspect="1" noChangeArrowheads="1"/>
          </p:cNvPicPr>
          <p:nvPr/>
        </p:nvPicPr>
        <p:blipFill>
          <a:blip r:embed="rId2"/>
          <a:srcRect/>
          <a:stretch>
            <a:fillRect/>
          </a:stretch>
        </p:blipFill>
        <p:spPr bwMode="auto">
          <a:xfrm>
            <a:off x="675822" y="1000108"/>
            <a:ext cx="8036174" cy="508636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
            </a:r>
            <a:br>
              <a:rPr lang="de-DE" dirty="0" smtClean="0"/>
            </a:br>
            <a:r>
              <a:rPr lang="de-DE" dirty="0" smtClean="0"/>
              <a:t/>
            </a:r>
            <a:br>
              <a:rPr lang="de-DE" dirty="0" smtClean="0"/>
            </a:br>
            <a:r>
              <a:rPr lang="de-DE" dirty="0" smtClean="0"/>
              <a:t>Präsentationen + Fragenkatalog</a:t>
            </a:r>
            <a:endParaRPr lang="de-DE" dirty="0"/>
          </a:p>
        </p:txBody>
      </p:sp>
      <p:sp>
        <p:nvSpPr>
          <p:cNvPr id="3" name="Inhaltsplatzhalter 2"/>
          <p:cNvSpPr>
            <a:spLocks noGrp="1"/>
          </p:cNvSpPr>
          <p:nvPr>
            <p:ph idx="1"/>
          </p:nvPr>
        </p:nvSpPr>
        <p:spPr/>
        <p:txBody>
          <a:bodyPr/>
          <a:lstStyle/>
          <a:p>
            <a:r>
              <a:rPr lang="de-DE" dirty="0" smtClean="0"/>
              <a:t>Nennt uns die wichtigsten Punkte: Niveau, Lehr-Lernziele, Thema, Textsorten, </a:t>
            </a:r>
            <a:r>
              <a:rPr lang="de-DE" dirty="0" err="1" smtClean="0"/>
              <a:t>etc</a:t>
            </a:r>
            <a:r>
              <a:rPr lang="de-DE" dirty="0" smtClean="0"/>
              <a:t>,</a:t>
            </a:r>
          </a:p>
          <a:p>
            <a:r>
              <a:rPr lang="de-DE" dirty="0" smtClean="0"/>
              <a:t>Warum diese </a:t>
            </a:r>
            <a:r>
              <a:rPr lang="de-DE" dirty="0" err="1" smtClean="0"/>
              <a:t>Didaktisierung</a:t>
            </a:r>
            <a:r>
              <a:rPr lang="de-DE" dirty="0" smtClean="0"/>
              <a:t>?</a:t>
            </a:r>
          </a:p>
          <a:p>
            <a:r>
              <a:rPr lang="de-DE" dirty="0" smtClean="0"/>
              <a:t>Für welche Zielgruppe, welchen  Lernkontext?</a:t>
            </a:r>
          </a:p>
          <a:p>
            <a:r>
              <a:rPr lang="de-DE" dirty="0" smtClean="0"/>
              <a:t>Stärken, Alternativen?</a:t>
            </a:r>
          </a:p>
          <a:p>
            <a:r>
              <a:rPr lang="de-DE" dirty="0" smtClean="0"/>
              <a:t>Was könnte ergänzt werden?</a:t>
            </a:r>
          </a:p>
          <a:p>
            <a:r>
              <a:rPr lang="de-DE" dirty="0" err="1" smtClean="0"/>
              <a:t>Zuhörer_innen</a:t>
            </a:r>
            <a:r>
              <a:rPr lang="de-DE" dirty="0" smtClean="0"/>
              <a:t> machen sich Notizen</a:t>
            </a:r>
          </a:p>
          <a:p>
            <a:r>
              <a:rPr lang="de-DE" dirty="0" smtClean="0"/>
              <a:t>Geben positives</a:t>
            </a:r>
          </a:p>
          <a:p>
            <a:r>
              <a:rPr lang="de-DE" dirty="0" smtClean="0"/>
              <a:t>/produktives Feedback</a:t>
            </a:r>
            <a:endParaRPr lang="de-DE" dirty="0"/>
          </a:p>
        </p:txBody>
      </p:sp>
      <p:pic>
        <p:nvPicPr>
          <p:cNvPr id="54274" name="Picture 2" descr="Bildergebnis für reisekatalog  russland"/>
          <p:cNvPicPr>
            <a:picLocks noChangeAspect="1" noChangeArrowheads="1"/>
          </p:cNvPicPr>
          <p:nvPr/>
        </p:nvPicPr>
        <p:blipFill>
          <a:blip r:embed="rId2"/>
          <a:srcRect/>
          <a:stretch>
            <a:fillRect/>
          </a:stretch>
        </p:blipFill>
        <p:spPr bwMode="auto">
          <a:xfrm>
            <a:off x="6143636" y="4733925"/>
            <a:ext cx="3200400" cy="212407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Simulation </a:t>
            </a:r>
            <a:endParaRPr lang="de-DE" dirty="0"/>
          </a:p>
        </p:txBody>
      </p:sp>
      <p:sp>
        <p:nvSpPr>
          <p:cNvPr id="3" name="Inhaltsplatzhalter 2"/>
          <p:cNvSpPr>
            <a:spLocks noGrp="1"/>
          </p:cNvSpPr>
          <p:nvPr>
            <p:ph idx="1"/>
          </p:nvPr>
        </p:nvSpPr>
        <p:spPr/>
        <p:txBody>
          <a:bodyPr/>
          <a:lstStyle/>
          <a:p>
            <a:r>
              <a:rPr lang="de-DE" dirty="0" smtClean="0"/>
              <a:t>Führt eine Aufgabe mit uns durch</a:t>
            </a:r>
          </a:p>
          <a:p>
            <a:r>
              <a:rPr lang="de-DE" dirty="0" smtClean="0"/>
              <a:t>Wir (Die </a:t>
            </a:r>
            <a:r>
              <a:rPr lang="de-DE" dirty="0" err="1" smtClean="0"/>
              <a:t>Zuhörer_innen</a:t>
            </a:r>
            <a:r>
              <a:rPr lang="de-DE" dirty="0" smtClean="0"/>
              <a:t>) sind die Lernenden </a:t>
            </a:r>
            <a:endParaRPr lang="de-DE" dirty="0"/>
          </a:p>
        </p:txBody>
      </p:sp>
      <p:pic>
        <p:nvPicPr>
          <p:cNvPr id="1026" name="Picture 2" descr="Bildergebnis für simulation"/>
          <p:cNvPicPr>
            <a:picLocks noChangeAspect="1" noChangeArrowheads="1"/>
          </p:cNvPicPr>
          <p:nvPr/>
        </p:nvPicPr>
        <p:blipFill>
          <a:blip r:embed="rId2"/>
          <a:srcRect/>
          <a:stretch>
            <a:fillRect/>
          </a:stretch>
        </p:blipFill>
        <p:spPr bwMode="auto">
          <a:xfrm>
            <a:off x="0" y="3343274"/>
            <a:ext cx="5419725" cy="351472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GRAMMATIK</a:t>
            </a:r>
            <a:endParaRPr lang="de-DE" dirty="0"/>
          </a:p>
        </p:txBody>
      </p:sp>
      <p:sp>
        <p:nvSpPr>
          <p:cNvPr id="3" name="Inhaltsplatzhalter 2"/>
          <p:cNvSpPr>
            <a:spLocks noGrp="1"/>
          </p:cNvSpPr>
          <p:nvPr>
            <p:ph idx="1"/>
          </p:nvPr>
        </p:nvSpPr>
        <p:spPr/>
        <p:txBody>
          <a:bodyPr/>
          <a:lstStyle/>
          <a:p>
            <a:pPr>
              <a:buNone/>
            </a:pPr>
            <a:endParaRPr lang="de-DE" dirty="0"/>
          </a:p>
        </p:txBody>
      </p:sp>
      <p:sp>
        <p:nvSpPr>
          <p:cNvPr id="49154" name="AutoShape 2" descr="Bildergebnis für Grammatik"/>
          <p:cNvSpPr>
            <a:spLocks noChangeAspect="1" noChangeArrowheads="1"/>
          </p:cNvSpPr>
          <p:nvPr/>
        </p:nvSpPr>
        <p:spPr bwMode="auto">
          <a:xfrm>
            <a:off x="155575" y="-1287463"/>
            <a:ext cx="4048125" cy="2686051"/>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49156" name="AutoShape 4" descr="Bildergebnis für Grammatik"/>
          <p:cNvSpPr>
            <a:spLocks noChangeAspect="1" noChangeArrowheads="1"/>
          </p:cNvSpPr>
          <p:nvPr/>
        </p:nvSpPr>
        <p:spPr bwMode="auto">
          <a:xfrm>
            <a:off x="155575" y="-1287463"/>
            <a:ext cx="4048125" cy="2686051"/>
          </a:xfrm>
          <a:prstGeom prst="rect">
            <a:avLst/>
          </a:prstGeom>
          <a:noFill/>
        </p:spPr>
        <p:txBody>
          <a:bodyPr vert="horz" wrap="square" lIns="91440" tIns="45720" rIns="91440" bIns="45720" numCol="1" anchor="t" anchorCtr="0" compatLnSpc="1">
            <a:prstTxWarp prst="textNoShape">
              <a:avLst/>
            </a:prstTxWarp>
          </a:bodyPr>
          <a:lstStyle/>
          <a:p>
            <a:endParaRPr lang="de-DE"/>
          </a:p>
        </p:txBody>
      </p:sp>
      <p:pic>
        <p:nvPicPr>
          <p:cNvPr id="49158" name="Picture 6" descr="Bildergebnis für Grammatik"/>
          <p:cNvPicPr>
            <a:picLocks noChangeAspect="1" noChangeArrowheads="1"/>
          </p:cNvPicPr>
          <p:nvPr/>
        </p:nvPicPr>
        <p:blipFill>
          <a:blip r:embed="rId2"/>
          <a:srcRect/>
          <a:stretch>
            <a:fillRect/>
          </a:stretch>
        </p:blipFill>
        <p:spPr bwMode="auto">
          <a:xfrm>
            <a:off x="1142976" y="2285992"/>
            <a:ext cx="5878406" cy="3900497"/>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 der Gruppe:</a:t>
            </a:r>
            <a:endParaRPr lang="de-DE" dirty="0"/>
          </a:p>
        </p:txBody>
      </p:sp>
      <p:sp>
        <p:nvSpPr>
          <p:cNvPr id="3" name="Inhaltsplatzhalter 2"/>
          <p:cNvSpPr>
            <a:spLocks noGrp="1"/>
          </p:cNvSpPr>
          <p:nvPr>
            <p:ph idx="1"/>
          </p:nvPr>
        </p:nvSpPr>
        <p:spPr/>
        <p:txBody>
          <a:bodyPr/>
          <a:lstStyle/>
          <a:p>
            <a:r>
              <a:rPr lang="de-DE" dirty="0" smtClean="0"/>
              <a:t>Was ist Grammatik?</a:t>
            </a:r>
          </a:p>
          <a:p>
            <a:r>
              <a:rPr lang="de-DE" dirty="0" smtClean="0"/>
              <a:t>Wie wurde in der Schule Grammatik vermittelt?</a:t>
            </a:r>
          </a:p>
          <a:p>
            <a:r>
              <a:rPr lang="de-DE" dirty="0" smtClean="0"/>
              <a:t>Was war positiv/negativ?</a:t>
            </a:r>
          </a:p>
          <a:p>
            <a:r>
              <a:rPr lang="de-DE" dirty="0" smtClean="0"/>
              <a:t>Wie vermittelt ihr selbst </a:t>
            </a:r>
            <a:r>
              <a:rPr lang="de-DE" dirty="0" smtClean="0"/>
              <a:t>G</a:t>
            </a:r>
            <a:r>
              <a:rPr lang="de-DE" dirty="0" smtClean="0"/>
              <a:t>rammatik?</a:t>
            </a:r>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Was ist Grammatik?</a:t>
            </a:r>
            <a:endParaRPr lang="de-DE" dirty="0"/>
          </a:p>
        </p:txBody>
      </p:sp>
      <p:sp>
        <p:nvSpPr>
          <p:cNvPr id="3" name="Inhaltsplatzhalter 2"/>
          <p:cNvSpPr>
            <a:spLocks noGrp="1"/>
          </p:cNvSpPr>
          <p:nvPr>
            <p:ph idx="1"/>
          </p:nvPr>
        </p:nvSpPr>
        <p:spPr/>
        <p:txBody>
          <a:bodyPr>
            <a:normAutofit fontScale="62500" lnSpcReduction="20000"/>
          </a:bodyPr>
          <a:lstStyle/>
          <a:p>
            <a:pPr>
              <a:buNone/>
            </a:pPr>
            <a:endParaRPr lang="de-DE" dirty="0" smtClean="0"/>
          </a:p>
          <a:p>
            <a:r>
              <a:rPr lang="de-DE" smtClean="0"/>
              <a:t>Definition:</a:t>
            </a:r>
            <a:endParaRPr lang="de-DE" dirty="0" smtClean="0"/>
          </a:p>
          <a:p>
            <a:r>
              <a:rPr lang="de-DE" dirty="0" smtClean="0"/>
              <a:t>Regelsystem einer Sprache</a:t>
            </a:r>
            <a:r>
              <a:rPr lang="de-DE" dirty="0" smtClean="0"/>
              <a:t>?</a:t>
            </a:r>
            <a:endParaRPr lang="de-DE" dirty="0" smtClean="0"/>
          </a:p>
          <a:p>
            <a:r>
              <a:rPr lang="de-DE" dirty="0" smtClean="0"/>
              <a:t>Regelsystem im Kopf</a:t>
            </a:r>
            <a:r>
              <a:rPr lang="de-DE" dirty="0" smtClean="0"/>
              <a:t>?</a:t>
            </a:r>
            <a:endParaRPr lang="de-DE" dirty="0" smtClean="0"/>
          </a:p>
          <a:p>
            <a:r>
              <a:rPr lang="de-DE" dirty="0" smtClean="0"/>
              <a:t>ein Nachschlagewerk</a:t>
            </a:r>
            <a:r>
              <a:rPr lang="de-DE" dirty="0" smtClean="0"/>
              <a:t>?</a:t>
            </a:r>
            <a:endParaRPr lang="de-DE" dirty="0" smtClean="0"/>
          </a:p>
          <a:p>
            <a:r>
              <a:rPr lang="de-DE" dirty="0" smtClean="0"/>
              <a:t>eine Lebensaufgabe</a:t>
            </a:r>
            <a:r>
              <a:rPr lang="de-DE" dirty="0" smtClean="0"/>
              <a:t>?</a:t>
            </a:r>
            <a:endParaRPr lang="de-DE" dirty="0" smtClean="0"/>
          </a:p>
          <a:p>
            <a:r>
              <a:rPr lang="de-DE" dirty="0" smtClean="0"/>
              <a:t>ein Prüfungsstoff</a:t>
            </a:r>
            <a:r>
              <a:rPr lang="de-DE" dirty="0" smtClean="0"/>
              <a:t>?</a:t>
            </a:r>
            <a:endParaRPr lang="de-DE" dirty="0" smtClean="0"/>
          </a:p>
          <a:p>
            <a:r>
              <a:rPr lang="de-DE" dirty="0" smtClean="0"/>
              <a:t>die aktuelle Vorlesung</a:t>
            </a:r>
            <a:r>
              <a:rPr lang="de-DE" dirty="0" smtClean="0"/>
              <a:t>?</a:t>
            </a:r>
            <a:endParaRPr lang="de-DE" dirty="0" smtClean="0"/>
          </a:p>
          <a:p>
            <a:r>
              <a:rPr lang="de-DE" dirty="0" smtClean="0"/>
              <a:t>eine Zumutung? </a:t>
            </a:r>
            <a:r>
              <a:rPr lang="de-DE" dirty="0" smtClean="0"/>
              <a:t>–häufig </a:t>
            </a:r>
            <a:r>
              <a:rPr lang="de-DE" dirty="0" smtClean="0"/>
              <a:t>in schulischer Praxis so dargestellt und den Schülern so </a:t>
            </a:r>
            <a:r>
              <a:rPr lang="de-DE" dirty="0" smtClean="0"/>
              <a:t>vermittelt</a:t>
            </a:r>
            <a:r>
              <a:rPr lang="de-DE" dirty="0" smtClean="0"/>
              <a:t>, allerdings grenzt </a:t>
            </a:r>
            <a:r>
              <a:rPr lang="de-DE" dirty="0" smtClean="0"/>
              <a:t>dies </a:t>
            </a:r>
            <a:r>
              <a:rPr lang="de-DE" dirty="0" smtClean="0"/>
              <a:t>an einen „Missbrauch“ der Grammatik (Instrument zur </a:t>
            </a:r>
            <a:r>
              <a:rPr lang="de-DE" dirty="0" smtClean="0"/>
              <a:t>Drohung)</a:t>
            </a:r>
            <a:endParaRPr lang="de-DE" dirty="0" smtClean="0"/>
          </a:p>
          <a:p>
            <a:r>
              <a:rPr lang="de-DE" dirty="0" smtClean="0"/>
              <a:t>Grammatik </a:t>
            </a:r>
            <a:r>
              <a:rPr lang="de-DE" dirty="0" smtClean="0"/>
              <a:t>–Etymologie:</a:t>
            </a:r>
            <a:endParaRPr lang="de-DE" dirty="0" smtClean="0"/>
          </a:p>
          <a:p>
            <a:r>
              <a:rPr lang="de-DE" dirty="0" err="1" smtClean="0"/>
              <a:t>Altgriechisch:gramma</a:t>
            </a:r>
            <a:r>
              <a:rPr lang="de-DE" dirty="0" smtClean="0"/>
              <a:t> </a:t>
            </a:r>
            <a:r>
              <a:rPr lang="de-DE" dirty="0" smtClean="0"/>
              <a:t>= Buchstabe, </a:t>
            </a:r>
            <a:r>
              <a:rPr lang="de-DE" dirty="0" err="1" smtClean="0"/>
              <a:t>Schriftgrammatike</a:t>
            </a:r>
            <a:r>
              <a:rPr lang="de-DE" dirty="0" smtClean="0"/>
              <a:t> </a:t>
            </a:r>
            <a:r>
              <a:rPr lang="de-DE" dirty="0" smtClean="0"/>
              <a:t>= Kenntnis der </a:t>
            </a:r>
            <a:r>
              <a:rPr lang="de-DE" dirty="0" smtClean="0"/>
              <a:t>Schrift</a:t>
            </a:r>
            <a:endParaRPr lang="de-DE" dirty="0" smtClean="0"/>
          </a:p>
          <a:p>
            <a:r>
              <a:rPr lang="de-DE" dirty="0" smtClean="0"/>
              <a:t>in Antike Überschneidung von Rhetorik und </a:t>
            </a:r>
            <a:r>
              <a:rPr lang="de-DE" dirty="0" smtClean="0"/>
              <a:t>Grammatik</a:t>
            </a:r>
            <a:endParaRPr lang="de-DE" dirty="0" smtClean="0"/>
          </a:p>
          <a:p>
            <a:r>
              <a:rPr lang="de-DE" dirty="0" smtClean="0"/>
              <a:t>Spätantike/MA: Bedeutungsverengung auf </a:t>
            </a:r>
          </a:p>
          <a:p>
            <a:r>
              <a:rPr lang="de-DE" dirty="0" smtClean="0"/>
              <a:t>„Regelkompendium</a:t>
            </a:r>
            <a:r>
              <a:rPr lang="de-DE" dirty="0" smtClean="0"/>
              <a:t>“</a:t>
            </a:r>
            <a:endParaRPr lang="de-DE" dirty="0" smtClean="0"/>
          </a:p>
          <a:p>
            <a:r>
              <a:rPr lang="de-DE" dirty="0" smtClean="0"/>
              <a:t>Grammatik, Rhetorik und Dialektik wurde dann unterschieden</a:t>
            </a:r>
          </a:p>
          <a:p>
            <a:pPr>
              <a:buNone/>
            </a:pPr>
            <a:endParaRPr lang="de-DE"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a:buNone/>
            </a:pPr>
            <a:endParaRPr lang="de-DE" smtClean="0"/>
          </a:p>
          <a:p>
            <a:pPr>
              <a:buNone/>
            </a:pPr>
            <a:endParaRPr lang="de-DE" smtClean="0"/>
          </a:p>
          <a:p>
            <a:pPr>
              <a:buNone/>
            </a:pPr>
            <a:endParaRPr lang="de-DE" smtClean="0"/>
          </a:p>
          <a:p>
            <a:pPr>
              <a:buNone/>
            </a:pPr>
            <a:endParaRPr lang="de-DE" smtClean="0"/>
          </a:p>
          <a:p>
            <a:pPr>
              <a:buNone/>
            </a:pPr>
            <a:endParaRPr lang="de-DE" smtClean="0"/>
          </a:p>
          <a:p>
            <a:pPr>
              <a:buNone/>
            </a:pPr>
            <a:endParaRPr lang="de-DE" smtClean="0"/>
          </a:p>
          <a:p>
            <a:pPr>
              <a:buNone/>
            </a:pPr>
            <a:endParaRPr lang="de-DE" smtClean="0"/>
          </a:p>
          <a:p>
            <a:pPr>
              <a:buNone/>
            </a:pPr>
            <a:endParaRPr lang="de-DE" smtClean="0"/>
          </a:p>
          <a:p>
            <a:pPr>
              <a:buNone/>
            </a:pPr>
            <a:r>
              <a:rPr lang="de-DE" smtClean="0"/>
              <a:t>für eure Aufmerksamkeit!!!</a:t>
            </a:r>
            <a:endParaRPr lang="de-DE" dirty="0"/>
          </a:p>
        </p:txBody>
      </p:sp>
      <p:pic>
        <p:nvPicPr>
          <p:cNvPr id="59394" name="Picture 2" descr="Bildergebnis für dankeschön hund"/>
          <p:cNvPicPr>
            <a:picLocks noChangeAspect="1" noChangeArrowheads="1"/>
          </p:cNvPicPr>
          <p:nvPr/>
        </p:nvPicPr>
        <p:blipFill>
          <a:blip r:embed="rId2"/>
          <a:srcRect/>
          <a:stretch>
            <a:fillRect/>
          </a:stretch>
        </p:blipFill>
        <p:spPr bwMode="auto">
          <a:xfrm>
            <a:off x="2500298" y="714356"/>
            <a:ext cx="4068282" cy="450059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
            </a:r>
            <a:br>
              <a:rPr lang="de-DE" dirty="0" smtClean="0"/>
            </a:br>
            <a:r>
              <a:rPr lang="de-DE" dirty="0" smtClean="0"/>
              <a:t/>
            </a:r>
            <a:br>
              <a:rPr lang="de-DE" dirty="0" smtClean="0"/>
            </a:br>
            <a:r>
              <a:rPr lang="de-DE" dirty="0" smtClean="0"/>
              <a:t/>
            </a:r>
            <a:br>
              <a:rPr lang="de-DE" dirty="0" smtClean="0"/>
            </a:br>
            <a:r>
              <a:rPr lang="de-DE" dirty="0" smtClean="0"/>
              <a:t>                                                          </a:t>
            </a:r>
            <a:r>
              <a:rPr lang="de-DE" sz="3100" b="1" dirty="0" smtClean="0"/>
              <a:t>Prüfungsfrage </a:t>
            </a:r>
            <a:r>
              <a:rPr lang="de-DE" sz="2800" b="1" dirty="0" smtClean="0"/>
              <a:t>3</a:t>
            </a:r>
            <a:r>
              <a:rPr lang="de-DE" sz="2800" b="1" dirty="0" smtClean="0"/>
              <a:t>: Ausspracheschulung </a:t>
            </a:r>
            <a:r>
              <a:rPr lang="de-DE" sz="2800" dirty="0" smtClean="0"/>
              <a:t/>
            </a:r>
            <a:br>
              <a:rPr lang="de-DE" sz="2800" dirty="0" smtClean="0"/>
            </a:br>
            <a:endParaRPr lang="de-DE" sz="3100" b="1" dirty="0"/>
          </a:p>
        </p:txBody>
      </p:sp>
      <p:sp>
        <p:nvSpPr>
          <p:cNvPr id="3" name="Inhaltsplatzhalter 2"/>
          <p:cNvSpPr>
            <a:spLocks noGrp="1"/>
          </p:cNvSpPr>
          <p:nvPr>
            <p:ph idx="1"/>
          </p:nvPr>
        </p:nvSpPr>
        <p:spPr/>
        <p:txBody>
          <a:bodyPr/>
          <a:lstStyle/>
          <a:p>
            <a:pPr>
              <a:buNone/>
            </a:pPr>
            <a:r>
              <a:rPr lang="de-DE" dirty="0" smtClean="0"/>
              <a:t>Die didaktische Schwierigkeit bei der Ausspracheschulung besteht darin, dass Phonetik im Gegensatz zu Lexik und Grammatik eine physische Komponente hat. So kann man z.B. im Bereich der </a:t>
            </a:r>
            <a:r>
              <a:rPr lang="de-DE" dirty="0" err="1" smtClean="0"/>
              <a:t>Serialisierung</a:t>
            </a:r>
            <a:r>
              <a:rPr lang="de-DE" dirty="0" smtClean="0"/>
              <a:t> den falschen Satz </a:t>
            </a:r>
            <a:r>
              <a:rPr lang="de-DE" i="1" dirty="0" smtClean="0"/>
              <a:t>Morgen ich gehe in die Schule.</a:t>
            </a:r>
            <a:r>
              <a:rPr lang="de-DE" dirty="0" smtClean="0"/>
              <a:t> einfach dadurch korrigieren, dass man seinen Schüler darauf hinweist, dass das Verb an zweiter Stelle stehen muss. In der Regel wird er sofort in der Lage sein, den Satz richtig zu wiederholen.</a:t>
            </a:r>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071546"/>
            <a:ext cx="8229600" cy="5253054"/>
          </a:xfrm>
        </p:spPr>
        <p:txBody>
          <a:bodyPr>
            <a:normAutofit fontScale="85000" lnSpcReduction="10000"/>
          </a:bodyPr>
          <a:lstStyle/>
          <a:p>
            <a:r>
              <a:rPr lang="de-DE" dirty="0" smtClean="0"/>
              <a:t>Um diese physischen Schwierigkeiten zu überwinden, werden Techniken des </a:t>
            </a:r>
            <a:r>
              <a:rPr lang="de-DE" dirty="0" err="1" smtClean="0"/>
              <a:t>Anbildens</a:t>
            </a:r>
            <a:r>
              <a:rPr lang="de-DE" dirty="0" smtClean="0"/>
              <a:t> benötigt. Unter "</a:t>
            </a:r>
            <a:r>
              <a:rPr lang="de-DE" dirty="0" err="1" smtClean="0"/>
              <a:t>Anbilden</a:t>
            </a:r>
            <a:r>
              <a:rPr lang="de-DE" dirty="0" smtClean="0"/>
              <a:t>" (</a:t>
            </a:r>
            <a:r>
              <a:rPr lang="de-DE" dirty="0" err="1" smtClean="0"/>
              <a:t>Slembek</a:t>
            </a:r>
            <a:r>
              <a:rPr lang="de-DE" dirty="0" smtClean="0"/>
              <a:t> 1995: 57) bzw. "Ableitung" (Rausch; Rausch 1994: 95) versteht man alle möglichen Hilfestellungen oder "Tricks", die den Lernern dabei helfen können, ein zielsprachliches Muster ein erstes Mal richtig auszusprechen. </a:t>
            </a:r>
          </a:p>
          <a:p>
            <a:r>
              <a:rPr lang="de-DE" dirty="0" smtClean="0"/>
              <a:t>Je nach Ausgangssprache können ganz unterschiedliche Fehler auftreten und auch ganz unterschiedliche Aussprachetechniken zum Erfolg führen. Daher hier ein kurzer allgemeiner Überblick über Möglichkeiten des </a:t>
            </a:r>
            <a:r>
              <a:rPr lang="de-DE" dirty="0" err="1" smtClean="0"/>
              <a:t>Anbildens</a:t>
            </a:r>
            <a:r>
              <a:rPr lang="de-DE" dirty="0" smtClean="0"/>
              <a:t>: </a:t>
            </a:r>
          </a:p>
          <a:p>
            <a:pPr lvl="0"/>
            <a:r>
              <a:rPr lang="de-DE" dirty="0" smtClean="0"/>
              <a:t>Sagittalschnitt (Zeichnung, Röntgenbild, Computeranimation) (z.B. für R-Laute) (z.B. Duden Aussprachewörterbuch 2000)</a:t>
            </a:r>
          </a:p>
          <a:p>
            <a:pPr lvl="0"/>
            <a:r>
              <a:rPr lang="de-DE" dirty="0" smtClean="0"/>
              <a:t>Lippenbild (z.B. für </a:t>
            </a:r>
            <a:r>
              <a:rPr lang="de-DE" b="1" dirty="0" smtClean="0"/>
              <a:t>/i/</a:t>
            </a:r>
            <a:r>
              <a:rPr lang="de-DE" dirty="0" smtClean="0"/>
              <a:t> vs. </a:t>
            </a:r>
            <a:r>
              <a:rPr lang="de-DE" b="1" dirty="0" smtClean="0"/>
              <a:t>/y/</a:t>
            </a:r>
            <a:r>
              <a:rPr lang="de-DE" dirty="0" smtClean="0"/>
              <a:t>) </a:t>
            </a:r>
          </a:p>
          <a:p>
            <a:r>
              <a:rPr lang="de-DE" dirty="0" err="1" smtClean="0"/>
              <a:t>Palatogramm</a:t>
            </a:r>
            <a:r>
              <a:rPr lang="de-DE" dirty="0" smtClean="0"/>
              <a:t> (z.B. für </a:t>
            </a:r>
            <a:r>
              <a:rPr lang="de-DE" b="1" dirty="0" smtClean="0"/>
              <a:t>/l/</a:t>
            </a:r>
            <a:r>
              <a:rPr lang="de-DE" dirty="0" smtClean="0"/>
              <a:t>) (Abb.: Rausch/Rausch 1995:80-81) </a:t>
            </a:r>
            <a:br>
              <a:rPr lang="de-DE" dirty="0" smtClean="0"/>
            </a:br>
            <a:endParaRPr lang="de-DE" dirty="0"/>
          </a:p>
        </p:txBody>
      </p:sp>
      <p:pic>
        <p:nvPicPr>
          <p:cNvPr id="4" name="Grafik 3" descr="http://www.uni-bielefeld.de/lili/studium/faecher/daf/personen/richter_julia/lehre/ausspracheschulung/sagittalschnitt.jpg"/>
          <p:cNvPicPr/>
          <p:nvPr/>
        </p:nvPicPr>
        <p:blipFill>
          <a:blip r:embed="rId2"/>
          <a:srcRect/>
          <a:stretch>
            <a:fillRect/>
          </a:stretch>
        </p:blipFill>
        <p:spPr bwMode="auto">
          <a:xfrm>
            <a:off x="1071538" y="5857892"/>
            <a:ext cx="6929486" cy="7588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928670"/>
            <a:ext cx="8229600" cy="5395930"/>
          </a:xfrm>
        </p:spPr>
        <p:txBody>
          <a:bodyPr>
            <a:normAutofit fontScale="92500" lnSpcReduction="10000"/>
          </a:bodyPr>
          <a:lstStyle/>
          <a:p>
            <a:pPr lvl="0"/>
            <a:r>
              <a:rPr lang="de-DE" dirty="0" smtClean="0">
                <a:hlinkClick r:id="rId2"/>
              </a:rPr>
              <a:t>Vokaltrapez</a:t>
            </a:r>
            <a:r>
              <a:rPr lang="de-DE" dirty="0" smtClean="0"/>
              <a:t> (z.B. für </a:t>
            </a:r>
            <a:r>
              <a:rPr lang="de-DE" b="1" dirty="0" smtClean="0"/>
              <a:t>/ə/</a:t>
            </a:r>
            <a:r>
              <a:rPr lang="de-DE" dirty="0" smtClean="0"/>
              <a:t>)</a:t>
            </a:r>
          </a:p>
          <a:p>
            <a:pPr lvl="0"/>
            <a:r>
              <a:rPr lang="de-DE" dirty="0" smtClean="0"/>
              <a:t>Artikulationsanweisungen (z.B. für </a:t>
            </a:r>
            <a:r>
              <a:rPr lang="de-DE" b="1" dirty="0" smtClean="0"/>
              <a:t>/b/</a:t>
            </a:r>
            <a:r>
              <a:rPr lang="de-DE" dirty="0" smtClean="0"/>
              <a:t> vs. </a:t>
            </a:r>
            <a:r>
              <a:rPr lang="de-DE" b="1" dirty="0" smtClean="0"/>
              <a:t>/v/</a:t>
            </a:r>
            <a:r>
              <a:rPr lang="de-DE" dirty="0" smtClean="0"/>
              <a:t>)</a:t>
            </a:r>
          </a:p>
          <a:p>
            <a:pPr lvl="0"/>
            <a:r>
              <a:rPr lang="de-DE" dirty="0" smtClean="0">
                <a:hlinkClick r:id="rId3"/>
              </a:rPr>
              <a:t>Laut-Buchstaben-Korrespondenzen</a:t>
            </a:r>
            <a:r>
              <a:rPr lang="de-DE" dirty="0" smtClean="0"/>
              <a:t> (IPA) (z.B. für [</a:t>
            </a:r>
            <a:r>
              <a:rPr lang="de-DE" b="1" dirty="0" smtClean="0"/>
              <a:t>ʁ</a:t>
            </a:r>
            <a:r>
              <a:rPr lang="de-DE" dirty="0" smtClean="0"/>
              <a:t>] vs. [</a:t>
            </a:r>
            <a:r>
              <a:rPr lang="de-DE" b="1" dirty="0" smtClean="0"/>
              <a:t>ɐ</a:t>
            </a:r>
            <a:r>
              <a:rPr lang="de-DE" dirty="0" smtClean="0"/>
              <a:t>] oder auch für &lt;-</a:t>
            </a:r>
            <a:r>
              <a:rPr lang="de-DE" dirty="0" err="1" smtClean="0"/>
              <a:t>ig</a:t>
            </a:r>
            <a:r>
              <a:rPr lang="de-DE" dirty="0" smtClean="0"/>
              <a:t>&gt;)</a:t>
            </a:r>
          </a:p>
          <a:p>
            <a:pPr lvl="0"/>
            <a:r>
              <a:rPr lang="de-DE" dirty="0" smtClean="0"/>
              <a:t>langsamer bzw. schneller sprechen </a:t>
            </a:r>
          </a:p>
          <a:p>
            <a:pPr lvl="0"/>
            <a:r>
              <a:rPr lang="de-DE" dirty="0" smtClean="0"/>
              <a:t>leiser bzw. lauter sprechen </a:t>
            </a:r>
          </a:p>
          <a:p>
            <a:pPr lvl="0"/>
            <a:r>
              <a:rPr lang="de-DE" dirty="0" smtClean="0"/>
              <a:t>übertreiben </a:t>
            </a:r>
          </a:p>
          <a:p>
            <a:pPr lvl="0"/>
            <a:r>
              <a:rPr lang="de-DE" dirty="0" smtClean="0"/>
              <a:t>kontrastieren </a:t>
            </a:r>
          </a:p>
          <a:p>
            <a:pPr lvl="0"/>
            <a:r>
              <a:rPr lang="de-DE" dirty="0" smtClean="0"/>
              <a:t>verschiedene Kontexte testen </a:t>
            </a:r>
          </a:p>
          <a:p>
            <a:pPr lvl="0"/>
            <a:r>
              <a:rPr lang="de-DE" dirty="0" smtClean="0"/>
              <a:t>Bei den Ausspracheübungen unterscheidet man spezifische Übungen zum Hören sowie zum (Aus-)Sprechen. In beiden Kategorien differenziert man zwischen den vorbereitenden und den angewandten Übungsformaten.</a:t>
            </a:r>
          </a:p>
          <a:p>
            <a:pPr>
              <a:buNone/>
            </a:pP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descr="Typologie Ausspracheschulung"/>
          <p:cNvPicPr>
            <a:picLocks noGrp="1"/>
          </p:cNvPicPr>
          <p:nvPr>
            <p:ph idx="1"/>
          </p:nvPr>
        </p:nvPicPr>
        <p:blipFill>
          <a:blip r:embed="rId3"/>
          <a:srcRect/>
          <a:stretch>
            <a:fillRect/>
          </a:stretch>
        </p:blipFill>
        <p:spPr bwMode="auto">
          <a:xfrm>
            <a:off x="785786" y="1714488"/>
            <a:ext cx="6929486" cy="4357718"/>
          </a:xfrm>
          <a:prstGeom prst="rect">
            <a:avLst/>
          </a:prstGeom>
          <a:noFill/>
          <a:ln w="9525">
            <a:noFill/>
            <a:miter lim="800000"/>
            <a:headEnd/>
            <a:tailEnd/>
          </a:ln>
        </p:spPr>
      </p:pic>
      <p:sp>
        <p:nvSpPr>
          <p:cNvPr id="38913" name="Rectangle 1"/>
          <p:cNvSpPr>
            <a:spLocks noChangeArrowheads="1"/>
          </p:cNvSpPr>
          <p:nvPr/>
        </p:nvSpPr>
        <p:spPr bwMode="auto">
          <a:xfrm>
            <a:off x="0" y="0"/>
            <a:ext cx="8859605" cy="166199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de-DE"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de-DE"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de-DE"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de-DE"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de-DE"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de-DE"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Zentral: Hören kommt vor Sprechen, denn was man nicht wahrnimmt, kann man auch nicht</a:t>
            </a:r>
          </a:p>
          <a:p>
            <a:pPr marL="0" marR="0" lvl="0" indent="0" algn="l" defTabSz="914400" rtl="0" eaLnBrk="1" fontAlgn="base" latinLnBrk="0" hangingPunct="1">
              <a:lnSpc>
                <a:spcPct val="100000"/>
              </a:lnSpc>
              <a:spcBef>
                <a:spcPct val="0"/>
              </a:spcBef>
              <a:spcAft>
                <a:spcPct val="0"/>
              </a:spcAft>
              <a:buClrTx/>
              <a:buSzTx/>
              <a:tabLst>
                <a:tab pos="457200" algn="l"/>
              </a:tabLst>
            </a:pPr>
            <a:r>
              <a:rPr kumimoji="0" lang="de-DE"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produzieren oder nachsprechen. </a:t>
            </a:r>
            <a:endParaRPr kumimoji="0" lang="de-DE"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142984"/>
            <a:ext cx="8229600" cy="5181616"/>
          </a:xfrm>
        </p:spPr>
        <p:txBody>
          <a:bodyPr>
            <a:normAutofit fontScale="77500" lnSpcReduction="20000"/>
          </a:bodyPr>
          <a:lstStyle/>
          <a:p>
            <a:pPr lvl="0"/>
            <a:r>
              <a:rPr lang="de-DE" b="1" dirty="0" smtClean="0"/>
              <a:t>1. Eintauchübung</a:t>
            </a:r>
            <a:endParaRPr lang="de-DE" dirty="0" smtClean="0"/>
          </a:p>
          <a:p>
            <a:pPr lvl="0"/>
            <a:r>
              <a:rPr lang="de-DE" dirty="0" smtClean="0"/>
              <a:t>Diese Übungsform sensibilisiert die </a:t>
            </a:r>
            <a:r>
              <a:rPr lang="de-DE" dirty="0" err="1" smtClean="0"/>
              <a:t>Lernerinnen</a:t>
            </a:r>
            <a:r>
              <a:rPr lang="de-DE" dirty="0" smtClean="0"/>
              <a:t> und Lerner, sich mit der Aussprache auseinander zu setzen und kann als immer wiederkehrende Einstimmung für ein Aussprachetraining verwendet werden. In der Übungstypologie kann diese Form der Übungen gegebenenfalls auch entfallen.</a:t>
            </a:r>
          </a:p>
          <a:p>
            <a:pPr lvl="0"/>
            <a:r>
              <a:rPr lang="de-DE" dirty="0" smtClean="0"/>
              <a:t>Ziel: Die Schülerinnen und Schüler sollen in den Klang der Zielsprache Deutsch eintauchen. Dazu ist es nicht erforderlich, die einzelnen Wörter zu verstehen. Hier soll das Gehör sensibilisiert werden.</a:t>
            </a:r>
          </a:p>
          <a:p>
            <a:pPr lvl="0"/>
            <a:r>
              <a:rPr lang="de-DE" dirty="0" smtClean="0"/>
              <a:t>Vorgehen: Texte, die Wörter mit kurzen und langen Vokalen beinhalten, langsam und deutlich vorlesen.</a:t>
            </a:r>
          </a:p>
          <a:p>
            <a:pPr lvl="0"/>
            <a:r>
              <a:rPr lang="de-DE" dirty="0" smtClean="0">
                <a:hlinkClick r:id="rId2"/>
              </a:rPr>
              <a:t>Beispiel zur Unterscheidung von kurzen und langen Vokalen:</a:t>
            </a:r>
            <a:r>
              <a:rPr lang="de-DE" dirty="0" smtClean="0"/>
              <a:t/>
            </a:r>
            <a:br>
              <a:rPr lang="de-DE" dirty="0" smtClean="0"/>
            </a:br>
            <a:r>
              <a:rPr lang="de-DE" dirty="0" smtClean="0"/>
              <a:t>Eine Geschichte, die Wörter mit möglichst vielen langen und kurzen Vokalen enthält, wird vorgelesen. Zuerst werden die Tiernamen mit langem Vokal genannt, dann die Tiernamen mit kurzem Vokal. </a:t>
            </a:r>
            <a:r>
              <a:rPr lang="de-DE" i="1" dirty="0" smtClean="0"/>
              <a:t>„Im Zoo gibt es viele Tiere: Tiger und Kühe, Ziegen und Vögel, Löwen und Bären, Schafe und </a:t>
            </a:r>
            <a:r>
              <a:rPr lang="de-DE" i="1" dirty="0" err="1" smtClean="0"/>
              <a:t>Esel.Und</a:t>
            </a:r>
            <a:r>
              <a:rPr lang="de-DE" i="1" dirty="0" smtClean="0"/>
              <a:t> dann gibt es noch Affen und Giraffen, Schlangen und Fische, Frösche und Hunde, Katzen und Spatzen.“</a:t>
            </a:r>
            <a:endParaRPr lang="de-DE" dirty="0" smtClean="0"/>
          </a:p>
          <a:p>
            <a:pPr>
              <a:buNone/>
            </a:pPr>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000108"/>
            <a:ext cx="8229600" cy="5324492"/>
          </a:xfrm>
        </p:spPr>
        <p:txBody>
          <a:bodyPr>
            <a:normAutofit fontScale="85000" lnSpcReduction="20000"/>
          </a:bodyPr>
          <a:lstStyle/>
          <a:p>
            <a:pPr lvl="0"/>
            <a:r>
              <a:rPr lang="de-DE" b="1" dirty="0" smtClean="0"/>
              <a:t>2. Diskriminationsübung</a:t>
            </a:r>
            <a:endParaRPr lang="de-DE" dirty="0" smtClean="0"/>
          </a:p>
          <a:p>
            <a:pPr lvl="0"/>
            <a:r>
              <a:rPr lang="de-DE" dirty="0" smtClean="0"/>
              <a:t>Dieses Übungsformat ist besonders wichtig. Daher kann die Phase häufiger, länger und auch immer wieder notwendig sein. Zentral ist hier, die Aktion beständig mit Visualisierung zu verknüpfen.</a:t>
            </a:r>
          </a:p>
          <a:p>
            <a:pPr lvl="0"/>
            <a:r>
              <a:rPr lang="de-DE" dirty="0" smtClean="0"/>
              <a:t>Ziel: Die Schülerinnen und Schüler lernen, deutsche Laute, Intonations- und Akzentmuster voneinander zu unterscheiden.</a:t>
            </a:r>
          </a:p>
          <a:p>
            <a:pPr lvl="0"/>
            <a:r>
              <a:rPr lang="de-DE" dirty="0" smtClean="0"/>
              <a:t>Vorgehen: Bei der Unterscheidung von Lautsegmenten sollte mit Minimalpaaren gearbeitet werden (Miete – Mitte).</a:t>
            </a:r>
          </a:p>
          <a:p>
            <a:pPr lvl="0"/>
            <a:r>
              <a:rPr lang="de-DE" dirty="0" smtClean="0"/>
              <a:t>Bei der Übung zum Satzakzent sollten kontrastierende Satzbetonungsmuster verwendet werden (Das IST ein Mann. - Das ist ein MANN.)</a:t>
            </a:r>
          </a:p>
          <a:p>
            <a:r>
              <a:rPr lang="de-DE" dirty="0" smtClean="0">
                <a:hlinkClick r:id="rId2"/>
              </a:rPr>
              <a:t>Beispiel zur Unterscheidung von langen und kurzen Vokalen:</a:t>
            </a:r>
            <a:r>
              <a:rPr lang="de-DE" dirty="0" smtClean="0"/>
              <a:t/>
            </a:r>
            <a:br>
              <a:rPr lang="de-DE" dirty="0" smtClean="0"/>
            </a:br>
            <a:r>
              <a:rPr lang="de-DE" dirty="0" smtClean="0"/>
              <a:t>Die Lehrkraft spricht Minimalpaare vor, unterstützt dabei gestisch die Länge und Kürze des Vokals. Die Lernenden hören und sehen zu. Ziel ist hier die Überprüfung der Diskriminationsfähigkeit der Lernenden</a:t>
            </a: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214422"/>
            <a:ext cx="8229600" cy="5110178"/>
          </a:xfrm>
        </p:spPr>
        <p:txBody>
          <a:bodyPr>
            <a:normAutofit fontScale="85000" lnSpcReduction="20000"/>
          </a:bodyPr>
          <a:lstStyle/>
          <a:p>
            <a:pPr lvl="0"/>
            <a:r>
              <a:rPr lang="de-DE" b="1" dirty="0" smtClean="0"/>
              <a:t>3. Identifikationsübung</a:t>
            </a:r>
            <a:endParaRPr lang="de-DE" dirty="0" smtClean="0"/>
          </a:p>
          <a:p>
            <a:pPr lvl="0"/>
            <a:r>
              <a:rPr lang="de-DE" dirty="0" smtClean="0"/>
              <a:t>Sprachbesonderheiten bzw. -unterschiede zwischen Herkunftssprache und der deutschen Sprache zu identifizieren, ist zentral für den weiteren Lernerfolg. So kann das Finden eines Rhythmus zentral für Lernende mit einer silbenzählenden Herkunftssprache (z. B. Chinesisch) sein.</a:t>
            </a:r>
          </a:p>
          <a:p>
            <a:pPr lvl="0"/>
            <a:r>
              <a:rPr lang="de-DE" dirty="0" smtClean="0"/>
              <a:t>Ziel: Die Schülerinnen und Schüler sollen lernen, Laute auch ohne Kontrast mit nur einem anderen Laut zu identifizieren.</a:t>
            </a:r>
          </a:p>
          <a:p>
            <a:pPr lvl="0"/>
            <a:r>
              <a:rPr lang="de-DE" dirty="0" smtClean="0"/>
              <a:t>Vorgehen: Es werden nun nicht mehr Minimalpaare, sondern vielfältige Wörter genommen, in denen der zu diskriminierende Laut vorkommen.</a:t>
            </a:r>
          </a:p>
          <a:p>
            <a:pPr lvl="0"/>
            <a:r>
              <a:rPr lang="de-DE" dirty="0" smtClean="0">
                <a:hlinkClick r:id="rId2"/>
              </a:rPr>
              <a:t>Beispiel zur Unterscheidung von langen und kurzen Vokalen:</a:t>
            </a:r>
            <a:r>
              <a:rPr lang="de-DE" dirty="0" smtClean="0"/>
              <a:t/>
            </a:r>
            <a:br>
              <a:rPr lang="de-DE" dirty="0" smtClean="0"/>
            </a:br>
            <a:r>
              <a:rPr lang="de-DE" dirty="0" smtClean="0"/>
              <a:t>Die Lehrkraft spricht verschiedene Wörter mit unterschiedlichen Vokallängen vor. Die Lernenden identifizieren, ob das Wort einen langen oder kurzen Vokal enthält und demonstrieren das durch die jeweils passende Geste.</a:t>
            </a:r>
          </a:p>
          <a:p>
            <a:pPr lvl="0"/>
            <a:r>
              <a:rPr lang="de-DE" dirty="0" smtClean="0"/>
              <a:t> </a:t>
            </a:r>
          </a:p>
          <a:p>
            <a:pPr>
              <a:buNone/>
            </a:pP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071546"/>
            <a:ext cx="8229600" cy="5357850"/>
          </a:xfrm>
        </p:spPr>
        <p:txBody>
          <a:bodyPr>
            <a:normAutofit fontScale="70000" lnSpcReduction="20000"/>
          </a:bodyPr>
          <a:lstStyle/>
          <a:p>
            <a:pPr lvl="0"/>
            <a:r>
              <a:rPr lang="de-DE" b="1" dirty="0" smtClean="0"/>
              <a:t>4. Angewandte Hörübungen</a:t>
            </a:r>
            <a:endParaRPr lang="de-DE" dirty="0" smtClean="0"/>
          </a:p>
          <a:p>
            <a:pPr lvl="0"/>
            <a:r>
              <a:rPr lang="de-DE" dirty="0" smtClean="0"/>
              <a:t>Bei der angewandten </a:t>
            </a:r>
            <a:r>
              <a:rPr lang="de-DE" dirty="0" err="1" smtClean="0"/>
              <a:t>Hörübung</a:t>
            </a:r>
            <a:r>
              <a:rPr lang="de-DE" dirty="0" smtClean="0"/>
              <a:t> stehen nicht mehr nur die rein phonetischen Aspekte des Hörens im Vordergrund, sondern das verstehende Verarbeiten der phonetischen Informationen. Für den Bereich der Lang- und Kurzvokale soll beim Hören nicht nur erkannt werden, ob der gehörte Vokal lang oder kurz ist. Vielmehr soll auch der Sinn von Wörtern anhand dieser Information erschlossen werden.</a:t>
            </a:r>
          </a:p>
          <a:p>
            <a:pPr lvl="0"/>
            <a:r>
              <a:rPr lang="de-DE" dirty="0" smtClean="0"/>
              <a:t>Durchführung: Die Lernenden hören Aussagen, in denen der Inhalt nur bei korrektem Hören verstanden und in anderen Worten wiedergegeben werden kann. Wichtig ist, dass der Sinn nicht durch reines Weltwissen erschlossen werden kann.</a:t>
            </a:r>
          </a:p>
          <a:p>
            <a:pPr lvl="0"/>
            <a:r>
              <a:rPr lang="de-DE" dirty="0" smtClean="0"/>
              <a:t>Beispiel für Lang- und Kurzvokale:</a:t>
            </a:r>
            <a:br>
              <a:rPr lang="de-DE" dirty="0" smtClean="0"/>
            </a:br>
            <a:r>
              <a:rPr lang="de-DE" dirty="0" smtClean="0"/>
              <a:t>Hier wird eines der beiden in Klammern angegebenen Wörter in den Satz eingebaut. Die Lernenden sollen durch Hören entscheiden, welche Aussage (a oder b) sinngemäß zum Gehörten passt. Der Hund liegt im _______________ .   [Beet/Bett]</a:t>
            </a:r>
            <a:br>
              <a:rPr lang="de-DE" dirty="0" smtClean="0"/>
            </a:br>
            <a:r>
              <a:rPr lang="de-DE" dirty="0" smtClean="0"/>
              <a:t>Welche Aussage passt?</a:t>
            </a:r>
            <a:br>
              <a:rPr lang="de-DE" dirty="0" smtClean="0"/>
            </a:br>
            <a:r>
              <a:rPr lang="de-DE" dirty="0" smtClean="0"/>
              <a:t>a) Der Hund liegt im Garten.</a:t>
            </a:r>
            <a:br>
              <a:rPr lang="de-DE" dirty="0" smtClean="0"/>
            </a:br>
            <a:r>
              <a:rPr lang="de-DE" dirty="0" smtClean="0"/>
              <a:t>b) Der Hund liegt im Schlafzimmer. Ich habe 2000 Euro für die _________________ [Hüte/Hütte] bezahlt.</a:t>
            </a:r>
            <a:br>
              <a:rPr lang="de-DE" dirty="0" smtClean="0"/>
            </a:br>
            <a:r>
              <a:rPr lang="de-DE" dirty="0" smtClean="0"/>
              <a:t>Welche Aussage passt?</a:t>
            </a:r>
            <a:br>
              <a:rPr lang="de-DE" dirty="0" smtClean="0"/>
            </a:br>
            <a:r>
              <a:rPr lang="de-DE" dirty="0" smtClean="0"/>
              <a:t>a) Ich habe mir mehrere Kopfbedeckungen gekauft.</a:t>
            </a:r>
            <a:br>
              <a:rPr lang="de-DE" dirty="0" smtClean="0"/>
            </a:br>
            <a:r>
              <a:rPr lang="de-DE" dirty="0" smtClean="0"/>
              <a:t>b) Ich habe mir ein kleines Häuschen gekauft. </a:t>
            </a:r>
          </a:p>
          <a:p>
            <a:pPr>
              <a:buNone/>
            </a:pPr>
            <a:endParaRPr lang="de-D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yperion">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Hyperion">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yperion">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1148</Words>
  <Application>Microsoft Office PowerPoint</Application>
  <PresentationFormat>Bildschirmpräsentation (4:3)</PresentationFormat>
  <Paragraphs>114</Paragraphs>
  <Slides>19</Slides>
  <Notes>1</Notes>
  <HiddenSlides>0</HiddenSlides>
  <MMClips>0</MMClips>
  <ScaleCrop>false</ScaleCrop>
  <HeadingPairs>
    <vt:vector size="4" baseType="variant">
      <vt:variant>
        <vt:lpstr>Design</vt:lpstr>
      </vt:variant>
      <vt:variant>
        <vt:i4>1</vt:i4>
      </vt:variant>
      <vt:variant>
        <vt:lpstr>Folientitel</vt:lpstr>
      </vt:variant>
      <vt:variant>
        <vt:i4>19</vt:i4>
      </vt:variant>
    </vt:vector>
  </HeadingPairs>
  <TitlesOfParts>
    <vt:vector size="20" baseType="lpstr">
      <vt:lpstr>Hyperion</vt:lpstr>
      <vt:lpstr>DIDAKTIK II</vt:lpstr>
      <vt:lpstr>                                                             Prüfungsfrage 3: Ausspracheschulung  </vt:lpstr>
      <vt:lpstr>Folie 3</vt:lpstr>
      <vt:lpstr>Folie 4</vt:lpstr>
      <vt:lpstr>Folie 5</vt:lpstr>
      <vt:lpstr>Folie 6</vt:lpstr>
      <vt:lpstr>Folie 7</vt:lpstr>
      <vt:lpstr>Folie 8</vt:lpstr>
      <vt:lpstr>Folie 9</vt:lpstr>
      <vt:lpstr>Folie 10</vt:lpstr>
      <vt:lpstr>Folie 11</vt:lpstr>
      <vt:lpstr>Folie 12</vt:lpstr>
      <vt:lpstr>Folie 13</vt:lpstr>
      <vt:lpstr>  Präsentationen + Fragenkatalog</vt:lpstr>
      <vt:lpstr>Simulation </vt:lpstr>
      <vt:lpstr>GRAMMATIK</vt:lpstr>
      <vt:lpstr>In der Gruppe:</vt:lpstr>
      <vt:lpstr>Was ist Grammatik?</vt:lpstr>
      <vt:lpstr>Folie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DIDAKTIK II</dc:title>
  <dc:creator>Packard Bell</dc:creator>
  <cp:lastModifiedBy>Packard Bell</cp:lastModifiedBy>
  <cp:revision>5</cp:revision>
  <dcterms:created xsi:type="dcterms:W3CDTF">2018-04-09T18:02:01Z</dcterms:created>
  <dcterms:modified xsi:type="dcterms:W3CDTF">2018-04-23T17:00:07Z</dcterms:modified>
</cp:coreProperties>
</file>