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64" y="-90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180000"/>
            <a:ext cx="9720000" cy="126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7560000" y="6840000"/>
            <a:ext cx="2520000" cy="54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900000" y="6840000"/>
            <a:ext cx="6480000" cy="540000"/>
          </a:xfrm>
          <a:prstGeom prst="rect">
            <a:avLst/>
          </a:prstGeom>
          <a:solidFill>
            <a:srgbClr val="BDC3C7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80000" y="6840000"/>
            <a:ext cx="540000" cy="540000"/>
          </a:xfrm>
          <a:prstGeom prst="rect">
            <a:avLst/>
          </a:prstGeom>
          <a:noFill/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</a:p>
          <a:p>
            <a:pPr marL="288000" lvl="1">
              <a:spcAft>
                <a:spcPts val="1134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Second Outline Level</a:t>
            </a:r>
          </a:p>
          <a:p>
            <a:pPr marL="576000" lvl="2">
              <a:spcAft>
                <a:spcPts val="850"/>
              </a:spcAft>
            </a:pPr>
            <a:r>
              <a:rPr lang="de-DE" sz="1800" b="0" strike="noStrike" spc="-1">
                <a:solidFill>
                  <a:srgbClr val="1C1C1C"/>
                </a:solidFill>
                <a:latin typeface="Source Sans Pro Light"/>
              </a:rPr>
              <a:t>Third Outline Level</a:t>
            </a:r>
          </a:p>
          <a:p>
            <a:pPr marL="864000" lvl="3">
              <a:spcAft>
                <a:spcPts val="567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Fourth Outline Level</a:t>
            </a:r>
          </a:p>
          <a:p>
            <a:pPr marL="1152000" lvl="4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Fifth Outline Level</a:t>
            </a:r>
          </a:p>
          <a:p>
            <a:pPr marL="1440000" lvl="5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Sixth Outline Level</a:t>
            </a:r>
          </a:p>
          <a:p>
            <a:pPr marL="1728000" lvl="6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Seventh Outline Level</a:t>
            </a: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21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r"/>
            <a:r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t>&lt;date/time&gt;</a:t>
            </a: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t>&lt;footer&gt;</a:t>
            </a: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fld id="{2E63F7AF-8D2D-405F-A2CE-C8E2654037C5}" type="slidenum"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pPr algn="ctr"/>
              <a:t>‹Nr.›</a:t>
            </a:fld>
            <a:endParaRPr lang="de-DE" sz="18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3150000"/>
            <a:ext cx="9720000" cy="1260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</a:p>
          <a:p>
            <a:pPr marL="288000" lvl="1">
              <a:spcAft>
                <a:spcPts val="1131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Second Outline Level</a:t>
            </a:r>
          </a:p>
          <a:p>
            <a:pPr marL="576000" lvl="2">
              <a:spcAft>
                <a:spcPts val="850"/>
              </a:spcAft>
            </a:pPr>
            <a:r>
              <a:rPr lang="de-DE" sz="1800" b="0" strike="noStrike" spc="-1">
                <a:solidFill>
                  <a:srgbClr val="1C1C1C"/>
                </a:solidFill>
                <a:latin typeface="Source Sans Pro Light"/>
              </a:rPr>
              <a:t>Third Outline Level</a:t>
            </a:r>
          </a:p>
          <a:p>
            <a:pPr marL="864000" lvl="3">
              <a:spcAft>
                <a:spcPts val="567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Fourth Outline Level</a:t>
            </a:r>
          </a:p>
          <a:p>
            <a:pPr marL="1152000" lvl="4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Fifth Outline Level</a:t>
            </a:r>
          </a:p>
          <a:p>
            <a:pPr marL="1440000" lvl="5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Sixth Outline Level</a:t>
            </a:r>
          </a:p>
          <a:p>
            <a:pPr marL="1728000" lvl="6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Seventh Outline Level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t>&lt;date/time&gt;</a:t>
            </a: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t>&lt;footer&gt;</a:t>
            </a: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11AB21E-9477-42A5-8580-DB6BAD3B14A0}" type="slidenum"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pPr algn="r"/>
              <a:t>‹Nr.›</a:t>
            </a:fld>
            <a:endParaRPr lang="de-DE" sz="1800" b="1" strike="noStrike" spc="-1">
              <a:solidFill>
                <a:srgbClr val="E74C3C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IpDIglBXG5E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60000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 dirty="0">
                <a:solidFill>
                  <a:srgbClr val="FFFFFF"/>
                </a:solidFill>
                <a:latin typeface="Source Sans Pro Black"/>
              </a:rPr>
              <a:t>Die Analyse einer </a:t>
            </a:r>
            <a:r>
              <a:rPr lang="de-DE" sz="3200" b="1" strike="noStrike" spc="-1" dirty="0" smtClean="0">
                <a:solidFill>
                  <a:srgbClr val="FFFFFF"/>
                </a:solidFill>
                <a:latin typeface="Source Sans Pro Black"/>
              </a:rPr>
              <a:t>Rede</a:t>
            </a:r>
          </a:p>
          <a:p>
            <a:r>
              <a:rPr lang="de-DE" sz="3200" b="1" spc="-1" dirty="0" smtClean="0">
                <a:solidFill>
                  <a:srgbClr val="FFFFFF"/>
                </a:solidFill>
                <a:latin typeface="Source Sans Pro Black"/>
              </a:rPr>
              <a:t>19. 04. 2018 </a:t>
            </a:r>
            <a:endParaRPr lang="de-DE" sz="3200" b="1" spc="-1" dirty="0" smtClean="0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540000" y="468000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 sz="22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Gliederung</a:t>
            </a:r>
          </a:p>
        </p:txBody>
      </p:sp>
      <p:sp>
        <p:nvSpPr>
          <p:cNvPr id="109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„Klassischer“ Redeaufbau: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Einleitung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Tatbestand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Argumentation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Widerlegung der gegnerischen Argumente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Abschluss</a:t>
            </a:r>
          </a:p>
        </p:txBody>
      </p:sp>
      <p:sp>
        <p:nvSpPr>
          <p:cNvPr id="110" name="TextShape 3"/>
          <p:cNvSpPr txBox="1"/>
          <p:nvPr/>
        </p:nvSpPr>
        <p:spPr>
          <a:xfrm>
            <a:off x="5063760" y="1980000"/>
            <a:ext cx="447948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Rhetorische Figuren und Tropen</a:t>
            </a:r>
          </a:p>
        </p:txBody>
      </p:sp>
      <p:pic>
        <p:nvPicPr>
          <p:cNvPr id="112" name="Grafik 111"/>
          <p:cNvPicPr/>
          <p:nvPr/>
        </p:nvPicPr>
        <p:blipFill>
          <a:blip r:embed="rId2"/>
          <a:stretch/>
        </p:blipFill>
        <p:spPr>
          <a:xfrm>
            <a:off x="540720" y="1605600"/>
            <a:ext cx="9120240" cy="51303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Rhetorische Figuren und Tropen</a:t>
            </a:r>
          </a:p>
        </p:txBody>
      </p:sp>
      <p:sp>
        <p:nvSpPr>
          <p:cNvPr id="114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Stilmittel: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Tropen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Setzung „eins zu eins“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Gemeintes wird nicht direkt ausgesprochen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Grundtropen „Metapher und Metonymie“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Rhetorische Figuren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enthalten Mehr als nur ein Wort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„uneigentliches“ Sprechen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Rhetorische Figuren und Tropen</a:t>
            </a:r>
          </a:p>
        </p:txBody>
      </p:sp>
      <p:sp>
        <p:nvSpPr>
          <p:cNvPr id="116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lnSpcReduction="10000"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Die Grundtropen: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Metapher (potentielle Ähnlichkeit)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„Achilles war ein Löwe in der Schlacht“ Quintillian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„Eine feste Burg ist unser Gott“ Luther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„Stundenholz“ Paul Celan (kühne Metapher)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Metonymie (semantische Nachbarschaft)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den ganzen Goethe kennen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„Gehen wir auf ein Glas“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„Brüssel entscheidet über die Zukunft Europas“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Rhetorische Figuren und Tropen</a:t>
            </a:r>
          </a:p>
        </p:txBody>
      </p:sp>
      <p:sp>
        <p:nvSpPr>
          <p:cNvPr id="118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Weitere Tropen: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Euphemismus (Beschönigung)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„ableben“/„entschlafen“ an Stelle von „sterben“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Oxymoron (zwei Begriffe, die sich ausschließen)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„alter Knabe“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Personifikation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„Der Frühling erwacht“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Rhetorische Figuren und Tropen</a:t>
            </a:r>
          </a:p>
        </p:txBody>
      </p:sp>
      <p:sp>
        <p:nvSpPr>
          <p:cNvPr id="120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70000" lnSpcReduction="20000"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Wichtige rhetorische Figuren: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Alliteration (gleicher Anfangsbuchstabe)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„Milch macht müde Männer munter.“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Anapher (Gleiches Wort/Wortkombination am Satzanfang)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 „</a:t>
            </a: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Aufgestanden</a:t>
            </a: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ist er, welcher lange schlief, 	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       Aufgestanden</a:t>
            </a: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unten aus Gewölben tief. […]“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       Georg Heym </a:t>
            </a:r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Epipher (Gleiches Wort/Wortkombination am Satzende)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„Und das nur für </a:t>
            </a: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Dich</a:t>
            </a: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, für immer und </a:t>
            </a: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Dich</a:t>
            </a: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, 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      für immer und </a:t>
            </a: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Dich</a:t>
            </a: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.“ 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       Rio Reiser</a:t>
            </a:r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 </a:t>
            </a: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Kyklos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→ </a:t>
            </a: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„</a:t>
            </a: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Entbehren</a:t>
            </a: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sollst du! sollst </a:t>
            </a: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entbehren</a:t>
            </a: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!“</a:t>
            </a: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 Goethe</a:t>
            </a:r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Rhetorische Figuren und Tropen</a:t>
            </a:r>
          </a:p>
        </p:txBody>
      </p:sp>
      <p:sp>
        <p:nvSpPr>
          <p:cNvPr id="122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92500" lnSpcReduction="10000"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Wichtige rhetorische Figuren: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Figura etymologica (Kombination zweier Wörter, die denselben Wortstamm haben)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„Gar schöne </a:t>
            </a: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Spiele spiel</a:t>
            </a: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ich mit dir.“ </a:t>
            </a: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Goethe</a:t>
            </a:r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Paronomasie (Verbindung von Wörtern, die semantisch und etymologisch nicht zusammengehören, aber sich im Klang ähneln)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„zwischen Verlegenheit und Verlogenheit“ </a:t>
            </a:r>
            <a:r>
              <a:rPr lang="de-DE" sz="2600" b="1" i="1" strike="noStrike" spc="-1">
                <a:solidFill>
                  <a:srgbClr val="1C1C1C"/>
                </a:solidFill>
                <a:latin typeface="Source Sans Pro Semibold"/>
              </a:rPr>
              <a:t>Karl Kraus</a:t>
            </a:r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Inversion (Satzumstellung)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Aposiopese (Satzabbruch)</a:t>
            </a:r>
          </a:p>
          <a:p>
            <a:pPr marL="216000" indent="-216000"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Ellipse (fehlender Teil eines Satzes)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Rhetorische Figuren und Tropen</a:t>
            </a:r>
          </a:p>
        </p:txBody>
      </p:sp>
      <p:sp>
        <p:nvSpPr>
          <p:cNvPr id="124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 fontScale="85000" lnSpcReduction="20000"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Wichtige rhetorische Figuren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 Chiasmus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→ „Die Waffe der Kritik kann allerdings die Kritik der Waffen nicht 		ersetzen.“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i="1" strike="noStrike" spc="-1" dirty="0">
                <a:solidFill>
                  <a:srgbClr val="1C1C1C"/>
                </a:solidFill>
                <a:latin typeface="Source Sans Pro Semibold"/>
              </a:rPr>
              <a:t> 	Karl Marx</a:t>
            </a: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 Klimax (Steigerung)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 dirty="0">
                <a:solidFill>
                  <a:srgbClr val="1C1C1C"/>
                </a:solidFill>
                <a:latin typeface="Source Sans Pro Semibold"/>
              </a:rPr>
              <a:t>→  „Er sei mein Freund, mein Engel, mein Gott“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i="1" strike="noStrike" spc="-1" dirty="0">
                <a:solidFill>
                  <a:srgbClr val="1C1C1C"/>
                </a:solidFill>
                <a:latin typeface="Source Sans Pro Semibold"/>
              </a:rPr>
              <a:t>      Friedrich von Schiller</a:t>
            </a: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i="1" strike="noStrike" spc="-1" dirty="0">
                <a:solidFill>
                  <a:srgbClr val="1C1C1C"/>
                </a:solidFill>
                <a:latin typeface="Source Sans Pro Semibold"/>
              </a:rPr>
              <a:t> </a:t>
            </a:r>
            <a:r>
              <a:rPr lang="de-DE" sz="2600" b="1" strike="noStrike" spc="-1" dirty="0" smtClean="0">
                <a:solidFill>
                  <a:srgbClr val="1C1C1C"/>
                </a:solidFill>
                <a:latin typeface="Source Sans Pro Semibold"/>
              </a:rPr>
              <a:t>Antiklimax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</a:pPr>
            <a:r>
              <a:rPr lang="de-DE" sz="2600" b="1" strike="noStrike" spc="-1" dirty="0" smtClean="0">
                <a:solidFill>
                  <a:srgbClr val="1C1C1C"/>
                </a:solidFill>
                <a:latin typeface="Source Sans Pro Semibold"/>
              </a:rPr>
              <a:t>→  „Um den Papst zirkulieren die Kardinäle. Und um die Kardinäle 		zirkulieren die Bischöfe. Und um die Bischöfe zirkulieren die 			Sekretäre.“ </a:t>
            </a:r>
            <a:r>
              <a:rPr lang="de-DE" sz="2600" b="1" i="1" strike="noStrike" spc="-1" dirty="0" smtClean="0">
                <a:solidFill>
                  <a:srgbClr val="1C1C1C"/>
                </a:solidFill>
                <a:latin typeface="Source Sans Pro Semibold"/>
              </a:rPr>
              <a:t>Bertolt Brecht</a:t>
            </a:r>
            <a:endParaRPr lang="de-DE" sz="2600" b="1" strike="noStrike" spc="-1" dirty="0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/>
              <a:t>Analyse einer Trauerrede </a:t>
            </a:r>
            <a:endParaRPr lang="de-DE" sz="32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r>
              <a:rPr lang="de-DE" dirty="0" smtClean="0">
                <a:hlinkClick r:id="rId2"/>
              </a:rPr>
              <a:t>https://www.youtube.com/watch?v=IpDIglBXG5E</a:t>
            </a:r>
            <a:endParaRPr lang="de-DE" dirty="0" smtClean="0"/>
          </a:p>
          <a:p>
            <a:endParaRPr lang="de-DE" dirty="0"/>
          </a:p>
        </p:txBody>
      </p:sp>
      <p:pic>
        <p:nvPicPr>
          <p:cNvPr id="1026" name="Picture 2" descr="Bildergebnis für bud spencer terence hi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5602" y="2136763"/>
            <a:ext cx="6038850" cy="3400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60000" y="2279639"/>
            <a:ext cx="9180000" cy="392909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de-DE" sz="3600" dirty="0" smtClean="0"/>
              <a:t> Sehen Sie das Video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Machen Sie sich Notizen zum Aufbau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Analysieren Sie Rede hinsichtlich stilistischer Figuren  und Tropen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Ist es eine „gute“ oder „schlechte“ Trauerrede?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Eine typische Trauerrede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Sammeln Sie Pro- und </a:t>
            </a:r>
            <a:r>
              <a:rPr lang="de-DE" sz="3600" dirty="0" err="1" smtClean="0"/>
              <a:t>Contraa</a:t>
            </a:r>
            <a:r>
              <a:rPr lang="de-DE" sz="3600" dirty="0" smtClean="0"/>
              <a:t>-Argumente </a:t>
            </a:r>
          </a:p>
          <a:p>
            <a:pPr>
              <a:buFont typeface="Wingdings" pitchFamily="2" charset="2"/>
              <a:buChar char="v"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Die Redegattungen der Antike</a:t>
            </a:r>
          </a:p>
        </p:txBody>
      </p:sp>
      <p:pic>
        <p:nvPicPr>
          <p:cNvPr id="90" name="Grafik 89"/>
          <p:cNvPicPr/>
          <p:nvPr/>
        </p:nvPicPr>
        <p:blipFill>
          <a:blip r:embed="rId2"/>
          <a:stretch/>
        </p:blipFill>
        <p:spPr>
          <a:xfrm>
            <a:off x="1197720" y="1980000"/>
            <a:ext cx="7504200" cy="468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Die Redegattungen der Antike</a:t>
            </a:r>
          </a:p>
        </p:txBody>
      </p:sp>
      <p:pic>
        <p:nvPicPr>
          <p:cNvPr id="92" name="Grafik 91"/>
          <p:cNvPicPr/>
          <p:nvPr/>
        </p:nvPicPr>
        <p:blipFill>
          <a:blip r:embed="rId2"/>
          <a:stretch/>
        </p:blipFill>
        <p:spPr>
          <a:xfrm>
            <a:off x="3077280" y="1677240"/>
            <a:ext cx="3767400" cy="5044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Die Redegattungen der Antike</a:t>
            </a:r>
          </a:p>
        </p:txBody>
      </p:sp>
      <p:sp>
        <p:nvSpPr>
          <p:cNvPr id="94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Aristoteles: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die Gerichtsrede (genus iudiciale)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die Beratungsrede (genus deliberativum)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die Lobrede (genus demonstrativum)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Die Redegattungen der Antike</a:t>
            </a:r>
          </a:p>
        </p:txBody>
      </p:sp>
      <p:sp>
        <p:nvSpPr>
          <p:cNvPr id="98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Quintillian: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die Gerichtsrede(genus iudiciale)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die Beratungsrede (genus deliberativum)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die Lobrede (genus demonstrativum)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Klagerede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Trostrede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Glückwunschrede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→ Empfehlungsrede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Die Redefunktionen in der Antike</a:t>
            </a:r>
          </a:p>
        </p:txBody>
      </p:sp>
      <p:sp>
        <p:nvSpPr>
          <p:cNvPr id="100" name="TextShape 2"/>
          <p:cNvSpPr txBox="1"/>
          <p:nvPr/>
        </p:nvSpPr>
        <p:spPr>
          <a:xfrm>
            <a:off x="5104800" y="1926720"/>
            <a:ext cx="447948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3000" b="1" strike="noStrike" spc="-1">
                <a:solidFill>
                  <a:srgbClr val="1C1C1C"/>
                </a:solidFill>
                <a:latin typeface="Source Sans Pro Semibold"/>
              </a:rPr>
              <a:t>Cicero: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3000" b="1" strike="noStrike" spc="-1">
                <a:solidFill>
                  <a:srgbClr val="1C1C1C"/>
                </a:solidFill>
                <a:latin typeface="Source Sans Pro Semibold"/>
              </a:rPr>
              <a:t> belehren (docere)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3000" b="1" strike="noStrike" spc="-1">
                <a:solidFill>
                  <a:srgbClr val="1C1C1C"/>
                </a:solidFill>
                <a:latin typeface="Source Sans Pro Semibold"/>
              </a:rPr>
              <a:t> beweisen (probare)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3000" b="1" strike="noStrike" spc="-1">
                <a:solidFill>
                  <a:srgbClr val="1C1C1C"/>
                </a:solidFill>
                <a:latin typeface="Source Sans Pro Semibold"/>
              </a:rPr>
              <a:t> gewinnen (conciliare)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3000" b="1" strike="noStrike" spc="-1">
                <a:solidFill>
                  <a:srgbClr val="1C1C1C"/>
                </a:solidFill>
                <a:latin typeface="Source Sans Pro Semibold"/>
              </a:rPr>
              <a:t> erfreuen (delectare)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3000" b="1" strike="noStrike" spc="-1">
                <a:solidFill>
                  <a:srgbClr val="1C1C1C"/>
                </a:solidFill>
                <a:latin typeface="Source Sans Pro Semibold"/>
              </a:rPr>
              <a:t> bewegen (movere)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3000" b="1" strike="noStrike" spc="-1">
                <a:solidFill>
                  <a:srgbClr val="1C1C1C"/>
                </a:solidFill>
                <a:latin typeface="Source Sans Pro Semibold"/>
              </a:rPr>
              <a:t> aufstacheln (concitare)</a:t>
            </a:r>
          </a:p>
          <a:p>
            <a:pPr>
              <a:spcAft>
                <a:spcPts val="1142"/>
              </a:spcAft>
            </a:pPr>
            <a:endParaRPr lang="de-DE" sz="30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01" name="TextShape 3"/>
          <p:cNvSpPr txBox="1"/>
          <p:nvPr/>
        </p:nvSpPr>
        <p:spPr>
          <a:xfrm>
            <a:off x="411480" y="2015640"/>
            <a:ext cx="447948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3000" b="1" strike="noStrike" spc="-1">
                <a:solidFill>
                  <a:srgbClr val="1C1C1C"/>
                </a:solidFill>
                <a:latin typeface="Source Sans Pro Semibold"/>
              </a:rPr>
              <a:t>Aristoteles: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3000" b="1" strike="noStrike" spc="-1">
                <a:solidFill>
                  <a:srgbClr val="1C1C1C"/>
                </a:solidFill>
                <a:latin typeface="Source Sans Pro Semibold"/>
              </a:rPr>
              <a:t> Logos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3000" b="1" strike="noStrike" spc="-1">
                <a:solidFill>
                  <a:srgbClr val="1C1C1C"/>
                </a:solidFill>
                <a:latin typeface="Source Sans Pro Semibold"/>
              </a:rPr>
              <a:t> Ethos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"/>
            </a:pPr>
            <a:r>
              <a:rPr lang="de-DE" sz="3000" b="1" strike="noStrike" spc="-1">
                <a:solidFill>
                  <a:srgbClr val="1C1C1C"/>
                </a:solidFill>
                <a:latin typeface="Source Sans Pro Semibold"/>
              </a:rPr>
              <a:t> Pathos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Das rhetorische Dreieck</a:t>
            </a:r>
          </a:p>
        </p:txBody>
      </p:sp>
      <p:pic>
        <p:nvPicPr>
          <p:cNvPr id="103" name="Grafik 102"/>
          <p:cNvPicPr/>
          <p:nvPr/>
        </p:nvPicPr>
        <p:blipFill>
          <a:blip r:embed="rId2"/>
          <a:stretch/>
        </p:blipFill>
        <p:spPr>
          <a:xfrm>
            <a:off x="2203560" y="1516320"/>
            <a:ext cx="6031440" cy="5276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Wie eine Rede entsteht</a:t>
            </a:r>
          </a:p>
        </p:txBody>
      </p:sp>
      <p:sp>
        <p:nvSpPr>
          <p:cNvPr id="105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Inventio: „Erfindung“ des Themas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Dispositio: Gliederung des Stoffes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Elocutio: rhetorische Mittel, Tropen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Memoria: Einprägen der Rede, Mnemotechnik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Actio: Umsetzung der Rede + nonverbale Anteile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Wie eine Rede entsteht</a:t>
            </a:r>
          </a:p>
        </p:txBody>
      </p:sp>
      <p:pic>
        <p:nvPicPr>
          <p:cNvPr id="107" name="Grafik 106"/>
          <p:cNvPicPr/>
          <p:nvPr/>
        </p:nvPicPr>
        <p:blipFill>
          <a:blip r:embed="rId2"/>
          <a:stretch/>
        </p:blipFill>
        <p:spPr>
          <a:xfrm>
            <a:off x="2398680" y="1980000"/>
            <a:ext cx="5102280" cy="468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531</Words>
  <Application>LibreOffice/5.4.1.2$MacOSX_X86_64 LibreOffice_project/ea7cb86e6eeb2bf3a5af73a8f7777ac570321527</Application>
  <PresentationFormat>Benutzerdefiniert</PresentationFormat>
  <Paragraphs>132</Paragraphs>
  <Slides>19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19</vt:i4>
      </vt:variant>
    </vt:vector>
  </HeadingPairs>
  <TitlesOfParts>
    <vt:vector size="21" baseType="lpstr">
      <vt:lpstr>Office Theme</vt:lpstr>
      <vt:lpstr>Office Theme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Analyse einer Trauerrede </vt:lpstr>
      <vt:lpstr>Folie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Yannick Baumann</dc:creator>
  <cp:lastModifiedBy>Packard Bell</cp:lastModifiedBy>
  <cp:revision>28</cp:revision>
  <dcterms:created xsi:type="dcterms:W3CDTF">2018-02-28T17:38:31Z</dcterms:created>
  <dcterms:modified xsi:type="dcterms:W3CDTF">2018-04-18T12:16:50Z</dcterms:modified>
  <dc:language>de-DE</dc:language>
</cp:coreProperties>
</file>