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9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97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22.03.2018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eck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214578"/>
          </a:xfrm>
        </p:spPr>
        <p:txBody>
          <a:bodyPr>
            <a:normAutofit/>
          </a:bodyPr>
          <a:lstStyle/>
          <a:p>
            <a:r>
              <a:rPr lang="de-DE" dirty="0" smtClean="0"/>
              <a:t>Didaktik des Deutschen II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854696" cy="3000396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Johannes Köck  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koeck@mail.muni.cz</a:t>
            </a:r>
            <a:endParaRPr lang="de-DE" dirty="0" smtClean="0"/>
          </a:p>
          <a:p>
            <a:r>
              <a:rPr lang="de-DE" dirty="0" smtClean="0"/>
              <a:t>Sommersemester 2018</a:t>
            </a:r>
          </a:p>
          <a:p>
            <a:r>
              <a:rPr lang="de-DE" dirty="0" smtClean="0"/>
              <a:t>2. Einheit </a:t>
            </a:r>
          </a:p>
          <a:p>
            <a:r>
              <a:rPr lang="de-DE" dirty="0" smtClean="0"/>
              <a:t>23.03. </a:t>
            </a:r>
            <a:r>
              <a:rPr lang="de-DE" dirty="0" smtClean="0"/>
              <a:t>2018 </a:t>
            </a:r>
          </a:p>
          <a:p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pic>
        <p:nvPicPr>
          <p:cNvPr id="23554" name="Picture 2" descr="Bildergebnis für herzlich willkommen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9497"/>
            <a:ext cx="4214810" cy="364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Fertigkeiten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Fertigkeiten kennt ihr?</a:t>
            </a:r>
          </a:p>
          <a:p>
            <a:r>
              <a:rPr lang="de-DE" dirty="0" smtClean="0"/>
              <a:t>Wie könnt ihr sie einteilen?</a:t>
            </a:r>
          </a:p>
          <a:p>
            <a:r>
              <a:rPr lang="de-DE" dirty="0" smtClean="0"/>
              <a:t>Welche Fertigkeiten sind besonders wichtig?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Leseverstehen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ZIELE: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die Bedeutung von  Leseverstehen (Lesen, Wahrnehmen, Verstehen)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auf welche Weise Lesetexte präsentiert werden können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welche Übungen zum LV  eingesetzt werden können</a:t>
            </a:r>
          </a:p>
          <a:p>
            <a:endParaRPr lang="de-DE" dirty="0"/>
          </a:p>
        </p:txBody>
      </p:sp>
      <p:pic>
        <p:nvPicPr>
          <p:cNvPr id="1026" name="Picture 2" descr="Bildergebnis für Lesen bücher wohn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9" y="0"/>
            <a:ext cx="2238361" cy="2238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Wahrnehmen und Lesen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23554" name="Picture 2" descr="Bildergebnis für wahrnehmung alte oder junge frau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3133725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Ehct</a:t>
            </a:r>
            <a:r>
              <a:rPr lang="de-DE" dirty="0" smtClean="0"/>
              <a:t> </a:t>
            </a:r>
            <a:r>
              <a:rPr lang="de-DE" dirty="0" err="1" smtClean="0"/>
              <a:t>ksras</a:t>
            </a:r>
            <a:r>
              <a:rPr lang="de-DE" dirty="0" smtClean="0"/>
              <a:t>! </a:t>
            </a:r>
            <a:r>
              <a:rPr lang="de-DE" dirty="0" err="1" smtClean="0"/>
              <a:t>Gmäeß</a:t>
            </a:r>
            <a:r>
              <a:rPr lang="de-DE" dirty="0" smtClean="0"/>
              <a:t> </a:t>
            </a:r>
            <a:r>
              <a:rPr lang="de-DE" dirty="0" err="1" smtClean="0"/>
              <a:t>eneir</a:t>
            </a:r>
            <a:r>
              <a:rPr lang="de-DE" dirty="0" smtClean="0"/>
              <a:t> </a:t>
            </a:r>
            <a:r>
              <a:rPr lang="de-DE" dirty="0" err="1" smtClean="0"/>
              <a:t>Sutide</a:t>
            </a:r>
            <a:r>
              <a:rPr lang="de-DE" dirty="0" smtClean="0"/>
              <a:t>, ist es </a:t>
            </a:r>
            <a:r>
              <a:rPr lang="de-DE" dirty="0" err="1" smtClean="0"/>
              <a:t>nchit</a:t>
            </a:r>
            <a:r>
              <a:rPr lang="de-DE" dirty="0" smtClean="0"/>
              <a:t> </a:t>
            </a:r>
            <a:r>
              <a:rPr lang="de-DE" dirty="0" err="1" smtClean="0"/>
              <a:t>witihcg</a:t>
            </a:r>
            <a:r>
              <a:rPr lang="de-DE" dirty="0" smtClean="0"/>
              <a:t>, in </a:t>
            </a:r>
            <a:r>
              <a:rPr lang="de-DE" dirty="0" err="1" smtClean="0"/>
              <a:t>wlecehr</a:t>
            </a:r>
            <a:r>
              <a:rPr lang="de-DE" dirty="0" smtClean="0"/>
              <a:t> </a:t>
            </a:r>
            <a:r>
              <a:rPr lang="de-DE" dirty="0" err="1" smtClean="0"/>
              <a:t>Rneflogheie</a:t>
            </a:r>
            <a:r>
              <a:rPr lang="de-DE" dirty="0" smtClean="0"/>
              <a:t> die </a:t>
            </a:r>
            <a:r>
              <a:rPr lang="de-DE" dirty="0" err="1" smtClean="0"/>
              <a:t>Bstachuebn</a:t>
            </a:r>
            <a:r>
              <a:rPr lang="de-DE" dirty="0" smtClean="0"/>
              <a:t> in </a:t>
            </a:r>
            <a:r>
              <a:rPr lang="de-DE" dirty="0" err="1" smtClean="0"/>
              <a:t>eneim</a:t>
            </a:r>
            <a:r>
              <a:rPr lang="de-DE" dirty="0" smtClean="0"/>
              <a:t> Wort </a:t>
            </a:r>
            <a:r>
              <a:rPr lang="de-DE" dirty="0" err="1" smtClean="0"/>
              <a:t>snid</a:t>
            </a:r>
            <a:r>
              <a:rPr lang="de-DE" dirty="0" smtClean="0"/>
              <a:t>, das </a:t>
            </a:r>
            <a:r>
              <a:rPr lang="de-DE" dirty="0" err="1" smtClean="0"/>
              <a:t>ezniige</a:t>
            </a:r>
            <a:r>
              <a:rPr lang="de-DE" dirty="0" smtClean="0"/>
              <a:t> was </a:t>
            </a:r>
            <a:r>
              <a:rPr lang="de-DE" dirty="0" err="1" smtClean="0"/>
              <a:t>wcthiig</a:t>
            </a:r>
            <a:r>
              <a:rPr lang="de-DE" dirty="0" smtClean="0"/>
              <a:t> ist, das der </a:t>
            </a:r>
            <a:r>
              <a:rPr lang="de-DE" dirty="0" err="1" smtClean="0"/>
              <a:t>estre</a:t>
            </a:r>
            <a:r>
              <a:rPr lang="de-DE" dirty="0" smtClean="0"/>
              <a:t> und der </a:t>
            </a:r>
            <a:r>
              <a:rPr lang="de-DE" dirty="0" err="1" smtClean="0"/>
              <a:t>leztte</a:t>
            </a:r>
            <a:r>
              <a:rPr lang="de-DE" dirty="0" smtClean="0"/>
              <a:t> </a:t>
            </a:r>
            <a:r>
              <a:rPr lang="de-DE" dirty="0" err="1" smtClean="0"/>
              <a:t>Bstabchue</a:t>
            </a:r>
            <a:r>
              <a:rPr lang="de-DE" dirty="0" smtClean="0"/>
              <a:t> an der </a:t>
            </a:r>
            <a:r>
              <a:rPr lang="de-DE" dirty="0" err="1" smtClean="0"/>
              <a:t>ritihcegn</a:t>
            </a:r>
            <a:r>
              <a:rPr lang="de-DE" dirty="0" smtClean="0"/>
              <a:t> </a:t>
            </a:r>
            <a:r>
              <a:rPr lang="de-DE" dirty="0" err="1" smtClean="0"/>
              <a:t>Pstoiin</a:t>
            </a:r>
            <a:r>
              <a:rPr lang="de-DE" dirty="0" smtClean="0"/>
              <a:t> </a:t>
            </a:r>
            <a:r>
              <a:rPr lang="de-DE" dirty="0" err="1" smtClean="0"/>
              <a:t>snid</a:t>
            </a:r>
            <a:r>
              <a:rPr lang="de-DE" dirty="0" smtClean="0"/>
              <a:t>. Der </a:t>
            </a:r>
            <a:r>
              <a:rPr lang="de-DE" dirty="0" err="1" smtClean="0"/>
              <a:t>Rset</a:t>
            </a:r>
            <a:r>
              <a:rPr lang="de-DE" dirty="0" smtClean="0"/>
              <a:t> </a:t>
            </a:r>
            <a:r>
              <a:rPr lang="de-DE" dirty="0" err="1" smtClean="0"/>
              <a:t>knan</a:t>
            </a:r>
            <a:r>
              <a:rPr lang="de-DE" dirty="0" smtClean="0"/>
              <a:t> ein </a:t>
            </a:r>
            <a:r>
              <a:rPr lang="de-DE" dirty="0" err="1" smtClean="0"/>
              <a:t>ttoaelr</a:t>
            </a:r>
            <a:r>
              <a:rPr lang="de-DE" dirty="0" smtClean="0"/>
              <a:t> </a:t>
            </a:r>
            <a:r>
              <a:rPr lang="de-DE" dirty="0" err="1" smtClean="0"/>
              <a:t>Bsinöldn</a:t>
            </a:r>
            <a:r>
              <a:rPr lang="de-DE" dirty="0" smtClean="0"/>
              <a:t> sein, </a:t>
            </a:r>
            <a:r>
              <a:rPr lang="de-DE" dirty="0" err="1" smtClean="0"/>
              <a:t>tedztorm</a:t>
            </a:r>
            <a:r>
              <a:rPr lang="de-DE" dirty="0" smtClean="0"/>
              <a:t> </a:t>
            </a:r>
            <a:r>
              <a:rPr lang="de-DE" dirty="0" err="1" smtClean="0"/>
              <a:t>knan</a:t>
            </a:r>
            <a:r>
              <a:rPr lang="de-DE" dirty="0" smtClean="0"/>
              <a:t> man ihn </a:t>
            </a:r>
            <a:r>
              <a:rPr lang="de-DE" dirty="0" err="1" smtClean="0"/>
              <a:t>onhe</a:t>
            </a:r>
            <a:r>
              <a:rPr lang="de-DE" dirty="0" smtClean="0"/>
              <a:t> </a:t>
            </a:r>
            <a:r>
              <a:rPr lang="de-DE" dirty="0" err="1" smtClean="0"/>
              <a:t>Pemoblre</a:t>
            </a:r>
            <a:r>
              <a:rPr lang="de-DE" dirty="0" smtClean="0"/>
              <a:t> </a:t>
            </a:r>
            <a:r>
              <a:rPr lang="de-DE" dirty="0" err="1" smtClean="0"/>
              <a:t>lseen</a:t>
            </a:r>
            <a:r>
              <a:rPr lang="de-DE" dirty="0" smtClean="0"/>
              <a:t>. Das ist so, weil wir nicht </a:t>
            </a:r>
            <a:r>
              <a:rPr lang="de-DE" dirty="0" err="1" smtClean="0"/>
              <a:t>jeedn</a:t>
            </a:r>
            <a:r>
              <a:rPr lang="de-DE" dirty="0" smtClean="0"/>
              <a:t> </a:t>
            </a:r>
            <a:r>
              <a:rPr lang="de-DE" dirty="0" err="1" smtClean="0"/>
              <a:t>Bstachuebn</a:t>
            </a:r>
            <a:r>
              <a:rPr lang="de-DE" dirty="0" smtClean="0"/>
              <a:t> </a:t>
            </a:r>
            <a:r>
              <a:rPr lang="de-DE" dirty="0" err="1" smtClean="0"/>
              <a:t>enzelin</a:t>
            </a:r>
            <a:r>
              <a:rPr lang="de-DE" dirty="0" smtClean="0"/>
              <a:t> </a:t>
            </a:r>
            <a:r>
              <a:rPr lang="de-DE" dirty="0" err="1" smtClean="0"/>
              <a:t>leesn</a:t>
            </a:r>
            <a:r>
              <a:rPr lang="de-DE" dirty="0" smtClean="0"/>
              <a:t>, </a:t>
            </a:r>
            <a:r>
              <a:rPr lang="de-DE" dirty="0" err="1" smtClean="0"/>
              <a:t>snderon</a:t>
            </a:r>
            <a:r>
              <a:rPr lang="de-DE" dirty="0" smtClean="0"/>
              <a:t> das Wort als </a:t>
            </a:r>
            <a:r>
              <a:rPr lang="de-DE" dirty="0" err="1" smtClean="0"/>
              <a:t>gzeans</a:t>
            </a:r>
            <a:r>
              <a:rPr lang="de-DE" dirty="0" smtClean="0"/>
              <a:t> </a:t>
            </a:r>
            <a:r>
              <a:rPr lang="de-DE" dirty="0" err="1" smtClean="0"/>
              <a:t>enkreenn</a:t>
            </a:r>
            <a:r>
              <a:rPr lang="de-DE" dirty="0" smtClean="0"/>
              <a:t>. </a:t>
            </a:r>
            <a:r>
              <a:rPr lang="de-DE" dirty="0" err="1" smtClean="0"/>
              <a:t>Ehct</a:t>
            </a:r>
            <a:r>
              <a:rPr lang="de-DE" dirty="0" smtClean="0"/>
              <a:t> </a:t>
            </a:r>
            <a:r>
              <a:rPr lang="de-DE" dirty="0" err="1" smtClean="0"/>
              <a:t>ksras</a:t>
            </a:r>
            <a:r>
              <a:rPr lang="de-DE" dirty="0" smtClean="0"/>
              <a:t>! Das </a:t>
            </a:r>
            <a:r>
              <a:rPr lang="de-DE" dirty="0" err="1" smtClean="0"/>
              <a:t>ghet</a:t>
            </a:r>
            <a:r>
              <a:rPr lang="de-DE" dirty="0" smtClean="0"/>
              <a:t> ja </a:t>
            </a:r>
            <a:r>
              <a:rPr lang="de-DE" dirty="0" err="1" smtClean="0"/>
              <a:t>wicklirh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de-DE" b="1" u="sng" dirty="0" smtClean="0"/>
              <a:t>Was wissen Sie, wenn Sie diesen Satz lesen?</a:t>
            </a:r>
          </a:p>
          <a:p>
            <a:pPr>
              <a:buNone/>
            </a:pPr>
            <a:endParaRPr lang="de-DE" b="1" u="sng" dirty="0" smtClean="0"/>
          </a:p>
          <a:p>
            <a:pPr>
              <a:buNone/>
            </a:pPr>
            <a:endParaRPr lang="de-DE" b="1" u="sng" dirty="0" smtClean="0"/>
          </a:p>
          <a:p>
            <a:pPr>
              <a:buNone/>
            </a:pPr>
            <a:endParaRPr lang="de-DE" b="1" u="sng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Marias Sohn verließ Wien, um an der </a:t>
            </a:r>
            <a:r>
              <a:rPr lang="de-DE" dirty="0" err="1" smtClean="0"/>
              <a:t>Sorbonne</a:t>
            </a:r>
            <a:r>
              <a:rPr lang="de-DE" dirty="0" smtClean="0"/>
              <a:t> weiter zu  studieren.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9218" name="Picture 2" descr="Bildergebnis für p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5440"/>
            <a:ext cx="9144000" cy="3714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WISSENSGRUNDLAGEN FÜR DAS VERSTEHEN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Weltwissen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Sprachsystems: Sprachwissen 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sprachlichen Kontextes: was wurde früher gesagt, was wird noch gesagt?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Persönliches Wissen: Kenntnis der Situation(Umgebung, Personen)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29698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000372"/>
            <a:ext cx="179797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WAS HEISST LESEN/REZEPTION IM FSU?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Bedeutung identifizieren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Wissen aktivieren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Zusammenhänge finden (Bekanntes mit </a:t>
            </a:r>
          </a:p>
          <a:p>
            <a:pPr>
              <a:buNone/>
            </a:pPr>
            <a:r>
              <a:rPr lang="de-DE" dirty="0" smtClean="0"/>
              <a:t>Unbekanntem verknüpfen)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Sinn geben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b="1" dirty="0" smtClean="0"/>
              <a:t>LESEN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 Mittel zum Fremdsprachenerwerb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erfolgt durch Input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führt zu Autonomem Lernen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Prozess von Wahrnehmen und Verstehen, </a:t>
            </a:r>
          </a:p>
          <a:p>
            <a:pPr>
              <a:buNone/>
            </a:pPr>
            <a:r>
              <a:rPr lang="de-DE" dirty="0" smtClean="0"/>
              <a:t>der Wahrnehmung geht die Identifikation einer Bedeutung voran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aktiver, geistiger, mentaler Prozess 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interaktiv .Interaktion zwischen einkommenden Daten und </a:t>
            </a:r>
          </a:p>
          <a:p>
            <a:pPr>
              <a:buNone/>
            </a:pPr>
            <a:r>
              <a:rPr lang="de-DE" dirty="0" smtClean="0"/>
              <a:t>vorhandenen Kenntnissen (</a:t>
            </a:r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– top down)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Textschwierigkeit keine objektive Größe</a:t>
            </a:r>
          </a:p>
          <a:p>
            <a:pPr>
              <a:buNone/>
            </a:pPr>
            <a:endParaRPr lang="de-DE" dirty="0" smtClean="0"/>
          </a:p>
        </p:txBody>
      </p:sp>
      <p:pic>
        <p:nvPicPr>
          <p:cNvPr id="27650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8" y="0"/>
            <a:ext cx="1704972" cy="3387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LESEN FUNKTIONIERT DURCH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Hypothesen bilden auf Grund vorhandenen Wissens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Anwenden von Strategien: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Auswählen–Weglassen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Verallgemeinern–Verbinden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LESEN ist kein passiver, sondern ein sehr aktiver Vorgang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„Kilometer machen“ (Westhoff)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4606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VERFAHREN ZUR ERSCHLIESSUNG VON TEXTEN:</a:t>
            </a:r>
          </a:p>
          <a:p>
            <a:pPr>
              <a:buNone/>
            </a:pPr>
            <a:r>
              <a:rPr lang="de-DE" b="1" dirty="0" smtClean="0"/>
              <a:t>LESESTRATEGIEN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Textsorte bestimmen und Leseerwartungen aufbauen,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Hypothesen bilden, Vorhersagen machen,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Textaufbau und Gliederung erkennen,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Fragen an den Text stellen,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Zusammenfassung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</a:t>
            </a:r>
            <a:r>
              <a:rPr lang="de-DE" dirty="0" err="1" smtClean="0"/>
              <a:t>ennenlernaktivität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Ich bin Johannes und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5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00372"/>
            <a:ext cx="6191254" cy="412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Herzen vs. Zitronen</a:t>
            </a:r>
          </a:p>
          <a:p>
            <a:r>
              <a:rPr lang="de-DE" dirty="0" smtClean="0"/>
              <a:t>Lesen Sie die Texte und verteilen Sie 2 Herzen </a:t>
            </a:r>
          </a:p>
          <a:p>
            <a:pPr>
              <a:buNone/>
            </a:pPr>
            <a:r>
              <a:rPr lang="de-DE" dirty="0" smtClean="0"/>
              <a:t>(Texte, die Ihnen gefallen) </a:t>
            </a:r>
          </a:p>
          <a:p>
            <a:r>
              <a:rPr lang="de-DE" dirty="0" smtClean="0"/>
              <a:t>und 2 Zitronen (Texte, die Ihnen nicht gefallen). Einen </a:t>
            </a:r>
          </a:p>
          <a:p>
            <a:pPr>
              <a:buNone/>
            </a:pPr>
            <a:r>
              <a:rPr lang="de-DE" dirty="0" smtClean="0"/>
              <a:t>Text legen Sie zur Seite.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24578" name="Picture 2" descr="Bildergebnis für zitr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39" y="3786190"/>
            <a:ext cx="3990961" cy="2823495"/>
          </a:xfrm>
          <a:prstGeom prst="rect">
            <a:avLst/>
          </a:prstGeom>
          <a:noFill/>
        </p:spPr>
      </p:pic>
      <p:pic>
        <p:nvPicPr>
          <p:cNvPr id="24580" name="Picture 4" descr="Bildergebnis für he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81879"/>
            <a:ext cx="4429123" cy="3476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b="1" dirty="0" smtClean="0"/>
              <a:t>KRITERIEN FÜR DIE TEXTAUSWAHL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Sprache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Pointe, Witz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Layout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Interessante Inhalte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Persönlicher Zugang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Kompaktheit/Intensität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Länge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„Herkunft“</a:t>
            </a:r>
            <a:endParaRPr lang="de-DE" dirty="0"/>
          </a:p>
        </p:txBody>
      </p:sp>
      <p:pic>
        <p:nvPicPr>
          <p:cNvPr id="32770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650" y="2619374"/>
            <a:ext cx="3181350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err="1" smtClean="0"/>
              <a:t>lernerInnenbezogene</a:t>
            </a:r>
            <a:r>
              <a:rPr lang="de-DE" b="1" dirty="0" smtClean="0"/>
              <a:t> Kriterien</a:t>
            </a:r>
          </a:p>
          <a:p>
            <a:endParaRPr lang="de-DE" dirty="0" smtClean="0"/>
          </a:p>
          <a:p>
            <a:r>
              <a:rPr lang="de-DE" dirty="0" smtClean="0"/>
              <a:t>Rücksichtnahme auf individuelle Kenntnisse,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Vielfalt der Kontextbezüge,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interessante Texte, Neues oder Bekanntes in verfremdeter </a:t>
            </a:r>
            <a:r>
              <a:rPr lang="de-DE" dirty="0" smtClean="0"/>
              <a:t>Form</a:t>
            </a:r>
            <a:r>
              <a:rPr lang="de-DE" dirty="0" smtClean="0"/>
              <a:t>,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an Vorwissen anknüpfen,</a:t>
            </a:r>
          </a:p>
          <a:p>
            <a:r>
              <a:rPr lang="de-DE" dirty="0" smtClean="0"/>
              <a:t>Mitspracherecht bei der Auswahl von Texten.</a:t>
            </a:r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b="1" dirty="0" smtClean="0"/>
              <a:t>textbezogene Kriterien</a:t>
            </a:r>
          </a:p>
          <a:p>
            <a:endParaRPr lang="de-DE" dirty="0" smtClean="0"/>
          </a:p>
          <a:p>
            <a:r>
              <a:rPr lang="de-DE" dirty="0" smtClean="0"/>
              <a:t>es sollten bevorzugt authentische Texte sein,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natürliche Komplexität, d.h. das Nebeneinander von komplexen </a:t>
            </a:r>
          </a:p>
          <a:p>
            <a:pPr>
              <a:buNone/>
            </a:pPr>
            <a:r>
              <a:rPr lang="de-DE" dirty="0" smtClean="0"/>
              <a:t>und einfachen Sätzen,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Themenvielfalt,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ästhetische Gestaltung,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Ausgewogenheit in der Länge,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jede </a:t>
            </a:r>
            <a:r>
              <a:rPr lang="de-DE" dirty="0" err="1" smtClean="0"/>
              <a:t>Textart</a:t>
            </a:r>
            <a:r>
              <a:rPr lang="de-DE" dirty="0" smtClean="0"/>
              <a:t> ist für den Einsatz  im FSU geeignet. </a:t>
            </a:r>
          </a:p>
          <a:p>
            <a:r>
              <a:rPr lang="de-DE" dirty="0" smtClean="0"/>
              <a:t>Textsortenvielfalt!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 err="1" smtClean="0"/>
              <a:t>lernerInnenbezogene</a:t>
            </a:r>
            <a:r>
              <a:rPr lang="de-DE" b="1" dirty="0" smtClean="0"/>
              <a:t> Kriterien</a:t>
            </a:r>
          </a:p>
          <a:p>
            <a:endParaRPr lang="de-DE" dirty="0" smtClean="0"/>
          </a:p>
          <a:p>
            <a:r>
              <a:rPr lang="de-DE" dirty="0" smtClean="0"/>
              <a:t>Rücksichtnahme auf individuelle Kenntnisse,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Vielfalt der Kontextbezüge,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interessante Texte, Neues oder Bekanntes in verfremdeter </a:t>
            </a:r>
          </a:p>
          <a:p>
            <a:pPr>
              <a:buNone/>
            </a:pPr>
            <a:r>
              <a:rPr lang="de-DE" dirty="0" smtClean="0"/>
              <a:t>Form,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an Vorwissen anknüpfen,</a:t>
            </a:r>
          </a:p>
          <a:p>
            <a:r>
              <a:rPr lang="de-DE" dirty="0" smtClean="0"/>
              <a:t>Mitspracherecht bei der Auswahl von Texten. 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b="1" dirty="0" smtClean="0"/>
              <a:t>textbezogene Kriterien</a:t>
            </a:r>
          </a:p>
          <a:p>
            <a:endParaRPr lang="de-DE" dirty="0" smtClean="0"/>
          </a:p>
          <a:p>
            <a:r>
              <a:rPr lang="de-DE" dirty="0" smtClean="0"/>
              <a:t>es sollten bevorzugt authentische Texte sein,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natürliche Komplexität, d.h. das Nebeneinander von komplexen </a:t>
            </a:r>
          </a:p>
          <a:p>
            <a:pPr>
              <a:buNone/>
            </a:pPr>
            <a:r>
              <a:rPr lang="de-DE" dirty="0" smtClean="0"/>
              <a:t>und einfachen Sätzen,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Themenvielfalt,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ästhetische Gestaltung,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Ausgewogenheit in der Länge,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jede </a:t>
            </a:r>
            <a:r>
              <a:rPr lang="de-DE" dirty="0" err="1" smtClean="0"/>
              <a:t>Textart</a:t>
            </a:r>
            <a:r>
              <a:rPr lang="de-DE" dirty="0" smtClean="0"/>
              <a:t> ist für den Einsatz  im FSU geeignet. </a:t>
            </a:r>
          </a:p>
          <a:p>
            <a:r>
              <a:rPr lang="de-DE" dirty="0" smtClean="0"/>
              <a:t>Textsortenvielfalt!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lernzielbezogene Kriterien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man sollte nie zu viel mit einem Text erreichen wollen,</a:t>
            </a:r>
          </a:p>
          <a:p>
            <a:endParaRPr lang="de-DE" dirty="0" smtClean="0"/>
          </a:p>
          <a:p>
            <a:r>
              <a:rPr lang="de-DE" dirty="0" smtClean="0"/>
              <a:t>Texte sollten nicht (nur) als Impulsgeber benützt </a:t>
            </a:r>
          </a:p>
          <a:p>
            <a:pPr>
              <a:buNone/>
            </a:pPr>
            <a:r>
              <a:rPr lang="de-DE" dirty="0" smtClean="0"/>
              <a:t>werden, sondern das Hauptziel ist die Sinnentnahme,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Techniken und Strategien der Sinnentnahme anwenden.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Authentische Texte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haben eine Intention / Funktion, </a:t>
            </a:r>
          </a:p>
          <a:p>
            <a:r>
              <a:rPr lang="de-DE" dirty="0" smtClean="0"/>
              <a:t>d.h. sie wollen etwas mitteilen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haben einen Adressaten in der  Realität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haben eine   bestimmte Form („Lay-out“)</a:t>
            </a:r>
          </a:p>
          <a:p>
            <a:r>
              <a:rPr lang="de-DE" dirty="0" smtClean="0"/>
              <a:t>haben eine für die Textsorte charakteristische Sprache/  charakteristischen Stil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 smtClean="0"/>
              <a:t>AUTHENTISCHE LESETEXTE</a:t>
            </a:r>
          </a:p>
          <a:p>
            <a:r>
              <a:rPr lang="de-DE" dirty="0" smtClean="0"/>
              <a:t>Zeitungstexte</a:t>
            </a:r>
          </a:p>
          <a:p>
            <a:r>
              <a:rPr lang="de-DE" dirty="0" smtClean="0"/>
              <a:t>Literarische Texte</a:t>
            </a:r>
          </a:p>
          <a:p>
            <a:r>
              <a:rPr lang="de-DE" dirty="0" smtClean="0"/>
              <a:t>Werbetexte / Prospekte / Plakate</a:t>
            </a:r>
          </a:p>
          <a:p>
            <a:r>
              <a:rPr lang="de-DE" dirty="0" smtClean="0"/>
              <a:t>Hinweistafeln / Aufschriften / </a:t>
            </a:r>
          </a:p>
          <a:p>
            <a:r>
              <a:rPr lang="de-DE" dirty="0" smtClean="0"/>
              <a:t>Verordnungen</a:t>
            </a:r>
          </a:p>
          <a:p>
            <a:r>
              <a:rPr lang="de-DE" dirty="0" smtClean="0"/>
              <a:t>Formulare</a:t>
            </a:r>
          </a:p>
          <a:p>
            <a:r>
              <a:rPr lang="de-DE" dirty="0" smtClean="0"/>
              <a:t>Fahrkarten / Fahrpläne</a:t>
            </a:r>
          </a:p>
          <a:p>
            <a:r>
              <a:rPr lang="de-DE" dirty="0" smtClean="0"/>
              <a:t>Speisekarten</a:t>
            </a:r>
          </a:p>
          <a:p>
            <a:r>
              <a:rPr lang="de-DE" dirty="0" smtClean="0"/>
              <a:t>Inserate / Anzeigen</a:t>
            </a:r>
          </a:p>
          <a:p>
            <a:r>
              <a:rPr lang="de-DE" dirty="0" smtClean="0"/>
              <a:t>Graphiken / Statistiken / Tabellen</a:t>
            </a:r>
          </a:p>
          <a:p>
            <a:pPr>
              <a:buNone/>
            </a:pPr>
            <a:r>
              <a:rPr lang="de-DE" dirty="0" smtClean="0"/>
              <a:t>......................................................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algn="ctr">
              <a:buNone/>
            </a:pPr>
            <a:r>
              <a:rPr lang="de-DE" sz="6600" b="1" dirty="0" smtClean="0"/>
              <a:t>WIE WERDEN TEXTE GELESEN?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Ihr/Sie stellt/stellen euch/sich vor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 Erinnerung im Leben</a:t>
            </a:r>
          </a:p>
          <a:p>
            <a:r>
              <a:rPr lang="de-DE" dirty="0" smtClean="0"/>
              <a:t>Morgenmuffel oder Morgenmensch</a:t>
            </a:r>
          </a:p>
          <a:p>
            <a:r>
              <a:rPr lang="de-DE" dirty="0" smtClean="0"/>
              <a:t>Bier oder Wein</a:t>
            </a:r>
          </a:p>
          <a:p>
            <a:r>
              <a:rPr lang="de-DE" dirty="0" smtClean="0"/>
              <a:t>Tee oder Cafe</a:t>
            </a:r>
          </a:p>
          <a:p>
            <a:r>
              <a:rPr lang="de-DE" dirty="0" smtClean="0"/>
              <a:t>Angenehmes Geräusch</a:t>
            </a:r>
          </a:p>
          <a:p>
            <a:r>
              <a:rPr lang="de-DE" dirty="0" smtClean="0"/>
              <a:t>Stadt/Farbe</a:t>
            </a:r>
          </a:p>
          <a:p>
            <a:r>
              <a:rPr lang="de-DE" dirty="0" smtClean="0"/>
              <a:t>Warum in diesem Kurs?</a:t>
            </a:r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Überlegen Sie sich lernenden-und textbezogene Kriterien für die Auswahl von Texten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Lesen „Vermittlung der Lesefertigkeiten“ (Exzerpt ½ Seite)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Bringen Sie einen Zitronen- und einen Herz-Text mit 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Überlegen Sie sich wie sie den Text im FU einsetzen könnten.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euch wichtig?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Staatsexamen – Fragen</a:t>
            </a:r>
          </a:p>
          <a:p>
            <a:r>
              <a:rPr lang="de-DE" dirty="0" smtClean="0"/>
              <a:t>Methodik im </a:t>
            </a:r>
            <a:r>
              <a:rPr lang="de-DE" dirty="0" smtClean="0"/>
              <a:t>Unterricht?</a:t>
            </a:r>
            <a:endParaRPr lang="de-DE" dirty="0" smtClean="0"/>
          </a:p>
          <a:p>
            <a:r>
              <a:rPr lang="de-DE" b="1" dirty="0" smtClean="0"/>
              <a:t>Fertigkeiten und </a:t>
            </a:r>
            <a:r>
              <a:rPr lang="de-DE" b="1" dirty="0" smtClean="0"/>
              <a:t>Materialien?</a:t>
            </a:r>
            <a:endParaRPr lang="de-DE" b="1" dirty="0" smtClean="0"/>
          </a:p>
          <a:p>
            <a:r>
              <a:rPr lang="de-DE" b="1" dirty="0" smtClean="0"/>
              <a:t>……????????????????????????</a:t>
            </a: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de-DE" b="1" dirty="0" smtClean="0"/>
              <a:t>Gestaltung des Unterrichts (Planung, Aktivitäten, Sozialformen)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1 Staatsexamen?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Was ist Didaktik? Was Methodik?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Diskutiert diese Frage zunächst 5 Min (2P), dann nochmal 5 Min (4)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Didaktik:  Was?</a:t>
            </a:r>
          </a:p>
          <a:p>
            <a:pPr>
              <a:buNone/>
            </a:pPr>
            <a:r>
              <a:rPr lang="de-DE" dirty="0" smtClean="0"/>
              <a:t>Methodik: Wien? (Lehrverfahren)</a:t>
            </a:r>
          </a:p>
          <a:p>
            <a:pPr>
              <a:buNone/>
            </a:pPr>
            <a:r>
              <a:rPr lang="de-DE" dirty="0" smtClean="0"/>
              <a:t>Wichtige Elemente von Methoden: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Ziele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Lehrplan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Aktivitäten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Lehrerrollen</a:t>
            </a:r>
          </a:p>
          <a:p>
            <a:pPr>
              <a:buFont typeface="Courier New" pitchFamily="49" charset="0"/>
              <a:buChar char="o"/>
            </a:pPr>
            <a:r>
              <a:rPr lang="de-DE" dirty="0" err="1" smtClean="0"/>
              <a:t>Lernerrollen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Materialien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Didaktik: </a:t>
            </a:r>
            <a:r>
              <a:rPr lang="de-DE" dirty="0" smtClean="0"/>
              <a:t>beschäftigt sich mit den Fragen </a:t>
            </a:r>
            <a:r>
              <a:rPr lang="de-DE" b="1" dirty="0" smtClean="0"/>
              <a:t>was </a:t>
            </a:r>
            <a:r>
              <a:rPr lang="de-DE" dirty="0" smtClean="0"/>
              <a:t>(Inhalte)</a:t>
            </a:r>
          </a:p>
          <a:p>
            <a:pPr>
              <a:buNone/>
            </a:pPr>
            <a:r>
              <a:rPr lang="de-DE" dirty="0" smtClean="0"/>
              <a:t>Und </a:t>
            </a:r>
            <a:r>
              <a:rPr lang="de-DE" b="1" dirty="0" smtClean="0"/>
              <a:t>wozu </a:t>
            </a:r>
            <a:r>
              <a:rPr lang="de-DE" dirty="0" smtClean="0"/>
              <a:t>(Ziele)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Wolfgang Klafki: </a:t>
            </a:r>
            <a:r>
              <a:rPr lang="de-DE" b="1" dirty="0" smtClean="0"/>
              <a:t>Primat der Didaktik gegenüber der Methodik (vor methodologischen Inhalten müssen Ziele und Inhalte geklärt sein!!!)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OHNE ZIEL IST KEIN SINNVOLLES VERFAHREN MÖGLICH!</a:t>
            </a:r>
          </a:p>
          <a:p>
            <a:pPr>
              <a:buNone/>
            </a:pPr>
            <a:r>
              <a:rPr lang="de-DE" b="1" dirty="0" smtClean="0"/>
              <a:t>MAN MUSS DAS ZIEL KENNNEN, UM…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u="sng" dirty="0" smtClean="0"/>
              <a:t> Teilgebiete der Methodik: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-</a:t>
            </a:r>
            <a:r>
              <a:rPr lang="de-DE" b="1" dirty="0" smtClean="0"/>
              <a:t> Gliederung</a:t>
            </a:r>
            <a:r>
              <a:rPr lang="de-DE" dirty="0" smtClean="0"/>
              <a:t>; v.a. am Stoff, aber auch affektiv (</a:t>
            </a:r>
            <a:r>
              <a:rPr lang="de-DE" dirty="0" err="1" smtClean="0"/>
              <a:t>gg</a:t>
            </a:r>
            <a:r>
              <a:rPr lang="de-DE" dirty="0" smtClean="0"/>
              <a:t>. Monotonie: Unterrichtsphasen nicht zu lang)</a:t>
            </a:r>
          </a:p>
          <a:p>
            <a:pPr>
              <a:buNone/>
            </a:pPr>
            <a:r>
              <a:rPr lang="de-DE" dirty="0" smtClean="0">
                <a:sym typeface="Symbol"/>
              </a:rPr>
              <a:t> </a:t>
            </a:r>
            <a:r>
              <a:rPr lang="de-DE" dirty="0" smtClean="0"/>
              <a:t> Schwerpunkte?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Progression?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in welchen Phasen Mutter-/FS?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wann welche Teilkompetenz?</a:t>
            </a:r>
          </a:p>
          <a:p>
            <a:pPr>
              <a:buNone/>
            </a:pPr>
            <a:r>
              <a:rPr lang="de-DE" dirty="0" smtClean="0"/>
              <a:t>-</a:t>
            </a:r>
            <a:r>
              <a:rPr lang="de-DE" b="1" dirty="0" smtClean="0"/>
              <a:t> Formen des Unterrichtens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Unterrichtsstil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Arbeitsformen: </a:t>
            </a:r>
            <a:r>
              <a:rPr lang="de-DE" dirty="0" err="1" smtClean="0"/>
              <a:t>initativ</a:t>
            </a:r>
            <a:r>
              <a:rPr lang="de-DE" dirty="0" smtClean="0"/>
              <a:t>/produktiv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Sozialformen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883</Words>
  <Application>Microsoft Office PowerPoint</Application>
  <PresentationFormat>Bildschirmpräsentation (4:3)</PresentationFormat>
  <Paragraphs>230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Hyperion</vt:lpstr>
      <vt:lpstr>Didaktik des Deutschen II  </vt:lpstr>
      <vt:lpstr>Kennenlernaktivität</vt:lpstr>
      <vt:lpstr>Ihr/Sie stellt/stellen euch/sich vor </vt:lpstr>
      <vt:lpstr>Was ist euch wichtig?</vt:lpstr>
      <vt:lpstr>Folie 5</vt:lpstr>
      <vt:lpstr>Frage 1 Staatsexamen?</vt:lpstr>
      <vt:lpstr>Folie 7</vt:lpstr>
      <vt:lpstr>Folie 8</vt:lpstr>
      <vt:lpstr>Folie 9</vt:lpstr>
      <vt:lpstr>Die Fertigkeiten </vt:lpstr>
      <vt:lpstr>Leseverstehen </vt:lpstr>
      <vt:lpstr> Wahrnehmen und Lesen 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Hausaufgabe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11</cp:revision>
  <dcterms:created xsi:type="dcterms:W3CDTF">2017-09-18T16:32:58Z</dcterms:created>
  <dcterms:modified xsi:type="dcterms:W3CDTF">2018-03-22T22:26:10Z</dcterms:modified>
</cp:coreProperties>
</file>