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64" r:id="rId4"/>
    <p:sldId id="259" r:id="rId5"/>
    <p:sldId id="262" r:id="rId6"/>
    <p:sldId id="261" r:id="rId7"/>
    <p:sldId id="270" r:id="rId8"/>
    <p:sldId id="271" r:id="rId9"/>
    <p:sldId id="272" r:id="rId10"/>
    <p:sldId id="267" r:id="rId11"/>
    <p:sldId id="268" r:id="rId12"/>
    <p:sldId id="269" r:id="rId13"/>
    <p:sldId id="27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71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0C54-18BA-4042-923A-A72B994502F2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FED7E-CA57-4015-A9E4-372F68BA54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0C54-18BA-4042-923A-A72B994502F2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FED7E-CA57-4015-A9E4-372F68BA54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0C54-18BA-4042-923A-A72B994502F2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FED7E-CA57-4015-A9E4-372F68BA54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0C54-18BA-4042-923A-A72B994502F2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FED7E-CA57-4015-A9E4-372F68BA54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0C54-18BA-4042-923A-A72B994502F2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FED7E-CA57-4015-A9E4-372F68BA54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0C54-18BA-4042-923A-A72B994502F2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FED7E-CA57-4015-A9E4-372F68BA54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0C54-18BA-4042-923A-A72B994502F2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FED7E-CA57-4015-A9E4-372F68BA54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0C54-18BA-4042-923A-A72B994502F2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FED7E-CA57-4015-A9E4-372F68BA54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0C54-18BA-4042-923A-A72B994502F2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FED7E-CA57-4015-A9E4-372F68BA54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0C54-18BA-4042-923A-A72B994502F2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FED7E-CA57-4015-A9E4-372F68BA54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0C54-18BA-4042-923A-A72B994502F2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FED7E-CA57-4015-A9E4-372F68BA54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60C54-18BA-4042-923A-A72B994502F2}" type="datetimeFigureOut">
              <a:rPr lang="cs-CZ" smtClean="0"/>
              <a:pPr/>
              <a:t>20.11.2012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FED7E-CA57-4015-A9E4-372F68BA549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hamsunsenteret.no/en/the-hamsun-centr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no.wikipedia.org/wiki/%C3%98rnulv_%C3%98deg%C3%A5r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J%C3%B8rgen_Hauga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Norské trauma</a:t>
            </a:r>
            <a:br>
              <a:rPr lang="cs-CZ" dirty="0" smtClean="0"/>
            </a:br>
            <a:r>
              <a:rPr lang="cs-CZ" dirty="0" smtClean="0"/>
              <a:t>„Knut </a:t>
            </a:r>
            <a:r>
              <a:rPr lang="cs-CZ" dirty="0" err="1" smtClean="0"/>
              <a:t>Hamsun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 současné recepci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a v psychiatrickém diskursu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Eitinger</a:t>
            </a:r>
            <a:r>
              <a:rPr lang="cs-CZ" dirty="0" smtClean="0"/>
              <a:t> 1984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i="1" dirty="0" err="1"/>
              <a:t>Datamenneske</a:t>
            </a:r>
            <a:r>
              <a:rPr lang="cs-CZ" i="1" dirty="0"/>
              <a:t> </a:t>
            </a:r>
            <a:r>
              <a:rPr lang="cs-CZ" i="1" dirty="0" err="1"/>
              <a:t>eller</a:t>
            </a:r>
            <a:r>
              <a:rPr lang="cs-CZ" i="1" dirty="0"/>
              <a:t> </a:t>
            </a:r>
            <a:r>
              <a:rPr lang="cs-CZ" i="1" dirty="0" err="1" smtClean="0"/>
              <a:t>medmenneske</a:t>
            </a:r>
            <a:r>
              <a:rPr lang="cs-CZ" i="1" dirty="0" smtClean="0"/>
              <a:t> </a:t>
            </a:r>
            <a:r>
              <a:rPr lang="cs-CZ" i="1" dirty="0"/>
              <a:t>: </a:t>
            </a:r>
            <a:r>
              <a:rPr lang="cs-CZ" i="1" dirty="0" err="1"/>
              <a:t>Fra</a:t>
            </a:r>
            <a:r>
              <a:rPr lang="cs-CZ" i="1" dirty="0"/>
              <a:t> homo sapiens til homo </a:t>
            </a:r>
            <a:r>
              <a:rPr lang="cs-CZ" i="1" dirty="0" err="1"/>
              <a:t>humanus</a:t>
            </a:r>
            <a:r>
              <a:rPr lang="cs-CZ" dirty="0"/>
              <a:t>. Oslo : </a:t>
            </a:r>
            <a:r>
              <a:rPr lang="cs-CZ" dirty="0" err="1"/>
              <a:t>Cappelen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i="1" dirty="0"/>
              <a:t>Počítačový člověk nebo náš bližní: od homo sapiens k homo </a:t>
            </a:r>
            <a:r>
              <a:rPr lang="cs-CZ" i="1" dirty="0" err="1"/>
              <a:t>humanus</a:t>
            </a:r>
            <a:r>
              <a:rPr lang="cs-CZ" dirty="0"/>
              <a:t>. Oslo : </a:t>
            </a:r>
            <a:r>
              <a:rPr lang="cs-CZ" dirty="0" err="1"/>
              <a:t>Cappelen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Eitinger</a:t>
            </a:r>
            <a:r>
              <a:rPr lang="cs-CZ" dirty="0" smtClean="0"/>
              <a:t> 1985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i="1" dirty="0" err="1"/>
              <a:t>Mennesker</a:t>
            </a:r>
            <a:r>
              <a:rPr lang="cs-CZ" i="1" dirty="0"/>
              <a:t> </a:t>
            </a:r>
            <a:r>
              <a:rPr lang="cs-CZ" i="1" dirty="0" err="1"/>
              <a:t>blant</a:t>
            </a:r>
            <a:r>
              <a:rPr lang="cs-CZ" i="1" dirty="0"/>
              <a:t> </a:t>
            </a:r>
            <a:r>
              <a:rPr lang="cs-CZ" i="1" dirty="0" err="1"/>
              <a:t>mennesker</a:t>
            </a:r>
            <a:r>
              <a:rPr lang="cs-CZ" i="1" dirty="0"/>
              <a:t>: </a:t>
            </a:r>
            <a:r>
              <a:rPr lang="cs-CZ" i="1" dirty="0" err="1"/>
              <a:t>En</a:t>
            </a:r>
            <a:r>
              <a:rPr lang="cs-CZ" i="1" dirty="0"/>
              <a:t> bok </a:t>
            </a:r>
            <a:r>
              <a:rPr lang="cs-CZ" i="1" dirty="0" err="1"/>
              <a:t>om</a:t>
            </a:r>
            <a:r>
              <a:rPr lang="cs-CZ" i="1" dirty="0"/>
              <a:t> </a:t>
            </a:r>
            <a:r>
              <a:rPr lang="cs-CZ" i="1" dirty="0" err="1"/>
              <a:t>antisemmitisme</a:t>
            </a:r>
            <a:r>
              <a:rPr lang="cs-CZ" i="1" dirty="0"/>
              <a:t> </a:t>
            </a:r>
            <a:r>
              <a:rPr lang="cs-CZ" i="1" dirty="0" err="1"/>
              <a:t>og</a:t>
            </a:r>
            <a:r>
              <a:rPr lang="cs-CZ" i="1" dirty="0"/>
              <a:t> </a:t>
            </a:r>
            <a:r>
              <a:rPr lang="cs-CZ" i="1" dirty="0" err="1"/>
              <a:t>fremmedhat</a:t>
            </a:r>
            <a:r>
              <a:rPr lang="cs-CZ" i="1" dirty="0"/>
              <a:t>. </a:t>
            </a:r>
            <a:r>
              <a:rPr lang="cs-CZ" dirty="0"/>
              <a:t>Oslo : </a:t>
            </a:r>
            <a:r>
              <a:rPr lang="cs-CZ" dirty="0" err="1"/>
              <a:t>Cappelen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i="1" dirty="0"/>
              <a:t>Lidé mezi lidmi: kniha o antisemitismu a xenofobii. </a:t>
            </a:r>
            <a:r>
              <a:rPr lang="cs-CZ" dirty="0"/>
              <a:t>Oslo : </a:t>
            </a:r>
            <a:r>
              <a:rPr lang="cs-CZ" dirty="0" err="1"/>
              <a:t>Cappelen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Magne</a:t>
            </a:r>
            <a:r>
              <a:rPr lang="cs-CZ" dirty="0" smtClean="0"/>
              <a:t> </a:t>
            </a:r>
            <a:r>
              <a:rPr lang="cs-CZ" dirty="0" err="1" smtClean="0"/>
              <a:t>Skj</a:t>
            </a:r>
            <a:r>
              <a:rPr lang="nb-NO" dirty="0" smtClean="0"/>
              <a:t>æ</a:t>
            </a:r>
            <a:r>
              <a:rPr lang="cs-CZ" dirty="0" err="1" smtClean="0"/>
              <a:t>raasen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i="1" dirty="0" err="1" smtClean="0"/>
              <a:t>Lege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livet</a:t>
            </a:r>
            <a:r>
              <a:rPr lang="cs-CZ" i="1" dirty="0" smtClean="0"/>
              <a:t>.  </a:t>
            </a:r>
            <a:r>
              <a:rPr lang="cs-CZ" i="1" dirty="0" err="1" smtClean="0"/>
              <a:t>En</a:t>
            </a:r>
            <a:r>
              <a:rPr lang="cs-CZ" i="1" dirty="0" smtClean="0"/>
              <a:t> bok </a:t>
            </a:r>
            <a:r>
              <a:rPr lang="cs-CZ" i="1" dirty="0" err="1" smtClean="0"/>
              <a:t>om</a:t>
            </a:r>
            <a:r>
              <a:rPr lang="cs-CZ" i="1" dirty="0" smtClean="0"/>
              <a:t> Leo </a:t>
            </a:r>
            <a:r>
              <a:rPr lang="cs-CZ" i="1" dirty="0" err="1" smtClean="0"/>
              <a:t>Eitinger</a:t>
            </a:r>
            <a:r>
              <a:rPr lang="cs-CZ" i="1" dirty="0" smtClean="0"/>
              <a:t> – </a:t>
            </a:r>
            <a:r>
              <a:rPr lang="cs-CZ" i="1" dirty="0" err="1" smtClean="0"/>
              <a:t>medmennesket</a:t>
            </a:r>
            <a:r>
              <a:rPr lang="cs-CZ" i="1" dirty="0" smtClean="0"/>
              <a:t>.</a:t>
            </a:r>
            <a:r>
              <a:rPr lang="cs-CZ" dirty="0" smtClean="0"/>
              <a:t> Oslo : </a:t>
            </a:r>
            <a:r>
              <a:rPr lang="cs-CZ" dirty="0" err="1" smtClean="0"/>
              <a:t>Cappelen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i="1" dirty="0" smtClean="0"/>
              <a:t>Lékař pro život. Příběh Lea </a:t>
            </a:r>
            <a:r>
              <a:rPr lang="cs-CZ" i="1" dirty="0" err="1" smtClean="0"/>
              <a:t>Eitingera</a:t>
            </a:r>
            <a:r>
              <a:rPr lang="cs-CZ" i="1" dirty="0" smtClean="0"/>
              <a:t>.</a:t>
            </a:r>
            <a:r>
              <a:rPr lang="cs-CZ" dirty="0" smtClean="0"/>
              <a:t> Brno: Doplněk 2012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hlinkClick r:id="rId2"/>
              </a:rPr>
              <a:t>http://hamsunsenteret.no/en/the-hamsun-centre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Architekt </a:t>
            </a:r>
            <a:r>
              <a:rPr lang="cs-CZ" dirty="0" err="1" smtClean="0">
                <a:solidFill>
                  <a:schemeClr val="tx1"/>
                </a:solidFill>
              </a:rPr>
              <a:t>Steven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Holl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Knut </a:t>
            </a:r>
            <a:r>
              <a:rPr lang="cs-CZ" dirty="0" err="1" smtClean="0"/>
              <a:t>Hamsun</a:t>
            </a:r>
            <a:r>
              <a:rPr lang="cs-CZ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(4. 8. 1859 – 19. 2. 1952)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Gabriel </a:t>
            </a:r>
            <a:r>
              <a:rPr lang="cs-CZ" dirty="0" err="1" smtClean="0"/>
              <a:t>Langfeldt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1895 – 1983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i="1" dirty="0" err="1" smtClean="0"/>
              <a:t>Gåten</a:t>
            </a:r>
            <a:r>
              <a:rPr lang="cs-CZ" i="1" dirty="0" smtClean="0"/>
              <a:t> </a:t>
            </a:r>
            <a:r>
              <a:rPr lang="cs-CZ" i="1" dirty="0" err="1"/>
              <a:t>Vidkun</a:t>
            </a:r>
            <a:r>
              <a:rPr lang="cs-CZ" i="1" dirty="0"/>
              <a:t> Quisling</a:t>
            </a:r>
            <a:r>
              <a:rPr lang="cs-CZ" dirty="0"/>
              <a:t>. Oslo 1969 , 109 s.</a:t>
            </a:r>
          </a:p>
          <a:p>
            <a:r>
              <a:rPr lang="cs-CZ" i="1" dirty="0" err="1"/>
              <a:t>Overgangsalderens</a:t>
            </a:r>
            <a:r>
              <a:rPr lang="cs-CZ" i="1" dirty="0"/>
              <a:t> </a:t>
            </a:r>
            <a:r>
              <a:rPr lang="cs-CZ" i="1" dirty="0" err="1"/>
              <a:t>og</a:t>
            </a:r>
            <a:r>
              <a:rPr lang="cs-CZ" i="1" dirty="0"/>
              <a:t> </a:t>
            </a:r>
            <a:r>
              <a:rPr lang="cs-CZ" i="1" dirty="0" err="1"/>
              <a:t>alderdommens</a:t>
            </a:r>
            <a:r>
              <a:rPr lang="cs-CZ" i="1" dirty="0"/>
              <a:t> </a:t>
            </a:r>
            <a:r>
              <a:rPr lang="cs-CZ" i="1" dirty="0" err="1"/>
              <a:t>problemer</a:t>
            </a:r>
            <a:r>
              <a:rPr lang="cs-CZ" i="1" dirty="0"/>
              <a:t> </a:t>
            </a:r>
            <a:r>
              <a:rPr lang="cs-CZ" i="1" dirty="0" err="1"/>
              <a:t>og</a:t>
            </a:r>
            <a:r>
              <a:rPr lang="cs-CZ" i="1" dirty="0"/>
              <a:t> </a:t>
            </a:r>
            <a:r>
              <a:rPr lang="cs-CZ" i="1" dirty="0" err="1"/>
              <a:t>sinnslidelser</a:t>
            </a:r>
            <a:r>
              <a:rPr lang="cs-CZ" dirty="0"/>
              <a:t>. Oslo 1966 </a:t>
            </a:r>
            <a:r>
              <a:rPr lang="cs-CZ" dirty="0" err="1"/>
              <a:t>Heftet</a:t>
            </a:r>
            <a:r>
              <a:rPr lang="cs-CZ" dirty="0"/>
              <a:t>, 91 s.</a:t>
            </a:r>
          </a:p>
          <a:p>
            <a:r>
              <a:rPr lang="cs-CZ" i="1" dirty="0" err="1"/>
              <a:t>Sjalusisyken</a:t>
            </a:r>
            <a:r>
              <a:rPr lang="cs-CZ" dirty="0"/>
              <a:t>. Oslo 1972 </a:t>
            </a:r>
            <a:r>
              <a:rPr lang="cs-CZ" dirty="0" err="1"/>
              <a:t>Heftet</a:t>
            </a:r>
            <a:r>
              <a:rPr lang="cs-CZ" dirty="0"/>
              <a:t>, 80 s.</a:t>
            </a:r>
          </a:p>
          <a:p>
            <a:r>
              <a:rPr lang="cs-CZ" i="1" dirty="0" err="1"/>
              <a:t>Abnorme</a:t>
            </a:r>
            <a:r>
              <a:rPr lang="cs-CZ" i="1" dirty="0"/>
              <a:t> </a:t>
            </a:r>
            <a:r>
              <a:rPr lang="cs-CZ" i="1" dirty="0" err="1"/>
              <a:t>karakterer</a:t>
            </a:r>
            <a:r>
              <a:rPr lang="cs-CZ" i="1" dirty="0"/>
              <a:t>, </a:t>
            </a:r>
            <a:r>
              <a:rPr lang="cs-CZ" i="1" dirty="0" err="1"/>
              <a:t>psykopater</a:t>
            </a:r>
            <a:r>
              <a:rPr lang="cs-CZ" dirty="0"/>
              <a:t>. 114 </a:t>
            </a:r>
            <a:r>
              <a:rPr lang="cs-CZ" dirty="0" err="1"/>
              <a:t>sider</a:t>
            </a:r>
            <a:r>
              <a:rPr lang="cs-CZ" dirty="0"/>
              <a:t>, 1976 </a:t>
            </a:r>
          </a:p>
          <a:p>
            <a:r>
              <a:rPr lang="cs-CZ" i="1" dirty="0"/>
              <a:t>Den </a:t>
            </a:r>
            <a:r>
              <a:rPr lang="cs-CZ" i="1" dirty="0" err="1"/>
              <a:t>rettspsykiatriske</a:t>
            </a:r>
            <a:r>
              <a:rPr lang="cs-CZ" i="1" dirty="0"/>
              <a:t> </a:t>
            </a:r>
            <a:r>
              <a:rPr lang="cs-CZ" i="1" dirty="0" err="1"/>
              <a:t>erklæring</a:t>
            </a:r>
            <a:r>
              <a:rPr lang="cs-CZ" i="1" dirty="0"/>
              <a:t> </a:t>
            </a:r>
            <a:r>
              <a:rPr lang="cs-CZ" i="1" dirty="0" err="1"/>
              <a:t>om</a:t>
            </a:r>
            <a:r>
              <a:rPr lang="cs-CZ" i="1" dirty="0"/>
              <a:t> Knut </a:t>
            </a:r>
            <a:r>
              <a:rPr lang="cs-CZ" i="1" dirty="0" err="1"/>
              <a:t>Hamsun</a:t>
            </a:r>
            <a:r>
              <a:rPr lang="cs-CZ" dirty="0"/>
              <a:t>. </a:t>
            </a:r>
            <a:r>
              <a:rPr lang="cs-CZ" dirty="0" err="1"/>
              <a:t>Gyldendal</a:t>
            </a:r>
            <a:r>
              <a:rPr lang="cs-CZ" dirty="0"/>
              <a:t> 1978 (</a:t>
            </a:r>
            <a:r>
              <a:rPr lang="cs-CZ" dirty="0" err="1"/>
              <a:t>medforfatter</a:t>
            </a:r>
            <a:r>
              <a:rPr lang="cs-CZ" dirty="0"/>
              <a:t> </a:t>
            </a:r>
            <a:r>
              <a:rPr lang="cs-CZ" dirty="0" err="1">
                <a:hlinkClick r:id="rId2" tooltip="Ørnulv Ødegård"/>
              </a:rPr>
              <a:t>Ørnulv</a:t>
            </a:r>
            <a:r>
              <a:rPr lang="cs-CZ" dirty="0">
                <a:hlinkClick r:id="rId2" tooltip="Ørnulv Ødegård"/>
              </a:rPr>
              <a:t> </a:t>
            </a:r>
            <a:r>
              <a:rPr lang="cs-CZ" dirty="0" err="1">
                <a:hlinkClick r:id="rId2" tooltip="Ørnulv Ødegård"/>
              </a:rPr>
              <a:t>Ødegård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RECEPCE HAMSUN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Nasjonalbiblioteket</a:t>
            </a:r>
            <a:r>
              <a:rPr lang="cs-CZ" dirty="0" smtClean="0"/>
              <a:t> i Oslo</a:t>
            </a:r>
          </a:p>
          <a:p>
            <a:r>
              <a:rPr lang="cs-CZ" dirty="0" smtClean="0"/>
              <a:t>13 800 položek</a:t>
            </a:r>
          </a:p>
          <a:p>
            <a:r>
              <a:rPr lang="cs-CZ" dirty="0" smtClean="0"/>
              <a:t>Národní knihovna Oslo – </a:t>
            </a:r>
            <a:r>
              <a:rPr lang="cs-CZ" dirty="0" err="1" smtClean="0"/>
              <a:t>Nasjonalbiblioteket</a:t>
            </a:r>
            <a:r>
              <a:rPr lang="cs-CZ" dirty="0" smtClean="0"/>
              <a:t> Oslo</a:t>
            </a:r>
          </a:p>
          <a:p>
            <a:r>
              <a:rPr lang="cs-CZ" dirty="0" smtClean="0"/>
              <a:t>13 800 odkazů nejrůznějších žánrů, za posledních 24 měsíců na padesát položek z celého světa</a:t>
            </a:r>
          </a:p>
          <a:p>
            <a:r>
              <a:rPr lang="cs-CZ" dirty="0" smtClean="0"/>
              <a:t>Román </a:t>
            </a:r>
            <a:r>
              <a:rPr lang="cs-CZ" i="1" dirty="0" smtClean="0"/>
              <a:t>Hlad</a:t>
            </a:r>
            <a:r>
              <a:rPr lang="cs-CZ" dirty="0" smtClean="0"/>
              <a:t> 1890/německy 1891/česky 1902</a:t>
            </a:r>
          </a:p>
          <a:p>
            <a:r>
              <a:rPr lang="cs-CZ" dirty="0" smtClean="0"/>
              <a:t>Román </a:t>
            </a:r>
            <a:r>
              <a:rPr lang="cs-CZ" i="1" dirty="0" smtClean="0"/>
              <a:t>Mystéria</a:t>
            </a:r>
            <a:r>
              <a:rPr lang="cs-CZ" dirty="0" smtClean="0"/>
              <a:t> 1892/německy 1894/česky 1908</a:t>
            </a:r>
          </a:p>
          <a:p>
            <a:r>
              <a:rPr lang="cs-CZ" dirty="0" smtClean="0"/>
              <a:t>Román </a:t>
            </a:r>
            <a:r>
              <a:rPr lang="cs-CZ" i="1" dirty="0" smtClean="0"/>
              <a:t>Pan</a:t>
            </a:r>
            <a:r>
              <a:rPr lang="cs-CZ" dirty="0" smtClean="0"/>
              <a:t> 1894/německy 1895/česky 1896</a:t>
            </a:r>
          </a:p>
          <a:p>
            <a:pPr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Recepce před rokem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Kittang</a:t>
            </a:r>
            <a:r>
              <a:rPr lang="cs-CZ" dirty="0" smtClean="0"/>
              <a:t>, </a:t>
            </a:r>
            <a:r>
              <a:rPr lang="cs-CZ" dirty="0" err="1" smtClean="0"/>
              <a:t>Atle</a:t>
            </a:r>
            <a:r>
              <a:rPr lang="cs-CZ" dirty="0" smtClean="0"/>
              <a:t>. 1984. </a:t>
            </a:r>
            <a:r>
              <a:rPr lang="cs-CZ" i="1" dirty="0" smtClean="0"/>
              <a:t>Luft, </a:t>
            </a:r>
            <a:r>
              <a:rPr lang="cs-CZ" i="1" dirty="0" err="1" smtClean="0"/>
              <a:t>vind</a:t>
            </a:r>
            <a:r>
              <a:rPr lang="cs-CZ" i="1" dirty="0" smtClean="0"/>
              <a:t>, </a:t>
            </a:r>
            <a:r>
              <a:rPr lang="cs-CZ" i="1" dirty="0" err="1" smtClean="0"/>
              <a:t>ingenting</a:t>
            </a:r>
            <a:r>
              <a:rPr lang="cs-CZ" i="1" dirty="0" smtClean="0"/>
              <a:t> : </a:t>
            </a:r>
            <a:r>
              <a:rPr lang="cs-CZ" i="1" dirty="0" err="1" smtClean="0"/>
              <a:t>Hamsuns</a:t>
            </a:r>
            <a:r>
              <a:rPr lang="cs-CZ" i="1" dirty="0" smtClean="0"/>
              <a:t> </a:t>
            </a:r>
            <a:r>
              <a:rPr lang="cs-CZ" i="1" dirty="0" err="1" smtClean="0"/>
              <a:t>desillusjonsromanar</a:t>
            </a:r>
            <a:r>
              <a:rPr lang="cs-CZ" i="1" dirty="0" smtClean="0"/>
              <a:t> </a:t>
            </a:r>
            <a:r>
              <a:rPr lang="cs-CZ" i="1" dirty="0" err="1" smtClean="0"/>
              <a:t>frå</a:t>
            </a:r>
            <a:r>
              <a:rPr lang="cs-CZ" i="1" dirty="0" smtClean="0"/>
              <a:t> </a:t>
            </a:r>
            <a:r>
              <a:rPr lang="cs-CZ" i="1" dirty="0" err="1" smtClean="0"/>
              <a:t>Sult</a:t>
            </a:r>
            <a:r>
              <a:rPr lang="cs-CZ" i="1" dirty="0" smtClean="0"/>
              <a:t> til </a:t>
            </a:r>
            <a:r>
              <a:rPr lang="cs-CZ" i="1" dirty="0" err="1" smtClean="0"/>
              <a:t>Ringen</a:t>
            </a:r>
            <a:r>
              <a:rPr lang="cs-CZ" i="1" dirty="0" smtClean="0"/>
              <a:t> </a:t>
            </a:r>
            <a:r>
              <a:rPr lang="cs-CZ" i="1" dirty="0" err="1" smtClean="0"/>
              <a:t>sluttet</a:t>
            </a:r>
            <a:r>
              <a:rPr lang="cs-CZ" i="1" dirty="0" smtClean="0"/>
              <a:t>.</a:t>
            </a:r>
            <a:r>
              <a:rPr lang="cs-CZ" dirty="0" smtClean="0"/>
              <a:t> </a:t>
            </a:r>
            <a:r>
              <a:rPr lang="cs-CZ" dirty="0" err="1" smtClean="0"/>
              <a:t>Gyldendal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Ferguson</a:t>
            </a:r>
            <a:r>
              <a:rPr lang="cs-CZ" dirty="0"/>
              <a:t>, Robert. 1987. </a:t>
            </a:r>
            <a:r>
              <a:rPr lang="cs-CZ" i="1" dirty="0"/>
              <a:t>Enigma: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Life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Knut </a:t>
            </a:r>
            <a:r>
              <a:rPr lang="cs-CZ" i="1" dirty="0" err="1"/>
              <a:t>Hamsun</a:t>
            </a:r>
            <a:r>
              <a:rPr lang="cs-CZ" dirty="0"/>
              <a:t>. </a:t>
            </a:r>
            <a:r>
              <a:rPr lang="cs-CZ" dirty="0" err="1"/>
              <a:t>Farrar</a:t>
            </a:r>
            <a:r>
              <a:rPr lang="cs-CZ" dirty="0"/>
              <a:t>, </a:t>
            </a:r>
            <a:r>
              <a:rPr lang="cs-CZ" dirty="0" err="1"/>
              <a:t>Straus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 smtClean="0"/>
              <a:t>Giroux</a:t>
            </a:r>
            <a:endParaRPr lang="cs-CZ" dirty="0" smtClean="0"/>
          </a:p>
          <a:p>
            <a:r>
              <a:rPr lang="cs-CZ" dirty="0" err="1" smtClean="0"/>
              <a:t>Humpál</a:t>
            </a:r>
            <a:r>
              <a:rPr lang="cs-CZ" dirty="0" smtClean="0"/>
              <a:t>, Martin. 1999. 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Roots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Modernist</a:t>
            </a:r>
            <a:r>
              <a:rPr lang="cs-CZ" i="1" dirty="0" smtClean="0"/>
              <a:t> </a:t>
            </a:r>
            <a:r>
              <a:rPr lang="cs-CZ" i="1" dirty="0" err="1" smtClean="0"/>
              <a:t>Narrative</a:t>
            </a:r>
            <a:r>
              <a:rPr lang="cs-CZ" i="1" dirty="0" smtClean="0"/>
              <a:t>: Knut </a:t>
            </a:r>
            <a:r>
              <a:rPr lang="cs-CZ" i="1" dirty="0" err="1" smtClean="0"/>
              <a:t>Hamsun</a:t>
            </a:r>
            <a:r>
              <a:rPr lang="cs-CZ" i="1" dirty="0" smtClean="0"/>
              <a:t>'s </a:t>
            </a:r>
            <a:r>
              <a:rPr lang="cs-CZ" i="1" dirty="0" err="1" smtClean="0"/>
              <a:t>Novels</a:t>
            </a:r>
            <a:r>
              <a:rPr lang="cs-CZ" i="1" dirty="0" smtClean="0"/>
              <a:t> </a:t>
            </a:r>
            <a:r>
              <a:rPr lang="cs-CZ" i="1" dirty="0" err="1" smtClean="0"/>
              <a:t>Hunger</a:t>
            </a:r>
            <a:r>
              <a:rPr lang="cs-CZ" i="1" dirty="0" smtClean="0"/>
              <a:t>, </a:t>
            </a:r>
            <a:r>
              <a:rPr lang="cs-CZ" i="1" dirty="0" err="1" smtClean="0"/>
              <a:t>Mysteries</a:t>
            </a:r>
            <a:r>
              <a:rPr lang="cs-CZ" i="1" dirty="0" smtClean="0"/>
              <a:t> </a:t>
            </a:r>
            <a:r>
              <a:rPr lang="cs-CZ" i="1" dirty="0" err="1" smtClean="0"/>
              <a:t>and</a:t>
            </a:r>
            <a:r>
              <a:rPr lang="cs-CZ" i="1" dirty="0" smtClean="0"/>
              <a:t> Pan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Recepce po roce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err="1" smtClean="0"/>
              <a:t>Dingstad</a:t>
            </a:r>
            <a:r>
              <a:rPr lang="cs-CZ" dirty="0" smtClean="0"/>
              <a:t>, </a:t>
            </a:r>
            <a:r>
              <a:rPr lang="cs-CZ" dirty="0" err="1" smtClean="0"/>
              <a:t>Ståle</a:t>
            </a:r>
            <a:r>
              <a:rPr lang="cs-CZ" dirty="0" smtClean="0"/>
              <a:t>. </a:t>
            </a:r>
            <a:r>
              <a:rPr lang="nb-NO" dirty="0" smtClean="0"/>
              <a:t>2002. </a:t>
            </a:r>
            <a:r>
              <a:rPr lang="cs-CZ" i="1" dirty="0" smtClean="0"/>
              <a:t>De </a:t>
            </a:r>
            <a:r>
              <a:rPr lang="cs-CZ" i="1" dirty="0" err="1" smtClean="0"/>
              <a:t>litterære</a:t>
            </a:r>
            <a:r>
              <a:rPr lang="cs-CZ" i="1" dirty="0" smtClean="0"/>
              <a:t> </a:t>
            </a:r>
            <a:r>
              <a:rPr lang="cs-CZ" i="1" dirty="0" err="1" smtClean="0"/>
              <a:t>strategier</a:t>
            </a:r>
            <a:r>
              <a:rPr lang="cs-CZ" i="1" dirty="0" smtClean="0"/>
              <a:t> : </a:t>
            </a:r>
            <a:r>
              <a:rPr lang="cs-CZ" i="1" dirty="0" err="1" smtClean="0"/>
              <a:t>en</a:t>
            </a:r>
            <a:r>
              <a:rPr lang="cs-CZ" i="1" dirty="0" smtClean="0"/>
              <a:t> studie i Knut </a:t>
            </a:r>
            <a:r>
              <a:rPr lang="cs-CZ" i="1" dirty="0" err="1" smtClean="0"/>
              <a:t>Hamsuns</a:t>
            </a:r>
            <a:r>
              <a:rPr lang="cs-CZ" i="1" dirty="0" smtClean="0"/>
              <a:t> realisme.</a:t>
            </a:r>
            <a:r>
              <a:rPr lang="cs-CZ" dirty="0" smtClean="0"/>
              <a:t> </a:t>
            </a:r>
            <a:r>
              <a:rPr lang="cs-CZ" dirty="0" err="1" smtClean="0"/>
              <a:t>Det</a:t>
            </a:r>
            <a:r>
              <a:rPr lang="cs-CZ" dirty="0" smtClean="0"/>
              <a:t> </a:t>
            </a:r>
            <a:r>
              <a:rPr lang="cs-CZ" dirty="0" err="1" smtClean="0"/>
              <a:t>historisk</a:t>
            </a:r>
            <a:r>
              <a:rPr lang="cs-CZ" dirty="0" smtClean="0"/>
              <a:t>-</a:t>
            </a:r>
            <a:r>
              <a:rPr lang="cs-CZ" dirty="0" err="1" smtClean="0"/>
              <a:t>filosofiske</a:t>
            </a:r>
            <a:r>
              <a:rPr lang="cs-CZ" dirty="0" smtClean="0"/>
              <a:t> </a:t>
            </a:r>
            <a:r>
              <a:rPr lang="cs-CZ" dirty="0" err="1" smtClean="0"/>
              <a:t>fakultet</a:t>
            </a:r>
            <a:r>
              <a:rPr lang="cs-CZ" dirty="0" smtClean="0"/>
              <a:t>, </a:t>
            </a:r>
            <a:r>
              <a:rPr lang="cs-CZ" dirty="0" err="1" smtClean="0"/>
              <a:t>Universitetet</a:t>
            </a:r>
            <a:r>
              <a:rPr lang="cs-CZ" dirty="0" smtClean="0"/>
              <a:t> i Oslo</a:t>
            </a:r>
            <a:r>
              <a:rPr lang="nb-NO" dirty="0" smtClean="0"/>
              <a:t>.</a:t>
            </a:r>
            <a:endParaRPr lang="cs-CZ" dirty="0">
              <a:hlinkClick r:id="rId2" tooltip="Jørgen Haugan"/>
            </a:endParaRPr>
          </a:p>
          <a:p>
            <a:pPr lvl="0"/>
            <a:r>
              <a:rPr lang="cs-CZ" dirty="0" err="1" smtClean="0"/>
              <a:t>Haugan</a:t>
            </a:r>
            <a:r>
              <a:rPr lang="cs-CZ" dirty="0" smtClean="0"/>
              <a:t>, J</a:t>
            </a:r>
            <a:r>
              <a:rPr lang="nb-NO" dirty="0" smtClean="0"/>
              <a:t>ørgen. </a:t>
            </a:r>
            <a:r>
              <a:rPr lang="cs-CZ" dirty="0" smtClean="0"/>
              <a:t>2004</a:t>
            </a:r>
            <a:r>
              <a:rPr lang="cs-CZ" dirty="0"/>
              <a:t>. 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Fall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Sun </a:t>
            </a:r>
            <a:r>
              <a:rPr lang="cs-CZ" i="1" dirty="0" err="1"/>
              <a:t>God</a:t>
            </a:r>
            <a:r>
              <a:rPr lang="cs-CZ" i="1" dirty="0"/>
              <a:t>. Knut </a:t>
            </a:r>
            <a:r>
              <a:rPr lang="cs-CZ" i="1" dirty="0" err="1"/>
              <a:t>Hamsun</a:t>
            </a:r>
            <a:r>
              <a:rPr lang="cs-CZ" i="1" dirty="0"/>
              <a:t> - a </a:t>
            </a:r>
            <a:r>
              <a:rPr lang="cs-CZ" i="1" dirty="0" err="1"/>
              <a:t>Literary</a:t>
            </a:r>
            <a:r>
              <a:rPr lang="cs-CZ" i="1" dirty="0"/>
              <a:t> </a:t>
            </a:r>
            <a:r>
              <a:rPr lang="cs-CZ" i="1" dirty="0" err="1"/>
              <a:t>Biography</a:t>
            </a:r>
            <a:r>
              <a:rPr lang="cs-CZ" dirty="0"/>
              <a:t> Oslo: </a:t>
            </a:r>
            <a:r>
              <a:rPr lang="cs-CZ" dirty="0" err="1"/>
              <a:t>Aschehoug</a:t>
            </a:r>
            <a:r>
              <a:rPr lang="cs-CZ" dirty="0" smtClean="0"/>
              <a:t>.</a:t>
            </a:r>
            <a:endParaRPr lang="nb-NO" dirty="0" smtClean="0"/>
          </a:p>
          <a:p>
            <a:r>
              <a:rPr lang="en-US" dirty="0" err="1" smtClean="0"/>
              <a:t>Sjølyst</a:t>
            </a:r>
            <a:r>
              <a:rPr lang="en-US" dirty="0" smtClean="0"/>
              <a:t> Jackson, Peter. 2010. </a:t>
            </a:r>
            <a:r>
              <a:rPr lang="en-US" i="1" dirty="0" smtClean="0"/>
              <a:t>Troubling </a:t>
            </a:r>
            <a:r>
              <a:rPr lang="en-US" i="1" dirty="0"/>
              <a:t>Legacies: Migration, Modernism and Fascism in the Case of Knut </a:t>
            </a:r>
            <a:r>
              <a:rPr lang="en-US" i="1" dirty="0" smtClean="0"/>
              <a:t>Hamsun.</a:t>
            </a:r>
            <a:r>
              <a:rPr lang="en-US" dirty="0" smtClean="0"/>
              <a:t> Birmingham:  </a:t>
            </a:r>
            <a:r>
              <a:rPr lang="cs-CZ" dirty="0" err="1"/>
              <a:t>Continuum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Publishing</a:t>
            </a:r>
            <a:endParaRPr lang="en-US" dirty="0"/>
          </a:p>
          <a:p>
            <a:pPr lvl="0"/>
            <a:endParaRPr lang="nb-NO" dirty="0" smtClean="0"/>
          </a:p>
          <a:p>
            <a:pPr lvl="0"/>
            <a:endParaRPr lang="nb-NO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Leo </a:t>
            </a:r>
            <a:r>
              <a:rPr lang="cs-CZ" b="1" dirty="0" err="1" smtClean="0"/>
              <a:t>Eitinger</a:t>
            </a:r>
            <a:r>
              <a:rPr lang="cs-CZ" b="1" dirty="0" smtClean="0"/>
              <a:t> </a:t>
            </a:r>
            <a:r>
              <a:rPr lang="cs-CZ" b="1" dirty="0" smtClean="0"/>
              <a:t>    </a:t>
            </a:r>
            <a:r>
              <a:rPr lang="cs-CZ" dirty="0" smtClean="0"/>
              <a:t>1912 Lomnice u Tišnova</a:t>
            </a:r>
            <a:br>
              <a:rPr lang="cs-CZ" dirty="0" smtClean="0"/>
            </a:br>
            <a:r>
              <a:rPr lang="cs-CZ" dirty="0" smtClean="0"/>
              <a:t>- 1996 Oslo</a:t>
            </a:r>
            <a:endParaRPr lang="cs-CZ" dirty="0"/>
          </a:p>
        </p:txBody>
      </p:sp>
      <p:pic>
        <p:nvPicPr>
          <p:cNvPr id="17410" name="Picture 2" descr="E:\moje z Jewish\00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6054" y="1600200"/>
            <a:ext cx="4771892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E:\moje z Jewish\0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795338"/>
            <a:ext cx="7620000" cy="5267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 err="1" smtClean="0"/>
              <a:t>Eitinger</a:t>
            </a:r>
            <a:r>
              <a:rPr lang="cs-CZ" dirty="0" smtClean="0"/>
              <a:t> 1981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i="1" dirty="0" err="1"/>
              <a:t>Fremmed</a:t>
            </a:r>
            <a:r>
              <a:rPr lang="cs-CZ" i="1" dirty="0"/>
              <a:t> i </a:t>
            </a:r>
            <a:r>
              <a:rPr lang="cs-CZ" i="1" dirty="0" err="1"/>
              <a:t>Norge</a:t>
            </a:r>
            <a:r>
              <a:rPr lang="cs-CZ" dirty="0"/>
              <a:t>. Oslo : </a:t>
            </a:r>
            <a:r>
              <a:rPr lang="cs-CZ" dirty="0" err="1"/>
              <a:t>Cappelen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i="1" dirty="0"/>
              <a:t>Cizincem v Norsku.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Oslo </a:t>
            </a:r>
            <a:r>
              <a:rPr lang="cs-CZ" dirty="0"/>
              <a:t>: </a:t>
            </a:r>
            <a:r>
              <a:rPr lang="cs-CZ" dirty="0" err="1"/>
              <a:t>Cappelen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294</Words>
  <Application>Microsoft Office PowerPoint</Application>
  <PresentationFormat>Předvádění na obrazovce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Norské trauma „Knut Hamsun“</vt:lpstr>
      <vt:lpstr>Knut Hamsun  (4. 8. 1859 – 19. 2. 1952) </vt:lpstr>
      <vt:lpstr> Gabriel Langfeldt 1895 – 1983 </vt:lpstr>
      <vt:lpstr>RECEPCE HAMSUN</vt:lpstr>
      <vt:lpstr>Recepce před rokem 2000</vt:lpstr>
      <vt:lpstr>Recepce po roce 2000</vt:lpstr>
      <vt:lpstr>Leo Eitinger     1912 Lomnice u Tišnova - 1996 Oslo</vt:lpstr>
      <vt:lpstr>Snímek 8</vt:lpstr>
      <vt:lpstr> Eitinger 1981</vt:lpstr>
      <vt:lpstr>Eitinger 1984</vt:lpstr>
      <vt:lpstr>Eitinger 1985</vt:lpstr>
      <vt:lpstr>Magne Skjæraasen:</vt:lpstr>
      <vt:lpstr>http://hamsunsenteret.no/en/the-hamsun-centre </vt:lpstr>
    </vt:vector>
  </TitlesOfParts>
  <Company>ffmu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Norské trauma „Knut Hamsun“</dc:title>
  <dc:creator>nordistika</dc:creator>
  <cp:lastModifiedBy>nordistika</cp:lastModifiedBy>
  <cp:revision>25</cp:revision>
  <dcterms:created xsi:type="dcterms:W3CDTF">2012-11-19T09:57:17Z</dcterms:created>
  <dcterms:modified xsi:type="dcterms:W3CDTF">2012-11-20T06:24:54Z</dcterms:modified>
</cp:coreProperties>
</file>