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9" r:id="rId5"/>
    <p:sldId id="264" r:id="rId6"/>
    <p:sldId id="266" r:id="rId7"/>
    <p:sldId id="265" r:id="rId8"/>
    <p:sldId id="267" r:id="rId9"/>
    <p:sldId id="268" r:id="rId10"/>
    <p:sldId id="261" r:id="rId11"/>
    <p:sldId id="26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438-1757-4DD0-AA86-E1451FD12C57}" type="datetimeFigureOut">
              <a:rPr lang="cs-CZ" smtClean="0"/>
              <a:pPr/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FF185-EA81-442B-972F-4AF25345E8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438-1757-4DD0-AA86-E1451FD12C57}" type="datetimeFigureOut">
              <a:rPr lang="cs-CZ" smtClean="0"/>
              <a:pPr/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FF185-EA81-442B-972F-4AF25345E8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438-1757-4DD0-AA86-E1451FD12C57}" type="datetimeFigureOut">
              <a:rPr lang="cs-CZ" smtClean="0"/>
              <a:pPr/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FF185-EA81-442B-972F-4AF25345E8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438-1757-4DD0-AA86-E1451FD12C57}" type="datetimeFigureOut">
              <a:rPr lang="cs-CZ" smtClean="0"/>
              <a:pPr/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FF185-EA81-442B-972F-4AF25345E8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438-1757-4DD0-AA86-E1451FD12C57}" type="datetimeFigureOut">
              <a:rPr lang="cs-CZ" smtClean="0"/>
              <a:pPr/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FF185-EA81-442B-972F-4AF25345E8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438-1757-4DD0-AA86-E1451FD12C57}" type="datetimeFigureOut">
              <a:rPr lang="cs-CZ" smtClean="0"/>
              <a:pPr/>
              <a:t>15.1.2012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FF185-EA81-442B-972F-4AF25345E8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438-1757-4DD0-AA86-E1451FD12C57}" type="datetimeFigureOut">
              <a:rPr lang="cs-CZ" smtClean="0"/>
              <a:pPr/>
              <a:t>15.1.2012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FF185-EA81-442B-972F-4AF25345E8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438-1757-4DD0-AA86-E1451FD12C57}" type="datetimeFigureOut">
              <a:rPr lang="cs-CZ" smtClean="0"/>
              <a:pPr/>
              <a:t>15.1.2012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FF185-EA81-442B-972F-4AF25345E8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438-1757-4DD0-AA86-E1451FD12C57}" type="datetimeFigureOut">
              <a:rPr lang="cs-CZ" smtClean="0"/>
              <a:pPr/>
              <a:t>15.1.2012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FF185-EA81-442B-972F-4AF25345E8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438-1757-4DD0-AA86-E1451FD12C57}" type="datetimeFigureOut">
              <a:rPr lang="cs-CZ" smtClean="0"/>
              <a:pPr/>
              <a:t>15.1.2012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FF185-EA81-442B-972F-4AF25345E8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E438-1757-4DD0-AA86-E1451FD12C57}" type="datetimeFigureOut">
              <a:rPr lang="cs-CZ" smtClean="0"/>
              <a:pPr/>
              <a:t>15.1.2012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FF185-EA81-442B-972F-4AF25345E8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FE438-1757-4DD0-AA86-E1451FD12C57}" type="datetimeFigureOut">
              <a:rPr lang="cs-CZ" smtClean="0"/>
              <a:pPr/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FF185-EA81-442B-972F-4AF25345E82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844825"/>
            <a:ext cx="7772400" cy="175562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Norská novela a krátká povídka </a:t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 err="1" smtClean="0"/>
              <a:t>genologickém</a:t>
            </a:r>
            <a:r>
              <a:rPr lang="cs-CZ" dirty="0" smtClean="0"/>
              <a:t> pohledu </a:t>
            </a:r>
            <a:br>
              <a:rPr lang="cs-CZ" dirty="0" smtClean="0"/>
            </a:br>
            <a:r>
              <a:rPr lang="cs-CZ" dirty="0" smtClean="0"/>
              <a:t>současných teorií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7.12.2011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David </a:t>
            </a:r>
            <a:r>
              <a:rPr lang="cs-CZ" dirty="0" err="1" smtClean="0"/>
              <a:t>Damrosch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GB" dirty="0" smtClean="0"/>
              <a:t>A lot of papers are talking about different aspects of the fact that world literature has a kind of a double life and it exists in a way between a local or national point of origin and an international or transnational or global reception or audience. So it is, I think, always marked by both poles. It is sort of between its point of origin and its point of reception. I think it is bad if world literature gets purely trapped in its moment of origin. If it becomes a kind of exotic, ethnic curiosity, that is not good. But it is also not good if it gets purely internationalized and you forget where it comes from.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err="1" smtClean="0"/>
              <a:t>Asbj</a:t>
            </a:r>
            <a:r>
              <a:rPr lang="nb-NO" dirty="0" smtClean="0"/>
              <a:t>ørn Aarseth: Novellen som fiksjonsprosaens form 1976</a:t>
            </a:r>
          </a:p>
          <a:p>
            <a:r>
              <a:rPr lang="nb-NO" dirty="0" smtClean="0"/>
              <a:t>Marie Lund: </a:t>
            </a:r>
            <a:r>
              <a:rPr lang="nb-NO" i="1" dirty="0" smtClean="0"/>
              <a:t>Novellen: strukturen, historie og analyse </a:t>
            </a:r>
            <a:r>
              <a:rPr lang="cs-CZ" dirty="0" smtClean="0"/>
              <a:t>1997</a:t>
            </a:r>
            <a:endParaRPr lang="nb-NO" dirty="0" smtClean="0"/>
          </a:p>
          <a:p>
            <a:r>
              <a:rPr lang="cs-CZ" dirty="0" smtClean="0"/>
              <a:t>Ivo Pospíšil: </a:t>
            </a:r>
            <a:r>
              <a:rPr lang="cs-CZ" i="1" dirty="0" smtClean="0"/>
              <a:t>Základní okruhy filologické a literárněvědné metodologie a teorie</a:t>
            </a:r>
            <a:r>
              <a:rPr lang="cs-CZ" dirty="0" smtClean="0"/>
              <a:t> 2010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Paul van </a:t>
            </a:r>
            <a:r>
              <a:rPr lang="cs-CZ" dirty="0" err="1" smtClean="0"/>
              <a:t>Tieghem</a:t>
            </a:r>
            <a:r>
              <a:rPr lang="cs-CZ" dirty="0" smtClean="0"/>
              <a:t> (1871 – 1948)</a:t>
            </a:r>
          </a:p>
          <a:p>
            <a:r>
              <a:rPr lang="cs-CZ" dirty="0" err="1" smtClean="0"/>
              <a:t>Genologie</a:t>
            </a:r>
            <a:endParaRPr lang="cs-CZ" dirty="0" smtClean="0"/>
          </a:p>
          <a:p>
            <a:r>
              <a:rPr lang="cs-CZ" dirty="0" err="1" smtClean="0"/>
              <a:t>genos</a:t>
            </a:r>
            <a:r>
              <a:rPr lang="cs-CZ" dirty="0" smtClean="0"/>
              <a:t> (rod)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John FROW (1948)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Cultural Studies and Cultural Value</a:t>
            </a:r>
            <a:r>
              <a:rPr lang="en-US" dirty="0" smtClean="0"/>
              <a:t>. Oxford: Clarendon Press, 1995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Světová literatura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Goethe</a:t>
            </a:r>
            <a:r>
              <a:rPr lang="cs-CZ" dirty="0" smtClean="0"/>
              <a:t>: </a:t>
            </a:r>
            <a:r>
              <a:rPr lang="cs-CZ" dirty="0" err="1" smtClean="0"/>
              <a:t>Novelle</a:t>
            </a:r>
            <a:r>
              <a:rPr lang="nb-NO" dirty="0" smtClean="0"/>
              <a:t> 1827</a:t>
            </a:r>
            <a:endParaRPr lang="cs-CZ" dirty="0" smtClean="0"/>
          </a:p>
          <a:p>
            <a:r>
              <a:rPr lang="cs-CZ" dirty="0" smtClean="0"/>
              <a:t>Gogol: Nos 1836</a:t>
            </a:r>
          </a:p>
          <a:p>
            <a:r>
              <a:rPr lang="cs-CZ" dirty="0" smtClean="0"/>
              <a:t>Gogol: Plášť 1842</a:t>
            </a:r>
          </a:p>
          <a:p>
            <a:r>
              <a:rPr lang="cs-CZ" dirty="0" err="1" smtClean="0"/>
              <a:t>Poe</a:t>
            </a:r>
            <a:r>
              <a:rPr lang="cs-CZ" dirty="0" smtClean="0"/>
              <a:t>: Zánik domu </a:t>
            </a:r>
            <a:r>
              <a:rPr lang="cs-CZ" dirty="0" err="1" smtClean="0"/>
              <a:t>Usherů</a:t>
            </a:r>
            <a:r>
              <a:rPr lang="cs-CZ" dirty="0" smtClean="0"/>
              <a:t> 1848</a:t>
            </a:r>
          </a:p>
          <a:p>
            <a:r>
              <a:rPr lang="cs-CZ" dirty="0" err="1" smtClean="0"/>
              <a:t>Poe</a:t>
            </a:r>
            <a:r>
              <a:rPr lang="cs-CZ" dirty="0" smtClean="0"/>
              <a:t>: Jáma a kyvadlo 1842</a:t>
            </a:r>
          </a:p>
          <a:p>
            <a:r>
              <a:rPr lang="cs-CZ" dirty="0" err="1" smtClean="0"/>
              <a:t>Turgeněv</a:t>
            </a:r>
            <a:r>
              <a:rPr lang="cs-CZ" dirty="0" smtClean="0"/>
              <a:t>: Lovcovy zápisky 1852</a:t>
            </a:r>
          </a:p>
          <a:p>
            <a:r>
              <a:rPr lang="cs-CZ" dirty="0" smtClean="0"/>
              <a:t>A. </a:t>
            </a:r>
            <a:r>
              <a:rPr lang="cs-CZ" dirty="0" err="1" smtClean="0"/>
              <a:t>Schnitzler</a:t>
            </a:r>
            <a:r>
              <a:rPr lang="cs-CZ" dirty="0" smtClean="0"/>
              <a:t>: Die </a:t>
            </a:r>
            <a:r>
              <a:rPr lang="cs-CZ" dirty="0" err="1" smtClean="0"/>
              <a:t>Traumnovelle</a:t>
            </a:r>
            <a:r>
              <a:rPr lang="cs-CZ" dirty="0" smtClean="0"/>
              <a:t> (1928)</a:t>
            </a:r>
            <a:endParaRPr lang="nb-NO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b-NO" dirty="0" smtClean="0"/>
              <a:t>Skandin</a:t>
            </a:r>
            <a:r>
              <a:rPr lang="cs-CZ" dirty="0" err="1" smtClean="0"/>
              <a:t>ávie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err="1" smtClean="0"/>
              <a:t>St.St</a:t>
            </a:r>
            <a:r>
              <a:rPr lang="cs-CZ" dirty="0" smtClean="0"/>
              <a:t>. </a:t>
            </a:r>
            <a:r>
              <a:rPr lang="nb-NO" dirty="0" smtClean="0"/>
              <a:t>Blicher 1832-33</a:t>
            </a:r>
            <a:endParaRPr lang="cs-CZ" dirty="0" smtClean="0"/>
          </a:p>
          <a:p>
            <a:r>
              <a:rPr lang="cs-CZ" dirty="0" smtClean="0"/>
              <a:t>Křesadlo 1835</a:t>
            </a:r>
          </a:p>
          <a:p>
            <a:r>
              <a:rPr lang="cs-CZ" dirty="0" smtClean="0"/>
              <a:t>Stín 1847</a:t>
            </a:r>
          </a:p>
          <a:p>
            <a:r>
              <a:rPr lang="nb-NO" dirty="0" smtClean="0"/>
              <a:t>Synnøve Solbakken </a:t>
            </a:r>
            <a:r>
              <a:rPr lang="cs-CZ" dirty="0" smtClean="0"/>
              <a:t>1857</a:t>
            </a:r>
          </a:p>
          <a:p>
            <a:r>
              <a:rPr lang="cs-CZ" dirty="0" err="1" smtClean="0"/>
              <a:t>Faderen</a:t>
            </a:r>
            <a:r>
              <a:rPr lang="cs-CZ" dirty="0" smtClean="0"/>
              <a:t> 1860 (</a:t>
            </a:r>
            <a:r>
              <a:rPr lang="cs-CZ" dirty="0" err="1" smtClean="0"/>
              <a:t>Sm</a:t>
            </a:r>
            <a:r>
              <a:rPr lang="nb-NO" dirty="0" smtClean="0"/>
              <a:t>åstykker)</a:t>
            </a:r>
          </a:p>
          <a:p>
            <a:r>
              <a:rPr lang="nb-NO" dirty="0" smtClean="0"/>
              <a:t>Noveletter 1882 </a:t>
            </a:r>
            <a:r>
              <a:rPr lang="cs-CZ" dirty="0" smtClean="0"/>
              <a:t>(</a:t>
            </a:r>
            <a:r>
              <a:rPr lang="nb-NO" dirty="0" smtClean="0"/>
              <a:t>Karen 5 s.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Žánrová označení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Eventyr</a:t>
            </a:r>
            <a:r>
              <a:rPr lang="cs-CZ" dirty="0" smtClean="0"/>
              <a:t> </a:t>
            </a:r>
            <a:r>
              <a:rPr lang="cs-CZ" dirty="0" err="1" smtClean="0"/>
              <a:t>og</a:t>
            </a:r>
            <a:r>
              <a:rPr lang="cs-CZ" dirty="0" smtClean="0"/>
              <a:t> </a:t>
            </a:r>
            <a:r>
              <a:rPr lang="cs-CZ" dirty="0" err="1" smtClean="0"/>
              <a:t>fort</a:t>
            </a:r>
            <a:r>
              <a:rPr lang="nb-NO" dirty="0" smtClean="0"/>
              <a:t>ællinger</a:t>
            </a:r>
            <a:r>
              <a:rPr lang="cs-CZ" dirty="0" smtClean="0"/>
              <a:t> (Andersen)</a:t>
            </a:r>
          </a:p>
          <a:p>
            <a:r>
              <a:rPr lang="cs-CZ" dirty="0" err="1" smtClean="0"/>
              <a:t>Noveletter</a:t>
            </a:r>
            <a:r>
              <a:rPr lang="cs-CZ" dirty="0" smtClean="0"/>
              <a:t> (</a:t>
            </a:r>
            <a:r>
              <a:rPr lang="cs-CZ" dirty="0" err="1" smtClean="0"/>
              <a:t>Kielland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Historietter</a:t>
            </a:r>
            <a:r>
              <a:rPr lang="cs-CZ" dirty="0" smtClean="0"/>
              <a:t> (S</a:t>
            </a:r>
            <a:r>
              <a:rPr lang="nb-NO" dirty="0" smtClean="0"/>
              <a:t>øderberg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Syv</a:t>
            </a:r>
            <a:r>
              <a:rPr lang="cs-CZ" dirty="0" smtClean="0"/>
              <a:t> </a:t>
            </a:r>
            <a:r>
              <a:rPr lang="cs-CZ" dirty="0" err="1" smtClean="0"/>
              <a:t>fantastiske</a:t>
            </a:r>
            <a:r>
              <a:rPr lang="cs-CZ" dirty="0" smtClean="0"/>
              <a:t> </a:t>
            </a:r>
            <a:r>
              <a:rPr lang="cs-CZ" dirty="0" err="1" smtClean="0"/>
              <a:t>fort</a:t>
            </a:r>
            <a:r>
              <a:rPr lang="nb-NO" dirty="0" smtClean="0"/>
              <a:t>æ</a:t>
            </a:r>
            <a:r>
              <a:rPr lang="cs-CZ" dirty="0" err="1" smtClean="0"/>
              <a:t>llinger</a:t>
            </a:r>
            <a:r>
              <a:rPr lang="cs-CZ" dirty="0" smtClean="0"/>
              <a:t> (</a:t>
            </a:r>
            <a:r>
              <a:rPr lang="cs-CZ" dirty="0" err="1" smtClean="0"/>
              <a:t>Blixen</a:t>
            </a:r>
            <a:r>
              <a:rPr lang="cs-CZ" dirty="0" smtClean="0"/>
              <a:t>)</a:t>
            </a:r>
            <a:endParaRPr lang="nb-NO" dirty="0" smtClean="0"/>
          </a:p>
          <a:p>
            <a:r>
              <a:rPr lang="nb-NO" dirty="0" smtClean="0"/>
              <a:t>Interiør med figurer (Cora Sandel: Kranes konditori)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žánru novely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Brander</a:t>
            </a:r>
            <a:r>
              <a:rPr lang="cs-CZ" dirty="0" smtClean="0"/>
              <a:t> MATTHEWS: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Philosophy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err="1" smtClean="0"/>
              <a:t>Short</a:t>
            </a:r>
            <a:r>
              <a:rPr lang="cs-CZ" dirty="0" smtClean="0"/>
              <a:t>-story 1892</a:t>
            </a:r>
          </a:p>
          <a:p>
            <a:r>
              <a:rPr lang="cs-CZ" dirty="0" smtClean="0"/>
              <a:t>Walter </a:t>
            </a:r>
            <a:r>
              <a:rPr lang="cs-CZ" dirty="0" err="1" smtClean="0"/>
              <a:t>Pabst</a:t>
            </a:r>
            <a:r>
              <a:rPr lang="cs-CZ" dirty="0" smtClean="0"/>
              <a:t>: </a:t>
            </a:r>
            <a:r>
              <a:rPr lang="cs-CZ" dirty="0" err="1" smtClean="0"/>
              <a:t>Novellentheorie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Novellen</a:t>
            </a:r>
            <a:r>
              <a:rPr lang="cs-CZ" dirty="0" smtClean="0"/>
              <a:t> </a:t>
            </a:r>
            <a:r>
              <a:rPr lang="cs-CZ" dirty="0" err="1" smtClean="0"/>
              <a:t>dichtung</a:t>
            </a:r>
            <a:r>
              <a:rPr lang="cs-CZ" dirty="0" smtClean="0"/>
              <a:t> 1967</a:t>
            </a:r>
          </a:p>
          <a:p>
            <a:r>
              <a:rPr lang="cs-CZ" dirty="0" smtClean="0"/>
              <a:t>Paul </a:t>
            </a:r>
            <a:r>
              <a:rPr lang="cs-CZ" dirty="0" err="1" smtClean="0"/>
              <a:t>Hernadi</a:t>
            </a:r>
            <a:r>
              <a:rPr lang="cs-CZ" dirty="0" smtClean="0"/>
              <a:t>: </a:t>
            </a:r>
            <a:r>
              <a:rPr lang="cs-CZ" dirty="0" err="1" smtClean="0"/>
              <a:t>Beyond</a:t>
            </a:r>
            <a:r>
              <a:rPr lang="cs-CZ" dirty="0" smtClean="0"/>
              <a:t> </a:t>
            </a:r>
            <a:r>
              <a:rPr lang="cs-CZ" dirty="0" err="1" smtClean="0"/>
              <a:t>Genre</a:t>
            </a:r>
            <a:r>
              <a:rPr lang="cs-CZ" dirty="0" smtClean="0"/>
              <a:t>: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directions</a:t>
            </a:r>
            <a:r>
              <a:rPr lang="cs-CZ" dirty="0" smtClean="0"/>
              <a:t> in </a:t>
            </a:r>
            <a:r>
              <a:rPr lang="cs-CZ" dirty="0" err="1" smtClean="0"/>
              <a:t>literary</a:t>
            </a:r>
            <a:r>
              <a:rPr lang="cs-CZ" dirty="0" smtClean="0"/>
              <a:t> </a:t>
            </a:r>
            <a:r>
              <a:rPr lang="cs-CZ" dirty="0" err="1" smtClean="0"/>
              <a:t>classification</a:t>
            </a:r>
            <a:r>
              <a:rPr lang="cs-CZ" dirty="0" smtClean="0"/>
              <a:t> 1972</a:t>
            </a:r>
          </a:p>
          <a:p>
            <a:r>
              <a:rPr lang="cs-CZ" dirty="0" err="1" smtClean="0"/>
              <a:t>Asbj</a:t>
            </a:r>
            <a:r>
              <a:rPr lang="nb-NO" dirty="0" smtClean="0"/>
              <a:t>ørn Aarseth: Novelleteori 1981</a:t>
            </a:r>
            <a:endParaRPr lang="cs-CZ" dirty="0" smtClean="0"/>
          </a:p>
          <a:p>
            <a:r>
              <a:rPr lang="cs-CZ" dirty="0" err="1" smtClean="0"/>
              <a:t>Alastair</a:t>
            </a:r>
            <a:r>
              <a:rPr lang="cs-CZ" dirty="0" smtClean="0"/>
              <a:t> </a:t>
            </a:r>
            <a:r>
              <a:rPr lang="cs-CZ" dirty="0" err="1" smtClean="0"/>
              <a:t>Fowler</a:t>
            </a:r>
            <a:r>
              <a:rPr lang="cs-CZ" dirty="0" smtClean="0"/>
              <a:t>: </a:t>
            </a:r>
            <a:r>
              <a:rPr lang="cs-CZ" dirty="0" err="1" smtClean="0"/>
              <a:t>Kinds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literature</a:t>
            </a:r>
            <a:r>
              <a:rPr lang="cs-CZ" dirty="0" smtClean="0"/>
              <a:t>: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introduction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genres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modes</a:t>
            </a:r>
            <a:r>
              <a:rPr lang="cs-CZ" dirty="0" smtClean="0"/>
              <a:t> 1982</a:t>
            </a:r>
          </a:p>
          <a:p>
            <a:r>
              <a:rPr lang="cs-CZ" dirty="0" smtClean="0"/>
              <a:t>Petr </a:t>
            </a:r>
            <a:r>
              <a:rPr lang="cs-CZ" dirty="0" err="1" smtClean="0"/>
              <a:t>Zajac</a:t>
            </a:r>
            <a:r>
              <a:rPr lang="cs-CZ" dirty="0" smtClean="0"/>
              <a:t>: </a:t>
            </a:r>
            <a:r>
              <a:rPr lang="cs-CZ" dirty="0" err="1" smtClean="0"/>
              <a:t>Pulzovanie</a:t>
            </a:r>
            <a:r>
              <a:rPr lang="cs-CZ" dirty="0" smtClean="0"/>
              <a:t> </a:t>
            </a:r>
            <a:r>
              <a:rPr lang="cs-CZ" dirty="0" err="1" smtClean="0"/>
              <a:t>literúry</a:t>
            </a:r>
            <a:r>
              <a:rPr lang="cs-CZ" dirty="0" smtClean="0"/>
              <a:t> 1993</a:t>
            </a:r>
          </a:p>
          <a:p>
            <a:r>
              <a:rPr lang="cs-CZ" dirty="0" smtClean="0"/>
              <a:t>Martin Pilař: Pokus o žánrové vymezení povídky 1994</a:t>
            </a:r>
          </a:p>
          <a:p>
            <a:r>
              <a:rPr lang="cs-CZ" dirty="0" smtClean="0"/>
              <a:t>Ivo Pospíšil: </a:t>
            </a:r>
            <a:r>
              <a:rPr lang="cs-CZ" dirty="0" err="1" smtClean="0"/>
              <a:t>Genologie</a:t>
            </a:r>
            <a:r>
              <a:rPr lang="cs-CZ" dirty="0" smtClean="0"/>
              <a:t> a proměny literatury 1998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Norští autoři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 smtClean="0"/>
              <a:t>Tarjei</a:t>
            </a:r>
            <a:r>
              <a:rPr lang="cs-CZ" dirty="0" smtClean="0"/>
              <a:t> </a:t>
            </a:r>
            <a:r>
              <a:rPr lang="cs-CZ" dirty="0" err="1" smtClean="0"/>
              <a:t>Vesaas</a:t>
            </a:r>
            <a:r>
              <a:rPr lang="cs-CZ" dirty="0" smtClean="0"/>
              <a:t> (1897-1970)</a:t>
            </a:r>
          </a:p>
          <a:p>
            <a:r>
              <a:rPr lang="cs-CZ" dirty="0" smtClean="0"/>
              <a:t>Johan </a:t>
            </a:r>
            <a:r>
              <a:rPr lang="cs-CZ" dirty="0" err="1" smtClean="0"/>
              <a:t>Borgen</a:t>
            </a:r>
            <a:r>
              <a:rPr lang="cs-CZ" dirty="0" smtClean="0"/>
              <a:t> (1902-1979)</a:t>
            </a:r>
            <a:endParaRPr lang="nb-NO" dirty="0" smtClean="0"/>
          </a:p>
          <a:p>
            <a:r>
              <a:rPr lang="cs-CZ" dirty="0" err="1" smtClean="0"/>
              <a:t>Torborg</a:t>
            </a:r>
            <a:r>
              <a:rPr lang="cs-CZ" dirty="0" smtClean="0"/>
              <a:t> </a:t>
            </a:r>
            <a:r>
              <a:rPr lang="cs-CZ" dirty="0" err="1" smtClean="0"/>
              <a:t>Nedraas</a:t>
            </a:r>
            <a:r>
              <a:rPr lang="cs-CZ" dirty="0" smtClean="0"/>
              <a:t> (1906-1987)</a:t>
            </a:r>
          </a:p>
          <a:p>
            <a:r>
              <a:rPr lang="nb-NO" dirty="0" smtClean="0"/>
              <a:t>Cora Sandel</a:t>
            </a:r>
            <a:r>
              <a:rPr lang="cs-CZ" dirty="0" smtClean="0"/>
              <a:t> (1880-1974)</a:t>
            </a:r>
            <a:endParaRPr lang="nb-NO" dirty="0" smtClean="0"/>
          </a:p>
          <a:p>
            <a:r>
              <a:rPr lang="nb-NO" dirty="0" smtClean="0"/>
              <a:t>Gunvor Hofmo </a:t>
            </a:r>
            <a:r>
              <a:rPr lang="cs-CZ" dirty="0" smtClean="0"/>
              <a:t>(1921-1995)</a:t>
            </a:r>
          </a:p>
          <a:p>
            <a:r>
              <a:rPr lang="cs-CZ" dirty="0" smtClean="0"/>
              <a:t>Tor </a:t>
            </a:r>
            <a:r>
              <a:rPr lang="cs-CZ" dirty="0" err="1" smtClean="0"/>
              <a:t>Ulven</a:t>
            </a:r>
            <a:r>
              <a:rPr lang="cs-CZ" dirty="0" smtClean="0"/>
              <a:t> (1953-1995)</a:t>
            </a:r>
          </a:p>
          <a:p>
            <a:r>
              <a:rPr lang="cs-CZ" dirty="0" err="1" smtClean="0"/>
              <a:t>Gro</a:t>
            </a:r>
            <a:r>
              <a:rPr lang="cs-CZ" dirty="0" smtClean="0"/>
              <a:t> </a:t>
            </a:r>
            <a:r>
              <a:rPr lang="cs-CZ" dirty="0" err="1" smtClean="0"/>
              <a:t>Dahle</a:t>
            </a:r>
            <a:r>
              <a:rPr lang="cs-CZ" dirty="0" smtClean="0"/>
              <a:t> (1962)</a:t>
            </a:r>
          </a:p>
          <a:p>
            <a:r>
              <a:rPr lang="cs-CZ" dirty="0" err="1" smtClean="0"/>
              <a:t>Frode</a:t>
            </a:r>
            <a:r>
              <a:rPr lang="cs-CZ" dirty="0" smtClean="0"/>
              <a:t> </a:t>
            </a:r>
            <a:r>
              <a:rPr lang="cs-CZ" dirty="0" err="1" smtClean="0"/>
              <a:t>Grytten</a:t>
            </a:r>
            <a:r>
              <a:rPr lang="cs-CZ" dirty="0" smtClean="0"/>
              <a:t> (1960)</a:t>
            </a:r>
          </a:p>
          <a:p>
            <a:r>
              <a:rPr lang="cs-CZ" dirty="0" smtClean="0"/>
              <a:t>Johan </a:t>
            </a:r>
            <a:r>
              <a:rPr lang="cs-CZ" dirty="0" err="1" smtClean="0"/>
              <a:t>Harstad</a:t>
            </a:r>
            <a:r>
              <a:rPr lang="cs-CZ" dirty="0" smtClean="0"/>
              <a:t> (1979)</a:t>
            </a:r>
          </a:p>
          <a:p>
            <a:r>
              <a:rPr lang="cs-CZ" dirty="0" err="1" smtClean="0"/>
              <a:t>Bjarte</a:t>
            </a:r>
            <a:r>
              <a:rPr lang="cs-CZ" dirty="0" smtClean="0"/>
              <a:t> </a:t>
            </a:r>
            <a:r>
              <a:rPr lang="cs-CZ" dirty="0" err="1" smtClean="0"/>
              <a:t>Breiteig</a:t>
            </a:r>
            <a:r>
              <a:rPr lang="cs-CZ" dirty="0" smtClean="0"/>
              <a:t> (1974)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Kjell</a:t>
            </a:r>
            <a:r>
              <a:rPr lang="cs-CZ" dirty="0" smtClean="0"/>
              <a:t> ASKILDSEN</a:t>
            </a:r>
          </a:p>
          <a:p>
            <a:r>
              <a:rPr lang="cs-CZ" dirty="0" smtClean="0"/>
              <a:t>Nar. 1979</a:t>
            </a:r>
          </a:p>
          <a:p>
            <a:r>
              <a:rPr lang="cs-CZ" dirty="0" smtClean="0"/>
              <a:t>Česky: Hřebík v třešni a jiné povídky (1998)</a:t>
            </a:r>
          </a:p>
          <a:p>
            <a:r>
              <a:rPr lang="cs-CZ" dirty="0" smtClean="0"/>
              <a:t>Experimentální prózy, romány, novely ve znamení minimalismu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Jon</a:t>
            </a:r>
            <a:r>
              <a:rPr lang="cs-CZ" dirty="0" smtClean="0"/>
              <a:t> </a:t>
            </a:r>
            <a:r>
              <a:rPr lang="cs-CZ" dirty="0" err="1" smtClean="0"/>
              <a:t>Fosse</a:t>
            </a:r>
            <a:r>
              <a:rPr lang="cs-CZ" dirty="0" smtClean="0"/>
              <a:t> (nar. 1969)</a:t>
            </a:r>
          </a:p>
          <a:p>
            <a:r>
              <a:rPr lang="cs-CZ" dirty="0" err="1" smtClean="0"/>
              <a:t>Morgon</a:t>
            </a:r>
            <a:r>
              <a:rPr lang="cs-CZ" dirty="0" smtClean="0"/>
              <a:t> </a:t>
            </a:r>
            <a:r>
              <a:rPr lang="cs-CZ" dirty="0" err="1" smtClean="0"/>
              <a:t>og</a:t>
            </a:r>
            <a:r>
              <a:rPr lang="cs-CZ" dirty="0" smtClean="0"/>
              <a:t> </a:t>
            </a:r>
            <a:r>
              <a:rPr lang="cs-CZ" dirty="0" err="1" smtClean="0"/>
              <a:t>kveld</a:t>
            </a:r>
            <a:r>
              <a:rPr lang="cs-CZ" dirty="0" smtClean="0"/>
              <a:t> (Prosa, </a:t>
            </a:r>
            <a:r>
              <a:rPr lang="cs-CZ" dirty="0" err="1" smtClean="0"/>
              <a:t>Samlaget</a:t>
            </a:r>
            <a:r>
              <a:rPr lang="cs-CZ" dirty="0" smtClean="0"/>
              <a:t>, 2000) </a:t>
            </a:r>
          </a:p>
          <a:p>
            <a:r>
              <a:rPr lang="cs-CZ" dirty="0" err="1" smtClean="0"/>
              <a:t>Andvake</a:t>
            </a:r>
            <a:r>
              <a:rPr lang="cs-CZ" dirty="0" smtClean="0"/>
              <a:t> (</a:t>
            </a:r>
            <a:r>
              <a:rPr lang="cs-CZ" dirty="0" err="1" smtClean="0"/>
              <a:t>Forteljing</a:t>
            </a:r>
            <a:r>
              <a:rPr lang="cs-CZ" dirty="0" smtClean="0"/>
              <a:t>, </a:t>
            </a:r>
            <a:r>
              <a:rPr lang="cs-CZ" dirty="0" err="1" smtClean="0"/>
              <a:t>Samlaget</a:t>
            </a:r>
            <a:r>
              <a:rPr lang="cs-CZ" dirty="0" smtClean="0"/>
              <a:t>, 2007)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474</Words>
  <Application>Microsoft Office PowerPoint</Application>
  <PresentationFormat>Předvádění na obrazovce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Norská novela a krátká povídka  v genologickém pohledu  současných teorií</vt:lpstr>
      <vt:lpstr>Snímek 2</vt:lpstr>
      <vt:lpstr>John FROW (1948)</vt:lpstr>
      <vt:lpstr>Snímek 4</vt:lpstr>
      <vt:lpstr>Žánrová označení</vt:lpstr>
      <vt:lpstr>Teorie žánru novely</vt:lpstr>
      <vt:lpstr>Norští autoři</vt:lpstr>
      <vt:lpstr>.</vt:lpstr>
      <vt:lpstr>.</vt:lpstr>
      <vt:lpstr>David Damrosch</vt:lpstr>
      <vt:lpstr>Použitá literatura</vt:lpstr>
    </vt:vector>
  </TitlesOfParts>
  <Company>ffmu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Norská novela a krátká povídka  v genologickém pohledu  současných teorií</dc:title>
  <dc:creator>nordistika</dc:creator>
  <cp:lastModifiedBy>nordistika</cp:lastModifiedBy>
  <cp:revision>37</cp:revision>
  <dcterms:created xsi:type="dcterms:W3CDTF">2011-12-06T16:16:37Z</dcterms:created>
  <dcterms:modified xsi:type="dcterms:W3CDTF">2012-01-15T17:46:39Z</dcterms:modified>
</cp:coreProperties>
</file>