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72" r:id="rId10"/>
    <p:sldId id="263" r:id="rId11"/>
    <p:sldId id="264" r:id="rId12"/>
    <p:sldId id="266" r:id="rId13"/>
    <p:sldId id="268" r:id="rId14"/>
    <p:sldId id="267" r:id="rId15"/>
    <p:sldId id="271" r:id="rId16"/>
    <p:sldId id="269" r:id="rId17"/>
    <p:sldId id="27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0A80-7885-4468-9F3D-8A68BFD858DA}" type="datetimeFigureOut">
              <a:rPr lang="cs-CZ" smtClean="0"/>
              <a:pPr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EE49-3F43-4DC9-B37A-633D0AC851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0A80-7885-4468-9F3D-8A68BFD858DA}" type="datetimeFigureOut">
              <a:rPr lang="cs-CZ" smtClean="0"/>
              <a:pPr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EE49-3F43-4DC9-B37A-633D0AC851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0A80-7885-4468-9F3D-8A68BFD858DA}" type="datetimeFigureOut">
              <a:rPr lang="cs-CZ" smtClean="0"/>
              <a:pPr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EE49-3F43-4DC9-B37A-633D0AC851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0A80-7885-4468-9F3D-8A68BFD858DA}" type="datetimeFigureOut">
              <a:rPr lang="cs-CZ" smtClean="0"/>
              <a:pPr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EE49-3F43-4DC9-B37A-633D0AC851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0A80-7885-4468-9F3D-8A68BFD858DA}" type="datetimeFigureOut">
              <a:rPr lang="cs-CZ" smtClean="0"/>
              <a:pPr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EE49-3F43-4DC9-B37A-633D0AC851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0A80-7885-4468-9F3D-8A68BFD858DA}" type="datetimeFigureOut">
              <a:rPr lang="cs-CZ" smtClean="0"/>
              <a:pPr/>
              <a:t>05.03.2018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EE49-3F43-4DC9-B37A-633D0AC851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0A80-7885-4468-9F3D-8A68BFD858DA}" type="datetimeFigureOut">
              <a:rPr lang="cs-CZ" smtClean="0"/>
              <a:pPr/>
              <a:t>05.03.2018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EE49-3F43-4DC9-B37A-633D0AC851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0A80-7885-4468-9F3D-8A68BFD858DA}" type="datetimeFigureOut">
              <a:rPr lang="cs-CZ" smtClean="0"/>
              <a:pPr/>
              <a:t>05.03.2018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EE49-3F43-4DC9-B37A-633D0AC851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0A80-7885-4468-9F3D-8A68BFD858DA}" type="datetimeFigureOut">
              <a:rPr lang="cs-CZ" smtClean="0"/>
              <a:pPr/>
              <a:t>05.03.2018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EE49-3F43-4DC9-B37A-633D0AC851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0A80-7885-4468-9F3D-8A68BFD858DA}" type="datetimeFigureOut">
              <a:rPr lang="cs-CZ" smtClean="0"/>
              <a:pPr/>
              <a:t>05.03.2018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EE49-3F43-4DC9-B37A-633D0AC851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0A80-7885-4468-9F3D-8A68BFD858DA}" type="datetimeFigureOut">
              <a:rPr lang="cs-CZ" smtClean="0"/>
              <a:pPr/>
              <a:t>05.03.2018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EE49-3F43-4DC9-B37A-633D0AC851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4000">
              <a:schemeClr val="accent3">
                <a:lumMod val="40000"/>
                <a:lumOff val="6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B0A80-7885-4468-9F3D-8A68BFD858DA}" type="datetimeFigureOut">
              <a:rPr lang="cs-CZ" smtClean="0"/>
              <a:pPr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5EE49-3F43-4DC9-B37A-633D0AC8515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Výběr pracovníků </a:t>
            </a:r>
            <a:endParaRPr lang="cs-CZ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Bohumíra Lazarová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+ Stanislav Antoš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Inzeráty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  <a:noFill/>
        </p:spPr>
        <p:txBody>
          <a:bodyPr>
            <a:normAutofit fontScale="32500" lnSpcReduction="20000"/>
          </a:bodyPr>
          <a:lstStyle/>
          <a:p>
            <a:r>
              <a:rPr lang="cs-CZ" sz="5500" dirty="0">
                <a:latin typeface="Times New Roman" pitchFamily="18" charset="0"/>
                <a:cs typeface="Times New Roman" pitchFamily="18" charset="0"/>
              </a:rPr>
              <a:t>Forma a místo zveřejnění je odvislé od toho, koho hledáme (Kdo čte Lidové noviny? Kdo čte Učitelské noviny? Kdo čte Blesk?)</a:t>
            </a:r>
          </a:p>
          <a:p>
            <a:pPr>
              <a:buNone/>
            </a:pPr>
            <a:endParaRPr lang="cs-CZ" sz="55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5500" u="sng" dirty="0" smtClean="0">
                <a:latin typeface="Times New Roman" pitchFamily="18" charset="0"/>
                <a:cs typeface="Times New Roman" pitchFamily="18" charset="0"/>
              </a:rPr>
              <a:t>Struktura</a:t>
            </a:r>
            <a:r>
              <a:rPr lang="cs-CZ" sz="5500" u="sng" dirty="0">
                <a:latin typeface="Times New Roman" pitchFamily="18" charset="0"/>
                <a:cs typeface="Times New Roman" pitchFamily="18" charset="0"/>
              </a:rPr>
              <a:t>:</a:t>
            </a:r>
            <a:endParaRPr lang="cs-CZ" sz="55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5500" dirty="0">
                <a:latin typeface="Times New Roman" pitchFamily="18" charset="0"/>
                <a:cs typeface="Times New Roman" pitchFamily="18" charset="0"/>
              </a:rPr>
              <a:t>Co hledáme (přesný popis). Požadavky (pozor na diskriminaci). </a:t>
            </a:r>
            <a:r>
              <a:rPr lang="cs-CZ" sz="5500" dirty="0" smtClean="0">
                <a:latin typeface="Times New Roman" pitchFamily="18" charset="0"/>
                <a:cs typeface="Times New Roman" pitchFamily="18" charset="0"/>
              </a:rPr>
              <a:t>Pořadí důležitosti požadavků.</a:t>
            </a:r>
            <a:endParaRPr lang="cs-CZ" sz="55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5500" dirty="0">
                <a:latin typeface="Times New Roman" pitchFamily="18" charset="0"/>
                <a:cs typeface="Times New Roman" pitchFamily="18" charset="0"/>
              </a:rPr>
              <a:t>Co nabízíme (i platové rozpětí). Doba nástupu. </a:t>
            </a:r>
          </a:p>
          <a:p>
            <a:pPr lvl="0"/>
            <a:r>
              <a:rPr lang="cs-CZ" sz="5500" dirty="0">
                <a:latin typeface="Times New Roman" pitchFamily="18" charset="0"/>
                <a:cs typeface="Times New Roman" pitchFamily="18" charset="0"/>
              </a:rPr>
              <a:t>Způsob přihlášení (čas, dokumenty – přesně požadavky…)</a:t>
            </a:r>
          </a:p>
          <a:p>
            <a:pPr lvl="0"/>
            <a:r>
              <a:rPr lang="cs-CZ" sz="5500" dirty="0">
                <a:latin typeface="Times New Roman" pitchFamily="18" charset="0"/>
                <a:cs typeface="Times New Roman" pitchFamily="18" charset="0"/>
              </a:rPr>
              <a:t>Termín (vhodně zvolený)</a:t>
            </a:r>
          </a:p>
          <a:p>
            <a:pPr lvl="0"/>
            <a:r>
              <a:rPr lang="cs-CZ" sz="5500" dirty="0">
                <a:latin typeface="Times New Roman" pitchFamily="18" charset="0"/>
                <a:cs typeface="Times New Roman" pitchFamily="18" charset="0"/>
              </a:rPr>
              <a:t>Požadované dokumenty: vysvědčení, další certifikáty, zdravotní způsobilost, životopisy, motivační dopisy, výpisy z rejstříku trestů, vyžádané reference, souhlas se zpracováním a dokumentací údajů, souhlas se získáváním referencí apod. (ale také rukou psané životopisy, návrh nějakého postupu, vlastní text.…)</a:t>
            </a:r>
          </a:p>
          <a:p>
            <a:pPr lvl="0"/>
            <a:r>
              <a:rPr lang="cs-CZ" sz="5500" dirty="0">
                <a:latin typeface="Times New Roman" pitchFamily="18" charset="0"/>
                <a:cs typeface="Times New Roman" pitchFamily="18" charset="0"/>
              </a:rPr>
              <a:t>Kontakt na firmu nebo agenturu</a:t>
            </a:r>
          </a:p>
          <a:p>
            <a:pPr>
              <a:buNone/>
            </a:pPr>
            <a:endParaRPr lang="cs-CZ" sz="5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5500" dirty="0">
                <a:latin typeface="Times New Roman" pitchFamily="18" charset="0"/>
                <a:cs typeface="Times New Roman" pitchFamily="18" charset="0"/>
              </a:rPr>
              <a:t>Přesným zadáním si ušetříme práci, zredukujeme počet nevhodných kandidátů. </a:t>
            </a:r>
            <a:endParaRPr lang="cs-CZ" sz="5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55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55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Úkol: </a:t>
            </a:r>
          </a:p>
          <a:p>
            <a:pPr>
              <a:buNone/>
            </a:pPr>
            <a:r>
              <a:rPr lang="cs-CZ" sz="55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Analýza vyhledaných </a:t>
            </a:r>
            <a:r>
              <a:rPr lang="cs-CZ" sz="55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inzerátů. </a:t>
            </a:r>
            <a:endParaRPr lang="cs-CZ" sz="55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55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Napsat inzerát na vybranou pracovní pozici</a:t>
            </a:r>
            <a:r>
              <a:rPr lang="cs-CZ" sz="55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55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 využitím profesiografie.</a:t>
            </a:r>
            <a:endParaRPr lang="cs-CZ" sz="55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Organizace výběrového řízení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cs-CZ" dirty="0" smtClean="0"/>
              <a:t>Počet </a:t>
            </a:r>
            <a:r>
              <a:rPr lang="cs-CZ" dirty="0"/>
              <a:t>výběrových kol (záleží na počtu kandidátů a metodách). Dvě a více. První kolo obvykle bez účasti – studium dokumentů. Ne příliš mnoho kol – má své důvody</a:t>
            </a:r>
            <a:r>
              <a:rPr lang="cs-CZ" dirty="0" smtClean="0"/>
              <a:t>.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Časový </a:t>
            </a:r>
            <a:r>
              <a:rPr lang="cs-CZ" dirty="0" smtClean="0"/>
              <a:t>rozvrh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Pozvánky </a:t>
            </a:r>
            <a:r>
              <a:rPr lang="cs-CZ" dirty="0" smtClean="0"/>
              <a:t>uchazečům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 Zázemí, úprava místnosti, pomůcky. Pozorovací archy. Kopie </a:t>
            </a:r>
            <a:r>
              <a:rPr lang="cs-CZ" dirty="0" smtClean="0"/>
              <a:t>dokumentů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Důstojné prostředí. Oblečení, telefony</a:t>
            </a:r>
            <a:r>
              <a:rPr lang="cs-CZ" dirty="0" smtClean="0"/>
              <a:t>…</a:t>
            </a:r>
          </a:p>
          <a:p>
            <a:pPr lvl="0">
              <a:buNone/>
            </a:pPr>
            <a:endParaRPr lang="cs-CZ" dirty="0"/>
          </a:p>
          <a:p>
            <a:pPr lvl="0"/>
            <a:r>
              <a:rPr lang="cs-CZ" dirty="0"/>
              <a:t>Čas příchodu kandidátů (mají se vzájemně setkat? – čekací místnosti). Hromadný výběr nebo individuálně? Záleží na počtu i metodách výběru.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Organizace výběrového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cs-CZ" dirty="0" smtClean="0"/>
              <a:t>Komise: koho potřebujeme? Potřebujeme specialistu? Počet lidí v komisi. Účast přímého nadřízeného. Úkoly pro jednotlivé členy komise – role v komisi. Vedení komise.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Jaký bude postup – metody.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Jak se budou výsledky vyhodnocovat. (Hlasování, srovnávání uchazečů - bodování…). Chceme nejlepšího nebo nejvhodnějšího?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Zajištění anonymity a uchování údajů v anonymitě.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Archivace dokumentů, skartace, zakládání dokumentů vhodných a nevybraných uchazečů.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Forma oznamování výsledků (každý uchazeč musí obdržet výsledek).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Zkušenost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Jakou máte vlastní zkušenost s výběrovým řízením?</a:t>
            </a:r>
          </a:p>
          <a:p>
            <a:r>
              <a:rPr lang="cs-CZ" dirty="0" smtClean="0"/>
              <a:t>Jaké bylo prostředí?</a:t>
            </a:r>
          </a:p>
          <a:p>
            <a:r>
              <a:rPr lang="cs-CZ" dirty="0"/>
              <a:t>J</a:t>
            </a:r>
            <a:r>
              <a:rPr lang="cs-CZ" dirty="0" smtClean="0"/>
              <a:t>aká komise?</a:t>
            </a:r>
          </a:p>
          <a:p>
            <a:r>
              <a:rPr lang="cs-CZ" dirty="0" smtClean="0"/>
              <a:t>Jaké metody?</a:t>
            </a:r>
          </a:p>
          <a:p>
            <a:r>
              <a:rPr lang="cs-CZ" dirty="0" smtClean="0"/>
              <a:t>Jak oznamovali výsledky?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Metody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Diskuse </a:t>
            </a:r>
            <a:r>
              <a:rPr lang="cs-CZ" dirty="0"/>
              <a:t>o validitě metod.</a:t>
            </a:r>
          </a:p>
          <a:p>
            <a:pPr lvl="0"/>
            <a:r>
              <a:rPr lang="cs-CZ" dirty="0"/>
              <a:t>Studium </a:t>
            </a:r>
            <a:r>
              <a:rPr lang="cs-CZ" dirty="0" smtClean="0"/>
              <a:t>dokumentů</a:t>
            </a:r>
            <a:endParaRPr lang="cs-CZ" dirty="0"/>
          </a:p>
          <a:p>
            <a:pPr lvl="0"/>
            <a:r>
              <a:rPr lang="cs-CZ" dirty="0" smtClean="0"/>
              <a:t>Rozhovory </a:t>
            </a:r>
            <a:r>
              <a:rPr lang="cs-CZ" dirty="0"/>
              <a:t>(viz dále)</a:t>
            </a:r>
          </a:p>
          <a:p>
            <a:pPr lvl="0"/>
            <a:r>
              <a:rPr lang="cs-CZ" dirty="0"/>
              <a:t>Psychologické testování a zkoušky (viz dále)</a:t>
            </a:r>
          </a:p>
          <a:p>
            <a:pPr lvl="0"/>
            <a:r>
              <a:rPr lang="cs-CZ" dirty="0"/>
              <a:t>Prověřování znalostí a dovedností</a:t>
            </a:r>
          </a:p>
          <a:p>
            <a:pPr lvl="0"/>
            <a:r>
              <a:rPr lang="cs-CZ" dirty="0"/>
              <a:t>Reference</a:t>
            </a:r>
          </a:p>
          <a:p>
            <a:pPr lvl="0"/>
            <a:r>
              <a:rPr lang="cs-CZ" dirty="0"/>
              <a:t>Pozorování při výběru – po celou dobu</a:t>
            </a:r>
          </a:p>
          <a:p>
            <a:pPr lvl="0"/>
            <a:r>
              <a:rPr lang="cs-CZ" dirty="0"/>
              <a:t>Ověřování údajů</a:t>
            </a:r>
          </a:p>
          <a:p>
            <a:endParaRPr lang="cs-CZ" dirty="0"/>
          </a:p>
          <a:p>
            <a:r>
              <a:rPr lang="cs-CZ" dirty="0"/>
              <a:t>Vše dohromady spojeno v </a:t>
            </a:r>
            <a:r>
              <a:rPr lang="cs-CZ" u="sng" dirty="0" err="1"/>
              <a:t>Assessment</a:t>
            </a:r>
            <a:r>
              <a:rPr lang="cs-CZ" u="sng" dirty="0"/>
              <a:t> centrech</a:t>
            </a:r>
            <a:r>
              <a:rPr lang="cs-CZ" dirty="0"/>
              <a:t> (viz dále)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Studium dokumentů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Obsah (co o sobě dává vědět)</a:t>
            </a:r>
          </a:p>
          <a:p>
            <a:r>
              <a:rPr lang="cs-CZ" dirty="0" smtClean="0"/>
              <a:t>Forma (jakou formou to o sobě dává vědět)</a:t>
            </a:r>
          </a:p>
          <a:p>
            <a:endParaRPr lang="cs-CZ" dirty="0" smtClean="0"/>
          </a:p>
          <a:p>
            <a:r>
              <a:rPr lang="cs-CZ" dirty="0" smtClean="0"/>
              <a:t>Co obsah a forma vypovídají o uchazeči? (víc očí víc/jinak vidí)</a:t>
            </a:r>
          </a:p>
          <a:p>
            <a:endParaRPr lang="cs-CZ" dirty="0" smtClean="0"/>
          </a:p>
          <a:p>
            <a:r>
              <a:rPr lang="cs-CZ" dirty="0" smtClean="0"/>
              <a:t>Co není jasné, co je třeba ověřit: příprava pro rozhovor</a:t>
            </a:r>
          </a:p>
          <a:p>
            <a:r>
              <a:rPr lang="cs-CZ" dirty="0" smtClean="0"/>
              <a:t>Lze ověřit i telefonicky, pokud něco chybí (nezvat k pohovoru zbytečně)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Rozhovor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Nejvalidnější</a:t>
            </a:r>
            <a:r>
              <a:rPr lang="cs-CZ" dirty="0" smtClean="0"/>
              <a:t> </a:t>
            </a:r>
            <a:r>
              <a:rPr lang="cs-CZ" dirty="0"/>
              <a:t>metoda, je-li dobře používána</a:t>
            </a:r>
          </a:p>
          <a:p>
            <a:r>
              <a:rPr lang="cs-CZ" dirty="0" err="1"/>
              <a:t>Polostruktura</a:t>
            </a:r>
            <a:r>
              <a:rPr lang="cs-CZ" dirty="0"/>
              <a:t> musí být předem jasná, stejná pro všechny uchazeče</a:t>
            </a:r>
          </a:p>
          <a:p>
            <a:r>
              <a:rPr lang="cs-CZ" dirty="0"/>
              <a:t>Specifické způsoby kladení otázek a různé techniky (dotazy na zkušenost, práci v týmu, na schopnost učit se…)</a:t>
            </a:r>
          </a:p>
          <a:p>
            <a:r>
              <a:rPr lang="cs-CZ" dirty="0"/>
              <a:t>Zapisují se odpovědi do archu, </a:t>
            </a:r>
            <a:r>
              <a:rPr lang="cs-CZ" dirty="0" smtClean="0"/>
              <a:t>mohou se bodovat</a:t>
            </a:r>
            <a:r>
              <a:rPr lang="cs-CZ" dirty="0"/>
              <a:t> </a:t>
            </a:r>
            <a:r>
              <a:rPr lang="cs-CZ" dirty="0" smtClean="0"/>
              <a:t>- rozdělené </a:t>
            </a:r>
            <a:r>
              <a:rPr lang="cs-CZ" dirty="0"/>
              <a:t>role v komisi</a:t>
            </a:r>
          </a:p>
          <a:p>
            <a:r>
              <a:rPr lang="cs-CZ" dirty="0"/>
              <a:t>Dohoda na atmosféře – formální/neformální (chceme vyvolat stres?)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cs-CZ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Postup při rozhovoru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dirty="0" smtClean="0"/>
              <a:t>Přivítání, představení komise</a:t>
            </a:r>
          </a:p>
          <a:p>
            <a:pPr lvl="0"/>
            <a:r>
              <a:rPr lang="cs-CZ" dirty="0" smtClean="0"/>
              <a:t>Jak si představuje svou roli v nové pracovní pozici (jak rozumí tomu, co se od něj očekává, může zahrnovat znalost o firmě, motivaci pro práci, proč zrovna on je ten vhodný…)</a:t>
            </a:r>
          </a:p>
          <a:p>
            <a:pPr lvl="0"/>
            <a:r>
              <a:rPr lang="cs-CZ" dirty="0" smtClean="0"/>
              <a:t>Další dotazování na nejasnosti z dokumentů</a:t>
            </a:r>
          </a:p>
          <a:p>
            <a:pPr lvl="0"/>
            <a:r>
              <a:rPr lang="cs-CZ" dirty="0" smtClean="0"/>
              <a:t>Ověřování kompetencí – různé metody</a:t>
            </a:r>
          </a:p>
          <a:p>
            <a:pPr lvl="0"/>
            <a:r>
              <a:rPr lang="cs-CZ" dirty="0" smtClean="0"/>
              <a:t>Co by uchazeč potřeboval vědět uchazeč o firmě a místě – poskytnout požadované informace (uchazeč si také vybírá!) </a:t>
            </a:r>
          </a:p>
          <a:p>
            <a:pPr lvl="0"/>
            <a:r>
              <a:rPr lang="cs-CZ" dirty="0" smtClean="0"/>
              <a:t>Ukončení a informace o dalším postupu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Součástí je </a:t>
            </a:r>
            <a:r>
              <a:rPr lang="cs-CZ" b="1" u="sng" dirty="0" smtClean="0">
                <a:solidFill>
                  <a:schemeClr val="accent6">
                    <a:lumMod val="50000"/>
                  </a:schemeClr>
                </a:solidFill>
              </a:rPr>
              <a:t>pozorování</a:t>
            </a:r>
            <a:r>
              <a:rPr lang="cs-CZ" u="sng" dirty="0" smtClean="0"/>
              <a:t> </a:t>
            </a:r>
            <a:r>
              <a:rPr lang="cs-CZ" dirty="0" smtClean="0"/>
              <a:t>(příchod, posed, oblečení, vyjadřování, </a:t>
            </a:r>
            <a:r>
              <a:rPr lang="cs-CZ" dirty="0" err="1" smtClean="0"/>
              <a:t>sebeprezentace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Pozor na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neetické a diskriminační otázky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b="1" kern="1800" cap="all" dirty="0" smtClean="0">
                <a:latin typeface="Times New Roman"/>
                <a:ea typeface="Times New Roman"/>
              </a:rPr>
              <a:t/>
            </a:r>
            <a:br>
              <a:rPr lang="cs-CZ" b="1" kern="1800" cap="all" dirty="0" smtClean="0">
                <a:latin typeface="Times New Roman"/>
                <a:ea typeface="Times New Roman"/>
              </a:rPr>
            </a:br>
            <a:r>
              <a:rPr lang="cs-CZ" b="1" kern="1800" cap="all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ea typeface="Times New Roman"/>
              </a:rPr>
              <a:t>Cíle a podoba  předmětu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cs-CZ" kern="1800" dirty="0" smtClean="0">
                <a:latin typeface="Times New Roman"/>
                <a:ea typeface="Times New Roman"/>
              </a:rPr>
              <a:t>Získat základní znalosti a dílčí dovednosti pro organizování a vedení procesu výběru pracovníků</a:t>
            </a:r>
            <a:r>
              <a:rPr lang="cs-CZ" b="1" kern="1800" cap="all" dirty="0" smtClean="0">
                <a:latin typeface="Times New Roman"/>
                <a:ea typeface="Times New Roman"/>
              </a:rPr>
              <a:t>.</a:t>
            </a:r>
          </a:p>
          <a:p>
            <a:pPr>
              <a:spcAft>
                <a:spcPts val="0"/>
              </a:spcAft>
            </a:pPr>
            <a:endParaRPr lang="cs-CZ" b="1" kern="1800" cap="all" dirty="0">
              <a:latin typeface="Times New Roman"/>
            </a:endParaRPr>
          </a:p>
          <a:p>
            <a:pPr>
              <a:spcAft>
                <a:spcPts val="0"/>
              </a:spcAft>
            </a:pPr>
            <a:r>
              <a:rPr lang="cs-CZ" kern="1800" dirty="0" smtClean="0">
                <a:latin typeface="Times New Roman"/>
              </a:rPr>
              <a:t>Bloková výuka</a:t>
            </a:r>
          </a:p>
          <a:p>
            <a:pPr>
              <a:spcAft>
                <a:spcPts val="0"/>
              </a:spcAft>
            </a:pPr>
            <a:endParaRPr lang="cs-CZ" kern="1800" dirty="0">
              <a:latin typeface="Times New Roman"/>
            </a:endParaRPr>
          </a:p>
          <a:p>
            <a:pPr>
              <a:spcAft>
                <a:spcPts val="0"/>
              </a:spcAft>
            </a:pPr>
            <a:r>
              <a:rPr lang="cs-CZ" kern="1800" dirty="0" smtClean="0">
                <a:latin typeface="Times New Roman"/>
              </a:rPr>
              <a:t>Požadavky na ukončení – </a:t>
            </a:r>
            <a:r>
              <a:rPr lang="cs-CZ" kern="1800" dirty="0" err="1" smtClean="0">
                <a:latin typeface="Times New Roman"/>
              </a:rPr>
              <a:t>zpt</a:t>
            </a:r>
            <a:r>
              <a:rPr lang="cs-CZ" kern="1800" dirty="0" smtClean="0">
                <a:latin typeface="Times New Roman"/>
              </a:rPr>
              <a:t>.,: aktivní práce v hodinách, úkoly ve skupině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Obsah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Pojmy</a:t>
            </a:r>
          </a:p>
          <a:p>
            <a:r>
              <a:rPr lang="cs-CZ" dirty="0" smtClean="0"/>
              <a:t>Proces výběru</a:t>
            </a:r>
          </a:p>
          <a:p>
            <a:r>
              <a:rPr lang="cs-CZ" dirty="0" smtClean="0"/>
              <a:t>Organizace výběrového řízení</a:t>
            </a:r>
          </a:p>
          <a:p>
            <a:r>
              <a:rPr lang="cs-CZ" dirty="0" smtClean="0"/>
              <a:t>Metody výběru Role psychologů</a:t>
            </a:r>
          </a:p>
          <a:p>
            <a:r>
              <a:rPr lang="cs-CZ" dirty="0" smtClean="0"/>
              <a:t>Organizace </a:t>
            </a:r>
            <a:r>
              <a:rPr lang="cs-CZ" dirty="0" err="1" smtClean="0"/>
              <a:t>assessment</a:t>
            </a:r>
            <a:r>
              <a:rPr lang="cs-CZ" dirty="0" smtClean="0"/>
              <a:t> center</a:t>
            </a:r>
          </a:p>
          <a:p>
            <a:r>
              <a:rPr lang="cs-CZ" dirty="0" smtClean="0"/>
              <a:t>Metody v </a:t>
            </a:r>
            <a:r>
              <a:rPr lang="cs-CZ" dirty="0" err="1" smtClean="0"/>
              <a:t>assessment</a:t>
            </a:r>
            <a:r>
              <a:rPr lang="cs-CZ" dirty="0" smtClean="0"/>
              <a:t> centrech</a:t>
            </a:r>
          </a:p>
          <a:p>
            <a:r>
              <a:rPr lang="cs-CZ" dirty="0" smtClean="0"/>
              <a:t>Výhody </a:t>
            </a:r>
            <a:r>
              <a:rPr lang="cs-CZ" dirty="0" err="1" smtClean="0"/>
              <a:t>assessment</a:t>
            </a:r>
            <a:r>
              <a:rPr lang="cs-CZ" dirty="0" smtClean="0"/>
              <a:t> center</a:t>
            </a:r>
          </a:p>
          <a:p>
            <a:r>
              <a:rPr lang="cs-CZ" dirty="0" smtClean="0"/>
              <a:t>Role personálních agentur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Základní pojmy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Výběrová řízení</a:t>
            </a:r>
          </a:p>
          <a:p>
            <a:endParaRPr lang="cs-CZ" dirty="0" smtClean="0"/>
          </a:p>
          <a:p>
            <a:r>
              <a:rPr lang="cs-CZ" dirty="0" smtClean="0"/>
              <a:t>Konkurzní řízení</a:t>
            </a:r>
          </a:p>
          <a:p>
            <a:endParaRPr lang="cs-CZ" dirty="0" smtClean="0"/>
          </a:p>
          <a:p>
            <a:r>
              <a:rPr lang="cs-CZ" dirty="0" err="1" smtClean="0"/>
              <a:t>Recruitment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Replacement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err="1" smtClean="0"/>
              <a:t>Outplacement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Proces výběru – před výběrem: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Potřebujeme nového pracovníka?</a:t>
            </a:r>
          </a:p>
          <a:p>
            <a:r>
              <a:rPr lang="cs-CZ" dirty="0" smtClean="0"/>
              <a:t>Výběr nebo </a:t>
            </a:r>
            <a:r>
              <a:rPr lang="cs-CZ" dirty="0" err="1" smtClean="0"/>
              <a:t>replacement</a:t>
            </a:r>
            <a:r>
              <a:rPr lang="cs-CZ" dirty="0" smtClean="0"/>
              <a:t>?</a:t>
            </a:r>
          </a:p>
          <a:p>
            <a:r>
              <a:rPr lang="cs-CZ" dirty="0" smtClean="0"/>
              <a:t>Víme o někom vhodném?</a:t>
            </a:r>
          </a:p>
          <a:p>
            <a:r>
              <a:rPr lang="cs-CZ" dirty="0" smtClean="0"/>
              <a:t>Ulovíme někoho? (</a:t>
            </a:r>
            <a:r>
              <a:rPr lang="cs-CZ" dirty="0" err="1" smtClean="0"/>
              <a:t>headhunting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Každý výběr je riziko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</a:t>
            </a: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rofesiografie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Popis pracovní pozice:</a:t>
            </a: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cs-CZ" dirty="0" smtClean="0">
                <a:latin typeface="Times New Roman"/>
                <a:ea typeface="Times New Roman"/>
                <a:cs typeface="Times New Roman"/>
              </a:rPr>
              <a:t>jaké jsou úkoly, povinnosti a odpovědnosti pracovníka</a:t>
            </a:r>
            <a:endParaRPr lang="cs-CZ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cs-CZ" dirty="0" smtClean="0">
                <a:latin typeface="Times New Roman"/>
                <a:ea typeface="Times New Roman"/>
                <a:cs typeface="Times New Roman"/>
              </a:rPr>
              <a:t>jak je pracovní pozice zařazena v organizační struktuře </a:t>
            </a:r>
            <a:endParaRPr lang="cs-CZ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cs-CZ" dirty="0" smtClean="0">
                <a:latin typeface="Times New Roman"/>
                <a:ea typeface="Times New Roman"/>
                <a:cs typeface="Times New Roman"/>
              </a:rPr>
              <a:t>jak, kdy a kde je práce vykonávána</a:t>
            </a:r>
            <a:endParaRPr lang="cs-CZ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cs-CZ" dirty="0" smtClean="0">
                <a:latin typeface="Times New Roman"/>
                <a:ea typeface="Times New Roman"/>
                <a:cs typeface="Times New Roman"/>
              </a:rPr>
              <a:t>jaké znalosti /vzdělání, dovednosti a zkušenosti jsou potřeba pro výkon práce </a:t>
            </a:r>
            <a:endParaRPr lang="cs-CZ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cs-CZ" dirty="0" smtClean="0">
                <a:latin typeface="Times New Roman"/>
                <a:ea typeface="Times New Roman"/>
                <a:cs typeface="Times New Roman"/>
              </a:rPr>
              <a:t>další požadavky na pracovníka (specifikace pracovní pozice a požadavků). Pozor na diskriminaci.</a:t>
            </a:r>
            <a:endParaRPr lang="cs-CZ" dirty="0"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Význam profesiografie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Times New Roman"/>
                <a:ea typeface="Times New Roman"/>
                <a:cs typeface="Times New Roman"/>
              </a:rPr>
              <a:t>Popisy pracovních pozic je třeba aktualizovat. </a:t>
            </a:r>
          </a:p>
          <a:p>
            <a:r>
              <a:rPr lang="cs-CZ" dirty="0" smtClean="0">
                <a:latin typeface="Times New Roman"/>
                <a:ea typeface="Times New Roman"/>
                <a:cs typeface="Times New Roman"/>
              </a:rPr>
              <a:t>Mohou pomoci optimalizovat výkony i organizační struktury. </a:t>
            </a:r>
          </a:p>
          <a:p>
            <a:r>
              <a:rPr lang="cs-CZ" dirty="0" smtClean="0">
                <a:latin typeface="Times New Roman"/>
                <a:ea typeface="Times New Roman"/>
                <a:cs typeface="Times New Roman"/>
              </a:rPr>
              <a:t>Jsou důležité i pro zavádění systému hodnocení, při tvorbě plánu vzdělávání. Při </a:t>
            </a:r>
            <a:r>
              <a:rPr lang="cs-CZ" dirty="0" err="1" smtClean="0">
                <a:latin typeface="Times New Roman"/>
                <a:ea typeface="Times New Roman"/>
                <a:cs typeface="Times New Roman"/>
              </a:rPr>
              <a:t>replacementu</a:t>
            </a:r>
            <a:r>
              <a:rPr lang="cs-CZ" dirty="0" smtClean="0">
                <a:latin typeface="Times New Roman"/>
                <a:ea typeface="Times New Roman"/>
                <a:cs typeface="Times New Roman"/>
              </a:rPr>
              <a:t>. </a:t>
            </a:r>
          </a:p>
          <a:p>
            <a:r>
              <a:rPr lang="cs-CZ" dirty="0" smtClean="0">
                <a:latin typeface="Times New Roman"/>
                <a:ea typeface="Times New Roman"/>
                <a:cs typeface="Times New Roman"/>
              </a:rPr>
              <a:t>Existují katalogy pracovních pozic ve firmách.</a:t>
            </a:r>
          </a:p>
          <a:p>
            <a:endParaRPr lang="cs-CZ" dirty="0">
              <a:latin typeface="Times New Roman"/>
              <a:ea typeface="Calibri"/>
              <a:cs typeface="Times New Roman"/>
            </a:endParaRPr>
          </a:p>
          <a:p>
            <a:pPr>
              <a:buNone/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Úkol: Ve skupině vytvořit popis pracovní pozice. (nejlépe v reálné podobě).</a:t>
            </a:r>
            <a:endParaRPr lang="cs-CZ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Koho potřebujeme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Popis </a:t>
            </a:r>
            <a:r>
              <a:rPr lang="cs-CZ" dirty="0"/>
              <a:t>pracovní pozice a generování přesných požadavků na pracovníka je základem úspěchu.</a:t>
            </a:r>
          </a:p>
          <a:p>
            <a:r>
              <a:rPr lang="cs-CZ" dirty="0"/>
              <a:t>Vyjednávání se zaměstnavatelem o požadavcích (nepodcenit)</a:t>
            </a:r>
          </a:p>
          <a:p>
            <a:r>
              <a:rPr lang="cs-CZ" dirty="0"/>
              <a:t>Stanovení  - soupis </a:t>
            </a:r>
            <a:r>
              <a:rPr lang="cs-CZ" dirty="0" smtClean="0"/>
              <a:t>požadavků</a:t>
            </a:r>
          </a:p>
          <a:p>
            <a:endParaRPr lang="cs-CZ" dirty="0"/>
          </a:p>
          <a:p>
            <a:pPr>
              <a:buNone/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Úkol: doplňte profesiografii o další soupis požadavků  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 výběru (váhy)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57200" y="1628800"/>
            <a:ext cx="3826768" cy="4497363"/>
          </a:xfrm>
        </p:spPr>
        <p:txBody>
          <a:bodyPr>
            <a:normAutofit/>
          </a:bodyPr>
          <a:lstStyle/>
          <a:p>
            <a:r>
              <a:rPr lang="cs-CZ" dirty="0" smtClean="0"/>
              <a:t>Praxe</a:t>
            </a:r>
          </a:p>
          <a:p>
            <a:r>
              <a:rPr lang="cs-CZ" dirty="0" smtClean="0"/>
              <a:t>Počet cizích jazyků</a:t>
            </a:r>
          </a:p>
          <a:p>
            <a:r>
              <a:rPr lang="cs-CZ" dirty="0" smtClean="0"/>
              <a:t>Dosažené vzdělání</a:t>
            </a:r>
          </a:p>
          <a:p>
            <a:r>
              <a:rPr lang="cs-CZ" dirty="0" smtClean="0"/>
              <a:t>Ochota cestovat </a:t>
            </a:r>
          </a:p>
          <a:p>
            <a:r>
              <a:rPr lang="cs-CZ" dirty="0" smtClean="0"/>
              <a:t>Počet podřízených</a:t>
            </a:r>
          </a:p>
          <a:p>
            <a:r>
              <a:rPr lang="cs-CZ" dirty="0" smtClean="0"/>
              <a:t>Předchozí zaměstnavatelé (minimalizovat – loajalita)</a:t>
            </a:r>
          </a:p>
          <a:p>
            <a:r>
              <a:rPr lang="cs-CZ" dirty="0" smtClean="0"/>
              <a:t>Požadovaná odměna (minimalizovat)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014511418"/>
              </p:ext>
            </p:extLst>
          </p:nvPr>
        </p:nvGraphicFramePr>
        <p:xfrm>
          <a:off x="4283968" y="4293096"/>
          <a:ext cx="4401815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0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0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0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0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03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Jazyk</a:t>
                      </a:r>
                    </a:p>
                    <a:p>
                      <a:r>
                        <a:rPr lang="cs-CZ" dirty="0" smtClean="0"/>
                        <a:t>0,967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Vzděl</a:t>
                      </a:r>
                      <a:endParaRPr lang="cs-CZ" dirty="0" smtClean="0"/>
                    </a:p>
                    <a:p>
                      <a:r>
                        <a:rPr lang="cs-CZ" dirty="0" smtClean="0"/>
                        <a:t>2,750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Cesty</a:t>
                      </a:r>
                    </a:p>
                    <a:p>
                      <a:r>
                        <a:rPr lang="cs-CZ" dirty="0" smtClean="0"/>
                        <a:t>0,520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Loaj</a:t>
                      </a:r>
                      <a:endParaRPr lang="cs-CZ" dirty="0" smtClean="0"/>
                    </a:p>
                    <a:p>
                      <a:r>
                        <a:rPr lang="cs-CZ" dirty="0" smtClean="0"/>
                        <a:t>1,582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 /1.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VŠ /1.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Ano/1.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5/4.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0/4.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VŠ-/2.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Ano/1.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4/3.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1/2.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SŠ/3.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Ne/4.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1/1.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1/2.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SŠ-/4.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½ /3.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1/1.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103592"/>
              </p:ext>
            </p:extLst>
          </p:nvPr>
        </p:nvGraphicFramePr>
        <p:xfrm>
          <a:off x="4355975" y="1397001"/>
          <a:ext cx="4320480" cy="266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5712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jazyk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err="1" smtClean="0">
                          <a:solidFill>
                            <a:schemeClr val="tx1"/>
                          </a:solidFill>
                        </a:rPr>
                        <a:t>vzděl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cesty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err="1" smtClean="0">
                          <a:solidFill>
                            <a:schemeClr val="tx1"/>
                          </a:solidFill>
                        </a:rPr>
                        <a:t>loajal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712">
                <a:tc>
                  <a:txBody>
                    <a:bodyPr/>
                    <a:lstStyle/>
                    <a:p>
                      <a:r>
                        <a:rPr lang="cs-CZ" dirty="0" smtClean="0"/>
                        <a:t>jazyk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0,5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712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vzděl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0,33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0,25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0,33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712">
                <a:tc>
                  <a:txBody>
                    <a:bodyPr/>
                    <a:lstStyle/>
                    <a:p>
                      <a:r>
                        <a:rPr lang="cs-CZ" dirty="0" smtClean="0"/>
                        <a:t>cesty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712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loajal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0,5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0,33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496"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Krit</a:t>
                      </a:r>
                      <a:r>
                        <a:rPr lang="cs-CZ" sz="1400" dirty="0" smtClean="0"/>
                        <a:t> hod</a:t>
                      </a:r>
                      <a:endParaRPr lang="en-US" sz="1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1+0,33+2+0,5: 4 = 0,957</a:t>
                      </a:r>
                      <a:endParaRPr lang="en-US" sz="1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2,750</a:t>
                      </a:r>
                      <a:endParaRPr lang="en-US" sz="1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0,520</a:t>
                      </a:r>
                      <a:endParaRPr lang="en-US" sz="1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1,582</a:t>
                      </a:r>
                      <a:endParaRPr lang="en-US" sz="1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20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714</Words>
  <Application>Microsoft Office PowerPoint</Application>
  <PresentationFormat>Předvádění na obrazovce (4:3)</PresentationFormat>
  <Paragraphs>203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Symbol</vt:lpstr>
      <vt:lpstr>Times New Roman</vt:lpstr>
      <vt:lpstr>Motiv sady Office</vt:lpstr>
      <vt:lpstr>Výběr pracovníků </vt:lpstr>
      <vt:lpstr> Cíle a podoba  předmětu </vt:lpstr>
      <vt:lpstr>Obsah</vt:lpstr>
      <vt:lpstr>Základní pojmy</vt:lpstr>
      <vt:lpstr>Proces výběru – před výběrem:</vt:lpstr>
      <vt:lpstr>Profesiografie</vt:lpstr>
      <vt:lpstr>Význam profesiografie</vt:lpstr>
      <vt:lpstr>Koho potřebujeme</vt:lpstr>
      <vt:lpstr>Kritéria výběru (váhy)</vt:lpstr>
      <vt:lpstr>Inzeráty</vt:lpstr>
      <vt:lpstr>Organizace výběrového řízení</vt:lpstr>
      <vt:lpstr>Organizace výběrového řízení</vt:lpstr>
      <vt:lpstr>Zkušenost</vt:lpstr>
      <vt:lpstr>Metody</vt:lpstr>
      <vt:lpstr>Studium dokumentů</vt:lpstr>
      <vt:lpstr>Rozhovor</vt:lpstr>
      <vt:lpstr>Postup při rozhovoru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Výběr pracovníků</dc:title>
  <dc:creator>mirka</dc:creator>
  <cp:lastModifiedBy>Bohumíra Lazarová</cp:lastModifiedBy>
  <cp:revision>14</cp:revision>
  <dcterms:created xsi:type="dcterms:W3CDTF">2013-02-27T07:20:01Z</dcterms:created>
  <dcterms:modified xsi:type="dcterms:W3CDTF">2018-03-05T10:30:39Z</dcterms:modified>
</cp:coreProperties>
</file>