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1"/>
  </p:notesMasterIdLst>
  <p:sldIdLst>
    <p:sldId id="256" r:id="rId2"/>
    <p:sldId id="280" r:id="rId3"/>
    <p:sldId id="281" r:id="rId4"/>
    <p:sldId id="263" r:id="rId5"/>
    <p:sldId id="266" r:id="rId6"/>
    <p:sldId id="293" r:id="rId7"/>
    <p:sldId id="294" r:id="rId8"/>
    <p:sldId id="295" r:id="rId9"/>
    <p:sldId id="259" r:id="rId10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87"/>
  </p:normalViewPr>
  <p:slideViewPr>
    <p:cSldViewPr>
      <p:cViewPr varScale="1">
        <p:scale>
          <a:sx n="77" d="100"/>
          <a:sy n="77" d="100"/>
        </p:scale>
        <p:origin x="55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87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atedry.ped.muni.cz/knihovna/e-zdroje" TargetMode="External"/><Relationship Id="rId7" Type="http://schemas.openxmlformats.org/officeDocument/2006/relationships/hyperlink" Target="http://www.nadani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vp.cz/" TargetMode="External"/><Relationship Id="rId5" Type="http://schemas.openxmlformats.org/officeDocument/2006/relationships/hyperlink" Target="http://www.ceskaskola.cz/" TargetMode="External"/><Relationship Id="rId4" Type="http://schemas.openxmlformats.org/officeDocument/2006/relationships/hyperlink" Target="http://pdfweb.truni.sk/jop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4321537"/>
            <a:ext cx="7140443" cy="2276457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dirty="0"/>
              <a:t>PBSNJB11 Psychologie výchovy a vzdělávání (jaro 2018)</a:t>
            </a:r>
            <a:endParaRPr lang="en-GB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4126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mtClean="0"/>
              <a:t>diskusní </a:t>
            </a:r>
            <a:r>
              <a:rPr lang="cs-CZ" dirty="0" smtClean="0"/>
              <a:t>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úterý 9:20-10:20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Seminární práce – poster</a:t>
            </a:r>
          </a:p>
          <a:p>
            <a:pPr lvl="1" eaLnBrk="1" hangingPunct="1">
              <a:defRPr/>
            </a:pPr>
            <a:r>
              <a:rPr lang="cs-CZ" dirty="0" smtClean="0"/>
              <a:t>Téma dle vlastního výběru v sylabu (teoretické / výzkumné / kazuistické téma)</a:t>
            </a:r>
          </a:p>
          <a:p>
            <a:pPr lvl="1" eaLnBrk="1" hangingPunct="1">
              <a:defRPr/>
            </a:pPr>
            <a:r>
              <a:rPr lang="cs-CZ" dirty="0" smtClean="0"/>
              <a:t>Do 28.3. – anotaci problému do </a:t>
            </a:r>
            <a:r>
              <a:rPr lang="cs-CZ" dirty="0" err="1" smtClean="0"/>
              <a:t>ISu</a:t>
            </a:r>
            <a:r>
              <a:rPr lang="cs-CZ" dirty="0" smtClean="0"/>
              <a:t> (</a:t>
            </a:r>
            <a:r>
              <a:rPr lang="cs-CZ" dirty="0" err="1" smtClean="0"/>
              <a:t>odevzdávárna</a:t>
            </a:r>
            <a:r>
              <a:rPr lang="cs-CZ" dirty="0" smtClean="0"/>
              <a:t>)</a:t>
            </a:r>
          </a:p>
          <a:p>
            <a:pPr lvl="1" eaLnBrk="1" hangingPunct="1">
              <a:defRPr/>
            </a:pPr>
            <a:r>
              <a:rPr lang="cs-CZ" dirty="0" smtClean="0"/>
              <a:t>25.4. a 9.5. proběhne v semináři „</a:t>
            </a:r>
            <a:r>
              <a:rPr lang="cs-CZ" dirty="0" err="1" smtClean="0"/>
              <a:t>posterová</a:t>
            </a:r>
            <a:r>
              <a:rPr lang="cs-CZ" dirty="0" smtClean="0"/>
              <a:t> sekce“ s rozpravou nad postery</a:t>
            </a:r>
          </a:p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Aktivní účast na seminářích (80%; čtyři ze šesti setkání </a:t>
            </a:r>
            <a:r>
              <a:rPr lang="cs-CZ" dirty="0" smtClean="0"/>
              <a:t>;)</a:t>
            </a:r>
            <a:endParaRPr lang="cs-CZ" dirty="0" smtClean="0"/>
          </a:p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Zápočtový test 9.5. 10 otázek (uzavřené i otevřené)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Prosím studenty s SPU či senzorickým handicapem aby o s svých specifických požadavcích na podobu výuky a zkoušky informovali vyučujícího co nejdříve.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Případné dotazy k seminárním pracím atd. vyučující rád zodpoví v diskuzním fóru předmětu v ISu.</a:t>
            </a:r>
          </a:p>
          <a:p>
            <a:pPr eaLnBrk="1" hangingPunct="1">
              <a:lnSpc>
                <a:spcPct val="90000"/>
              </a:lnSpc>
            </a:pPr>
            <a:endParaRPr lang="cs-CZ" sz="22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smtClean="0"/>
              <a:t>Jak se pozná odborná informace(vědecky ověřená) ?</a:t>
            </a:r>
          </a:p>
          <a:p>
            <a:r>
              <a:rPr lang="cs-CZ" smtClean="0"/>
              <a:t>Čím se liší od informace získané od autority?</a:t>
            </a:r>
          </a:p>
          <a:p>
            <a:r>
              <a:rPr lang="cs-CZ" smtClean="0"/>
              <a:t>Čím se liší od praktické zkušenosti?</a:t>
            </a:r>
          </a:p>
          <a:p>
            <a:r>
              <a:rPr lang="cs-CZ" smtClean="0"/>
              <a:t>Jakým způsobem je možné tyto zdroje informací v odborném životě využívat?</a:t>
            </a:r>
          </a:p>
          <a:p>
            <a:endParaRPr lang="cs-CZ" smtClean="0"/>
          </a:p>
          <a:p>
            <a:r>
              <a:rPr lang="cs-CZ" smtClean="0"/>
              <a:t>Co je cílem práce s odbornými informacemi? Nestačí talent a zkušenost?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studijní</a:t>
            </a:r>
            <a:r>
              <a:rPr lang="en-US" dirty="0"/>
              <a:t> text</a:t>
            </a:r>
          </a:p>
          <a:p>
            <a:r>
              <a:rPr lang="en-US" dirty="0"/>
              <a:t>MAREŠ, </a:t>
            </a:r>
            <a:r>
              <a:rPr lang="en-US" dirty="0" err="1"/>
              <a:t>Jiří</a:t>
            </a:r>
            <a:r>
              <a:rPr lang="en-US" dirty="0"/>
              <a:t>. </a:t>
            </a:r>
            <a:r>
              <a:rPr lang="en-US" i="1" dirty="0" err="1"/>
              <a:t>Pedagogická</a:t>
            </a:r>
            <a:r>
              <a:rPr lang="en-US" i="1" dirty="0"/>
              <a:t> </a:t>
            </a:r>
            <a:r>
              <a:rPr lang="en-US" i="1" dirty="0" err="1"/>
              <a:t>psychologie</a:t>
            </a:r>
            <a:r>
              <a:rPr lang="en-US" dirty="0"/>
              <a:t>. Praha: </a:t>
            </a:r>
            <a:r>
              <a:rPr lang="en-US" dirty="0" err="1"/>
              <a:t>Portál</a:t>
            </a:r>
            <a:r>
              <a:rPr lang="en-US" dirty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7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FISHER, Robert. </a:t>
            </a:r>
            <a:r>
              <a:rPr lang="cs-CZ" i="1" dirty="0"/>
              <a:t>Učíme děti myslet a učit se. Praktický průvodce strategiemi vyučování.</a:t>
            </a:r>
            <a:r>
              <a:rPr lang="cs-CZ" dirty="0"/>
              <a:t> 3. vyd. Praha: Portál, 2011.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230" y="3303411"/>
            <a:ext cx="23749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0394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Doporučená</a:t>
            </a:r>
            <a:r>
              <a:rPr lang="en-GB" sz="1800" dirty="0" smtClean="0"/>
              <a:t> </a:t>
            </a:r>
            <a:r>
              <a:rPr lang="en-GB" sz="1800" dirty="0" err="1" smtClean="0"/>
              <a:t>literatura</a:t>
            </a:r>
            <a:r>
              <a:rPr lang="cs-CZ" sz="1800" dirty="0" smtClean="0"/>
              <a:t> (vč. přednášek a odkazů v </a:t>
            </a:r>
            <a:r>
              <a:rPr lang="cs-CZ" sz="1800" dirty="0" err="1" smtClean="0"/>
              <a:t>ISu</a:t>
            </a:r>
            <a:r>
              <a:rPr lang="cs-CZ" sz="1800" dirty="0" smtClean="0"/>
              <a:t>)</a:t>
            </a:r>
            <a:endParaRPr lang="en-GB" sz="18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Odborná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r>
              <a:rPr lang="cs-CZ" sz="1800" dirty="0" smtClean="0"/>
              <a:t> (obvyklá s důrazem na)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>
                <a:hlinkClick r:id="rId3"/>
              </a:rPr>
              <a:t>https://</a:t>
            </a:r>
            <a:r>
              <a:rPr lang="cs-CZ" sz="1600" dirty="0" smtClean="0">
                <a:hlinkClick r:id="rId3"/>
              </a:rPr>
              <a:t>katedry.ped.muni.cz/knihovna/e-zdroje</a:t>
            </a:r>
            <a:r>
              <a:rPr lang="cs-CZ" sz="1600" dirty="0" smtClean="0"/>
              <a:t>   </a:t>
            </a:r>
            <a:endParaRPr lang="cs-CZ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Pedagogika</a:t>
            </a:r>
            <a:r>
              <a:rPr lang="cs-CZ" sz="1600" dirty="0" smtClean="0"/>
              <a:t>, 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, Orbis </a:t>
            </a:r>
            <a:r>
              <a:rPr lang="cs-CZ" sz="1600" dirty="0" err="1" smtClean="0"/>
              <a:t>Scholae</a:t>
            </a:r>
            <a:r>
              <a:rPr lang="cs-CZ" sz="1600" dirty="0" smtClean="0"/>
              <a:t>, Pedagogická orientace, </a:t>
            </a:r>
            <a:r>
              <a:rPr lang="en-US" sz="1600" dirty="0" err="1" smtClean="0">
                <a:hlinkClick r:id="rId4"/>
              </a:rPr>
              <a:t>Pedagogický</a:t>
            </a:r>
            <a:r>
              <a:rPr lang="en-US" sz="1600" dirty="0" smtClean="0">
                <a:hlinkClick r:id="rId4"/>
              </a:rPr>
              <a:t> </a:t>
            </a:r>
            <a:r>
              <a:rPr lang="en-US" sz="1600" dirty="0" err="1" smtClean="0">
                <a:hlinkClick r:id="rId4"/>
              </a:rPr>
              <a:t>časopis</a:t>
            </a:r>
            <a:r>
              <a:rPr lang="en-US" sz="1600" dirty="0" smtClean="0">
                <a:hlinkClick r:id="rId4"/>
              </a:rPr>
              <a:t> / Journal of Pedagogy</a:t>
            </a:r>
            <a:r>
              <a:rPr lang="cs-CZ" sz="1600" dirty="0" smtClean="0"/>
              <a:t> (…)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Psychológia</a:t>
            </a:r>
            <a:r>
              <a:rPr lang="en-GB" sz="1600" dirty="0" smtClean="0"/>
              <a:t> a </a:t>
            </a:r>
            <a:r>
              <a:rPr lang="en-GB" sz="1600" dirty="0" err="1" smtClean="0"/>
              <a:t>pato</a:t>
            </a:r>
            <a:r>
              <a:rPr lang="en-GB" sz="1600" dirty="0" smtClean="0"/>
              <a:t> </a:t>
            </a:r>
            <a:r>
              <a:rPr lang="en-GB" sz="1600" dirty="0" err="1" smtClean="0"/>
              <a:t>psychológia</a:t>
            </a:r>
            <a:r>
              <a:rPr lang="en-GB" sz="1600" dirty="0" smtClean="0"/>
              <a:t> </a:t>
            </a:r>
            <a:r>
              <a:rPr lang="en-GB" sz="1600" dirty="0" err="1" smtClean="0"/>
              <a:t>dieťaťa</a:t>
            </a:r>
            <a:endParaRPr lang="cs-CZ" sz="16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Populární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Moderní</a:t>
            </a:r>
            <a:r>
              <a:rPr lang="en-GB" sz="1600" dirty="0" smtClean="0"/>
              <a:t> </a:t>
            </a:r>
            <a:r>
              <a:rPr lang="en-GB" sz="1600" dirty="0" err="1" smtClean="0"/>
              <a:t>vyučování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Učitelské</a:t>
            </a:r>
            <a:r>
              <a:rPr lang="en-GB" sz="1600" dirty="0" smtClean="0"/>
              <a:t> </a:t>
            </a:r>
            <a:r>
              <a:rPr lang="en-GB" sz="1600" dirty="0" err="1" smtClean="0"/>
              <a:t>noviny</a:t>
            </a:r>
            <a:r>
              <a:rPr lang="en-GB" sz="16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Internetové</a:t>
            </a:r>
            <a:r>
              <a:rPr lang="en-GB" sz="1800" dirty="0" smtClean="0"/>
              <a:t> </a:t>
            </a:r>
            <a:r>
              <a:rPr lang="en-GB" sz="1800" dirty="0" err="1" smtClean="0"/>
              <a:t>zdroje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err="1" smtClean="0"/>
              <a:t>eBrary</a:t>
            </a:r>
            <a:r>
              <a:rPr lang="cs-CZ" sz="1600" dirty="0" smtClean="0"/>
              <a:t> http://site.ebrary.com/lib/masaryk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Stránky</a:t>
            </a:r>
            <a:r>
              <a:rPr lang="en-GB" sz="1600" dirty="0" smtClean="0"/>
              <a:t> </a:t>
            </a:r>
            <a:r>
              <a:rPr lang="en-GB" sz="1600" dirty="0" err="1" smtClean="0"/>
              <a:t>např</a:t>
            </a:r>
            <a:r>
              <a:rPr lang="en-GB" sz="1600" dirty="0" smtClean="0"/>
              <a:t>. </a:t>
            </a:r>
            <a:r>
              <a:rPr lang="en-GB" sz="1600" dirty="0" smtClean="0">
                <a:solidFill>
                  <a:srgbClr val="CCCCFF"/>
                </a:solidFill>
                <a:hlinkClick r:id="rId5"/>
              </a:rPr>
              <a:t>www.ceskaskola.cz</a:t>
            </a:r>
            <a:r>
              <a:rPr lang="en-GB" sz="1600" dirty="0" smtClean="0"/>
              <a:t> </a:t>
            </a:r>
            <a:r>
              <a:rPr lang="cs-CZ" sz="1600" dirty="0" smtClean="0"/>
              <a:t>, </a:t>
            </a:r>
            <a:r>
              <a:rPr lang="cs-CZ" sz="1600" dirty="0" smtClean="0">
                <a:hlinkClick r:id="rId6"/>
              </a:rPr>
              <a:t>www.</a:t>
            </a:r>
            <a:r>
              <a:rPr lang="cs-CZ" sz="1600" dirty="0" err="1" smtClean="0">
                <a:hlinkClick r:id="rId6"/>
              </a:rPr>
              <a:t>rvp.cz</a:t>
            </a:r>
            <a:r>
              <a:rPr lang="cs-CZ" sz="1600" dirty="0" smtClean="0"/>
              <a:t> 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Databáze</a:t>
            </a:r>
            <a:r>
              <a:rPr lang="en-GB" sz="1600" dirty="0" smtClean="0"/>
              <a:t> (ERIC, JSTOR</a:t>
            </a:r>
            <a:r>
              <a:rPr lang="cs-CZ" sz="1600" dirty="0" smtClean="0"/>
              <a:t>…</a:t>
            </a:r>
            <a:r>
              <a:rPr lang="en-GB" sz="16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Svépomocné</a:t>
            </a:r>
            <a:r>
              <a:rPr lang="en-GB" sz="1600" dirty="0" smtClean="0"/>
              <a:t> </a:t>
            </a:r>
            <a:r>
              <a:rPr lang="en-GB" sz="1600" dirty="0" err="1" smtClean="0"/>
              <a:t>skupiny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7"/>
              </a:rPr>
              <a:t>www.</a:t>
            </a:r>
            <a:r>
              <a:rPr lang="cs-CZ" sz="1600" dirty="0" err="1" smtClean="0">
                <a:hlinkClick r:id="rId7"/>
              </a:rPr>
              <a:t>nadani.cz</a:t>
            </a:r>
            <a:endParaRPr lang="cs-CZ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443</TotalTime>
  <Words>357</Words>
  <Application>Microsoft Office PowerPoint</Application>
  <PresentationFormat>Vlastní</PresentationFormat>
  <Paragraphs>54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Times New Roman</vt:lpstr>
      <vt:lpstr>Tw Cen MT</vt:lpstr>
      <vt:lpstr>Verdana</vt:lpstr>
      <vt:lpstr>Wingdings</vt:lpstr>
      <vt:lpstr>Wingdings 2</vt:lpstr>
      <vt:lpstr>Medián</vt:lpstr>
      <vt:lpstr>PBSNJB11 Psychologie výchovy a vzdělávání (jaro 2018)</vt:lpstr>
      <vt:lpstr>Kontakt</vt:lpstr>
      <vt:lpstr>Požadavky na ukončení kurzu</vt:lpstr>
      <vt:lpstr>Požadavky na ukončení kurzu (2)</vt:lpstr>
      <vt:lpstr>Koncepce kurzu</vt:lpstr>
      <vt:lpstr>Literatura</vt:lpstr>
      <vt:lpstr>Literatura</vt:lpstr>
      <vt:lpstr>Doplňující literatura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45</cp:revision>
  <dcterms:modified xsi:type="dcterms:W3CDTF">2018-03-02T12:15:40Z</dcterms:modified>
</cp:coreProperties>
</file>