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notesSlides/notesSlide9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_rels/notesSlide9.xml.rels" ContentType="application/vnd.openxmlformats-package.relationships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4.xml.rels" ContentType="application/vnd.openxmlformats-package.relationships+xml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8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20.xml.rels" ContentType="application/vnd.openxmlformats-package.relationships+xml"/>
  <Override PartName="/ppt/notesSlides/_rels/notesSlide21.xml.rels" ContentType="application/vnd.openxmlformats-package.relationships+xml"/>
  <Override PartName="/ppt/notesSlides/_rels/notesSlide2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media/image9.png" ContentType="image/png"/>
  <Override PartName="/ppt/media/image57.png" ContentType="image/png"/>
  <Override PartName="/ppt/media/image1.png" ContentType="image/png"/>
  <Override PartName="/ppt/media/image58.png" ContentType="image/png"/>
  <Override PartName="/ppt/media/image2.png" ContentType="image/png"/>
  <Override PartName="/ppt/media/image59.png" ContentType="image/png"/>
  <Override PartName="/ppt/media/image3.png" ContentType="image/png"/>
  <Override PartName="/ppt/media/image70.png" ContentType="image/png"/>
  <Override PartName="/ppt/media/image4.png" ContentType="image/png"/>
  <Override PartName="/ppt/media/image71.png" ContentType="image/png"/>
  <Override PartName="/ppt/media/image5.png" ContentType="image/png"/>
  <Override PartName="/ppt/media/image72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media/image15.png" ContentType="image/png"/>
  <Override PartName="/ppt/media/image16.png" ContentType="image/png"/>
  <Override PartName="/ppt/media/image17.png" ContentType="image/png"/>
  <Override PartName="/ppt/media/image18.png" ContentType="image/png"/>
  <Override PartName="/ppt/media/image19.png" ContentType="image/png"/>
  <Override PartName="/ppt/media/image20.png" ContentType="image/png"/>
  <Override PartName="/ppt/media/image21.png" ContentType="image/png"/>
  <Override PartName="/ppt/media/image22.png" ContentType="image/png"/>
  <Override PartName="/ppt/media/image23.png" ContentType="image/png"/>
  <Override PartName="/ppt/media/image24.png" ContentType="image/png"/>
  <Override PartName="/ppt/media/image25.png" ContentType="image/png"/>
  <Override PartName="/ppt/media/image26.png" ContentType="image/png"/>
  <Override PartName="/ppt/media/image27.png" ContentType="image/png"/>
  <Override PartName="/ppt/media/image28.png" ContentType="image/png"/>
  <Override PartName="/ppt/media/image29.png" ContentType="image/png"/>
  <Override PartName="/ppt/media/image30.png" ContentType="image/png"/>
  <Override PartName="/ppt/media/image31.png" ContentType="image/png"/>
  <Override PartName="/ppt/media/image32.png" ContentType="image/png"/>
  <Override PartName="/ppt/media/image33.png" ContentType="image/png"/>
  <Override PartName="/ppt/media/image34.png" ContentType="image/png"/>
  <Override PartName="/ppt/media/image35.png" ContentType="image/png"/>
  <Override PartName="/ppt/media/image36.png" ContentType="image/png"/>
  <Override PartName="/ppt/media/image37.png" ContentType="image/png"/>
  <Override PartName="/ppt/media/image38.png" ContentType="image/png"/>
  <Override PartName="/ppt/media/image39.png" ContentType="image/png"/>
  <Override PartName="/ppt/media/image40.png" ContentType="image/png"/>
  <Override PartName="/ppt/media/image41.png" ContentType="image/png"/>
  <Override PartName="/ppt/media/image42.png" ContentType="image/png"/>
  <Override PartName="/ppt/media/image43.png" ContentType="image/png"/>
  <Override PartName="/ppt/media/image44.png" ContentType="image/png"/>
  <Override PartName="/ppt/media/image45.png" ContentType="image/png"/>
  <Override PartName="/ppt/media/image46.png" ContentType="image/png"/>
  <Override PartName="/ppt/media/image47.png" ContentType="image/png"/>
  <Override PartName="/ppt/media/image48.png" ContentType="image/png"/>
  <Override PartName="/ppt/media/image49.png" ContentType="image/png"/>
  <Override PartName="/ppt/media/image50.png" ContentType="image/png"/>
  <Override PartName="/ppt/media/image51.png" ContentType="image/png"/>
  <Override PartName="/ppt/media/image52.png" ContentType="image/png"/>
  <Override PartName="/ppt/media/image53.png" ContentType="image/png"/>
  <Override PartName="/ppt/media/image54.png" ContentType="image/png"/>
  <Override PartName="/ppt/media/image55.png" ContentType="image/png"/>
  <Override PartName="/ppt/media/image56.png" ContentType="image/png"/>
  <Override PartName="/ppt/media/image60.png" ContentType="image/png"/>
  <Override PartName="/ppt/media/image61.png" ContentType="image/png"/>
  <Override PartName="/ppt/media/image62.png" ContentType="image/png"/>
  <Override PartName="/ppt/media/image63.png" ContentType="image/png"/>
  <Override PartName="/ppt/media/image64.png" ContentType="image/png"/>
  <Override PartName="/ppt/media/image65.png" ContentType="image/png"/>
  <Override PartName="/ppt/media/image66.png" ContentType="image/png"/>
  <Override PartName="/ppt/media/image67.png" ContentType="image/png"/>
  <Override PartName="/ppt/media/image68.png" ContentType="image/png"/>
  <Override PartName="/ppt/media/image69.png" ContentType="image/png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  <Override PartName="/ppt/slides/_rels/slide22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x="9144000" cy="6858000"/>
  <p:notesSz cx="6735762" cy="9799637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komentářů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&lt;záhlaví&gt;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&lt;datum/čas&gt;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&lt;zápatí&gt;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AB9EEF7D-7FBB-42BB-ACFF-6B0709705080}" type="slidenum"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&lt;číslo&gt;</a:t>
            </a:fld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3814920" y="9307440"/>
            <a:ext cx="2918880" cy="490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5FF7886E-11B9-41F5-AD23-6964F9F156D9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0" name="CustomShape 2"/>
          <p:cNvSpPr/>
          <p:nvPr/>
        </p:nvSpPr>
        <p:spPr>
          <a:xfrm>
            <a:off x="672840" y="4654080"/>
            <a:ext cx="5389200" cy="441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ustomShape 1"/>
          <p:cNvSpPr/>
          <p:nvPr/>
        </p:nvSpPr>
        <p:spPr>
          <a:xfrm>
            <a:off x="3814920" y="9307440"/>
            <a:ext cx="2918880" cy="490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5C50FCEA-8AC5-4076-8E02-DEC8476AA2AB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8" name="CustomShape 2"/>
          <p:cNvSpPr/>
          <p:nvPr/>
        </p:nvSpPr>
        <p:spPr>
          <a:xfrm>
            <a:off x="672840" y="4654080"/>
            <a:ext cx="5389200" cy="441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3814920" y="9307440"/>
            <a:ext cx="2918880" cy="490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09B4DAC4-DD5E-40D1-B55B-57B5A4285CC9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672840" y="4654080"/>
            <a:ext cx="5389200" cy="441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3814920" y="9307440"/>
            <a:ext cx="2918880" cy="490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5E9A0AFE-97DF-4F69-A5E5-8F8AB0005ABC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2" name="CustomShape 2"/>
          <p:cNvSpPr/>
          <p:nvPr/>
        </p:nvSpPr>
        <p:spPr>
          <a:xfrm>
            <a:off x="672840" y="4654080"/>
            <a:ext cx="5389200" cy="441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CustomShape 1"/>
          <p:cNvSpPr/>
          <p:nvPr/>
        </p:nvSpPr>
        <p:spPr>
          <a:xfrm>
            <a:off x="3814920" y="9307440"/>
            <a:ext cx="2918880" cy="490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64DC2E5F-E485-4F71-898B-79C0EB4479DC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4" name="CustomShape 2"/>
          <p:cNvSpPr/>
          <p:nvPr/>
        </p:nvSpPr>
        <p:spPr>
          <a:xfrm>
            <a:off x="672840" y="4654080"/>
            <a:ext cx="5389200" cy="441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3814920" y="9307440"/>
            <a:ext cx="2918880" cy="490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77719282-4A21-45FA-82F5-D8DA25108095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6" name="CustomShape 2"/>
          <p:cNvSpPr/>
          <p:nvPr/>
        </p:nvSpPr>
        <p:spPr>
          <a:xfrm>
            <a:off x="672840" y="4654080"/>
            <a:ext cx="5389200" cy="441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CustomShape 1"/>
          <p:cNvSpPr/>
          <p:nvPr/>
        </p:nvSpPr>
        <p:spPr>
          <a:xfrm>
            <a:off x="3814920" y="9307440"/>
            <a:ext cx="2918880" cy="490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70DAD80E-AEB0-406B-89A4-CD6DE684B492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8" name="CustomShape 2"/>
          <p:cNvSpPr/>
          <p:nvPr/>
        </p:nvSpPr>
        <p:spPr>
          <a:xfrm>
            <a:off x="672840" y="4654080"/>
            <a:ext cx="5389200" cy="441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3814920" y="9307440"/>
            <a:ext cx="2918880" cy="490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4EC9E660-BCEB-4E8C-AF06-4BB3454A5DD2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0" name="CustomShape 2"/>
          <p:cNvSpPr/>
          <p:nvPr/>
        </p:nvSpPr>
        <p:spPr>
          <a:xfrm>
            <a:off x="672840" y="4654080"/>
            <a:ext cx="5389200" cy="441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CustomShape 1"/>
          <p:cNvSpPr/>
          <p:nvPr/>
        </p:nvSpPr>
        <p:spPr>
          <a:xfrm>
            <a:off x="3814920" y="9307440"/>
            <a:ext cx="2918880" cy="490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38347A63-86B3-424C-888A-01D2EE336B01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2" name="CustomShape 2"/>
          <p:cNvSpPr/>
          <p:nvPr/>
        </p:nvSpPr>
        <p:spPr>
          <a:xfrm>
            <a:off x="672840" y="4654080"/>
            <a:ext cx="5389200" cy="441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CustomShape 1"/>
          <p:cNvSpPr/>
          <p:nvPr/>
        </p:nvSpPr>
        <p:spPr>
          <a:xfrm>
            <a:off x="3814920" y="9307440"/>
            <a:ext cx="2918880" cy="490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B46A88CA-A11C-4E6D-AD5F-233965C159F2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4" name="CustomShape 2"/>
          <p:cNvSpPr/>
          <p:nvPr/>
        </p:nvSpPr>
        <p:spPr>
          <a:xfrm>
            <a:off x="672840" y="4654080"/>
            <a:ext cx="5389200" cy="441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CustomShape 1"/>
          <p:cNvSpPr/>
          <p:nvPr/>
        </p:nvSpPr>
        <p:spPr>
          <a:xfrm>
            <a:off x="3814920" y="9307440"/>
            <a:ext cx="2918880" cy="490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684AECED-1131-4737-B48F-31C4C09EA975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672840" y="4654080"/>
            <a:ext cx="5389200" cy="441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3814920" y="9307440"/>
            <a:ext cx="2918880" cy="490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6AFE5DC5-B7B6-4C11-9D67-FC0D0436996A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672840" y="4654080"/>
            <a:ext cx="5389200" cy="441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2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CustomShape 1"/>
          <p:cNvSpPr/>
          <p:nvPr/>
        </p:nvSpPr>
        <p:spPr>
          <a:xfrm>
            <a:off x="3814920" y="9307440"/>
            <a:ext cx="2918880" cy="490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0E5D1F8F-F2EE-4337-B52E-CDEB308EC80A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8" name="CustomShape 2"/>
          <p:cNvSpPr/>
          <p:nvPr/>
        </p:nvSpPr>
        <p:spPr>
          <a:xfrm>
            <a:off x="672840" y="4654080"/>
            <a:ext cx="5389200" cy="441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CustomShape 1"/>
          <p:cNvSpPr/>
          <p:nvPr/>
        </p:nvSpPr>
        <p:spPr>
          <a:xfrm>
            <a:off x="3814920" y="9307440"/>
            <a:ext cx="2918880" cy="490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B47A0B86-51E2-46D7-9081-10A97168D035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672840" y="4654080"/>
            <a:ext cx="5389200" cy="441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2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CustomShape 1"/>
          <p:cNvSpPr/>
          <p:nvPr/>
        </p:nvSpPr>
        <p:spPr>
          <a:xfrm>
            <a:off x="3814920" y="9307440"/>
            <a:ext cx="2918880" cy="490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309EEAF4-43FF-49F3-8CC7-D616EC259DF8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2" name="CustomShape 2"/>
          <p:cNvSpPr/>
          <p:nvPr/>
        </p:nvSpPr>
        <p:spPr>
          <a:xfrm>
            <a:off x="672840" y="4654080"/>
            <a:ext cx="5389200" cy="441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CustomShape 1"/>
          <p:cNvSpPr/>
          <p:nvPr/>
        </p:nvSpPr>
        <p:spPr>
          <a:xfrm>
            <a:off x="3814920" y="9307440"/>
            <a:ext cx="2918880" cy="490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C8E6D8E0-F374-4245-909B-10AA0BB06225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4" name="CustomShape 2"/>
          <p:cNvSpPr/>
          <p:nvPr/>
        </p:nvSpPr>
        <p:spPr>
          <a:xfrm>
            <a:off x="672840" y="4654080"/>
            <a:ext cx="5389200" cy="441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3814920" y="9307440"/>
            <a:ext cx="2918880" cy="490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2F24FDF5-0437-4484-83C1-F4E0F6B26BA9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6" name="CustomShape 2"/>
          <p:cNvSpPr/>
          <p:nvPr/>
        </p:nvSpPr>
        <p:spPr>
          <a:xfrm>
            <a:off x="672840" y="4654080"/>
            <a:ext cx="5389200" cy="441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3814920" y="9307440"/>
            <a:ext cx="2918880" cy="490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29CA03F1-C98A-44E7-B4B5-21B1CCF229EC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8" name="CustomShape 2"/>
          <p:cNvSpPr/>
          <p:nvPr/>
        </p:nvSpPr>
        <p:spPr>
          <a:xfrm>
            <a:off x="672840" y="4654080"/>
            <a:ext cx="5389200" cy="441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3814920" y="9307440"/>
            <a:ext cx="2918880" cy="490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FAF6CC93-D2BD-49BE-A4F1-035B49FD22B9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0" name="CustomShape 2"/>
          <p:cNvSpPr/>
          <p:nvPr/>
        </p:nvSpPr>
        <p:spPr>
          <a:xfrm>
            <a:off x="672840" y="4654080"/>
            <a:ext cx="5389200" cy="441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3814920" y="9307440"/>
            <a:ext cx="2918880" cy="490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CF8598A7-7FFC-45CC-81C9-80F8C391FC67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672840" y="4654080"/>
            <a:ext cx="5389200" cy="441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ustomShape 1"/>
          <p:cNvSpPr/>
          <p:nvPr/>
        </p:nvSpPr>
        <p:spPr>
          <a:xfrm>
            <a:off x="3814920" y="9307440"/>
            <a:ext cx="2918880" cy="490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6D8CF41C-1078-455B-BAA2-E68BFC98F7ED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4" name="CustomShape 2"/>
          <p:cNvSpPr/>
          <p:nvPr/>
        </p:nvSpPr>
        <p:spPr>
          <a:xfrm>
            <a:off x="672840" y="4654080"/>
            <a:ext cx="5389200" cy="441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CustomShape 1"/>
          <p:cNvSpPr/>
          <p:nvPr/>
        </p:nvSpPr>
        <p:spPr>
          <a:xfrm>
            <a:off x="3814920" y="9307440"/>
            <a:ext cx="2918880" cy="490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42CC9BAA-5BF8-4E9C-B09E-D41AFBFB1617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6" name="CustomShape 2"/>
          <p:cNvSpPr/>
          <p:nvPr/>
        </p:nvSpPr>
        <p:spPr>
          <a:xfrm>
            <a:off x="672840" y="4654080"/>
            <a:ext cx="5389200" cy="441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0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1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slideLayout" Target="../slideLayouts/slideLayout3.xml"/><Relationship Id="rId6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33.png"/><Relationship Id="rId2" Type="http://schemas.openxmlformats.org/officeDocument/2006/relationships/image" Target="../media/image34.png"/><Relationship Id="rId3" Type="http://schemas.openxmlformats.org/officeDocument/2006/relationships/image" Target="../media/image35.png"/><Relationship Id="rId4" Type="http://schemas.openxmlformats.org/officeDocument/2006/relationships/slideLayout" Target="../slideLayouts/slideLayout13.xml"/><Relationship Id="rId5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36.png"/><Relationship Id="rId2" Type="http://schemas.openxmlformats.org/officeDocument/2006/relationships/image" Target="../media/image37.png"/><Relationship Id="rId3" Type="http://schemas.openxmlformats.org/officeDocument/2006/relationships/image" Target="../media/image38.png"/><Relationship Id="rId4" Type="http://schemas.openxmlformats.org/officeDocument/2006/relationships/slideLayout" Target="../slideLayouts/slideLayout13.xml"/><Relationship Id="rId5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39.png"/><Relationship Id="rId2" Type="http://schemas.openxmlformats.org/officeDocument/2006/relationships/image" Target="../media/image40.png"/><Relationship Id="rId3" Type="http://schemas.openxmlformats.org/officeDocument/2006/relationships/image" Target="../media/image41.png"/><Relationship Id="rId4" Type="http://schemas.openxmlformats.org/officeDocument/2006/relationships/slideLayout" Target="../slideLayouts/slideLayout13.xml"/><Relationship Id="rId5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42.png"/><Relationship Id="rId2" Type="http://schemas.openxmlformats.org/officeDocument/2006/relationships/image" Target="../media/image43.png"/><Relationship Id="rId3" Type="http://schemas.openxmlformats.org/officeDocument/2006/relationships/image" Target="../media/image44.png"/><Relationship Id="rId4" Type="http://schemas.openxmlformats.org/officeDocument/2006/relationships/slideLayout" Target="../slideLayouts/slideLayout13.xml"/><Relationship Id="rId5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45.png"/><Relationship Id="rId2" Type="http://schemas.openxmlformats.org/officeDocument/2006/relationships/image" Target="../media/image46.png"/><Relationship Id="rId3" Type="http://schemas.openxmlformats.org/officeDocument/2006/relationships/image" Target="../media/image47.png"/><Relationship Id="rId4" Type="http://schemas.openxmlformats.org/officeDocument/2006/relationships/slideLayout" Target="../slideLayouts/slideLayout13.xml"/><Relationship Id="rId5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48.png"/><Relationship Id="rId2" Type="http://schemas.openxmlformats.org/officeDocument/2006/relationships/image" Target="../media/image49.png"/><Relationship Id="rId3" Type="http://schemas.openxmlformats.org/officeDocument/2006/relationships/image" Target="../media/image50.png"/><Relationship Id="rId4" Type="http://schemas.openxmlformats.org/officeDocument/2006/relationships/slideLayout" Target="../slideLayouts/slideLayout13.xml"/><Relationship Id="rId5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51.png"/><Relationship Id="rId2" Type="http://schemas.openxmlformats.org/officeDocument/2006/relationships/image" Target="../media/image52.png"/><Relationship Id="rId3" Type="http://schemas.openxmlformats.org/officeDocument/2006/relationships/image" Target="../media/image53.png"/><Relationship Id="rId4" Type="http://schemas.openxmlformats.org/officeDocument/2006/relationships/slideLayout" Target="../slideLayouts/slideLayout13.xml"/><Relationship Id="rId5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54.png"/><Relationship Id="rId2" Type="http://schemas.openxmlformats.org/officeDocument/2006/relationships/image" Target="../media/image55.png"/><Relationship Id="rId3" Type="http://schemas.openxmlformats.org/officeDocument/2006/relationships/image" Target="../media/image56.png"/><Relationship Id="rId4" Type="http://schemas.openxmlformats.org/officeDocument/2006/relationships/slideLayout" Target="../slideLayouts/slideLayout13.xml"/><Relationship Id="rId5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57.png"/><Relationship Id="rId2" Type="http://schemas.openxmlformats.org/officeDocument/2006/relationships/image" Target="../media/image58.png"/><Relationship Id="rId3" Type="http://schemas.openxmlformats.org/officeDocument/2006/relationships/image" Target="../media/image59.png"/><Relationship Id="rId4" Type="http://schemas.openxmlformats.org/officeDocument/2006/relationships/slideLayout" Target="../slideLayouts/slideLayout13.xml"/><Relationship Id="rId5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60.png"/><Relationship Id="rId2" Type="http://schemas.openxmlformats.org/officeDocument/2006/relationships/image" Target="../media/image61.png"/><Relationship Id="rId3" Type="http://schemas.openxmlformats.org/officeDocument/2006/relationships/image" Target="../media/image62.png"/><Relationship Id="rId4" Type="http://schemas.openxmlformats.org/officeDocument/2006/relationships/slideLayout" Target="../slideLayouts/slideLayout13.xml"/><Relationship Id="rId5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slideLayout" Target="../slideLayouts/slideLayout13.xml"/><Relationship Id="rId5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63.png"/><Relationship Id="rId2" Type="http://schemas.openxmlformats.org/officeDocument/2006/relationships/image" Target="../media/image64.png"/><Relationship Id="rId3" Type="http://schemas.openxmlformats.org/officeDocument/2006/relationships/image" Target="../media/image65.png"/><Relationship Id="rId4" Type="http://schemas.openxmlformats.org/officeDocument/2006/relationships/slideLayout" Target="../slideLayouts/slideLayout13.xml"/><Relationship Id="rId5" Type="http://schemas.openxmlformats.org/officeDocument/2006/relationships/notesSlide" Target="../notesSlides/notesSlide20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66.png"/><Relationship Id="rId2" Type="http://schemas.openxmlformats.org/officeDocument/2006/relationships/image" Target="../media/image67.png"/><Relationship Id="rId3" Type="http://schemas.openxmlformats.org/officeDocument/2006/relationships/image" Target="../media/image68.png"/><Relationship Id="rId4" Type="http://schemas.openxmlformats.org/officeDocument/2006/relationships/slideLayout" Target="../slideLayouts/slideLayout13.xml"/><Relationship Id="rId5" Type="http://schemas.openxmlformats.org/officeDocument/2006/relationships/notesSlide" Target="../notesSlides/notesSlide2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69.png"/><Relationship Id="rId2" Type="http://schemas.openxmlformats.org/officeDocument/2006/relationships/image" Target="../media/image70.png"/><Relationship Id="rId3" Type="http://schemas.openxmlformats.org/officeDocument/2006/relationships/image" Target="../media/image71.png"/><Relationship Id="rId4" Type="http://schemas.openxmlformats.org/officeDocument/2006/relationships/image" Target="../media/image72.png"/><Relationship Id="rId5" Type="http://schemas.openxmlformats.org/officeDocument/2006/relationships/slideLayout" Target="../slideLayouts/slideLayout13.xml"/><Relationship Id="rId6" Type="http://schemas.openxmlformats.org/officeDocument/2006/relationships/notesSlide" Target="../notesSlides/notesSlide2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slideLayout" Target="../slideLayouts/slideLayout13.xml"/><Relationship Id="rId5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slideLayout" Target="../slideLayouts/slideLayout13.xml"/><Relationship Id="rId5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8.png"/><Relationship Id="rId2" Type="http://schemas.openxmlformats.org/officeDocument/2006/relationships/image" Target="../media/image19.png"/><Relationship Id="rId3" Type="http://schemas.openxmlformats.org/officeDocument/2006/relationships/image" Target="../media/image20.png"/><Relationship Id="rId4" Type="http://schemas.openxmlformats.org/officeDocument/2006/relationships/slideLayout" Target="../slideLayouts/slideLayout13.xml"/><Relationship Id="rId5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1.png"/><Relationship Id="rId2" Type="http://schemas.openxmlformats.org/officeDocument/2006/relationships/image" Target="../media/image22.png"/><Relationship Id="rId3" Type="http://schemas.openxmlformats.org/officeDocument/2006/relationships/image" Target="../media/image23.png"/><Relationship Id="rId4" Type="http://schemas.openxmlformats.org/officeDocument/2006/relationships/slideLayout" Target="../slideLayouts/slideLayout13.xml"/><Relationship Id="rId5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4.png"/><Relationship Id="rId2" Type="http://schemas.openxmlformats.org/officeDocument/2006/relationships/image" Target="../media/image25.png"/><Relationship Id="rId3" Type="http://schemas.openxmlformats.org/officeDocument/2006/relationships/image" Target="../media/image26.png"/><Relationship Id="rId4" Type="http://schemas.openxmlformats.org/officeDocument/2006/relationships/slideLayout" Target="../slideLayouts/slideLayout13.xml"/><Relationship Id="rId5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7.png"/><Relationship Id="rId2" Type="http://schemas.openxmlformats.org/officeDocument/2006/relationships/image" Target="../media/image28.png"/><Relationship Id="rId3" Type="http://schemas.openxmlformats.org/officeDocument/2006/relationships/image" Target="../media/image29.png"/><Relationship Id="rId4" Type="http://schemas.openxmlformats.org/officeDocument/2006/relationships/slideLayout" Target="../slideLayouts/slideLayout13.xml"/><Relationship Id="rId5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30.png"/><Relationship Id="rId2" Type="http://schemas.openxmlformats.org/officeDocument/2006/relationships/image" Target="../media/image31.png"/><Relationship Id="rId3" Type="http://schemas.openxmlformats.org/officeDocument/2006/relationships/image" Target="../media/image32.png"/><Relationship Id="rId4" Type="http://schemas.openxmlformats.org/officeDocument/2006/relationships/slideLayout" Target="../slideLayouts/slideLayout13.xml"/><Relationship Id="rId5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Picture 4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pic>
        <p:nvPicPr>
          <p:cNvPr id="78" name="Picture 5" descr=""/>
          <p:cNvPicPr/>
          <p:nvPr/>
        </p:nvPicPr>
        <p:blipFill>
          <a:blip r:embed="rId2"/>
          <a:stretch/>
        </p:blipFill>
        <p:spPr>
          <a:xfrm>
            <a:off x="0" y="3049560"/>
            <a:ext cx="6300360" cy="3808080"/>
          </a:xfrm>
          <a:prstGeom prst="rect">
            <a:avLst/>
          </a:prstGeom>
          <a:ln>
            <a:noFill/>
          </a:ln>
        </p:spPr>
      </p:pic>
      <p:pic>
        <p:nvPicPr>
          <p:cNvPr id="79" name="Picture 6" descr=""/>
          <p:cNvPicPr/>
          <p:nvPr/>
        </p:nvPicPr>
        <p:blipFill>
          <a:blip r:embed="rId3"/>
          <a:stretch/>
        </p:blipFill>
        <p:spPr>
          <a:xfrm>
            <a:off x="0" y="3798720"/>
            <a:ext cx="5076360" cy="3058920"/>
          </a:xfrm>
          <a:prstGeom prst="rect">
            <a:avLst/>
          </a:prstGeom>
          <a:ln>
            <a:noFill/>
          </a:ln>
        </p:spPr>
      </p:pic>
      <p:sp>
        <p:nvSpPr>
          <p:cNvPr id="80" name="CustomShape 1"/>
          <p:cNvSpPr/>
          <p:nvPr/>
        </p:nvSpPr>
        <p:spPr>
          <a:xfrm>
            <a:off x="831960" y="2130120"/>
            <a:ext cx="7772040" cy="1469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1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PROBAČNÍ A MEDIAČNÍ SLUŽBA ČR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2700360" y="3212640"/>
            <a:ext cx="5903640" cy="64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16000" indent="-216000" algn="ctr">
              <a:lnSpc>
                <a:spcPct val="100000"/>
              </a:lnSpc>
              <a:buClr>
                <a:srgbClr val="0072b5"/>
              </a:buClr>
              <a:buFont typeface="Symbol"/>
              <a:buChar char="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 </a:t>
            </a: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PROBACE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 algn="ctr">
              <a:lnSpc>
                <a:spcPct val="100000"/>
              </a:lnSpc>
              <a:buClr>
                <a:srgbClr val="0072b5"/>
              </a:buClr>
              <a:buFont typeface="Symbol"/>
              <a:buChar char="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  </a:t>
            </a: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PAROLE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2" name="Picture 7" descr=""/>
          <p:cNvPicPr/>
          <p:nvPr/>
        </p:nvPicPr>
        <p:blipFill>
          <a:blip r:embed="rId4"/>
          <a:stretch/>
        </p:blipFill>
        <p:spPr>
          <a:xfrm>
            <a:off x="5292720" y="692280"/>
            <a:ext cx="3206520" cy="3344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pic>
        <p:nvPicPr>
          <p:cNvPr id="125" name="Picture 3" descr=""/>
          <p:cNvPicPr/>
          <p:nvPr/>
        </p:nvPicPr>
        <p:blipFill>
          <a:blip r:embed="rId2"/>
          <a:stretch/>
        </p:blipFill>
        <p:spPr>
          <a:xfrm>
            <a:off x="0" y="3049560"/>
            <a:ext cx="6300360" cy="3808080"/>
          </a:xfrm>
          <a:prstGeom prst="rect">
            <a:avLst/>
          </a:prstGeom>
          <a:ln>
            <a:noFill/>
          </a:ln>
        </p:spPr>
      </p:pic>
      <p:pic>
        <p:nvPicPr>
          <p:cNvPr id="126" name="Picture 8" descr=""/>
          <p:cNvPicPr/>
          <p:nvPr/>
        </p:nvPicPr>
        <p:blipFill>
          <a:blip r:embed="rId3"/>
          <a:stretch/>
        </p:blipFill>
        <p:spPr>
          <a:xfrm>
            <a:off x="7745400" y="0"/>
            <a:ext cx="856800" cy="907560"/>
          </a:xfrm>
          <a:prstGeom prst="rect">
            <a:avLst/>
          </a:prstGeom>
          <a:ln>
            <a:noFill/>
          </a:ln>
        </p:spPr>
      </p:pic>
      <p:sp>
        <p:nvSpPr>
          <p:cNvPr id="127" name="CustomShape 1"/>
          <p:cNvSpPr/>
          <p:nvPr/>
        </p:nvSpPr>
        <p:spPr>
          <a:xfrm>
            <a:off x="539640" y="1268280"/>
            <a:ext cx="7777080" cy="5184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RIZIKO 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= nebezpečí, hrozba, pravděpodobnost nezdaru, recidivy, újmy.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RIZIKOVÝ FAKTOR  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= okolnost podněcující vznik rizika, zvyšující pravděpodobnost jeho vzniku.</a:t>
            </a: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15000"/>
              </a:lnSpc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 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15000"/>
              </a:lnSpc>
              <a:buClr>
                <a:srgbClr val="0070c0"/>
              </a:buClr>
              <a:buFont typeface="Wingdings" charset="2"/>
              <a:buChar char=""/>
            </a:pPr>
            <a:r>
              <a:rPr b="1" lang="cs-CZ" sz="2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Dělení rizikových faktorů: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STATICKÉ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- v čase neměnné, např. věk, pohlaví, trestní minulost, dřívější výkon alternativních trestů, aj.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DYNAMICKÉ 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- v čase proměnlivé, např. rodinná situace, kriminální vazby, užívání drog, finance, bydlení aj.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756720" y="618840"/>
            <a:ext cx="6803280" cy="64908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ANALÝZA RIZIK A POTŘEB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pic>
        <p:nvPicPr>
          <p:cNvPr id="130" name="Picture 3" descr=""/>
          <p:cNvPicPr/>
          <p:nvPr/>
        </p:nvPicPr>
        <p:blipFill>
          <a:blip r:embed="rId2"/>
          <a:stretch/>
        </p:blipFill>
        <p:spPr>
          <a:xfrm>
            <a:off x="0" y="3049560"/>
            <a:ext cx="6300360" cy="3808080"/>
          </a:xfrm>
          <a:prstGeom prst="rect">
            <a:avLst/>
          </a:prstGeom>
          <a:ln>
            <a:noFill/>
          </a:ln>
        </p:spPr>
      </p:pic>
      <p:pic>
        <p:nvPicPr>
          <p:cNvPr id="131" name="Picture 8" descr=""/>
          <p:cNvPicPr/>
          <p:nvPr/>
        </p:nvPicPr>
        <p:blipFill>
          <a:blip r:embed="rId3"/>
          <a:stretch/>
        </p:blipFill>
        <p:spPr>
          <a:xfrm>
            <a:off x="7745400" y="0"/>
            <a:ext cx="856800" cy="907560"/>
          </a:xfrm>
          <a:prstGeom prst="rect">
            <a:avLst/>
          </a:prstGeom>
          <a:ln>
            <a:noFill/>
          </a:ln>
        </p:spPr>
      </p:pic>
      <p:sp>
        <p:nvSpPr>
          <p:cNvPr id="132" name="CustomShape 1"/>
          <p:cNvSpPr/>
          <p:nvPr/>
        </p:nvSpPr>
        <p:spPr>
          <a:xfrm>
            <a:off x="539640" y="1268280"/>
            <a:ext cx="7777080" cy="5184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360">
              <a:lnSpc>
                <a:spcPct val="100000"/>
              </a:lnSpc>
              <a:buClr>
                <a:srgbClr val="0070c0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Analýza - pracovník se zaměří na následující oblasti: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aktuální TČ, trestní minulost, okolnosti ovlivňující TČ, postoj obviněného k TČ a k oběti, potřeby obviněného,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zaměstnání, vzdělání, finanční situace, bydlení, postoje, myšlení, chování obviněného, sociální okolí, závislosti, zdraví atd.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 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Vyhodnocování - určení pravděpodobnosti další trestné činnosti: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určit </a:t>
            </a:r>
            <a:r>
              <a:rPr b="0" lang="cs-CZ" sz="20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míru rizika recidivy a újmy (nízká, střední, vysoká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0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charakter újmy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(materiální, sexuální, na zdraví, životě, psychická)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0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uvést zdroje, důvody vyhodnocení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(proč si to myslím?)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 konkrétně by se mohlo stát, komu, za jakých okolností a s jakými dopady?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756720" y="432000"/>
            <a:ext cx="6803280" cy="64908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ANALÝZA RIZIK A POTŘEB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pic>
        <p:nvPicPr>
          <p:cNvPr id="135" name="Picture 3" descr=""/>
          <p:cNvPicPr/>
          <p:nvPr/>
        </p:nvPicPr>
        <p:blipFill>
          <a:blip r:embed="rId2"/>
          <a:stretch/>
        </p:blipFill>
        <p:spPr>
          <a:xfrm>
            <a:off x="0" y="3049560"/>
            <a:ext cx="6300360" cy="3808080"/>
          </a:xfrm>
          <a:prstGeom prst="rect">
            <a:avLst/>
          </a:prstGeom>
          <a:ln>
            <a:noFill/>
          </a:ln>
        </p:spPr>
      </p:pic>
      <p:pic>
        <p:nvPicPr>
          <p:cNvPr id="136" name="Picture 8" descr=""/>
          <p:cNvPicPr/>
          <p:nvPr/>
        </p:nvPicPr>
        <p:blipFill>
          <a:blip r:embed="rId3"/>
          <a:stretch/>
        </p:blipFill>
        <p:spPr>
          <a:xfrm>
            <a:off x="7745400" y="0"/>
            <a:ext cx="856800" cy="907560"/>
          </a:xfrm>
          <a:prstGeom prst="rect">
            <a:avLst/>
          </a:prstGeom>
          <a:ln>
            <a:noFill/>
          </a:ln>
        </p:spPr>
      </p:pic>
      <p:sp>
        <p:nvSpPr>
          <p:cNvPr id="137" name="CustomShape 1"/>
          <p:cNvSpPr/>
          <p:nvPr/>
        </p:nvSpPr>
        <p:spPr>
          <a:xfrm>
            <a:off x="539640" y="1268280"/>
            <a:ext cx="7777080" cy="5184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z vyhodnocení vyplývá </a:t>
            </a: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závažnost případu,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ta určuje míru intenzity a charakter intervence 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(konkrétní podobu výkonu dohledu, doporučované alternativy),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PÚ musí výsledky analýzy zohlednit při sestavení probačního plánu dohledu 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konkrétně stanoví, jakým způsobem bude rizika zmenšovat a jakým způsobem budou potřeby pachatele řešeny (např. dokladovat placení náhrady škody, zkontaktovat exekutora, testování – alkohol, drogy, atd.)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Důležitá je pravidelná kontrola ujednaného, vyhodnocení a aktualizace plánů.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CustomShape 2"/>
          <p:cNvSpPr/>
          <p:nvPr/>
        </p:nvSpPr>
        <p:spPr>
          <a:xfrm>
            <a:off x="756720" y="576000"/>
            <a:ext cx="6803280" cy="64908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ANALÝZA RIZIK A POTŘEB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pic>
        <p:nvPicPr>
          <p:cNvPr id="140" name="Picture 3" descr=""/>
          <p:cNvPicPr/>
          <p:nvPr/>
        </p:nvPicPr>
        <p:blipFill>
          <a:blip r:embed="rId2"/>
          <a:stretch/>
        </p:blipFill>
        <p:spPr>
          <a:xfrm>
            <a:off x="0" y="3121560"/>
            <a:ext cx="6300360" cy="3808080"/>
          </a:xfrm>
          <a:prstGeom prst="rect">
            <a:avLst/>
          </a:prstGeom>
          <a:ln>
            <a:noFill/>
          </a:ln>
        </p:spPr>
      </p:pic>
      <p:pic>
        <p:nvPicPr>
          <p:cNvPr id="141" name="Picture 8" descr=""/>
          <p:cNvPicPr/>
          <p:nvPr/>
        </p:nvPicPr>
        <p:blipFill>
          <a:blip r:embed="rId3"/>
          <a:stretch/>
        </p:blipFill>
        <p:spPr>
          <a:xfrm>
            <a:off x="7745400" y="0"/>
            <a:ext cx="856800" cy="907560"/>
          </a:xfrm>
          <a:prstGeom prst="rect">
            <a:avLst/>
          </a:prstGeom>
          <a:ln>
            <a:noFill/>
          </a:ln>
        </p:spPr>
      </p:pic>
      <p:sp>
        <p:nvSpPr>
          <p:cNvPr id="142" name="CustomShape 1"/>
          <p:cNvSpPr/>
          <p:nvPr/>
        </p:nvSpPr>
        <p:spPr>
          <a:xfrm>
            <a:off x="539640" y="1368000"/>
            <a:ext cx="7777080" cy="5184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lvl="1" marL="457200" indent="-21600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Jedná se o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písemně zpracovanou individuální specifikaci,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konkretizaci výkonu dohledu – základní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nástroj efektivního výkonu dohledu.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Je vytvářen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ve spolupráci s klientem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a to formou srozumitelnou pro klienta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.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457200" indent="-21600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b="1" lang="cs-CZ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457200" indent="-21600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Obsahuje: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8200" indent="-2160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Pravidla spolupráce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8200" indent="-2160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Identifikace a pojmenování specifických potřeb a zájmů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Symbol"/>
              </a:rPr>
              <a:t>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jejich naplnění společensky přijatelným způsobem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(konkrétní, dílčí cíle a způsoby jejich naplnění – kdo, co, dokdy, jak udělá)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8200" indent="-2160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Zohlednění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soudem uložených povinností a omezení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8200" indent="-2160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Hodnocení úspěchů spolupráce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Symbol"/>
              </a:rPr>
              <a:t>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mapa cesty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8200" indent="-2160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Průběžná aktualizace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3" name="CustomShape 2"/>
          <p:cNvSpPr/>
          <p:nvPr/>
        </p:nvSpPr>
        <p:spPr>
          <a:xfrm>
            <a:off x="1008000" y="574560"/>
            <a:ext cx="6552000" cy="64908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PROBAČNÍ PLÁN DOHLEDU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pic>
        <p:nvPicPr>
          <p:cNvPr id="145" name="Picture 3" descr=""/>
          <p:cNvPicPr/>
          <p:nvPr/>
        </p:nvPicPr>
        <p:blipFill>
          <a:blip r:embed="rId2"/>
          <a:stretch/>
        </p:blipFill>
        <p:spPr>
          <a:xfrm>
            <a:off x="0" y="3121560"/>
            <a:ext cx="6300360" cy="3808080"/>
          </a:xfrm>
          <a:prstGeom prst="rect">
            <a:avLst/>
          </a:prstGeom>
          <a:ln>
            <a:noFill/>
          </a:ln>
        </p:spPr>
      </p:pic>
      <p:pic>
        <p:nvPicPr>
          <p:cNvPr id="146" name="Picture 8" descr=""/>
          <p:cNvPicPr/>
          <p:nvPr/>
        </p:nvPicPr>
        <p:blipFill>
          <a:blip r:embed="rId3"/>
          <a:stretch/>
        </p:blipFill>
        <p:spPr>
          <a:xfrm>
            <a:off x="7745400" y="0"/>
            <a:ext cx="856800" cy="907560"/>
          </a:xfrm>
          <a:prstGeom prst="rect">
            <a:avLst/>
          </a:prstGeom>
          <a:ln>
            <a:noFill/>
          </a:ln>
        </p:spPr>
      </p:pic>
      <p:sp>
        <p:nvSpPr>
          <p:cNvPr id="147" name="CustomShape 1"/>
          <p:cNvSpPr/>
          <p:nvPr/>
        </p:nvSpPr>
        <p:spPr>
          <a:xfrm>
            <a:off x="539640" y="1268280"/>
            <a:ext cx="7777080" cy="5184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lvl="1" marL="457200" indent="-21600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8200" indent="-2160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Jasně stanovená pravidla spolupráce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8200" indent="-2160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Jasně stanovené cíle – objektivní hodnocení spolupráce při jednání s klientem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8200" indent="-2160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Práce s úspěchem, pozitivy </a:t>
            </a: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Symbol"/>
              </a:rPr>
              <a:t></a:t>
            </a: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motivace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8200" indent="-2160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Hledání, co a jak měnit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8200" indent="-2160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Vytváří podklad pro hodnocení spolupráce pro potřeby informování soudu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457200" indent="-21600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8" name="CustomShape 2"/>
          <p:cNvSpPr/>
          <p:nvPr/>
        </p:nvSpPr>
        <p:spPr>
          <a:xfrm>
            <a:off x="756720" y="574560"/>
            <a:ext cx="6803280" cy="64908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PROBAČNÍ PLÁN DOHLEDU - PŘÍNOS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pic>
        <p:nvPicPr>
          <p:cNvPr id="150" name="Picture 3" descr=""/>
          <p:cNvPicPr/>
          <p:nvPr/>
        </p:nvPicPr>
        <p:blipFill>
          <a:blip r:embed="rId2"/>
          <a:stretch/>
        </p:blipFill>
        <p:spPr>
          <a:xfrm>
            <a:off x="0" y="3049560"/>
            <a:ext cx="6300360" cy="3808080"/>
          </a:xfrm>
          <a:prstGeom prst="rect">
            <a:avLst/>
          </a:prstGeom>
          <a:ln>
            <a:noFill/>
          </a:ln>
        </p:spPr>
      </p:pic>
      <p:pic>
        <p:nvPicPr>
          <p:cNvPr id="151" name="Picture 8" descr=""/>
          <p:cNvPicPr/>
          <p:nvPr/>
        </p:nvPicPr>
        <p:blipFill>
          <a:blip r:embed="rId3"/>
          <a:stretch/>
        </p:blipFill>
        <p:spPr>
          <a:xfrm>
            <a:off x="7745400" y="0"/>
            <a:ext cx="856800" cy="907560"/>
          </a:xfrm>
          <a:prstGeom prst="rect">
            <a:avLst/>
          </a:prstGeom>
          <a:ln>
            <a:noFill/>
          </a:ln>
        </p:spPr>
      </p:pic>
      <p:sp>
        <p:nvSpPr>
          <p:cNvPr id="152" name="CustomShape 1"/>
          <p:cNvSpPr/>
          <p:nvPr/>
        </p:nvSpPr>
        <p:spPr>
          <a:xfrm>
            <a:off x="539640" y="1268280"/>
            <a:ext cx="7777080" cy="5184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266400" indent="-26604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Zákon dává možnost podmíněného propuštění z výkonu trestu odnětí svobody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(zpravidla po výkonu poloviny trestu, při splnění zákonem daných podmínek dříve, u závažných trestných činů a při uložení trestu odnětí svobody nad 20 až do 30 let po 2/3 trestu, u odsouzených k výjimečnému trestu  na doživotí může být podmíněně propuštěn až po nejméně 20 letech),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04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jestliže </a:t>
            </a:r>
            <a:r>
              <a:rPr b="1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odsouzený </a:t>
            </a:r>
            <a:r>
              <a:rPr b="0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svým chováním a plněním svých povinností </a:t>
            </a:r>
            <a:r>
              <a:rPr b="1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prokázal polepšení a může se od něj očekávat, že v budoucnu povede řádný život </a:t>
            </a:r>
            <a:r>
              <a:rPr b="0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nebo soud příjme</a:t>
            </a:r>
            <a:r>
              <a:rPr b="1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záruku za dovršení nápravy odsouzeného.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3" name="CustomShape 2"/>
          <p:cNvSpPr/>
          <p:nvPr/>
        </p:nvSpPr>
        <p:spPr>
          <a:xfrm>
            <a:off x="757080" y="574560"/>
            <a:ext cx="6803280" cy="64908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PAROLE – PODMÍNĚNÉ PROPUŠTĚNÍ Z VTOS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pic>
        <p:nvPicPr>
          <p:cNvPr id="155" name="Picture 3" descr=""/>
          <p:cNvPicPr/>
          <p:nvPr/>
        </p:nvPicPr>
        <p:blipFill>
          <a:blip r:embed="rId2"/>
          <a:stretch/>
        </p:blipFill>
        <p:spPr>
          <a:xfrm>
            <a:off x="0" y="3049560"/>
            <a:ext cx="6300360" cy="3808080"/>
          </a:xfrm>
          <a:prstGeom prst="rect">
            <a:avLst/>
          </a:prstGeom>
          <a:ln>
            <a:noFill/>
          </a:ln>
        </p:spPr>
      </p:pic>
      <p:pic>
        <p:nvPicPr>
          <p:cNvPr id="156" name="Picture 8" descr=""/>
          <p:cNvPicPr/>
          <p:nvPr/>
        </p:nvPicPr>
        <p:blipFill>
          <a:blip r:embed="rId3"/>
          <a:stretch/>
        </p:blipFill>
        <p:spPr>
          <a:xfrm>
            <a:off x="7745400" y="0"/>
            <a:ext cx="856800" cy="907560"/>
          </a:xfrm>
          <a:prstGeom prst="rect">
            <a:avLst/>
          </a:prstGeom>
          <a:ln>
            <a:noFill/>
          </a:ln>
        </p:spPr>
      </p:pic>
      <p:sp>
        <p:nvSpPr>
          <p:cNvPr id="157" name="CustomShape 1"/>
          <p:cNvSpPr/>
          <p:nvPr/>
        </p:nvSpPr>
        <p:spPr>
          <a:xfrm>
            <a:off x="539640" y="1268280"/>
            <a:ext cx="7777080" cy="5184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Odsouzenému, kterého soud podmíněně propustí </a:t>
            </a:r>
            <a:r>
              <a:rPr b="1" lang="cs-CZ" sz="20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před vykonáním poloviny trestu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(§ 88/2) soud uloží </a:t>
            </a:r>
            <a:r>
              <a:rPr b="1" i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specifické povinnosti a omezení,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aby: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 ve zkušební době ZDRŽOVAL VE SVÉM OBYDLÍ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zejména v noční době a ve dnech pracovního klidu a volna (celková doba nesmí přesáhnout 1 rok)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nebo aby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VYKONAL PRÁCE VE PROSPĚCH OBCÍ, státních nebo jiných obecně prospěšných institucí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(50 až 200 hodin),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nebo aby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SLOŽIL URČENOU PENĚŽNÍ ČÁSTKU na pomoc obětem TČ na účet soudu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(dle osobních a majetkových poměrů 2.000,- až 10.000.000,- Kč).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8" name="CustomShape 2"/>
          <p:cNvSpPr/>
          <p:nvPr/>
        </p:nvSpPr>
        <p:spPr>
          <a:xfrm>
            <a:off x="612360" y="574560"/>
            <a:ext cx="6803280" cy="64908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PAROLE – PODMÍNĚNÉ PROPUŠTĚNÍ Z VTOS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1" dur="indefinite" restart="never" nodeType="tmRoot">
          <p:childTnLst>
            <p:seq>
              <p:cTn id="3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pic>
        <p:nvPicPr>
          <p:cNvPr id="160" name="Picture 3" descr=""/>
          <p:cNvPicPr/>
          <p:nvPr/>
        </p:nvPicPr>
        <p:blipFill>
          <a:blip r:embed="rId2"/>
          <a:stretch/>
        </p:blipFill>
        <p:spPr>
          <a:xfrm>
            <a:off x="0" y="3049560"/>
            <a:ext cx="6300360" cy="3808080"/>
          </a:xfrm>
          <a:prstGeom prst="rect">
            <a:avLst/>
          </a:prstGeom>
          <a:ln>
            <a:noFill/>
          </a:ln>
        </p:spPr>
      </p:pic>
      <p:pic>
        <p:nvPicPr>
          <p:cNvPr id="161" name="Picture 8" descr=""/>
          <p:cNvPicPr/>
          <p:nvPr/>
        </p:nvPicPr>
        <p:blipFill>
          <a:blip r:embed="rId3"/>
          <a:stretch/>
        </p:blipFill>
        <p:spPr>
          <a:xfrm>
            <a:off x="7745400" y="0"/>
            <a:ext cx="856800" cy="907560"/>
          </a:xfrm>
          <a:prstGeom prst="rect">
            <a:avLst/>
          </a:prstGeom>
          <a:ln>
            <a:noFill/>
          </a:ln>
        </p:spPr>
      </p:pic>
      <p:sp>
        <p:nvSpPr>
          <p:cNvPr id="162" name="CustomShape 1"/>
          <p:cNvSpPr/>
          <p:nvPr/>
        </p:nvSpPr>
        <p:spPr>
          <a:xfrm>
            <a:off x="539640" y="1268280"/>
            <a:ext cx="7777080" cy="5184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266400" indent="-26604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Podmíněné propuštění nepředstavuje nárokový institut - 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přestože odsouzený splní povinné náležitosti, soud nemusí jeho žádosti vyhovět.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04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Lze současně vyslovit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dohled  i přiměřená omezení a povinnosti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04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Soud vychází ze spisového materiálu zahrnujícího zprávu věznice, rejstřík trestu, příp. zprávy z místa bydliště a další podklady, dále soud přihlíží, zda má odsouzený zajištěnu práci a bydlení.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04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Při zamítnutí žádosti lze znovu požádat po roce od pravomocného rozhodnutí.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04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Pokud soud žádosti vyhoví, opouští odsouzený věznici po právní moci rozhodnutí.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757440" y="574560"/>
            <a:ext cx="6803280" cy="64908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PAROLE – PODMÍNĚNÉ PROPUŠTĚNÍ Z VTOS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3" dur="indefinite" restart="never" nodeType="tmRoot">
          <p:childTnLst>
            <p:seq>
              <p:cTn id="3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pic>
        <p:nvPicPr>
          <p:cNvPr id="165" name="Picture 3" descr=""/>
          <p:cNvPicPr/>
          <p:nvPr/>
        </p:nvPicPr>
        <p:blipFill>
          <a:blip r:embed="rId2"/>
          <a:stretch/>
        </p:blipFill>
        <p:spPr>
          <a:xfrm>
            <a:off x="0" y="3049560"/>
            <a:ext cx="6300360" cy="3808080"/>
          </a:xfrm>
          <a:prstGeom prst="rect">
            <a:avLst/>
          </a:prstGeom>
          <a:ln>
            <a:noFill/>
          </a:ln>
        </p:spPr>
      </p:pic>
      <p:pic>
        <p:nvPicPr>
          <p:cNvPr id="166" name="Picture 8" descr=""/>
          <p:cNvPicPr/>
          <p:nvPr/>
        </p:nvPicPr>
        <p:blipFill>
          <a:blip r:embed="rId3"/>
          <a:stretch/>
        </p:blipFill>
        <p:spPr>
          <a:xfrm>
            <a:off x="7745400" y="0"/>
            <a:ext cx="856800" cy="907560"/>
          </a:xfrm>
          <a:prstGeom prst="rect">
            <a:avLst/>
          </a:prstGeom>
          <a:ln>
            <a:noFill/>
          </a:ln>
        </p:spPr>
      </p:pic>
      <p:sp>
        <p:nvSpPr>
          <p:cNvPr id="167" name="CustomShape 1"/>
          <p:cNvSpPr/>
          <p:nvPr/>
        </p:nvSpPr>
        <p:spPr>
          <a:xfrm>
            <a:off x="539640" y="1268280"/>
            <a:ext cx="7777080" cy="5184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b="1" lang="cs-CZ" sz="2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Součinnost PMS a Vězeňské služby: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Součinnost  je zakotvena v dohodě mezi PMS a Vězeňskou službou ČR (VS).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PMS částečně pracuje ve věznici.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2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Cíl: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Vzájemná koordinace a efektivní výkon spolupráce PMS a VS v oblasti přípravy na rozhodování o podmíněném propuštění (PP) s dohledem.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2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Smysl: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Připravit pro soud RELEVANTNÍ PODKLADY pro rozhodování o PP, včetně doporučení k minimalizaci recidivy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8" name="CustomShape 2"/>
          <p:cNvSpPr/>
          <p:nvPr/>
        </p:nvSpPr>
        <p:spPr>
          <a:xfrm>
            <a:off x="648000" y="536760"/>
            <a:ext cx="6803280" cy="64908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PAROLE – PODMÍNĚNÉ PROPUŠTĚNÍ Z VTOS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5" dur="indefinite" restart="never" nodeType="tmRoot">
          <p:childTnLst>
            <p:seq>
              <p:cTn id="3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pic>
        <p:nvPicPr>
          <p:cNvPr id="170" name="Picture 3" descr=""/>
          <p:cNvPicPr/>
          <p:nvPr/>
        </p:nvPicPr>
        <p:blipFill>
          <a:blip r:embed="rId2"/>
          <a:stretch/>
        </p:blipFill>
        <p:spPr>
          <a:xfrm>
            <a:off x="0" y="3049560"/>
            <a:ext cx="6300360" cy="3808080"/>
          </a:xfrm>
          <a:prstGeom prst="rect">
            <a:avLst/>
          </a:prstGeom>
          <a:ln>
            <a:noFill/>
          </a:ln>
        </p:spPr>
      </p:pic>
      <p:pic>
        <p:nvPicPr>
          <p:cNvPr id="171" name="Picture 8" descr=""/>
          <p:cNvPicPr/>
          <p:nvPr/>
        </p:nvPicPr>
        <p:blipFill>
          <a:blip r:embed="rId3"/>
          <a:stretch/>
        </p:blipFill>
        <p:spPr>
          <a:xfrm>
            <a:off x="7745400" y="0"/>
            <a:ext cx="856800" cy="907560"/>
          </a:xfrm>
          <a:prstGeom prst="rect">
            <a:avLst/>
          </a:prstGeom>
          <a:ln>
            <a:noFill/>
          </a:ln>
        </p:spPr>
      </p:pic>
      <p:sp>
        <p:nvSpPr>
          <p:cNvPr id="172" name="CustomShape 1"/>
          <p:cNvSpPr/>
          <p:nvPr/>
        </p:nvSpPr>
        <p:spPr>
          <a:xfrm>
            <a:off x="539640" y="1268280"/>
            <a:ext cx="7777080" cy="5184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Vězeňská služba ČR při nástupu pachatele do výkonu trestu odnětí svobody informuje o možnostech spolupráce s PMS.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Znovu informace pro ty, kteří mohou za 6 měs. žádat o PP </a:t>
            </a: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Symbol"/>
              </a:rPr>
              <a:t></a:t>
            </a: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pachatel prodiskutuje s vychovatelem možnost spolupráce s PMS.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 případě, že má odsouzený o spolupráci s PMS zájem, vyplní „</a:t>
            </a:r>
            <a:r>
              <a:rPr b="1" i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podnět k zahájení spolupráce s PMS ČR</a:t>
            </a: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“ </a:t>
            </a: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Symbol"/>
              </a:rPr>
              <a:t></a:t>
            </a: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vyplnění základních informací (vychovatel zapíše do osobní karty, že klient kontaktoval PMS). Podnět zaslán PMS nejpozději do 3 měs. před podáním žádosti o PP.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Následně PÚ provede konzultaci s odsouzeným ve věznici. 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Před touto konzultací získá PÚ informace od vychovatele, sociálního pracovníka o osobě odsouzeného, seznámí se s osobním spisem a kartou odsouzeného.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3" name="CustomShape 2"/>
          <p:cNvSpPr/>
          <p:nvPr/>
        </p:nvSpPr>
        <p:spPr>
          <a:xfrm>
            <a:off x="648000" y="574560"/>
            <a:ext cx="6911640" cy="64908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PAROLE – součinnost PMS a Vězeňské služby ČR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7" dur="indefinite" restart="never" nodeType="tmRoot">
          <p:childTnLst>
            <p:seq>
              <p:cTn id="3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pic>
        <p:nvPicPr>
          <p:cNvPr id="84" name="Picture 3" descr=""/>
          <p:cNvPicPr/>
          <p:nvPr/>
        </p:nvPicPr>
        <p:blipFill>
          <a:blip r:embed="rId2"/>
          <a:stretch/>
        </p:blipFill>
        <p:spPr>
          <a:xfrm>
            <a:off x="0" y="3049560"/>
            <a:ext cx="6300360" cy="3808080"/>
          </a:xfrm>
          <a:prstGeom prst="rect">
            <a:avLst/>
          </a:prstGeom>
          <a:ln>
            <a:noFill/>
          </a:ln>
        </p:spPr>
      </p:pic>
      <p:pic>
        <p:nvPicPr>
          <p:cNvPr id="85" name="Picture 8" descr=""/>
          <p:cNvPicPr/>
          <p:nvPr/>
        </p:nvPicPr>
        <p:blipFill>
          <a:blip r:embed="rId3"/>
          <a:stretch/>
        </p:blipFill>
        <p:spPr>
          <a:xfrm>
            <a:off x="7745400" y="0"/>
            <a:ext cx="856800" cy="907560"/>
          </a:xfrm>
          <a:prstGeom prst="rect">
            <a:avLst/>
          </a:prstGeom>
          <a:ln>
            <a:noFill/>
          </a:ln>
        </p:spPr>
      </p:pic>
      <p:sp>
        <p:nvSpPr>
          <p:cNvPr id="86" name="CustomShape 1"/>
          <p:cNvSpPr/>
          <p:nvPr/>
        </p:nvSpPr>
        <p:spPr>
          <a:xfrm>
            <a:off x="547920" y="1268280"/>
            <a:ext cx="7777080" cy="5184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15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 indent="-27576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PODMÍNĚNÝ ODKLAD VÝKONU TRESTU ODNĚTÍ SVOBODY s dohledem, zkušební doba 1 až 5 let.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 indent="-27576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PODMÍNĚNÉ PROPUŠTĚNÍ Z VÝKONU TRESTU odnětí svobody s dohledem zkušební doba u přečinu 0-3, u zločinu 1 až 7 let.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 indent="-27576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Výkon trestu OBECNĚ PROSPĚŠNÝCH PRACÍ za současného uložení dohledu při prodloužení lhůty k vykonání trestu OPP.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864000" y="1080000"/>
            <a:ext cx="6803280" cy="64908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ALTER.TRESTY A OPATŘENÍ S DOHLEDEM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pic>
        <p:nvPicPr>
          <p:cNvPr id="175" name="Picture 3" descr=""/>
          <p:cNvPicPr/>
          <p:nvPr/>
        </p:nvPicPr>
        <p:blipFill>
          <a:blip r:embed="rId2"/>
          <a:stretch/>
        </p:blipFill>
        <p:spPr>
          <a:xfrm>
            <a:off x="0" y="3049560"/>
            <a:ext cx="6300360" cy="3808080"/>
          </a:xfrm>
          <a:prstGeom prst="rect">
            <a:avLst/>
          </a:prstGeom>
          <a:ln>
            <a:noFill/>
          </a:ln>
        </p:spPr>
      </p:pic>
      <p:pic>
        <p:nvPicPr>
          <p:cNvPr id="176" name="Picture 8" descr=""/>
          <p:cNvPicPr/>
          <p:nvPr/>
        </p:nvPicPr>
        <p:blipFill>
          <a:blip r:embed="rId3"/>
          <a:stretch/>
        </p:blipFill>
        <p:spPr>
          <a:xfrm>
            <a:off x="7745400" y="0"/>
            <a:ext cx="856800" cy="907560"/>
          </a:xfrm>
          <a:prstGeom prst="rect">
            <a:avLst/>
          </a:prstGeom>
          <a:ln>
            <a:noFill/>
          </a:ln>
        </p:spPr>
      </p:pic>
      <p:sp>
        <p:nvSpPr>
          <p:cNvPr id="177" name="CustomShape 1"/>
          <p:cNvSpPr/>
          <p:nvPr/>
        </p:nvSpPr>
        <p:spPr>
          <a:xfrm>
            <a:off x="539640" y="1268280"/>
            <a:ext cx="7777080" cy="5184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b="1" lang="cs-CZ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Konzultace s odsouzeným</a:t>
            </a: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vychází z </a:t>
            </a:r>
            <a:r>
              <a:rPr b="1" i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informací z podnětu,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dojednání </a:t>
            </a:r>
            <a:r>
              <a:rPr b="1" i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podmínek vzájemné spolupráce</a:t>
            </a: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(konkrétní postup, domluva dalšího termínu) + spolupráce s dalšími organizacemi,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i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informace od dalších osob a subjektů</a:t>
            </a: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Symbol"/>
              </a:rPr>
              <a:t></a:t>
            </a: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hledání zdrojů posouzení osoby klienta, dostupné formy prevence, objektivizace sdělených údajů.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cs-CZ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Stanovisko střediska PMS ČR k žádosti o PP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Symbol"/>
              </a:rPr>
              <a:t></a:t>
            </a: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klient seznámen s obsahem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70c0"/>
              </a:buClr>
              <a:buFont typeface="Symbol"/>
              <a:buChar char=""/>
            </a:pP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právo vyjádřit se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cs-CZ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Vězeňská služba </a:t>
            </a:r>
            <a:r>
              <a:rPr b="1" i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posílá PMS jejich stanovisko k PP.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 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PÚ zasílá soudu stanovisko k podmíněnému propuštění pachatele (včetně např. návrhu na uložení dohledu či konkrétních přiměřených povinností či omezení na zkušební dobu</a:t>
            </a:r>
            <a:r>
              <a:rPr b="1" lang="cs-CZ" sz="18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8" name="CustomShape 2"/>
          <p:cNvSpPr/>
          <p:nvPr/>
        </p:nvSpPr>
        <p:spPr>
          <a:xfrm>
            <a:off x="612360" y="430560"/>
            <a:ext cx="6803280" cy="64908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PAROLE – PODMÍNĚNÉ PROPUŠTĚNÍ Z VTOS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9" dur="indefinite" restart="never" nodeType="tmRoot">
          <p:childTnLst>
            <p:seq>
              <p:cTn id="4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pic>
        <p:nvPicPr>
          <p:cNvPr id="180" name="Picture 3" descr=""/>
          <p:cNvPicPr/>
          <p:nvPr/>
        </p:nvPicPr>
        <p:blipFill>
          <a:blip r:embed="rId2"/>
          <a:stretch/>
        </p:blipFill>
        <p:spPr>
          <a:xfrm>
            <a:off x="0" y="3049560"/>
            <a:ext cx="6300360" cy="3808080"/>
          </a:xfrm>
          <a:prstGeom prst="rect">
            <a:avLst/>
          </a:prstGeom>
          <a:ln>
            <a:noFill/>
          </a:ln>
        </p:spPr>
      </p:pic>
      <p:pic>
        <p:nvPicPr>
          <p:cNvPr id="181" name="Picture 8" descr=""/>
          <p:cNvPicPr/>
          <p:nvPr/>
        </p:nvPicPr>
        <p:blipFill>
          <a:blip r:embed="rId3"/>
          <a:stretch/>
        </p:blipFill>
        <p:spPr>
          <a:xfrm>
            <a:off x="7745400" y="0"/>
            <a:ext cx="856800" cy="907560"/>
          </a:xfrm>
          <a:prstGeom prst="rect">
            <a:avLst/>
          </a:prstGeom>
          <a:ln>
            <a:noFill/>
          </a:ln>
        </p:spPr>
      </p:pic>
      <p:sp>
        <p:nvSpPr>
          <p:cNvPr id="182" name="CustomShape 1"/>
          <p:cNvSpPr/>
          <p:nvPr/>
        </p:nvSpPr>
        <p:spPr>
          <a:xfrm>
            <a:off x="539640" y="1268280"/>
            <a:ext cx="7777080" cy="5184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b="1" lang="cs-CZ" sz="2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Postup po pravomocném rozhodnutí soudu o PP s dohledem: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 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 algn="just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Příslušný soud, který rozhodl o podmíněném propuštění, informuje místně příslušné středisko PMS (v místě bydliště klienta).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Věznice propustí klienta </a:t>
            </a: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Symbol"/>
              </a:rPr>
              <a:t></a:t>
            </a: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neprodleně informuje příslušné středisko PMS.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 případě, že PMS spolupracovala s pachatelem na přípravě podkladů k PP, informuje toto středisko pracovníka, kterému byl případ přidělen pro výkon dohledu v okrese bydliště pachatele po propuštění.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3" name="CustomShape 2"/>
          <p:cNvSpPr/>
          <p:nvPr/>
        </p:nvSpPr>
        <p:spPr>
          <a:xfrm>
            <a:off x="648000" y="432000"/>
            <a:ext cx="6803280" cy="64908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PAROLE – PODMÍNĚNÉ PROPUŠTĚNÍ Z VTOS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41" dur="indefinite" restart="never" nodeType="tmRoot">
          <p:childTnLst>
            <p:seq>
              <p:cTn id="4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Picture 4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pic>
        <p:nvPicPr>
          <p:cNvPr id="185" name="Picture 5" descr=""/>
          <p:cNvPicPr/>
          <p:nvPr/>
        </p:nvPicPr>
        <p:blipFill>
          <a:blip r:embed="rId2"/>
          <a:stretch/>
        </p:blipFill>
        <p:spPr>
          <a:xfrm>
            <a:off x="0" y="3049560"/>
            <a:ext cx="6300360" cy="3808080"/>
          </a:xfrm>
          <a:prstGeom prst="rect">
            <a:avLst/>
          </a:prstGeom>
          <a:ln>
            <a:noFill/>
          </a:ln>
        </p:spPr>
      </p:pic>
      <p:pic>
        <p:nvPicPr>
          <p:cNvPr id="186" name="Picture 6" descr=""/>
          <p:cNvPicPr/>
          <p:nvPr/>
        </p:nvPicPr>
        <p:blipFill>
          <a:blip r:embed="rId3"/>
          <a:stretch/>
        </p:blipFill>
        <p:spPr>
          <a:xfrm>
            <a:off x="0" y="3798720"/>
            <a:ext cx="5076360" cy="3058920"/>
          </a:xfrm>
          <a:prstGeom prst="rect">
            <a:avLst/>
          </a:prstGeom>
          <a:ln>
            <a:noFill/>
          </a:ln>
        </p:spPr>
      </p:pic>
      <p:sp>
        <p:nvSpPr>
          <p:cNvPr id="187" name="CustomShape 1"/>
          <p:cNvSpPr/>
          <p:nvPr/>
        </p:nvSpPr>
        <p:spPr>
          <a:xfrm>
            <a:off x="1618920" y="2781360"/>
            <a:ext cx="5832000" cy="791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Děkuji za pozornost.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88" name="Picture 7" descr=""/>
          <p:cNvPicPr/>
          <p:nvPr/>
        </p:nvPicPr>
        <p:blipFill>
          <a:blip r:embed="rId4"/>
          <a:stretch/>
        </p:blipFill>
        <p:spPr>
          <a:xfrm>
            <a:off x="5292720" y="692280"/>
            <a:ext cx="3206520" cy="3344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43" dur="indefinite" restart="never" nodeType="tmRoot">
          <p:childTnLst>
            <p:seq>
              <p:cTn id="4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pic>
        <p:nvPicPr>
          <p:cNvPr id="89" name="Picture 3" descr=""/>
          <p:cNvPicPr/>
          <p:nvPr/>
        </p:nvPicPr>
        <p:blipFill>
          <a:blip r:embed="rId2"/>
          <a:stretch/>
        </p:blipFill>
        <p:spPr>
          <a:xfrm>
            <a:off x="0" y="3049560"/>
            <a:ext cx="6300360" cy="3808080"/>
          </a:xfrm>
          <a:prstGeom prst="rect">
            <a:avLst/>
          </a:prstGeom>
          <a:ln>
            <a:noFill/>
          </a:ln>
        </p:spPr>
      </p:pic>
      <p:pic>
        <p:nvPicPr>
          <p:cNvPr id="90" name="Picture 8" descr=""/>
          <p:cNvPicPr/>
          <p:nvPr/>
        </p:nvPicPr>
        <p:blipFill>
          <a:blip r:embed="rId3"/>
          <a:stretch/>
        </p:blipFill>
        <p:spPr>
          <a:xfrm>
            <a:off x="7745400" y="0"/>
            <a:ext cx="856800" cy="907560"/>
          </a:xfrm>
          <a:prstGeom prst="rect">
            <a:avLst/>
          </a:prstGeom>
          <a:ln>
            <a:noFill/>
          </a:ln>
        </p:spPr>
      </p:pic>
      <p:sp>
        <p:nvSpPr>
          <p:cNvPr id="91" name="CustomShape 1"/>
          <p:cNvSpPr/>
          <p:nvPr/>
        </p:nvSpPr>
        <p:spPr>
          <a:xfrm>
            <a:off x="539640" y="1268280"/>
            <a:ext cx="7777080" cy="5184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lnSpc>
                <a:spcPct val="115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1800" indent="-27576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PODMÍNĚNÉ UPUŠTĚNÍ OD POTRESTÁNÍ s dohledem, zkušební doba až 1 rok.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1800" indent="-27576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PROPUŠTĚNÍ Z OCHRANNÉHO LÉČENÍ s dohledem.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1800" indent="-27576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VÝCHOVNÉ OPATŘENÍ dohled probačního úředníka u mladistvých.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1800" indent="-27576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1800" indent="-275760">
              <a:lnSpc>
                <a:spcPct val="115000"/>
              </a:lnSpc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+ NÁHRADA VAZBY dohledem.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684360" y="618840"/>
            <a:ext cx="6803280" cy="64908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ALTER.TRESTY A OPATŘENÍ S DOHLEDEM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pic>
        <p:nvPicPr>
          <p:cNvPr id="94" name="Picture 3" descr=""/>
          <p:cNvPicPr/>
          <p:nvPr/>
        </p:nvPicPr>
        <p:blipFill>
          <a:blip r:embed="rId2"/>
          <a:stretch/>
        </p:blipFill>
        <p:spPr>
          <a:xfrm>
            <a:off x="0" y="3049560"/>
            <a:ext cx="6300360" cy="3808080"/>
          </a:xfrm>
          <a:prstGeom prst="rect">
            <a:avLst/>
          </a:prstGeom>
          <a:ln>
            <a:noFill/>
          </a:ln>
        </p:spPr>
      </p:pic>
      <p:pic>
        <p:nvPicPr>
          <p:cNvPr id="95" name="Picture 8" descr=""/>
          <p:cNvPicPr/>
          <p:nvPr/>
        </p:nvPicPr>
        <p:blipFill>
          <a:blip r:embed="rId3"/>
          <a:stretch/>
        </p:blipFill>
        <p:spPr>
          <a:xfrm>
            <a:off x="7745400" y="0"/>
            <a:ext cx="856800" cy="907560"/>
          </a:xfrm>
          <a:prstGeom prst="rect">
            <a:avLst/>
          </a:prstGeom>
          <a:ln>
            <a:noFill/>
          </a:ln>
        </p:spPr>
      </p:pic>
      <p:sp>
        <p:nvSpPr>
          <p:cNvPr id="96" name="CustomShape 1"/>
          <p:cNvSpPr/>
          <p:nvPr/>
        </p:nvSpPr>
        <p:spPr>
          <a:xfrm>
            <a:off x="501840" y="1406160"/>
            <a:ext cx="7777080" cy="5184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360">
              <a:lnSpc>
                <a:spcPct val="100000"/>
              </a:lnSpc>
              <a:buClr>
                <a:srgbClr val="0070c0"/>
              </a:buClr>
              <a:buFont typeface="Wingdings" charset="2"/>
              <a:buChar char=""/>
            </a:pPr>
            <a:r>
              <a:rPr b="1" lang="cs-CZ" sz="20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Dohledem se rozumí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Pravidelný OSOBNÍ KONTAKT pachatele s úředníkem PMS, spolupráce při vytváření a realizaci PROBAČNÍHO PLÁNU DOHLEDU a KONTROLA DODRŽOVÁNÍ PODMÍNEK uložených pachateli soudem nebo vyplývajících ze zákona.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  <a:buClr>
                <a:srgbClr val="0070c0"/>
              </a:buClr>
              <a:buFont typeface="Wingdings" charset="2"/>
              <a:buChar char=""/>
            </a:pPr>
            <a:r>
              <a:rPr b="1" lang="cs-CZ" sz="20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Účel dohledu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a) SLEDOVÁNÍ A KONTROLA chování pachatele, čímž je zajišťována ochrana společnosti a snížení možnosti opakování trestné činnosti,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b) odborné VEDENÍ A POMOC pachateli s cílem zajistit, aby v budoucnu vedl řádný život.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684720" y="618840"/>
            <a:ext cx="6803280" cy="64908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DOHLED PROBAČNÍHO ÚŘEDNÍKA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pic>
        <p:nvPicPr>
          <p:cNvPr id="99" name="Picture 3" descr=""/>
          <p:cNvPicPr/>
          <p:nvPr/>
        </p:nvPicPr>
        <p:blipFill>
          <a:blip r:embed="rId2"/>
          <a:stretch/>
        </p:blipFill>
        <p:spPr>
          <a:xfrm>
            <a:off x="0" y="3049560"/>
            <a:ext cx="6300360" cy="3808080"/>
          </a:xfrm>
          <a:prstGeom prst="rect">
            <a:avLst/>
          </a:prstGeom>
          <a:ln>
            <a:noFill/>
          </a:ln>
        </p:spPr>
      </p:pic>
      <p:pic>
        <p:nvPicPr>
          <p:cNvPr id="100" name="Picture 8" descr=""/>
          <p:cNvPicPr/>
          <p:nvPr/>
        </p:nvPicPr>
        <p:blipFill>
          <a:blip r:embed="rId3"/>
          <a:stretch/>
        </p:blipFill>
        <p:spPr>
          <a:xfrm>
            <a:off x="7745400" y="0"/>
            <a:ext cx="856800" cy="907560"/>
          </a:xfrm>
          <a:prstGeom prst="rect">
            <a:avLst/>
          </a:prstGeom>
          <a:ln>
            <a:noFill/>
          </a:ln>
        </p:spPr>
      </p:pic>
      <p:sp>
        <p:nvSpPr>
          <p:cNvPr id="101" name="CustomShape 1"/>
          <p:cNvSpPr/>
          <p:nvPr/>
        </p:nvSpPr>
        <p:spPr>
          <a:xfrm>
            <a:off x="539640" y="1268280"/>
            <a:ext cx="7777080" cy="5184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SPOLUPRACOVAT s probačním úředníkem (dále jen „PÚ“) způsobem, který mu PÚ stanoví a plnit probační plán dohledu.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DOSTAVOVAT SE k PÚ ve lhůtách, které mu stanovil.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INFORMOVAT PÚ o svém pobytu, zaměstnání a zdrojích obživy.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Dodržovat soudem uložená OMEZENÍ A POVINNOSTI.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INFORMOVAT PÚ o jiných důležitých okolnostech určených PÚ pro výkon dohledu.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Umožnit PÚ VSTUP DO OBYDLÍ, ve kterém se zdržuje.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CustomShape 2"/>
          <p:cNvSpPr/>
          <p:nvPr/>
        </p:nvSpPr>
        <p:spPr>
          <a:xfrm>
            <a:off x="648000" y="862560"/>
            <a:ext cx="7060320" cy="64908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POVINNOSTI PACHATELE PŘI VÝKONU DOHLEDU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pic>
        <p:nvPicPr>
          <p:cNvPr id="104" name="Picture 3" descr=""/>
          <p:cNvPicPr/>
          <p:nvPr/>
        </p:nvPicPr>
        <p:blipFill>
          <a:blip r:embed="rId2"/>
          <a:stretch/>
        </p:blipFill>
        <p:spPr>
          <a:xfrm>
            <a:off x="0" y="3049560"/>
            <a:ext cx="6300360" cy="3808080"/>
          </a:xfrm>
          <a:prstGeom prst="rect">
            <a:avLst/>
          </a:prstGeom>
          <a:ln>
            <a:noFill/>
          </a:ln>
        </p:spPr>
      </p:pic>
      <p:pic>
        <p:nvPicPr>
          <p:cNvPr id="105" name="Picture 8" descr=""/>
          <p:cNvPicPr/>
          <p:nvPr/>
        </p:nvPicPr>
        <p:blipFill>
          <a:blip r:embed="rId3"/>
          <a:stretch/>
        </p:blipFill>
        <p:spPr>
          <a:xfrm>
            <a:off x="7745400" y="0"/>
            <a:ext cx="856800" cy="907560"/>
          </a:xfrm>
          <a:prstGeom prst="rect">
            <a:avLst/>
          </a:prstGeom>
          <a:ln>
            <a:noFill/>
          </a:ln>
        </p:spPr>
      </p:pic>
      <p:sp>
        <p:nvSpPr>
          <p:cNvPr id="106" name="CustomShape 1"/>
          <p:cNvSpPr/>
          <p:nvPr/>
        </p:nvSpPr>
        <p:spPr>
          <a:xfrm>
            <a:off x="539640" y="1268280"/>
            <a:ext cx="7777080" cy="5184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Vykonávat dohled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nad pachatelem v souladu s 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rozhodnutím soudu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 vytvořeným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probačním plánem dohledu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Plnit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pokyny předsedy senátu (soudce).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Pravidelně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aktualizovat probační plán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s přihlédnutím k osobním, rodinným a jiným poměrům pachatele.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Být odsouzenému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nápomocen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 jeho záležitostech.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Poruší-li pachatel závažným způsobem nebo opakovaně podmínky dohledu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probační plán nebo soudem uložené povinnosti,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informuje o tom bez zbytečného odkladu soud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 Při méně závažném porušení PU pachatele upozorní a poučí ho, že při opakovaném porušení bude informovat předsedu senátu.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CustomShape 2"/>
          <p:cNvSpPr/>
          <p:nvPr/>
        </p:nvSpPr>
        <p:spPr>
          <a:xfrm>
            <a:off x="684720" y="618840"/>
            <a:ext cx="6803280" cy="64908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POVINNOSTI A OPRÁVNĚNÍ PÚ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Picture 2" descr=""/>
          <p:cNvPicPr/>
          <p:nvPr/>
        </p:nvPicPr>
        <p:blipFill>
          <a:blip r:embed="rId1"/>
          <a:stretch/>
        </p:blipFill>
        <p:spPr>
          <a:xfrm>
            <a:off x="26280" y="0"/>
            <a:ext cx="9143640" cy="6857640"/>
          </a:xfrm>
          <a:prstGeom prst="rect">
            <a:avLst/>
          </a:prstGeom>
          <a:ln>
            <a:noFill/>
          </a:ln>
        </p:spPr>
      </p:pic>
      <p:pic>
        <p:nvPicPr>
          <p:cNvPr id="109" name="Picture 3" descr=""/>
          <p:cNvPicPr/>
          <p:nvPr/>
        </p:nvPicPr>
        <p:blipFill>
          <a:blip r:embed="rId2"/>
          <a:stretch/>
        </p:blipFill>
        <p:spPr>
          <a:xfrm>
            <a:off x="0" y="3049560"/>
            <a:ext cx="6300360" cy="3808080"/>
          </a:xfrm>
          <a:prstGeom prst="rect">
            <a:avLst/>
          </a:prstGeom>
          <a:ln>
            <a:noFill/>
          </a:ln>
        </p:spPr>
      </p:pic>
      <p:pic>
        <p:nvPicPr>
          <p:cNvPr id="110" name="Picture 8" descr=""/>
          <p:cNvPicPr/>
          <p:nvPr/>
        </p:nvPicPr>
        <p:blipFill>
          <a:blip r:embed="rId3"/>
          <a:stretch/>
        </p:blipFill>
        <p:spPr>
          <a:xfrm>
            <a:off x="7745400" y="0"/>
            <a:ext cx="856800" cy="907560"/>
          </a:xfrm>
          <a:prstGeom prst="rect">
            <a:avLst/>
          </a:prstGeom>
          <a:ln>
            <a:noFill/>
          </a:ln>
        </p:spPr>
      </p:pic>
      <p:sp>
        <p:nvSpPr>
          <p:cNvPr id="111" name="CustomShape 1"/>
          <p:cNvSpPr/>
          <p:nvPr/>
        </p:nvSpPr>
        <p:spPr>
          <a:xfrm>
            <a:off x="539640" y="1268280"/>
            <a:ext cx="7777080" cy="5184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lnSpc>
                <a:spcPct val="13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3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Nestanoví-li předseda senátu jinak, zpracuje nejméně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1x za 6 měsíců zprávu, ve které informuje o průběhu dohledu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o dodržování uložených povinností a o poměrech pachatele.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3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PMS má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oprávnění obracet se na všechny osoby (fyzické i právnické) a státní orgány s dožádáním o sdělení potřebných údajů a tyto jsou povinny údaje sdělit.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3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PÚ zachovává mlčenlivost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 souvislosti s výkonem profese.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3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128520" y="2858400"/>
            <a:ext cx="80064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cs-CZ" sz="2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CustomShape 3"/>
          <p:cNvSpPr/>
          <p:nvPr/>
        </p:nvSpPr>
        <p:spPr>
          <a:xfrm>
            <a:off x="685080" y="618840"/>
            <a:ext cx="6803280" cy="64908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POVINNOSTI A OPRÁVNĚNÍ PÚ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pic>
        <p:nvPicPr>
          <p:cNvPr id="115" name="Picture 3" descr=""/>
          <p:cNvPicPr/>
          <p:nvPr/>
        </p:nvPicPr>
        <p:blipFill>
          <a:blip r:embed="rId2"/>
          <a:stretch/>
        </p:blipFill>
        <p:spPr>
          <a:xfrm>
            <a:off x="0" y="3049560"/>
            <a:ext cx="6300360" cy="3808080"/>
          </a:xfrm>
          <a:prstGeom prst="rect">
            <a:avLst/>
          </a:prstGeom>
          <a:ln>
            <a:noFill/>
          </a:ln>
        </p:spPr>
      </p:pic>
      <p:pic>
        <p:nvPicPr>
          <p:cNvPr id="116" name="Picture 8" descr=""/>
          <p:cNvPicPr/>
          <p:nvPr/>
        </p:nvPicPr>
        <p:blipFill>
          <a:blip r:embed="rId3"/>
          <a:stretch/>
        </p:blipFill>
        <p:spPr>
          <a:xfrm>
            <a:off x="7745400" y="0"/>
            <a:ext cx="856800" cy="907560"/>
          </a:xfrm>
          <a:prstGeom prst="rect">
            <a:avLst/>
          </a:prstGeom>
          <a:ln>
            <a:noFill/>
          </a:ln>
        </p:spPr>
      </p:pic>
      <p:sp>
        <p:nvSpPr>
          <p:cNvPr id="117" name="CustomShape 1"/>
          <p:cNvSpPr/>
          <p:nvPr/>
        </p:nvSpPr>
        <p:spPr>
          <a:xfrm>
            <a:off x="539640" y="1232280"/>
            <a:ext cx="7777080" cy="5184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3618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Informovanost, jasně stanovená pravidla spolupráce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3618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nekompromisně trvat na pravidlech = důslednost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3618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transparentnost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3618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navázání konstruktivního vztahu, vzájemná spolupráce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3618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přiměřenost pomoci / kontroly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3618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aktivizace klienta k samostatnému řešení potíží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Symbol"/>
              </a:rPr>
              <a:t>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důraz na přijetí odpovědnosti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3618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plánovat malé, konkrétní cíle směřující k vedení řádného života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3618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respekt k individualitě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3618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pravidelná, systematická práce s klientem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36180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zákonnost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CustomShape 2"/>
          <p:cNvSpPr/>
          <p:nvPr/>
        </p:nvSpPr>
        <p:spPr>
          <a:xfrm>
            <a:off x="685080" y="618840"/>
            <a:ext cx="6803280" cy="64908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ZÁSADY PRÁCE S KLIENTEM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pic>
        <p:nvPicPr>
          <p:cNvPr id="120" name="Picture 3" descr=""/>
          <p:cNvPicPr/>
          <p:nvPr/>
        </p:nvPicPr>
        <p:blipFill>
          <a:blip r:embed="rId2"/>
          <a:stretch/>
        </p:blipFill>
        <p:spPr>
          <a:xfrm>
            <a:off x="0" y="3049560"/>
            <a:ext cx="6300360" cy="3808080"/>
          </a:xfrm>
          <a:prstGeom prst="rect">
            <a:avLst/>
          </a:prstGeom>
          <a:ln>
            <a:noFill/>
          </a:ln>
        </p:spPr>
      </p:pic>
      <p:pic>
        <p:nvPicPr>
          <p:cNvPr id="121" name="Picture 8" descr=""/>
          <p:cNvPicPr/>
          <p:nvPr/>
        </p:nvPicPr>
        <p:blipFill>
          <a:blip r:embed="rId3"/>
          <a:stretch/>
        </p:blipFill>
        <p:spPr>
          <a:xfrm>
            <a:off x="7745400" y="0"/>
            <a:ext cx="856800" cy="907560"/>
          </a:xfrm>
          <a:prstGeom prst="rect">
            <a:avLst/>
          </a:prstGeom>
          <a:ln>
            <a:noFill/>
          </a:ln>
        </p:spPr>
      </p:pic>
      <p:sp>
        <p:nvSpPr>
          <p:cNvPr id="122" name="CustomShape 1"/>
          <p:cNvSpPr/>
          <p:nvPr/>
        </p:nvSpPr>
        <p:spPr>
          <a:xfrm>
            <a:off x="539640" y="1268280"/>
            <a:ext cx="7777080" cy="5184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360">
              <a:lnSpc>
                <a:spcPct val="100000"/>
              </a:lnSpc>
              <a:buClr>
                <a:srgbClr val="0070c0"/>
              </a:buClr>
              <a:buFont typeface="Wingdings" charset="2"/>
              <a:buChar char="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Proces stanovení rizik a potřeb pachatele, který PÚ provádí prostřednictvím vyhodnocení informací, které získá z těchto zdrojů: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osobní rozhovor s pachatelem,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ověření údajů získaných od pachatele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z jiných zdrojů,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  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návštěva v místě bydliště pachatele,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navázání kontaktu s obětí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nebo pozůstalými po oběti,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navázání kontaktu s orgány činnými v tr.řízení,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navázání kontaktu s odborníky,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kteří jsou do práce s pachatelem zapojeni,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studiem dostupných materiálů 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– původního trestního spisu </a:t>
            </a:r>
            <a:r>
              <a:rPr b="0" i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(zejména rozsudku, výpovědí pachatele a svědků, znaleckých posudků, opisu rejstříku trestů,...)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a dalších podkladů.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CustomShape 2"/>
          <p:cNvSpPr/>
          <p:nvPr/>
        </p:nvSpPr>
        <p:spPr>
          <a:xfrm>
            <a:off x="756360" y="432000"/>
            <a:ext cx="6803280" cy="64908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ANALÝZA RIZIK A POTŘEB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833</TotalTime>
  <Application>LibreOffice/5.2.1.2$Windows_x86 LibreOffice_project/31dd62db80d4e60af04904455ec9c9219178d620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2012-01-12T17:33:03Z</dcterms:created>
  <dc:creator>jcadova</dc:creator>
  <dc:description/>
  <dc:language>cs-CZ</dc:language>
  <cp:lastModifiedBy/>
  <dcterms:modified xsi:type="dcterms:W3CDTF">2018-04-08T22:21:55Z</dcterms:modified>
  <cp:revision>109</cp:revision>
  <dc:subject/>
  <dc:title>Hlavní dominantní nadpis</dc:title>
</cp:coreProperties>
</file>