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6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9" autoAdjust="0"/>
    <p:restoredTop sz="94660"/>
  </p:normalViewPr>
  <p:slideViewPr>
    <p:cSldViewPr snapToGrid="0">
      <p:cViewPr varScale="1">
        <p:scale>
          <a:sx n="71" d="100"/>
          <a:sy n="71" d="100"/>
        </p:scale>
        <p:origin x="90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3/5/2018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3/5/2018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3/5/2018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3/5/2018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3/5/2018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3/5/2018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3/5/2018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3/5/2018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3/5/2018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6233" y="304801"/>
            <a:ext cx="10668000" cy="1216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755651" y="1752600"/>
            <a:ext cx="5232400" cy="4267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1251" y="1752600"/>
            <a:ext cx="5232400" cy="4267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D01C01-7C2D-4355-8400-4F56F3E2B34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76519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3/5/2018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3/5/2018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3/5/2018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3/5/2018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3/5/2018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3/5/2018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3/5/2018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3/5/2018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3/5/2018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oplusjednicka.cz/koreny-nadavek-2-kde-ke-svym-jmenum-prisly-zname-ceske-vulgarismy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://images.google.com/imgres?imgurl=http://www.mojweb.sk/charita/ikona.jpg&amp;imgrefurl=http://www.mojweb.sk/charita/&amp;h=367&amp;w=250&amp;sz=32&amp;tbnid=rzw9lUYI4D83nM:&amp;tbnh=118&amp;tbnw=80&amp;hl=cs&amp;start=3&amp;prev=/images?q%3Dikona%26svnum%3D10%26hl%3Dcs%26lr%3D%26newwindow%3D1%26sa%3DN" TargetMode="External"/><Relationship Id="rId7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images.google.com/imgres?imgurl=http://www.sweb.cz/utok-na-irak/img/photo215.JPG&amp;imgrefurl=http://www.sweb.cz/utok-na-irak/foto5.htm&amp;h=350&amp;w=262&amp;sz=16&amp;tbnid=71IK_WDsaL_u_M:&amp;tbnh=116&amp;tbnw=86&amp;hl=cs&amp;start=31&amp;prev=/images?q%3Dkou%C5%99%26start%3D20%26svnum%3D10%26hl%3Dcs%26lr%3D%26newwindow%3D1%26sa%3DN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61241" y="4842401"/>
            <a:ext cx="10675883" cy="1641490"/>
          </a:xfrm>
        </p:spPr>
        <p:txBody>
          <a:bodyPr/>
          <a:lstStyle/>
          <a:p>
            <a:r>
              <a:rPr lang="cs-CZ" dirty="0"/>
              <a:t>Znak, jméno, skutečnost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3192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/>
              <a:t>Nootvorná funkce jazyka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Jacques Derrida</a:t>
            </a:r>
          </a:p>
        </p:txBody>
      </p:sp>
      <p:pic>
        <p:nvPicPr>
          <p:cNvPr id="8196" name="Picture 5" descr="derri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8" y="2781301"/>
            <a:ext cx="207645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5519739" y="2924176"/>
            <a:ext cx="4105275" cy="119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/>
              <a:t>Řeč, písmo, mluvčí a přítomné</a:t>
            </a:r>
          </a:p>
          <a:p>
            <a:pPr eaLnBrk="1" hangingPunct="1">
              <a:spcBef>
                <a:spcPct val="50000"/>
              </a:spcBef>
            </a:pPr>
            <a:endParaRPr lang="cs-CZ" altLang="cs-CZ"/>
          </a:p>
          <a:p>
            <a:pPr eaLnBrk="1" hangingPunct="1">
              <a:spcBef>
                <a:spcPct val="50000"/>
              </a:spcBef>
            </a:pPr>
            <a:r>
              <a:rPr lang="cs-CZ" altLang="cs-CZ"/>
              <a:t>Il </a:t>
            </a:r>
            <a:r>
              <a:rPr lang="en-US" altLang="cs-CZ"/>
              <a:t>n’</a:t>
            </a:r>
            <a:r>
              <a:rPr lang="cs-CZ" altLang="cs-CZ"/>
              <a:t>y a pas de hors-texte</a:t>
            </a:r>
          </a:p>
        </p:txBody>
      </p:sp>
    </p:spTree>
    <p:extLst>
      <p:ext uri="{BB962C8B-B14F-4D97-AF65-F5344CB8AC3E}">
        <p14:creationId xmlns:p14="http://schemas.microsoft.com/office/powerpoint/2010/main" val="1660333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/>
              <a:t>Ontotvorná funkce jazyka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O. Neff: Bílá hůl ráže 7,62 </a:t>
            </a:r>
            <a:r>
              <a:rPr lang="cs-CZ" altLang="cs-CZ" sz="1800"/>
              <a:t>(In Vejce naruby)</a:t>
            </a:r>
          </a:p>
          <a:p>
            <a:pPr lvl="1" eaLnBrk="1" hangingPunct="1"/>
            <a:r>
              <a:rPr lang="cs-CZ" altLang="cs-CZ" sz="2800"/>
              <a:t>Sémantická informace</a:t>
            </a:r>
          </a:p>
          <a:p>
            <a:pPr lvl="1" eaLnBrk="1" hangingPunct="1"/>
            <a:r>
              <a:rPr lang="cs-CZ" altLang="cs-CZ" sz="2800"/>
              <a:t>Strukturní informace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432176" y="3644901"/>
            <a:ext cx="61198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>
                <a:sym typeface="Wingdings" panose="05000000000000000000" pitchFamily="2" charset="2"/>
              </a:rPr>
              <a:t> </a:t>
            </a:r>
            <a:r>
              <a:rPr lang="cs-CZ" altLang="cs-CZ"/>
              <a:t>kauzální působení </a:t>
            </a:r>
            <a:r>
              <a:rPr lang="cs-CZ" altLang="cs-CZ">
                <a:sym typeface="Wingdings" panose="05000000000000000000" pitchFamily="2" charset="2"/>
              </a:rPr>
              <a:t> žádná magie a kouzla</a:t>
            </a: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1513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/>
              <a:t>Ontotvorná funkce jazyka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Ne-kauzální působení</a:t>
            </a:r>
          </a:p>
          <a:p>
            <a:pPr lvl="1" eaLnBrk="1" hangingPunct="1"/>
            <a:r>
              <a:rPr lang="cs-CZ" altLang="cs-CZ"/>
              <a:t>Skutečnost je „jazykovou skutečností“ (nelze oddělit jazyk a fakta)</a:t>
            </a:r>
          </a:p>
          <a:p>
            <a:pPr lvl="1" eaLnBrk="1" hangingPunct="1"/>
            <a:r>
              <a:rPr lang="cs-CZ" altLang="cs-CZ"/>
              <a:t>Skutečnost je (o sobě) mimo jazyk</a:t>
            </a:r>
          </a:p>
        </p:txBody>
      </p:sp>
    </p:spTree>
    <p:extLst>
      <p:ext uri="{BB962C8B-B14F-4D97-AF65-F5344CB8AC3E}">
        <p14:creationId xmlns:p14="http://schemas.microsoft.com/office/powerpoint/2010/main" val="229085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400" b="1" dirty="0"/>
              <a:t>Ovládání skutečnosti jazykem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20000" y="1825625"/>
            <a:ext cx="6006014" cy="4351338"/>
          </a:xfrm>
        </p:spPr>
        <p:txBody>
          <a:bodyPr/>
          <a:lstStyle/>
          <a:p>
            <a:pPr eaLnBrk="1" hangingPunct="1"/>
            <a:r>
              <a:rPr lang="cs-CZ" altLang="cs-CZ" sz="4000" dirty="0"/>
              <a:t>Jméno a pojmenované</a:t>
            </a:r>
          </a:p>
          <a:p>
            <a:pPr lvl="1" eaLnBrk="1" hangingPunct="1"/>
            <a:r>
              <a:rPr lang="cs-CZ" altLang="cs-CZ" sz="4000" dirty="0"/>
              <a:t>Tabu slova</a:t>
            </a:r>
          </a:p>
          <a:p>
            <a:pPr lvl="2"/>
            <a:r>
              <a:rPr lang="cs-CZ" altLang="cs-CZ" sz="4000" dirty="0"/>
              <a:t>vulgarismy</a:t>
            </a:r>
          </a:p>
          <a:p>
            <a:pPr marL="0" indent="0" eaLnBrk="1" hangingPunct="1">
              <a:buNone/>
            </a:pPr>
            <a:endParaRPr lang="cs-CZ" altLang="cs-CZ" dirty="0"/>
          </a:p>
        </p:txBody>
      </p:sp>
      <p:pic>
        <p:nvPicPr>
          <p:cNvPr id="9220" name="Picture 4" descr="Y:\fil\sci-fi\red-li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016" y="713582"/>
            <a:ext cx="3121025" cy="234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Y:\fil\sci-fi\egypttv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515" y="3549650"/>
            <a:ext cx="2232025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400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41294" y="228600"/>
            <a:ext cx="10412506" cy="59483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3600" dirty="0"/>
              <a:t>Naopak s úplnou jistotou najdeme termín na Slovácku, konkrétněji </a:t>
            </a:r>
            <a:r>
              <a:rPr lang="cs-CZ" sz="3600" b="1" dirty="0"/>
              <a:t>v Boršicích, kde se o děvčatech s příliš velkými ústy říkalo, že </a:t>
            </a:r>
            <a:r>
              <a:rPr lang="cs-CZ" sz="3600" b="1" i="1" dirty="0"/>
              <a:t>„mají velkou píču“</a:t>
            </a:r>
            <a:r>
              <a:rPr lang="cs-CZ" sz="3600" dirty="0"/>
              <a:t>. Výraz se zabydlel i ve folkloru, jak dokládá třeba básnička z Přerovska citovaná sexuologem Radimem Uzlem:</a:t>
            </a:r>
            <a:r>
              <a:rPr lang="cs-CZ" sz="3600" i="1" dirty="0"/>
              <a:t> </a:t>
            </a:r>
            <a:endParaRPr lang="cs-CZ" sz="3600" i="1" dirty="0" smtClean="0"/>
          </a:p>
          <a:p>
            <a:pPr marL="0" indent="0">
              <a:buNone/>
            </a:pPr>
            <a:r>
              <a:rPr lang="cs-CZ" sz="3600" i="1" dirty="0" smtClean="0"/>
              <a:t>„</a:t>
            </a:r>
            <a:r>
              <a:rPr lang="cs-CZ" sz="3600" i="1" dirty="0"/>
              <a:t>U jedné </a:t>
            </a:r>
            <a:r>
              <a:rPr lang="cs-CZ" sz="3600" i="1" dirty="0" err="1"/>
              <a:t>studýnky</a:t>
            </a:r>
            <a:r>
              <a:rPr lang="cs-CZ" sz="3600" i="1" dirty="0"/>
              <a:t> kundy se </a:t>
            </a:r>
            <a:r>
              <a:rPr lang="cs-CZ" sz="3600" i="1" dirty="0" err="1"/>
              <a:t>kópaly</a:t>
            </a:r>
            <a:r>
              <a:rPr lang="cs-CZ" sz="3600" i="1" dirty="0"/>
              <a:t>, </a:t>
            </a:r>
            <a:endParaRPr lang="cs-CZ" sz="3600" i="1" dirty="0"/>
          </a:p>
          <a:p>
            <a:pPr marL="0" indent="0">
              <a:buNone/>
            </a:pPr>
            <a:r>
              <a:rPr lang="cs-CZ" sz="3600" i="1" dirty="0" smtClean="0"/>
              <a:t>na </a:t>
            </a:r>
            <a:r>
              <a:rPr lang="cs-CZ" sz="3600" i="1" dirty="0"/>
              <a:t>jednu </a:t>
            </a:r>
            <a:r>
              <a:rPr lang="cs-CZ" sz="3600" i="1" dirty="0" err="1"/>
              <a:t>haluzu</a:t>
            </a:r>
            <a:r>
              <a:rPr lang="cs-CZ" sz="3600" i="1" dirty="0"/>
              <a:t> piče </a:t>
            </a:r>
            <a:r>
              <a:rPr lang="cs-CZ" sz="3600" i="1" dirty="0" err="1"/>
              <a:t>pověšaly</a:t>
            </a:r>
            <a:r>
              <a:rPr lang="cs-CZ" sz="3600" i="1" dirty="0"/>
              <a:t> </a:t>
            </a:r>
            <a:endParaRPr lang="cs-CZ" sz="3600" i="1" dirty="0" smtClean="0"/>
          </a:p>
          <a:p>
            <a:pPr marL="0" indent="0">
              <a:buNone/>
            </a:pPr>
            <a:r>
              <a:rPr lang="cs-CZ" sz="3600" i="1" dirty="0" smtClean="0"/>
              <a:t>i </a:t>
            </a:r>
            <a:r>
              <a:rPr lang="cs-CZ" sz="3600" i="1" dirty="0"/>
              <a:t>přišil čert staré, uviděl ty </a:t>
            </a:r>
            <a:r>
              <a:rPr lang="cs-CZ" sz="3600" i="1" dirty="0" smtClean="0"/>
              <a:t>čáry,</a:t>
            </a:r>
          </a:p>
          <a:p>
            <a:pPr marL="0" indent="0">
              <a:buNone/>
            </a:pPr>
            <a:r>
              <a:rPr lang="cs-CZ" sz="3600" i="1" dirty="0" smtClean="0"/>
              <a:t>zatřepal </a:t>
            </a:r>
            <a:r>
              <a:rPr lang="cs-CZ" sz="3600" i="1" dirty="0" err="1"/>
              <a:t>haluzó</a:t>
            </a:r>
            <a:r>
              <a:rPr lang="cs-CZ" sz="3600" i="1" dirty="0"/>
              <a:t>, piče popadaly</a:t>
            </a:r>
            <a:r>
              <a:rPr lang="cs-CZ" sz="3600" i="1" dirty="0" smtClean="0"/>
              <a:t>.“</a:t>
            </a:r>
          </a:p>
          <a:p>
            <a:pPr marL="0" indent="0">
              <a:buNone/>
            </a:pPr>
            <a:r>
              <a:rPr lang="cs-CZ" sz="3600" i="1" dirty="0">
                <a:hlinkClick r:id="rId2"/>
              </a:rPr>
              <a:t>http://</a:t>
            </a:r>
            <a:r>
              <a:rPr lang="cs-CZ" sz="3600" i="1" dirty="0" smtClean="0">
                <a:hlinkClick r:id="rId2"/>
              </a:rPr>
              <a:t>www.stoplusjednicka.cz/koreny-nadavek-2-kde-ke-svym-jmenum-prisly-zname-ceske-vulgarismy</a:t>
            </a:r>
            <a:r>
              <a:rPr lang="cs-CZ" sz="3600" i="1" dirty="0" smtClean="0"/>
              <a:t> </a:t>
            </a:r>
            <a:r>
              <a:rPr lang="cs-CZ" sz="3600" i="1" dirty="0"/>
              <a:t> 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0991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400" b="1" dirty="0"/>
              <a:t>Ovládání skutečnosti jazykem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20000" y="1825625"/>
            <a:ext cx="6006014" cy="4351338"/>
          </a:xfrm>
        </p:spPr>
        <p:txBody>
          <a:bodyPr/>
          <a:lstStyle/>
          <a:p>
            <a:pPr eaLnBrk="1" hangingPunct="1"/>
            <a:r>
              <a:rPr lang="cs-CZ" altLang="cs-CZ" sz="4000" dirty="0"/>
              <a:t>Jméno a pojmenované</a:t>
            </a:r>
          </a:p>
          <a:p>
            <a:pPr lvl="1" eaLnBrk="1" hangingPunct="1"/>
            <a:r>
              <a:rPr lang="cs-CZ" altLang="cs-CZ" sz="4000" dirty="0"/>
              <a:t>Tabu slova</a:t>
            </a:r>
          </a:p>
          <a:p>
            <a:pPr lvl="2"/>
            <a:r>
              <a:rPr lang="cs-CZ" altLang="cs-CZ" sz="4000" dirty="0"/>
              <a:t>vulgarismy</a:t>
            </a:r>
          </a:p>
          <a:p>
            <a:pPr lvl="1" eaLnBrk="1" hangingPunct="1"/>
            <a:r>
              <a:rPr lang="cs-CZ" altLang="cs-CZ" sz="4000" dirty="0"/>
              <a:t>Kletby</a:t>
            </a:r>
          </a:p>
          <a:p>
            <a:pPr lvl="1" eaLnBrk="1" hangingPunct="1"/>
            <a:r>
              <a:rPr lang="cs-CZ" altLang="cs-CZ" sz="4000" dirty="0" err="1"/>
              <a:t>Onomatopoia</a:t>
            </a:r>
            <a:endParaRPr lang="cs-CZ" altLang="cs-CZ" sz="4000" dirty="0"/>
          </a:p>
          <a:p>
            <a:pPr eaLnBrk="1" hangingPunct="1"/>
            <a:r>
              <a:rPr lang="cs-CZ" altLang="cs-CZ" sz="4000" dirty="0"/>
              <a:t>Mocná formule</a:t>
            </a:r>
          </a:p>
          <a:p>
            <a:pPr eaLnBrk="1" hangingPunct="1"/>
            <a:endParaRPr lang="cs-CZ" altLang="cs-CZ" dirty="0"/>
          </a:p>
        </p:txBody>
      </p:sp>
      <p:pic>
        <p:nvPicPr>
          <p:cNvPr id="9220" name="Picture 4" descr="Y:\fil\sci-fi\red-li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09016" y="713582"/>
            <a:ext cx="3121025" cy="234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Y:\fil\sci-fi\egypttv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515" y="3549650"/>
            <a:ext cx="2232025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551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400" b="1"/>
              <a:t>Ovládání skutečnosti jazykem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2313" y="1628775"/>
            <a:ext cx="7821612" cy="668338"/>
          </a:xfrm>
        </p:spPr>
        <p:txBody>
          <a:bodyPr/>
          <a:lstStyle/>
          <a:p>
            <a:pPr eaLnBrk="1" hangingPunct="1"/>
            <a:r>
              <a:rPr lang="cs-CZ" altLang="cs-CZ"/>
              <a:t>Referenční trojúhelník</a:t>
            </a:r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4224338" y="2636838"/>
            <a:ext cx="3168650" cy="230505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7680325" y="5013326"/>
            <a:ext cx="208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/>
              <a:t>výrazy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5159375" y="2349501"/>
            <a:ext cx="208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/>
              <a:t>vlastnosti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3000375" y="4941888"/>
            <a:ext cx="208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/>
              <a:t>předměty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5159375" y="5084763"/>
            <a:ext cx="208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/>
              <a:t>denotace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3648075" y="3500438"/>
            <a:ext cx="208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i="1"/>
              <a:t>koncepce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6888163" y="3573463"/>
            <a:ext cx="208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i="1"/>
              <a:t>exprese</a:t>
            </a:r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>
            <a:off x="2135188" y="2636838"/>
            <a:ext cx="8208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2351089" y="4941888"/>
            <a:ext cx="7921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 flipV="1">
            <a:off x="8543925" y="2708276"/>
            <a:ext cx="0" cy="2233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8472488" y="3789363"/>
            <a:ext cx="208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/>
              <a:t>konvence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1703388" y="3573463"/>
            <a:ext cx="208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/>
              <a:t>kauzalita</a:t>
            </a:r>
          </a:p>
        </p:txBody>
      </p:sp>
      <p:sp>
        <p:nvSpPr>
          <p:cNvPr id="10256" name="Line 16"/>
          <p:cNvSpPr>
            <a:spLocks noChangeShapeType="1"/>
          </p:cNvSpPr>
          <p:nvPr/>
        </p:nvSpPr>
        <p:spPr bwMode="auto">
          <a:xfrm flipV="1">
            <a:off x="3216275" y="2636838"/>
            <a:ext cx="0" cy="2305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57" name="Line 17"/>
          <p:cNvSpPr>
            <a:spLocks noChangeShapeType="1"/>
          </p:cNvSpPr>
          <p:nvPr/>
        </p:nvSpPr>
        <p:spPr bwMode="auto">
          <a:xfrm>
            <a:off x="4008438" y="5589588"/>
            <a:ext cx="4248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921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  <p:bldP spid="10245" grpId="0"/>
      <p:bldP spid="10246" grpId="0"/>
      <p:bldP spid="10247" grpId="0"/>
      <p:bldP spid="10248" grpId="0"/>
      <p:bldP spid="10249" grpId="0"/>
      <p:bldP spid="10250" grpId="0"/>
      <p:bldP spid="10254" grpId="0"/>
      <p:bldP spid="1025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98634"/>
            <a:ext cx="10515600" cy="792054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Genesis, 2. kapitola</a:t>
            </a:r>
            <a:br>
              <a:rPr lang="cs-CZ" b="1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19. (Nebo když byl učinil Hospodin Bůh z země všelikou zvěř polní, i všecko ptactvo nebeské, přivedl [je] k Adamovi, aby pohleděl [na ně], jaké by jméno kterému dáti měl; a jak by </a:t>
            </a:r>
            <a:r>
              <a:rPr lang="cs-CZ" dirty="0" err="1"/>
              <a:t>koli</a:t>
            </a:r>
            <a:r>
              <a:rPr lang="cs-CZ" dirty="0"/>
              <a:t> nazval Adam kterou duši živou, tak aby jmenována byla.</a:t>
            </a:r>
          </a:p>
          <a:p>
            <a:r>
              <a:rPr lang="cs-CZ" dirty="0"/>
              <a:t>20. I dal Adam jména </a:t>
            </a:r>
            <a:r>
              <a:rPr lang="cs-CZ" dirty="0" err="1"/>
              <a:t>všechněm</a:t>
            </a:r>
            <a:r>
              <a:rPr lang="cs-CZ" dirty="0"/>
              <a:t> hovadům, i ptactvu nebeskému, a všeliké zvěři polní; Adamovi pak není nalezena pomoc, kteráž by při něm [byla].)</a:t>
            </a:r>
          </a:p>
          <a:p>
            <a:pPr marL="0" indent="0">
              <a:buNone/>
            </a:pP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1492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0"/>
            <a:ext cx="1609531" cy="68580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4075" y="-18756352"/>
            <a:ext cx="6110238" cy="2603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186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8946" y="0"/>
            <a:ext cx="1417087" cy="6858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5807" y="-15207395"/>
            <a:ext cx="4559432" cy="2206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07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/>
              <a:t>Nootvorná funkce jazyka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cs-CZ" altLang="cs-CZ" sz="2600"/>
              <a:t>Ch. Peirce – teorie znaku</a:t>
            </a:r>
          </a:p>
        </p:txBody>
      </p:sp>
      <p:pic>
        <p:nvPicPr>
          <p:cNvPr id="3076" name="Picture 7" descr="peir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4" y="3213100"/>
            <a:ext cx="1741487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6240464" y="3284538"/>
            <a:ext cx="3240087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/>
              <a:t>Ikona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/>
              <a:t>Index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/>
              <a:t>Symbol</a:t>
            </a:r>
          </a:p>
        </p:txBody>
      </p:sp>
      <p:pic>
        <p:nvPicPr>
          <p:cNvPr id="2058" name="Picture 10" descr="ikon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8" y="2492375"/>
            <a:ext cx="7620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4" y="2276475"/>
            <a:ext cx="1512887" cy="167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 descr="photo215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114" y="2997200"/>
            <a:ext cx="1120775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8" y="4508501"/>
            <a:ext cx="142875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16745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/>
              <a:t>Nootvorná funkce jazyka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W. James – výběrová aktivita vědomí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2708275"/>
            <a:ext cx="169545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8421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Ernst Mach – komplexy počitků</a:t>
            </a:r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/>
              <a:t>Nootvorná funkce jazyka</a:t>
            </a:r>
          </a:p>
        </p:txBody>
      </p:sp>
      <p:pic>
        <p:nvPicPr>
          <p:cNvPr id="512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2997200"/>
            <a:ext cx="142875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5528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/>
              <a:t>Nootvorná funkce jazyka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Ferdinand de Saussure</a:t>
            </a:r>
          </a:p>
        </p:txBody>
      </p:sp>
      <p:sp>
        <p:nvSpPr>
          <p:cNvPr id="6149" name="Text Box 8"/>
          <p:cNvSpPr txBox="1">
            <a:spLocks noChangeArrowheads="1"/>
          </p:cNvSpPr>
          <p:nvPr/>
        </p:nvSpPr>
        <p:spPr bwMode="auto">
          <a:xfrm>
            <a:off x="5951539" y="2492376"/>
            <a:ext cx="3240087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/>
              <a:t>La parole (řeč)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/>
              <a:t>La langue (jazyk)</a:t>
            </a:r>
          </a:p>
        </p:txBody>
      </p:sp>
      <p:sp>
        <p:nvSpPr>
          <p:cNvPr id="70667" name="Text Box 11"/>
          <p:cNvSpPr txBox="1">
            <a:spLocks noChangeArrowheads="1"/>
          </p:cNvSpPr>
          <p:nvPr/>
        </p:nvSpPr>
        <p:spPr bwMode="auto">
          <a:xfrm>
            <a:off x="5951539" y="3716338"/>
            <a:ext cx="3240087" cy="201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/>
              <a:t>Sémiotika</a:t>
            </a:r>
          </a:p>
          <a:p>
            <a:pPr lvl="1" eaLnBrk="1" hangingPunct="1">
              <a:spcBef>
                <a:spcPct val="50000"/>
              </a:spcBef>
              <a:buFontTx/>
              <a:buChar char="-"/>
            </a:pPr>
            <a:r>
              <a:rPr lang="cs-CZ" altLang="cs-CZ"/>
              <a:t>Pragmatika – užívání</a:t>
            </a:r>
          </a:p>
          <a:p>
            <a:pPr lvl="1" eaLnBrk="1" hangingPunct="1">
              <a:spcBef>
                <a:spcPct val="50000"/>
              </a:spcBef>
              <a:buFontTx/>
              <a:buChar char="-"/>
            </a:pPr>
            <a:r>
              <a:rPr lang="cs-CZ" altLang="cs-CZ"/>
              <a:t>Sémantika – význam</a:t>
            </a:r>
          </a:p>
          <a:p>
            <a:pPr lvl="1" eaLnBrk="1" hangingPunct="1">
              <a:spcBef>
                <a:spcPct val="50000"/>
              </a:spcBef>
              <a:buFontTx/>
              <a:buChar char="-"/>
            </a:pPr>
            <a:r>
              <a:rPr lang="cs-CZ" altLang="cs-CZ"/>
              <a:t>Syntax – skladba</a:t>
            </a:r>
          </a:p>
          <a:p>
            <a:pPr eaLnBrk="1" hangingPunct="1">
              <a:spcBef>
                <a:spcPct val="50000"/>
              </a:spcBef>
            </a:pPr>
            <a:endParaRPr lang="cs-CZ" alt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265" y="2672603"/>
            <a:ext cx="23241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78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/>
              <a:t>Nootvorná funkce jazyka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Noam Chomsky</a:t>
            </a:r>
          </a:p>
        </p:txBody>
      </p:sp>
      <p:pic>
        <p:nvPicPr>
          <p:cNvPr id="7172" name="Picture 5" descr="chomsk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1" y="3068638"/>
            <a:ext cx="189547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5808664" y="3213101"/>
            <a:ext cx="34559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/>
              <a:t>Univerzální gramatika</a:t>
            </a:r>
          </a:p>
        </p:txBody>
      </p:sp>
    </p:spTree>
    <p:extLst>
      <p:ext uri="{BB962C8B-B14F-4D97-AF65-F5344CB8AC3E}">
        <p14:creationId xmlns:p14="http://schemas.microsoft.com/office/powerpoint/2010/main" val="128045230"/>
      </p:ext>
    </p:extLst>
  </p:cSld>
  <p:clrMapOvr>
    <a:masterClrMapping/>
  </p:clrMapOvr>
</p:sld>
</file>

<file path=ppt/theme/theme1.xml><?xml version="1.0" encoding="utf-8"?>
<a:theme xmlns:a="http://schemas.openxmlformats.org/drawingml/2006/main" name="Hloubka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TM04033923[[fn=Hloubka]]</Template>
  <TotalTime>0</TotalTime>
  <Words>193</Words>
  <Application>Microsoft Office PowerPoint</Application>
  <PresentationFormat>Širokoúhlá obrazovka</PresentationFormat>
  <Paragraphs>66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Arial</vt:lpstr>
      <vt:lpstr>Corbel</vt:lpstr>
      <vt:lpstr>Verdana</vt:lpstr>
      <vt:lpstr>Wingdings</vt:lpstr>
      <vt:lpstr>Hloubka</vt:lpstr>
      <vt:lpstr>Znak, jméno, skutečnost</vt:lpstr>
      <vt:lpstr>Genesis, 2. kapitola  </vt:lpstr>
      <vt:lpstr>Prezentace aplikace PowerPoint</vt:lpstr>
      <vt:lpstr>Prezentace aplikace PowerPoint</vt:lpstr>
      <vt:lpstr>Nootvorná funkce jazyka</vt:lpstr>
      <vt:lpstr>Nootvorná funkce jazyka</vt:lpstr>
      <vt:lpstr>Nootvorná funkce jazyka</vt:lpstr>
      <vt:lpstr>Nootvorná funkce jazyka</vt:lpstr>
      <vt:lpstr>Nootvorná funkce jazyka</vt:lpstr>
      <vt:lpstr>Nootvorná funkce jazyka</vt:lpstr>
      <vt:lpstr>Ontotvorná funkce jazyka</vt:lpstr>
      <vt:lpstr>Ontotvorná funkce jazyka</vt:lpstr>
      <vt:lpstr>Ovládání skutečnosti jazykem</vt:lpstr>
      <vt:lpstr>Prezentace aplikace PowerPoint</vt:lpstr>
      <vt:lpstr>Ovládání skutečnosti jazykem</vt:lpstr>
      <vt:lpstr>Ovládání skutečnosti jazykem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Znak, jméno, skutečnost</dc:title>
  <dc:creator>Josef Krob</dc:creator>
  <cp:lastModifiedBy>Josef Krob</cp:lastModifiedBy>
  <cp:revision>7</cp:revision>
  <dcterms:created xsi:type="dcterms:W3CDTF">2017-03-14T10:09:42Z</dcterms:created>
  <dcterms:modified xsi:type="dcterms:W3CDTF">2018-03-05T12:48:46Z</dcterms:modified>
</cp:coreProperties>
</file>