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7" r:id="rId3"/>
    <p:sldId id="259" r:id="rId4"/>
    <p:sldId id="260" r:id="rId5"/>
    <p:sldId id="262" r:id="rId6"/>
    <p:sldId id="265" r:id="rId7"/>
    <p:sldId id="261" r:id="rId8"/>
    <p:sldId id="266" r:id="rId9"/>
    <p:sldId id="258" r:id="rId10"/>
    <p:sldId id="264" r:id="rId11"/>
    <p:sldId id="263" r:id="rId1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81" d="100"/>
          <a:sy n="81" d="100"/>
        </p:scale>
        <p:origin x="10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0,12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yVal>
            <c:numRef>
              <c:f>List1!$B$1:$B$8</c:f>
              <c:numCache>
                <c:formatCode>General</c:formatCode>
                <c:ptCount val="8"/>
                <c:pt idx="0">
                  <c:v>0.12</c:v>
                </c:pt>
                <c:pt idx="1">
                  <c:v>0.24</c:v>
                </c:pt>
                <c:pt idx="2">
                  <c:v>0.48</c:v>
                </c:pt>
                <c:pt idx="3">
                  <c:v>0.96</c:v>
                </c:pt>
                <c:pt idx="4">
                  <c:v>0.92</c:v>
                </c:pt>
                <c:pt idx="5">
                  <c:v>0.84</c:v>
                </c:pt>
                <c:pt idx="6">
                  <c:v>0.68</c:v>
                </c:pt>
                <c:pt idx="7">
                  <c:v>0.36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69A-4EFF-8D51-9216F17CF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9147016"/>
        <c:axId val="439137216"/>
      </c:scatterChart>
      <c:valAx>
        <c:axId val="439147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9137216"/>
        <c:crosses val="autoZero"/>
        <c:crossBetween val="midCat"/>
      </c:valAx>
      <c:valAx>
        <c:axId val="43913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91470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0,13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yVal>
            <c:numRef>
              <c:f>List1!$A$1:$A$8</c:f>
              <c:numCache>
                <c:formatCode>General</c:formatCode>
                <c:ptCount val="8"/>
                <c:pt idx="0">
                  <c:v>0.13</c:v>
                </c:pt>
                <c:pt idx="1">
                  <c:v>0.26</c:v>
                </c:pt>
                <c:pt idx="2">
                  <c:v>0.52</c:v>
                </c:pt>
                <c:pt idx="3">
                  <c:v>0.04</c:v>
                </c:pt>
                <c:pt idx="4">
                  <c:v>0.08</c:v>
                </c:pt>
                <c:pt idx="5">
                  <c:v>0.16</c:v>
                </c:pt>
                <c:pt idx="6">
                  <c:v>0.32</c:v>
                </c:pt>
                <c:pt idx="7">
                  <c:v>0.64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67E-45AB-B275-DAF051B15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9147800"/>
        <c:axId val="439136040"/>
      </c:scatterChart>
      <c:valAx>
        <c:axId val="439147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9136040"/>
        <c:crosses val="autoZero"/>
        <c:crossBetween val="midCat"/>
      </c:valAx>
      <c:valAx>
        <c:axId val="439136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9147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51C451-1DE3-4BFB-9BF4-BBB866FD10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352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592EB-669F-46FC-93BD-4AB08A4D4D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47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80C6D-6A96-4D2F-AF1C-8FD289667D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57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42126-B924-4BE6-88A1-1A4B188FA1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98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606D-6CC8-4E47-94F2-7E53A5A17A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490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93FD4-CFA3-46C8-A4EE-C7D3EBF68A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20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E704-39D2-4EB3-BA27-9DBA4591EC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621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30CF8-67DC-441A-B5C6-31645F7F66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722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1C513-2417-4074-8C89-394ECB2895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529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20D29-9A8A-4956-9403-4D4B569979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995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99349-0724-4A37-941E-2A739A9F9F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674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853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853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327FEC7-0376-4D35-AAC0-4ED876841E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Předpovídání budoucnosti</a:t>
            </a: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Prehistorie</a:t>
            </a:r>
          </a:p>
          <a:p>
            <a:pPr lvl="1" eaLnBrk="1" hangingPunct="1"/>
            <a:r>
              <a:rPr lang="cs-CZ" altLang="cs-CZ"/>
              <a:t>Ibis, redibis non morieris in bello</a:t>
            </a:r>
          </a:p>
          <a:p>
            <a:pPr eaLnBrk="1" hangingPunct="1"/>
            <a:r>
              <a:rPr lang="cs-CZ" altLang="cs-CZ"/>
              <a:t>Historie</a:t>
            </a:r>
          </a:p>
          <a:p>
            <a:pPr lvl="1" eaLnBrk="1" hangingPunct="1"/>
            <a:r>
              <a:rPr lang="cs-CZ" altLang="cs-CZ"/>
              <a:t>Prostá extrapolace</a:t>
            </a:r>
          </a:p>
          <a:p>
            <a:pPr lvl="2" eaLnBrk="1" hangingPunct="1"/>
            <a:r>
              <a:rPr lang="cs-CZ" altLang="cs-CZ"/>
              <a:t>Technická – J. Verne</a:t>
            </a:r>
          </a:p>
          <a:p>
            <a:pPr lvl="2" eaLnBrk="1" hangingPunct="1"/>
            <a:r>
              <a:rPr lang="cs-CZ" altLang="cs-CZ"/>
              <a:t>Sociální – H. G. Wells</a:t>
            </a:r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3417888" y="2349500"/>
            <a:ext cx="433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400" b="1">
                <a:solidFill>
                  <a:schemeClr val="accent2"/>
                </a:solidFill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578 C 0.00087 0.0125 0.00157 0.03356 0.00452 0.03865 C 0.00539 0.04004 0.00695 0.04004 0.00816 0.04074 C 0.01268 0.04884 0.02066 0.04976 0.02691 0.05231 C 0.03004 0.0537 0.03629 0.05648 0.03629 0.05694 C 0.04844 0.0537 0.05226 0.05393 0.06094 0.0449 C 0.06268 0.03333 0.06684 0.02384 0.07275 0.01736 C 0.07396 0.00972 0.075 0.00393 0.07865 -0.00186 " pathEditMode="relative" rAng="0" ptsTypes="fffffffA">
                                      <p:cBhvr>
                                        <p:cTn id="26" dur="20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64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64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64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0" grpId="0"/>
      <p:bldP spid="16487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Důsledky motýlího efektu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Snížení pravděpodobnosti předpovědi</a:t>
            </a:r>
          </a:p>
          <a:p>
            <a:pPr>
              <a:defRPr/>
            </a:pPr>
            <a:r>
              <a:rPr lang="cs-CZ" dirty="0"/>
              <a:t>Kontinuální spontaneita</a:t>
            </a:r>
          </a:p>
          <a:p>
            <a:pPr lvl="1">
              <a:defRPr/>
            </a:pPr>
            <a:r>
              <a:rPr lang="cs-CZ" dirty="0"/>
              <a:t>Kdo nic nedělá, nic nepokazí </a:t>
            </a:r>
          </a:p>
          <a:p>
            <a:pPr>
              <a:defRPr/>
            </a:pPr>
            <a:r>
              <a:rPr lang="cs-CZ" dirty="0"/>
              <a:t>Zásadní vliv neznámých faktorů</a:t>
            </a:r>
          </a:p>
          <a:p>
            <a:pPr lvl="1">
              <a:defRPr/>
            </a:pPr>
            <a:r>
              <a:rPr lang="cs-CZ" dirty="0"/>
              <a:t>nevíme, co vynalezneme</a:t>
            </a:r>
          </a:p>
          <a:p>
            <a:pPr lvl="1">
              <a:defRPr/>
            </a:pPr>
            <a:r>
              <a:rPr lang="cs-CZ" dirty="0"/>
              <a:t>Mimozemšťané</a:t>
            </a:r>
          </a:p>
          <a:p>
            <a:pPr lvl="1">
              <a:defRPr/>
            </a:pPr>
            <a:r>
              <a:rPr lang="cs-CZ" dirty="0"/>
              <a:t>…</a:t>
            </a:r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r>
              <a:rPr lang="cs-CZ" dirty="0"/>
              <a:t>Vypočítaná budoucnost </a:t>
            </a:r>
            <a:r>
              <a:rPr lang="cs-CZ" dirty="0" err="1"/>
              <a:t>vs</a:t>
            </a:r>
            <a:r>
              <a:rPr lang="cs-CZ" dirty="0"/>
              <a:t> neodůvodněné rozhodnutí</a:t>
            </a:r>
          </a:p>
          <a:p>
            <a:pPr lvl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Sociální protektorství – máme si pomáhat?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Pomoc – docílit stavu, </a:t>
            </a:r>
            <a:r>
              <a:rPr lang="cs-CZ" altLang="cs-CZ" dirty="0">
                <a:solidFill>
                  <a:srgbClr val="FF0000"/>
                </a:solidFill>
              </a:rPr>
              <a:t>který si přejeme </a:t>
            </a:r>
            <a:r>
              <a:rPr lang="cs-CZ" altLang="cs-CZ" dirty="0">
                <a:solidFill>
                  <a:srgbClr val="FF0000"/>
                </a:solidFill>
                <a:sym typeface="Wingdings" panose="05000000000000000000" pitchFamily="2" charset="2"/>
              </a:rPr>
              <a:t> ideologie</a:t>
            </a:r>
          </a:p>
          <a:p>
            <a:endParaRPr lang="cs-CZ" altLang="cs-CZ" dirty="0">
              <a:sym typeface="Wingdings" panose="05000000000000000000" pitchFamily="2" charset="2"/>
            </a:endParaRPr>
          </a:p>
          <a:p>
            <a:r>
              <a:rPr lang="cs-CZ" altLang="cs-CZ" dirty="0">
                <a:sym typeface="Wingdings" panose="05000000000000000000" pitchFamily="2" charset="2"/>
              </a:rPr>
              <a:t>Nezištná pomoc?</a:t>
            </a:r>
          </a:p>
          <a:p>
            <a:pPr lvl="1"/>
            <a:r>
              <a:rPr lang="cs-CZ" altLang="cs-CZ" dirty="0">
                <a:sym typeface="Wingdings" panose="05000000000000000000" pitchFamily="2" charset="2"/>
              </a:rPr>
              <a:t>Dej hladovému rybu, nasytíš ho na den, nauč ho rybařit, nasytíš ho na celý život.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Ale uděláš z něj rybáře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Předpovídání budoucnosti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Manipulativní</a:t>
            </a:r>
          </a:p>
          <a:p>
            <a:pPr lvl="1" eaLnBrk="1" hangingPunct="1"/>
            <a:r>
              <a:rPr lang="cs-CZ" altLang="cs-CZ"/>
              <a:t>Samovyplňující se</a:t>
            </a:r>
          </a:p>
          <a:p>
            <a:pPr lvl="1" eaLnBrk="1" hangingPunct="1"/>
            <a:r>
              <a:rPr lang="cs-CZ" altLang="cs-CZ"/>
              <a:t>Varovné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Rozsáhlost </a:t>
            </a:r>
            <a:br>
              <a:rPr lang="cs-CZ" altLang="cs-CZ" sz="3400" b="1"/>
            </a:br>
            <a:r>
              <a:rPr lang="cs-CZ" altLang="cs-CZ" sz="3400" b="1"/>
              <a:t>a statistické zpracování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Deterministické systémy</a:t>
            </a:r>
          </a:p>
          <a:p>
            <a:pPr lvl="1" eaLnBrk="1" hangingPunct="1"/>
            <a:r>
              <a:rPr lang="cs-CZ" altLang="cs-CZ" dirty="0"/>
              <a:t>Dynamické</a:t>
            </a:r>
          </a:p>
          <a:p>
            <a:pPr lvl="1" eaLnBrk="1" hangingPunct="1"/>
            <a:r>
              <a:rPr lang="cs-CZ" altLang="cs-CZ" dirty="0"/>
              <a:t>Stochastické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Historický materialismus (K. Marx)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Dialektika „trajektorií“ (J.-P. Sartre)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Nutnost nevědomosti</a:t>
            </a:r>
            <a:r>
              <a:rPr lang="cs-CZ" altLang="cs-CZ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Stylizace</a:t>
            </a:r>
          </a:p>
          <a:p>
            <a:pPr eaLnBrk="1" hangingPunct="1"/>
            <a:r>
              <a:rPr lang="cs-CZ" altLang="cs-CZ" dirty="0"/>
              <a:t>Vliv měření</a:t>
            </a:r>
          </a:p>
          <a:p>
            <a:pPr eaLnBrk="1" hangingPunct="1"/>
            <a:r>
              <a:rPr lang="cs-CZ" altLang="cs-CZ" dirty="0"/>
              <a:t>Vesmír jako součet historií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Stephen Hawking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Složitý vesmír vs. jednoduchá sada rovnic</a:t>
            </a:r>
          </a:p>
          <a:p>
            <a:pPr eaLnBrk="1" hangingPunct="1"/>
            <a:r>
              <a:rPr lang="cs-CZ" altLang="cs-CZ" dirty="0"/>
              <a:t>Teorie vypovídá i o sobě samé</a:t>
            </a:r>
          </a:p>
          <a:p>
            <a:pPr eaLnBrk="1" hangingPunct="1"/>
            <a:r>
              <a:rPr lang="cs-CZ" altLang="cs-CZ" dirty="0" smtClean="0"/>
              <a:t>Svobodná vůle jako </a:t>
            </a:r>
            <a:r>
              <a:rPr lang="cs-CZ" altLang="cs-CZ" smtClean="0"/>
              <a:t>efektivní teorie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Svobodná vůle a 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76872"/>
            <a:ext cx="2133054" cy="74029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Svoboda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707904" y="2276872"/>
            <a:ext cx="2952328" cy="74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kern="0" dirty="0"/>
              <a:t>Odpovědnost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347864" y="5471081"/>
            <a:ext cx="4176464" cy="74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kern="0" dirty="0"/>
              <a:t>Determinovanost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</p:txBody>
      </p:sp>
      <p:sp>
        <p:nvSpPr>
          <p:cNvPr id="6" name="Šipka: doprava 5"/>
          <p:cNvSpPr/>
          <p:nvPr/>
        </p:nvSpPr>
        <p:spPr>
          <a:xfrm>
            <a:off x="2555776" y="234888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/>
          <p:cNvSpPr/>
          <p:nvPr/>
        </p:nvSpPr>
        <p:spPr>
          <a:xfrm flipH="1">
            <a:off x="5066344" y="3008605"/>
            <a:ext cx="235448" cy="69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nak násobení 7"/>
          <p:cNvSpPr/>
          <p:nvPr/>
        </p:nvSpPr>
        <p:spPr>
          <a:xfrm>
            <a:off x="301129" y="1957117"/>
            <a:ext cx="1881907" cy="137980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3419872" y="3845222"/>
            <a:ext cx="4176464" cy="1167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kern="0" dirty="0"/>
              <a:t>Schopnost předvídat důsledky svých činů</a:t>
            </a:r>
          </a:p>
        </p:txBody>
      </p:sp>
      <p:sp>
        <p:nvSpPr>
          <p:cNvPr id="10" name="Šipka: dolů 9"/>
          <p:cNvSpPr/>
          <p:nvPr/>
        </p:nvSpPr>
        <p:spPr>
          <a:xfrm flipH="1">
            <a:off x="5091390" y="4814228"/>
            <a:ext cx="235448" cy="69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ohnutá nahoru 11"/>
          <p:cNvSpPr/>
          <p:nvPr/>
        </p:nvSpPr>
        <p:spPr>
          <a:xfrm flipH="1">
            <a:off x="683568" y="4092969"/>
            <a:ext cx="2448272" cy="181602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0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Chaotické systémy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4752"/>
          </a:xfrm>
        </p:spPr>
        <p:txBody>
          <a:bodyPr/>
          <a:lstStyle/>
          <a:p>
            <a:r>
              <a:rPr lang="cs-CZ" dirty="0" smtClean="0"/>
              <a:t>1, 2, 3, 4, 5, 6, 7...?</a:t>
            </a:r>
          </a:p>
          <a:p>
            <a:r>
              <a:rPr lang="cs-CZ" dirty="0" smtClean="0"/>
              <a:t>1, 11, 12, 1121, 1321, 123121, 132231, 122232, 112431, </a:t>
            </a:r>
          </a:p>
          <a:p>
            <a:pPr marL="0" indent="0">
              <a:buNone/>
            </a:pPr>
            <a:endParaRPr lang="cs-CZ" sz="2900" dirty="0"/>
          </a:p>
          <a:p>
            <a:r>
              <a:rPr lang="cs-CZ" sz="2900" dirty="0"/>
              <a:t>8, </a:t>
            </a:r>
            <a:r>
              <a:rPr lang="cs-CZ" sz="2900" dirty="0" smtClean="0"/>
              <a:t>  45</a:t>
            </a:r>
            <a:r>
              <a:rPr lang="cs-CZ" sz="2900" dirty="0"/>
              <a:t>,  </a:t>
            </a:r>
            <a:r>
              <a:rPr lang="cs-CZ" sz="2900" dirty="0" smtClean="0"/>
              <a:t>			47</a:t>
            </a:r>
            <a:r>
              <a:rPr lang="cs-CZ" sz="2900" dirty="0"/>
              <a:t>,   </a:t>
            </a:r>
          </a:p>
          <a:p>
            <a:pPr marL="0" indent="0">
              <a:buNone/>
            </a:pPr>
            <a:r>
              <a:rPr lang="cs-CZ" sz="2900" dirty="0"/>
              <a:t>56, </a:t>
            </a:r>
            <a:r>
              <a:rPr lang="cs-CZ" sz="2900" dirty="0" smtClean="0"/>
              <a:t>		18 		...?</a:t>
            </a:r>
            <a:endParaRPr lang="cs-CZ" sz="2900" dirty="0"/>
          </a:p>
          <a:p>
            <a:pPr marL="471487" lvl="1" indent="0">
              <a:buNone/>
            </a:pPr>
            <a:r>
              <a:rPr lang="cs-CZ" sz="2900" dirty="0" smtClean="0"/>
              <a:t>				2</a:t>
            </a:r>
            <a:r>
              <a:rPr lang="cs-CZ" sz="2900" dirty="0"/>
              <a:t>, 5</a:t>
            </a:r>
            <a:r>
              <a:rPr lang="cs-CZ" sz="2900" dirty="0" smtClean="0"/>
              <a:t>,			 </a:t>
            </a:r>
            <a:r>
              <a:rPr lang="cs-CZ" sz="2900" dirty="0"/>
              <a:t>6,</a:t>
            </a:r>
          </a:p>
          <a:p>
            <a:pPr marL="909637" lvl="2" indent="0">
              <a:buNone/>
            </a:pPr>
            <a:r>
              <a:rPr lang="cs-CZ" sz="2900" dirty="0"/>
              <a:t> 8, </a:t>
            </a:r>
            <a:r>
              <a:rPr lang="cs-CZ" sz="2900" dirty="0" smtClean="0"/>
              <a:t>		15</a:t>
            </a:r>
            <a:r>
              <a:rPr lang="cs-CZ" sz="2900" dirty="0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42462"/>
            <a:ext cx="6751661" cy="994172"/>
          </a:xfrm>
        </p:spPr>
        <p:txBody>
          <a:bodyPr/>
          <a:lstStyle/>
          <a:p>
            <a:r>
              <a:rPr lang="cs-CZ" b="1" dirty="0"/>
              <a:t>Motýlí efekt v chaotických systémech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5423337" y="1628180"/>
          <a:ext cx="2956036" cy="428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4764">
                <a:tc>
                  <a:txBody>
                    <a:bodyPr/>
                    <a:lstStyle/>
                    <a:p>
                      <a:r>
                        <a:rPr lang="cs-CZ" sz="2700" dirty="0"/>
                        <a:t>0,13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0,12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0,26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0,24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0,52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0,48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0,04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0,96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0,08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0,92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0,16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0,84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0,32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0,68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0,64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0,36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/>
          </p:nvPr>
        </p:nvGraphicFramePr>
        <p:xfrm>
          <a:off x="863161" y="3943350"/>
          <a:ext cx="3429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/>
          </p:nvPr>
        </p:nvGraphicFramePr>
        <p:xfrm>
          <a:off x="878927" y="2192906"/>
          <a:ext cx="3429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452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Motýlí efekt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684213" y="1989138"/>
            <a:ext cx="7632700" cy="381635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89445" name="AutoShape 5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02105E-6 L 0.33646 -0.32455 L 0.31649 -0.35901 L -0.28941 0.19917 L -0.49531 -0.20056 L -0.32118 -0.35901 L -0.00347 0.19755 L 0.33889 -0.12376 L 0.18351 -0.35901 L -0.05417 -0.13648 " pathEditMode="relative" ptsTypes="AAAAAAAAAA">
                                      <p:cBhvr>
                                        <p:cTn id="6" dur="5000" fill="hold"/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64168E-6 L 0.33437 -0.29933 L 0.2967 -0.36525 L -0.36094 0.19593 L -0.49393 -0.04071 L -0.10452 -0.36363 L 0.19913 0.18807 L 0.33194 0.06431 L 0.01788 -0.36525 L -0.09393 -0.26972 " pathEditMode="relative" ptsTypes="AAAAAAAAAA">
                                      <p:cBhvr>
                                        <p:cTn id="10" dur="5000" fill="hold"/>
                                        <p:tgtEl>
                                          <p:spTgt spid="189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5" grpId="0" animBg="1"/>
      <p:bldP spid="189447" grpId="0" animBg="1"/>
    </p:bld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232</Words>
  <Application>Microsoft Office PowerPoint</Application>
  <PresentationFormat>Předvádění na obrazovce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Verdana</vt:lpstr>
      <vt:lpstr>Wingdings</vt:lpstr>
      <vt:lpstr>Profil</vt:lpstr>
      <vt:lpstr>Předpovídání budoucnosti</vt:lpstr>
      <vt:lpstr>Předpovídání budoucnosti</vt:lpstr>
      <vt:lpstr>Rozsáhlost  a statistické zpracování</vt:lpstr>
      <vt:lpstr>Nutnost nevědomosti </vt:lpstr>
      <vt:lpstr>Stephen Hawking</vt:lpstr>
      <vt:lpstr>Svobodná vůle a odpovědnost</vt:lpstr>
      <vt:lpstr>Chaotické systémy</vt:lpstr>
      <vt:lpstr>Motýlí efekt v chaotických systémech</vt:lpstr>
      <vt:lpstr>Motýlí efekt</vt:lpstr>
      <vt:lpstr>Důsledky motýlího efektu </vt:lpstr>
      <vt:lpstr>Sociální protektorství – máme si pomáhat?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Předpovídání budoucnosti</dc:title>
  <dc:creator>josef</dc:creator>
  <cp:lastModifiedBy>Josef Krob</cp:lastModifiedBy>
  <cp:revision>33</cp:revision>
  <cp:lastPrinted>1601-01-01T00:00:00Z</cp:lastPrinted>
  <dcterms:created xsi:type="dcterms:W3CDTF">2006-03-18T23:09:57Z</dcterms:created>
  <dcterms:modified xsi:type="dcterms:W3CDTF">2018-04-09T09:33:02Z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