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73" r:id="rId4"/>
    <p:sldId id="274" r:id="rId5"/>
    <p:sldId id="266" r:id="rId6"/>
    <p:sldId id="258" r:id="rId7"/>
    <p:sldId id="270" r:id="rId8"/>
    <p:sldId id="271" r:id="rId9"/>
    <p:sldId id="272" r:id="rId10"/>
    <p:sldId id="259" r:id="rId11"/>
    <p:sldId id="260" r:id="rId12"/>
    <p:sldId id="265" r:id="rId13"/>
    <p:sldId id="261" r:id="rId14"/>
    <p:sldId id="262" r:id="rId15"/>
    <p:sldId id="275" r:id="rId16"/>
    <p:sldId id="276" r:id="rId17"/>
    <p:sldId id="263" r:id="rId18"/>
    <p:sldId id="264" r:id="rId1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 varScale="1">
        <p:scale>
          <a:sx n="81" d="100"/>
          <a:sy n="81" d="100"/>
        </p:scale>
        <p:origin x="10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4C6708D1-D97E-41F1-8FCD-1E5148CD3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6FC34ABE-4BA5-4B71-9238-C14AA4204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9FA805A3-D17E-4B81-B7CA-DA82BC0D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449D88-460D-40E3-9B5C-6BFE2A1F8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3D934AE-53C0-4D40-99C7-6A7728875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395EF44-F7B4-4B6E-A75E-91276FB1E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2D64-ABE5-4533-B407-14C9BF237A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227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6D04B-B278-44A1-8AF0-5C34C8696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8E455F-7D59-4CAB-9A0B-D35C74F5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235B76-DD41-44B7-8FD7-709A8B8C2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E369-3CF0-48AC-B9D8-41C8AB3B40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332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6D04B-B278-44A1-8AF0-5C34C8696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8E455F-7D59-4CAB-9A0B-D35C74F5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235B76-DD41-44B7-8FD7-709A8B8C2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A4CF-8D20-48A3-81CC-0F6EF709F5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185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6D04B-B278-44A1-8AF0-5C34C8696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8E455F-7D59-4CAB-9A0B-D35C74F5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235B76-DD41-44B7-8FD7-709A8B8C2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A61B-B338-4675-A754-D82DE0C071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116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6D04B-B278-44A1-8AF0-5C34C8696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8E455F-7D59-4CAB-9A0B-D35C74F5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235B76-DD41-44B7-8FD7-709A8B8C2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F3C5-7348-46CC-B8C2-CE4FD63BD6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807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6D04B-B278-44A1-8AF0-5C34C8696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E455F-7D59-4CAB-9A0B-D35C74F5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235B76-DD41-44B7-8FD7-709A8B8C2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6AF7-B11D-4700-A589-5E58785A56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634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96D04B-B278-44A1-8AF0-5C34C8696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8E455F-7D59-4CAB-9A0B-D35C74F5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235B76-DD41-44B7-8FD7-709A8B8C2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C725-CD16-4C19-8489-E559582C3B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67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96D04B-B278-44A1-8AF0-5C34C8696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8E455F-7D59-4CAB-9A0B-D35C74F5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235B76-DD41-44B7-8FD7-709A8B8C2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2087-B6DD-4A21-8EB1-026E7323EB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194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D96D04B-B278-44A1-8AF0-5C34C8696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8E455F-7D59-4CAB-9A0B-D35C74F5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235B76-DD41-44B7-8FD7-709A8B8C2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4B28-CBAF-42D7-895F-93868ADC58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175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6D04B-B278-44A1-8AF0-5C34C8696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E455F-7D59-4CAB-9A0B-D35C74F5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235B76-DD41-44B7-8FD7-709A8B8C2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3C746-2975-49E3-9DBB-595DB84CF8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15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6D04B-B278-44A1-8AF0-5C34C8696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E455F-7D59-4CAB-9A0B-D35C74F5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235B76-DD41-44B7-8FD7-709A8B8C2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E4A36-DE1F-45FC-8905-8F8CB0BBBF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850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ED96D04B-B278-44A1-8AF0-5C34C86961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8C8E455F-7D59-4CAB-9A0B-D35C74F58F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61235B76-DD41-44B7-8FD7-709A8B8C2E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1A6A0738-736F-4BEA-962B-B9B02492B1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" name="Oval 8">
            <a:extLst>
              <a:ext uri="{FF2B5EF4-FFF2-40B4-BE49-F238E27FC236}">
                <a16:creationId xmlns:a16="http://schemas.microsoft.com/office/drawing/2014/main" id="{84613EE4-7396-46B8-A0E9-E61B99F3E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1033" name="Oval 9">
            <a:extLst>
              <a:ext uri="{FF2B5EF4-FFF2-40B4-BE49-F238E27FC236}">
                <a16:creationId xmlns:a16="http://schemas.microsoft.com/office/drawing/2014/main" id="{23E023AE-1D05-4238-8355-BA74DCBD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1034" name="Oval 10">
            <a:extLst>
              <a:ext uri="{FF2B5EF4-FFF2-40B4-BE49-F238E27FC236}">
                <a16:creationId xmlns:a16="http://schemas.microsoft.com/office/drawing/2014/main" id="{8E89088B-2F8D-4320-BC5E-6923E47F5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rincoll.edu/~wmac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Mysl a tělo,</a:t>
            </a:r>
            <a:br>
              <a:rPr lang="cs-CZ" altLang="cs-CZ" b="1" smtClean="0"/>
            </a:br>
            <a:r>
              <a:rPr lang="cs-CZ" altLang="cs-CZ" b="1" smtClean="0"/>
              <a:t>solipsismus a realismus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aneb můžeme zjistit, že svět je jen iluze?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Uvnitř čeho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smtClean="0">
                <a:solidFill>
                  <a:srgbClr val="CC6600"/>
                </a:solidFill>
              </a:rPr>
              <a:t>já i celý okolní svět je simulací </a:t>
            </a:r>
            <a:br>
              <a:rPr lang="cs-CZ" altLang="cs-CZ" b="1" smtClean="0">
                <a:solidFill>
                  <a:srgbClr val="CC6600"/>
                </a:solidFill>
              </a:rPr>
            </a:br>
            <a:r>
              <a:rPr lang="cs-CZ" altLang="cs-CZ" b="1" smtClean="0">
                <a:solidFill>
                  <a:srgbClr val="CC6600"/>
                </a:solidFill>
              </a:rPr>
              <a:t>„v něčí hlavě“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b="1" smtClean="0">
              <a:solidFill>
                <a:srgbClr val="CC66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smtClean="0">
                <a:solidFill>
                  <a:schemeClr val="tx1"/>
                </a:solidFill>
              </a:rPr>
              <a:t>Simulace jako skutečnost a jejich nerozlišitelnost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Typy a stupně simulací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já i celý okolní svět je simulací „v něčí hlavě“</a:t>
            </a:r>
          </a:p>
          <a:p>
            <a:pPr eaLnBrk="1" hangingPunct="1"/>
            <a:r>
              <a:rPr lang="cs-CZ" altLang="cs-CZ" smtClean="0"/>
              <a:t>co prožívám já (o ostatních nic nevím) je simulace </a:t>
            </a:r>
          </a:p>
          <a:p>
            <a:pPr lvl="1" eaLnBrk="1" hangingPunct="1"/>
            <a:r>
              <a:rPr lang="cs-CZ" altLang="cs-CZ" smtClean="0"/>
              <a:t>od narození (resp. od vzniku) </a:t>
            </a:r>
          </a:p>
          <a:p>
            <a:pPr lvl="1" eaLnBrk="1" hangingPunct="1"/>
            <a:r>
              <a:rPr lang="cs-CZ" altLang="cs-CZ" smtClean="0"/>
              <a:t>až v průběhu života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Otázka rozlišitelnosti iluze a skutečnosti</a:t>
            </a:r>
          </a:p>
        </p:txBody>
      </p:sp>
      <p:sp>
        <p:nvSpPr>
          <p:cNvPr id="14339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 mé hlavě:</a:t>
            </a:r>
          </a:p>
          <a:p>
            <a:pPr lvl="1"/>
            <a:r>
              <a:rPr lang="cs-CZ" altLang="cs-CZ" smtClean="0"/>
              <a:t>Slabá verze (empirismus) – otázka není explicitně položena</a:t>
            </a:r>
          </a:p>
          <a:p>
            <a:pPr lvl="1"/>
            <a:r>
              <a:rPr lang="cs-CZ" altLang="cs-CZ" smtClean="0"/>
              <a:t>Silná verze (solipsismus) – otázka není rozhodnutelná</a:t>
            </a:r>
          </a:p>
          <a:p>
            <a:r>
              <a:rPr lang="cs-CZ" altLang="cs-CZ" smtClean="0"/>
              <a:t>V něčí hlavě</a:t>
            </a:r>
          </a:p>
          <a:p>
            <a:pPr lvl="1"/>
            <a:r>
              <a:rPr lang="cs-CZ" altLang="cs-CZ" smtClean="0"/>
              <a:t>Iluze a skutečnost jsou nerozlišitelné, kromě…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Fantomatika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Obvodová</a:t>
            </a:r>
          </a:p>
          <a:p>
            <a:pPr eaLnBrk="1" hangingPunct="1"/>
            <a:r>
              <a:rPr lang="cs-CZ" altLang="cs-CZ" smtClean="0"/>
              <a:t>Centrální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 smtClean="0"/>
              <a:t>Virtuální svět </a:t>
            </a:r>
            <a:br>
              <a:rPr lang="cs-CZ" altLang="cs-CZ" sz="3800" b="1" smtClean="0"/>
            </a:br>
            <a:r>
              <a:rPr lang="cs-CZ" altLang="cs-CZ" sz="3800" b="1" smtClean="0"/>
              <a:t>nerozeznatelný od reálného</a:t>
            </a:r>
            <a:r>
              <a:rPr lang="cs-CZ" altLang="cs-CZ" sz="3800" smtClean="0"/>
              <a:t>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musí </a:t>
            </a:r>
          </a:p>
          <a:p>
            <a:pPr lvl="1" eaLnBrk="1" hangingPunct="1"/>
            <a:r>
              <a:rPr lang="cs-CZ" altLang="cs-CZ" dirty="0" smtClean="0"/>
              <a:t>být zpětnovazební </a:t>
            </a:r>
          </a:p>
          <a:p>
            <a:pPr lvl="1" eaLnBrk="1" hangingPunct="1"/>
            <a:r>
              <a:rPr lang="cs-CZ" altLang="cs-CZ" dirty="0" smtClean="0"/>
              <a:t>věrohodně předvádět elementární fyzikální zákony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332656"/>
            <a:ext cx="9214198" cy="5759152"/>
          </a:xfrm>
        </p:spPr>
      </p:pic>
    </p:spTree>
    <p:extLst>
      <p:ext uri="{BB962C8B-B14F-4D97-AF65-F5344CB8AC3E}">
        <p14:creationId xmlns:p14="http://schemas.microsoft.com/office/powerpoint/2010/main" val="14817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 smtClean="0"/>
              <a:t>Virtuální svět </a:t>
            </a:r>
            <a:br>
              <a:rPr lang="cs-CZ" altLang="cs-CZ" sz="3800" b="1" smtClean="0"/>
            </a:br>
            <a:r>
              <a:rPr lang="cs-CZ" altLang="cs-CZ" sz="3800" b="1" smtClean="0"/>
              <a:t>nerozeznatelný od reálného</a:t>
            </a:r>
            <a:r>
              <a:rPr lang="cs-CZ" altLang="cs-CZ" sz="3800" smtClean="0"/>
              <a:t>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musí </a:t>
            </a:r>
          </a:p>
          <a:p>
            <a:pPr lvl="1" eaLnBrk="1" hangingPunct="1"/>
            <a:r>
              <a:rPr lang="cs-CZ" altLang="cs-CZ" dirty="0" smtClean="0"/>
              <a:t>být zpětnovazební </a:t>
            </a:r>
          </a:p>
          <a:p>
            <a:pPr lvl="1" eaLnBrk="1" hangingPunct="1"/>
            <a:r>
              <a:rPr lang="cs-CZ" altLang="cs-CZ" dirty="0" smtClean="0"/>
              <a:t>věrohodně předvádět elementární fyzikální zákony </a:t>
            </a:r>
          </a:p>
          <a:p>
            <a:pPr lvl="1" eaLnBrk="1" hangingPunct="1"/>
            <a:r>
              <a:rPr lang="cs-CZ" altLang="cs-CZ" dirty="0" smtClean="0"/>
              <a:t>generovat dostatečně silnou iluzi svobodné vůle 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5380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Pokusy k odhalení iluze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fyziologický pokus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/>
              <a:t>intelektuální pokus</a:t>
            </a:r>
            <a:r>
              <a:rPr lang="cs-CZ" altLang="cs-CZ" smtClean="0"/>
              <a:t> </a:t>
            </a:r>
          </a:p>
          <a:p>
            <a:pPr lvl="1" eaLnBrk="1" hangingPunct="1"/>
            <a:r>
              <a:rPr lang="cs-CZ" altLang="cs-CZ" i="1" smtClean="0"/>
              <a:t>metoda návštěvy filosofa</a:t>
            </a:r>
            <a:r>
              <a:rPr lang="cs-CZ" altLang="cs-CZ" smtClean="0"/>
              <a:t> </a:t>
            </a:r>
          </a:p>
          <a:p>
            <a:pPr lvl="1" eaLnBrk="1" hangingPunct="1"/>
            <a:r>
              <a:rPr lang="cs-CZ" altLang="cs-CZ" i="1" smtClean="0"/>
              <a:t>metoda malého tajemství</a:t>
            </a:r>
            <a:r>
              <a:rPr lang="cs-CZ" altLang="cs-CZ" smtClean="0"/>
              <a:t> </a:t>
            </a:r>
          </a:p>
          <a:p>
            <a:pPr lvl="2" eaLnBrk="1" hangingPunct="1"/>
            <a:r>
              <a:rPr lang="cs-CZ" altLang="cs-CZ" i="1" smtClean="0"/>
              <a:t>podružná znalost o stavu části světa</a:t>
            </a:r>
            <a:r>
              <a:rPr lang="cs-CZ" altLang="cs-CZ" smtClean="0"/>
              <a:t> </a:t>
            </a:r>
          </a:p>
          <a:p>
            <a:pPr lvl="2" eaLnBrk="1" hangingPunct="1"/>
            <a:r>
              <a:rPr lang="cs-CZ" altLang="cs-CZ" i="1" smtClean="0"/>
              <a:t>osobní tajemství</a:t>
            </a:r>
            <a:r>
              <a:rPr lang="cs-CZ" alt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2301875"/>
          </a:xfrm>
        </p:spPr>
        <p:txBody>
          <a:bodyPr/>
          <a:lstStyle/>
          <a:p>
            <a:pPr algn="ctr" eaLnBrk="1" hangingPunct="1"/>
            <a:r>
              <a:rPr lang="cs-CZ" altLang="cs-CZ" b="1" smtClean="0"/>
              <a:t> Existence a informace aneb </a:t>
            </a:r>
            <a:br>
              <a:rPr lang="cs-CZ" altLang="cs-CZ" b="1" smtClean="0"/>
            </a:br>
            <a:r>
              <a:rPr lang="cs-CZ" altLang="cs-CZ" b="1" smtClean="0"/>
              <a:t>být je bit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0100" y="3092450"/>
            <a:ext cx="5664200" cy="3670300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P. K. Dick: Ubik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P. Davies: Poslední tři minuty</a:t>
            </a:r>
          </a:p>
          <a:p>
            <a:pPr lvl="1" eaLnBrk="1" hangingPunct="1"/>
            <a:r>
              <a:rPr lang="cs-CZ" altLang="cs-CZ" smtClean="0"/>
              <a:t>život na pomalo </a:t>
            </a:r>
          </a:p>
          <a:p>
            <a:pPr lvl="1" eaLnBrk="1" hangingPunct="1"/>
            <a:endParaRPr lang="cs-CZ" altLang="cs-CZ" smtClean="0"/>
          </a:p>
          <a:p>
            <a:pPr lvl="1" eaLnBrk="1" hangingPunct="1"/>
            <a:r>
              <a:rPr lang="cs-CZ" altLang="cs-CZ" smtClean="0"/>
              <a:t>život na rychlo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593850"/>
            <a:ext cx="22193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850"/>
            <a:ext cx="20764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078288"/>
            <a:ext cx="20447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Dvě základní linie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44675"/>
            <a:ext cx="5135563" cy="4175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Neptej, co máš uvnitř hlavy,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ale uvnitř čeho je tvá hlava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sz="2000" b="1" smtClean="0"/>
              <a:t>(</a:t>
            </a:r>
            <a:r>
              <a:rPr lang="en-US" altLang="cs-CZ" sz="2000" b="1" smtClean="0"/>
              <a:t>WILLIAM M. MACE</a:t>
            </a:r>
            <a:br>
              <a:rPr lang="en-US" altLang="cs-CZ" sz="2000" b="1" smtClean="0"/>
            </a:br>
            <a:r>
              <a:rPr lang="en-US" altLang="cs-CZ" sz="2000" b="1" smtClean="0"/>
              <a:t>Professor of Psychology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sz="2000" i="1" smtClean="0"/>
              <a:t>Trinity College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sz="2000" i="1" smtClean="0">
                <a:hlinkClick r:id="rId2"/>
              </a:rPr>
              <a:t>http://www.trincoll.edu/~wmace/</a:t>
            </a:r>
            <a:r>
              <a:rPr lang="cs-CZ" altLang="cs-CZ" sz="2000" i="1" smtClean="0"/>
              <a:t>)</a:t>
            </a:r>
          </a:p>
        </p:txBody>
      </p:sp>
      <p:sp>
        <p:nvSpPr>
          <p:cNvPr id="4100" name="AutoShape 5" descr="index"/>
          <p:cNvSpPr>
            <a:spLocks noChangeAspect="1" noChangeArrowheads="1"/>
          </p:cNvSpPr>
          <p:nvPr/>
        </p:nvSpPr>
        <p:spPr bwMode="auto">
          <a:xfrm>
            <a:off x="155575" y="46038"/>
            <a:ext cx="212566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4101" name="AutoShape 7" descr="index"/>
          <p:cNvSpPr>
            <a:spLocks noChangeAspect="1" noChangeArrowheads="1"/>
          </p:cNvSpPr>
          <p:nvPr/>
        </p:nvSpPr>
        <p:spPr bwMode="auto">
          <a:xfrm>
            <a:off x="155575" y="46038"/>
            <a:ext cx="212566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4102" name="AutoShape 9" descr="index"/>
          <p:cNvSpPr>
            <a:spLocks noChangeAspect="1" noChangeArrowheads="1"/>
          </p:cNvSpPr>
          <p:nvPr/>
        </p:nvSpPr>
        <p:spPr bwMode="auto">
          <a:xfrm>
            <a:off x="155575" y="46038"/>
            <a:ext cx="212566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4103" name="AutoShape 13" descr="index"/>
          <p:cNvSpPr>
            <a:spLocks noChangeAspect="1" noChangeArrowheads="1"/>
          </p:cNvSpPr>
          <p:nvPr/>
        </p:nvSpPr>
        <p:spPr bwMode="auto">
          <a:xfrm>
            <a:off x="3509963" y="2125663"/>
            <a:ext cx="21256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4104" name="AutoShape 15" descr="index"/>
          <p:cNvSpPr>
            <a:spLocks noChangeAspect="1" noChangeArrowheads="1"/>
          </p:cNvSpPr>
          <p:nvPr/>
        </p:nvSpPr>
        <p:spPr bwMode="auto">
          <a:xfrm>
            <a:off x="3509963" y="2125663"/>
            <a:ext cx="21256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4105" name="Picture 20" descr="m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575"/>
            <a:ext cx="21256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17675"/>
            <a:ext cx="61055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Simulační argument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916113"/>
            <a:ext cx="70104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>
                <a:solidFill>
                  <a:schemeClr val="bg1"/>
                </a:solidFill>
              </a:rPr>
              <a:t>	Nick </a:t>
            </a:r>
            <a:r>
              <a:rPr lang="cs-CZ" dirty="0" err="1" smtClean="0">
                <a:solidFill>
                  <a:schemeClr val="bg1"/>
                </a:solidFill>
              </a:rPr>
              <a:t>Bostrom</a:t>
            </a:r>
            <a:r>
              <a:rPr lang="cs-CZ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>
                <a:solidFill>
                  <a:schemeClr val="bg1"/>
                </a:solidFill>
              </a:rPr>
              <a:t>Civilizace zanikne dříve, než stačí vytvořit simulaci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>
                <a:solidFill>
                  <a:schemeClr val="bg1"/>
                </a:solidFill>
              </a:rPr>
              <a:t>Civilizace nebude mít zájem na tvorbě simulací.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>
                <a:solidFill>
                  <a:schemeClr val="bg1"/>
                </a:solidFill>
              </a:rPr>
              <a:t>Již žijeme v simulaci.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12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60350"/>
            <a:ext cx="2095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Omyl simulačního argumentu?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Složitost vesmíru vs. Složitost počítače</a:t>
            </a:r>
          </a:p>
          <a:p>
            <a:r>
              <a:rPr lang="cs-CZ" altLang="cs-CZ" smtClean="0"/>
              <a:t>Detaily programu (co vše musí být naprogramováno?)</a:t>
            </a:r>
          </a:p>
          <a:p>
            <a:r>
              <a:rPr lang="cs-CZ" altLang="cs-CZ" smtClean="0"/>
              <a:t>Paradigmatická metafora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smtClean="0"/>
              <a:t>Chceme to zjistit?</a:t>
            </a:r>
          </a:p>
        </p:txBody>
      </p:sp>
      <p:pic>
        <p:nvPicPr>
          <p:cNvPr id="7171" name="Zástupný symbol pro obsah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7225" y="1773238"/>
            <a:ext cx="3168650" cy="3587750"/>
          </a:xfrm>
        </p:spPr>
      </p:pic>
      <p:pic>
        <p:nvPicPr>
          <p:cNvPr id="7172" name="Obrázek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4508500"/>
            <a:ext cx="628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365625"/>
            <a:ext cx="685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Uvnitř hlavy – slabá verze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3473450"/>
            <a:ext cx="6342062" cy="673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smtClean="0">
                <a:solidFill>
                  <a:srgbClr val="CC6600"/>
                </a:solidFill>
              </a:rPr>
              <a:t>Všichni a všechno je v mé hlavě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  <p:pic>
        <p:nvPicPr>
          <p:cNvPr id="6148" name="Picture 4" descr="l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85925"/>
            <a:ext cx="21717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817938"/>
            <a:ext cx="22145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ový bublinový popisek 2"/>
          <p:cNvSpPr/>
          <p:nvPr/>
        </p:nvSpPr>
        <p:spPr>
          <a:xfrm>
            <a:off x="2700338" y="1731963"/>
            <a:ext cx="5975350" cy="1727200"/>
          </a:xfrm>
          <a:prstGeom prst="wedgeRectCallout">
            <a:avLst>
              <a:gd name="adj1" fmla="val -77660"/>
              <a:gd name="adj2" fmla="val 29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defRPr/>
            </a:pPr>
            <a:r>
              <a:rPr lang="cs-CZ" altLang="cs-CZ" sz="4400" b="1" dirty="0"/>
              <a:t>primární a sekundární kvality</a:t>
            </a:r>
          </a:p>
        </p:txBody>
      </p:sp>
      <p:sp>
        <p:nvSpPr>
          <p:cNvPr id="4" name="Obdélníkový bublinový popisek 3"/>
          <p:cNvSpPr/>
          <p:nvPr/>
        </p:nvSpPr>
        <p:spPr>
          <a:xfrm>
            <a:off x="2951163" y="4652963"/>
            <a:ext cx="6192837" cy="1871662"/>
          </a:xfrm>
          <a:prstGeom prst="wedgeRectCallout">
            <a:avLst>
              <a:gd name="adj1" fmla="val -74303"/>
              <a:gd name="adj2" fmla="val -10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800" b="1" dirty="0"/>
              <a:t>výběrová aktivita vědomí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4140200" y="1179513"/>
            <a:ext cx="2928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000">
                <a:solidFill>
                  <a:schemeClr val="tx1"/>
                </a:solidFill>
              </a:rPr>
              <a:t>Empirismus</a:t>
            </a:r>
            <a:r>
              <a:rPr lang="cs-CZ" altLang="cs-CZ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3779838" y="41465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>
                <a:solidFill>
                  <a:schemeClr val="tx1"/>
                </a:solidFill>
              </a:rPr>
              <a:t>Radikální empirismuis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Uvnitř hlavy – silná verze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332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è"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è"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è"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è"/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9220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19081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15D4E7D7-6AC8-4CB2-8DC7-D4BD7409DCD7}"/>
              </a:ext>
            </a:extLst>
          </p:cNvPr>
          <p:cNvSpPr/>
          <p:nvPr/>
        </p:nvSpPr>
        <p:spPr>
          <a:xfrm>
            <a:off x="2987675" y="1644650"/>
            <a:ext cx="5832475" cy="2620963"/>
          </a:xfrm>
          <a:prstGeom prst="wedgeRoundRectCallout">
            <a:avLst>
              <a:gd name="adj1" fmla="val -70758"/>
              <a:gd name="adj2" fmla="val -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4000" dirty="0"/>
              <a:t>Primární a sekundární kvality = počitky</a:t>
            </a:r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cs-CZ" sz="4000" dirty="0">
                <a:sym typeface="Wingdings" panose="05000000000000000000" pitchFamily="2" charset="2"/>
              </a:rPr>
              <a:t>Být, je být vnímán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Světelný kužel</a:t>
            </a:r>
          </a:p>
        </p:txBody>
      </p:sp>
      <p:pic>
        <p:nvPicPr>
          <p:cNvPr id="10243" name="Picture 2" descr="http://www.phil.muni.cz/fil/ontologie/system/obr/sv_kuze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0988" y="1935163"/>
            <a:ext cx="35020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Uvnitř hlavy – silná verze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332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è"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è"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è"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è"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è"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cs-CZ" dirty="0"/>
              <a:t>Solipsismus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Nerozhodnutelnost sporu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solipsismus x realismus</a:t>
            </a:r>
          </a:p>
        </p:txBody>
      </p:sp>
      <p:pic>
        <p:nvPicPr>
          <p:cNvPr id="11268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19081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15D4E7D7-6AC8-4CB2-8DC7-D4BD7409DCD7}"/>
              </a:ext>
            </a:extLst>
          </p:cNvPr>
          <p:cNvSpPr/>
          <p:nvPr/>
        </p:nvSpPr>
        <p:spPr>
          <a:xfrm>
            <a:off x="2987675" y="1644650"/>
            <a:ext cx="5832475" cy="2620963"/>
          </a:xfrm>
          <a:prstGeom prst="wedgeRoundRectCallout">
            <a:avLst>
              <a:gd name="adj1" fmla="val -70758"/>
              <a:gd name="adj2" fmla="val -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4000" dirty="0"/>
              <a:t>Primární a sekundární kvality = počitky</a:t>
            </a:r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cs-CZ" sz="4000" dirty="0">
                <a:sym typeface="Wingdings" panose="05000000000000000000" pitchFamily="2" charset="2"/>
              </a:rPr>
              <a:t>Být, je být vnímán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0</TotalTime>
  <Words>287</Words>
  <Application>Microsoft Office PowerPoint</Application>
  <PresentationFormat>Předvádění na obrazovce (4:3)</PresentationFormat>
  <Paragraphs>84</Paragraphs>
  <Slides>18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Ozvěna</vt:lpstr>
      <vt:lpstr>Mysl a tělo, solipsismus a realismus</vt:lpstr>
      <vt:lpstr>Dvě základní linie</vt:lpstr>
      <vt:lpstr>Simulační argument</vt:lpstr>
      <vt:lpstr>Omyl simulačního argumentu?</vt:lpstr>
      <vt:lpstr>Chceme to zjistit?</vt:lpstr>
      <vt:lpstr>Uvnitř hlavy – slabá verze</vt:lpstr>
      <vt:lpstr>Uvnitř hlavy – silná verze</vt:lpstr>
      <vt:lpstr>Světelný kužel</vt:lpstr>
      <vt:lpstr>Uvnitř hlavy – silná verze</vt:lpstr>
      <vt:lpstr>Uvnitř čeho </vt:lpstr>
      <vt:lpstr>Typy a stupně simulací</vt:lpstr>
      <vt:lpstr>Otázka rozlišitelnosti iluze a skutečnosti</vt:lpstr>
      <vt:lpstr>Fantomatika</vt:lpstr>
      <vt:lpstr>Virtuální svět  nerozeznatelný od reálného </vt:lpstr>
      <vt:lpstr>Prezentace aplikace PowerPoint</vt:lpstr>
      <vt:lpstr>Virtuální svět  nerozeznatelný od reálného </vt:lpstr>
      <vt:lpstr>Pokusy k odhalení iluze</vt:lpstr>
      <vt:lpstr> Existence a informace aneb  být je bit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Mysl a tělo, solipsismus a realismus</dc:title>
  <dc:creator>josef</dc:creator>
  <cp:lastModifiedBy>Josef Krob</cp:lastModifiedBy>
  <cp:revision>34</cp:revision>
  <cp:lastPrinted>1601-01-01T00:00:00Z</cp:lastPrinted>
  <dcterms:created xsi:type="dcterms:W3CDTF">2006-04-05T18:54:41Z</dcterms:created>
  <dcterms:modified xsi:type="dcterms:W3CDTF">2018-04-23T14:26:15Z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