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7" r:id="rId5"/>
    <p:sldId id="258" r:id="rId6"/>
    <p:sldId id="260" r:id="rId7"/>
    <p:sldId id="264" r:id="rId8"/>
    <p:sldId id="261" r:id="rId9"/>
    <p:sldId id="273" r:id="rId10"/>
    <p:sldId id="262" r:id="rId11"/>
    <p:sldId id="263" r:id="rId12"/>
    <p:sldId id="270" r:id="rId13"/>
    <p:sldId id="271" r:id="rId14"/>
    <p:sldId id="265" r:id="rId15"/>
    <p:sldId id="266" r:id="rId16"/>
    <p:sldId id="267" r:id="rId17"/>
    <p:sldId id="272" r:id="rId18"/>
    <p:sldId id="26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30.04.2018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1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30.04.2018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36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30.04.2018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85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30.04.2018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90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30.04.2018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34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30.04.2018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30.04.2018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80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30.04.2018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9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30.04.2018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77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30.04.2018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78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30.04.2018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98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2CD8-3CDB-46C3-9353-1B5D23B1460A}" type="datetimeFigureOut">
              <a:rPr lang="cs-CZ" smtClean="0"/>
              <a:t>30.04.2018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55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sych.fullerton.edu/mbirnbaum/psych101/Eliza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verbot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_RZJUAQY4&amp;t=0s&amp;index=1&amp;list=PLUz6Mc7EcjGyqgeYc1p0Ft_PCSWGvoAuG" TargetMode="External"/><Relationship Id="rId2" Type="http://schemas.openxmlformats.org/officeDocument/2006/relationships/hyperlink" Target="https://www.youtube.com/watch?v=6WB3Q5EF4Sg&amp;t=22s&amp;index=2&amp;list=PLUz6Mc7EcjGyqgeYc1p0Ft_PCSWGvoAu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0Rc9CzVRuQ&amp;t=0s&amp;index=18&amp;list=PLUz6Mc7EcjGyqgeYc1p0Ft_PCSWGvoAuG" TargetMode="External"/><Relationship Id="rId2" Type="http://schemas.openxmlformats.org/officeDocument/2006/relationships/hyperlink" Target="https://www.youtube.com/watch?v=R0bVxbRCd-U&amp;t=0s&amp;index=17&amp;list=PLUz6Mc7EcjGyqgeYc1p0Ft_PCSWGvoAu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aspcr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Umělá inteligence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6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/>
                </a:solidFill>
              </a:rPr>
              <a:t>Turingův</a:t>
            </a:r>
            <a:r>
              <a:rPr lang="cs-CZ" b="1" dirty="0">
                <a:solidFill>
                  <a:schemeClr val="tx2"/>
                </a:solidFill>
              </a:rPr>
              <a:t>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Veselý obličej 3"/>
          <p:cNvSpPr/>
          <p:nvPr/>
        </p:nvSpPr>
        <p:spPr>
          <a:xfrm>
            <a:off x="1043608" y="335699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rozhodnutí 5"/>
          <p:cNvSpPr/>
          <p:nvPr/>
        </p:nvSpPr>
        <p:spPr>
          <a:xfrm>
            <a:off x="4788024" y="1916832"/>
            <a:ext cx="1130392" cy="15841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4777156" y="4149080"/>
            <a:ext cx="1152128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rozhodnutí 7"/>
          <p:cNvSpPr/>
          <p:nvPr/>
        </p:nvSpPr>
        <p:spPr>
          <a:xfrm>
            <a:off x="4754284" y="3969060"/>
            <a:ext cx="1238230" cy="16561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8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hlinkClick r:id="rId2"/>
              </a:rPr>
              <a:t>Eliza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696744" cy="52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Následníci Elizy- </a:t>
            </a:r>
            <a:r>
              <a:rPr lang="cs-CZ" dirty="0" err="1"/>
              <a:t>chatboti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4248472" cy="4925144"/>
          </a:xfrm>
        </p:spPr>
        <p:txBody>
          <a:bodyPr>
            <a:normAutofit fontScale="55000" lnSpcReduction="20000"/>
          </a:bodyPr>
          <a:lstStyle/>
          <a:p>
            <a:r>
              <a:rPr lang="cs-CZ" dirty="0">
                <a:hlinkClick r:id="rId2"/>
              </a:rPr>
              <a:t>http://www.cleverbot.com/</a:t>
            </a:r>
            <a:r>
              <a:rPr lang="cs-CZ" dirty="0"/>
              <a:t> </a:t>
            </a:r>
            <a:r>
              <a:rPr lang="cs-CZ" dirty="0" err="1"/>
              <a:t>Cleverbot</a:t>
            </a:r>
            <a:r>
              <a:rPr lang="cs-CZ" dirty="0"/>
              <a:t>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Use</a:t>
            </a:r>
            <a:r>
              <a:rPr lang="en-US" dirty="0"/>
              <a:t>r: My name is Josef.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Nice to meet you.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An</a:t>
            </a:r>
            <a:r>
              <a:rPr lang="cs-CZ" dirty="0"/>
              <a:t>d</a:t>
            </a:r>
            <a:r>
              <a:rPr lang="en-US" dirty="0"/>
              <a:t> you, what about your name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Do you want to know my name?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Yes.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What do you know about the bible?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Why </a:t>
            </a:r>
            <a:r>
              <a:rPr lang="cs-CZ" dirty="0"/>
              <a:t>do </a:t>
            </a:r>
            <a:r>
              <a:rPr lang="en-US" dirty="0"/>
              <a:t>you ask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en-US" dirty="0"/>
              <a:t>the bible?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God is the one in it.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Ok, you won</a:t>
            </a:r>
            <a:r>
              <a:rPr lang="cs-CZ" dirty="0"/>
              <a:t>´</a:t>
            </a:r>
            <a:r>
              <a:rPr lang="en-US" dirty="0"/>
              <a:t>t tell me your name, maybe you don</a:t>
            </a:r>
            <a:r>
              <a:rPr lang="cs-CZ" dirty="0"/>
              <a:t>´</a:t>
            </a:r>
            <a:r>
              <a:rPr lang="en-US" dirty="0"/>
              <a:t>t have any.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I already told you , my name is </a:t>
            </a:r>
            <a:r>
              <a:rPr lang="en-US" dirty="0" err="1"/>
              <a:t>claus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You are Claus, nice. Do you have a gift for me?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Depends what do you want?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49918" y="1607891"/>
            <a:ext cx="448657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User: Are you </a:t>
            </a:r>
            <a:r>
              <a:rPr lang="en-US" dirty="0" err="1"/>
              <a:t>runing</a:t>
            </a:r>
            <a:r>
              <a:rPr lang="en-US" dirty="0"/>
              <a:t> on Linux?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No.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Which system?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All of them.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Do you like Apple?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Are you kidding, I love apples!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User: I</a:t>
            </a:r>
            <a:r>
              <a:rPr lang="en-US" dirty="0"/>
              <a:t> work on my lecture about </a:t>
            </a:r>
            <a:r>
              <a:rPr lang="en-US" dirty="0" err="1"/>
              <a:t>artifici</a:t>
            </a:r>
            <a:r>
              <a:rPr lang="cs-CZ" dirty="0"/>
              <a:t>a</a:t>
            </a:r>
            <a:r>
              <a:rPr lang="en-US" dirty="0"/>
              <a:t>l intelligence.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</a:t>
            </a:r>
            <a:r>
              <a:rPr lang="cs-CZ" dirty="0"/>
              <a:t> D</a:t>
            </a:r>
            <a:r>
              <a:rPr lang="en-US" dirty="0"/>
              <a:t>o you think artificial intelligence exists?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User: </a:t>
            </a:r>
            <a:r>
              <a:rPr lang="en-US" dirty="0"/>
              <a:t>Not sure.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</a:t>
            </a:r>
            <a:r>
              <a:rPr lang="cs-CZ" dirty="0"/>
              <a:t> </a:t>
            </a:r>
            <a:r>
              <a:rPr lang="en-US" dirty="0"/>
              <a:t>I assure you, my intelligence is genuine. My IQ is 122.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User: </a:t>
            </a:r>
            <a:r>
              <a:rPr lang="en-US" dirty="0"/>
              <a:t>It is great.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 Yes.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5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…a další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</a:t>
            </a:r>
            <a:r>
              <a:rPr lang="cs-CZ" dirty="0" err="1"/>
              <a:t>boti</a:t>
            </a:r>
            <a:r>
              <a:rPr lang="cs-CZ" dirty="0"/>
              <a:t> (400 000 </a:t>
            </a:r>
            <a:r>
              <a:rPr lang="cs-CZ" dirty="0" err="1"/>
              <a:t>botů</a:t>
            </a:r>
            <a:r>
              <a:rPr lang="cs-CZ" dirty="0"/>
              <a:t> na Twitteru)</a:t>
            </a:r>
          </a:p>
          <a:p>
            <a:r>
              <a:rPr lang="cs-CZ" dirty="0"/>
              <a:t>Spisovatelé a generátory textu</a:t>
            </a:r>
          </a:p>
          <a:p>
            <a:r>
              <a:rPr lang="cs-CZ" dirty="0"/>
              <a:t>Hráči</a:t>
            </a:r>
          </a:p>
          <a:p>
            <a:r>
              <a:rPr lang="cs-CZ" dirty="0"/>
              <a:t>Analýza obrazu </a:t>
            </a:r>
          </a:p>
          <a:p>
            <a:pPr lvl="1"/>
            <a:r>
              <a:rPr lang="cs-CZ" dirty="0"/>
              <a:t>(</a:t>
            </a:r>
            <a:r>
              <a:rPr lang="cs-CZ" dirty="0" err="1"/>
              <a:t>LipNet</a:t>
            </a:r>
            <a:r>
              <a:rPr lang="cs-CZ" dirty="0"/>
              <a:t> – odezírání ze rtů)</a:t>
            </a:r>
          </a:p>
        </p:txBody>
      </p:sp>
      <p:sp>
        <p:nvSpPr>
          <p:cNvPr id="4" name="AutoShape 2" descr="Výsledek obrázku pro lipne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lipnet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056" y="4352925"/>
            <a:ext cx="4301067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B. Inteligence a 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Úměra inteligence a vědomí? </a:t>
            </a:r>
          </a:p>
          <a:p>
            <a:r>
              <a:rPr lang="cs-CZ" dirty="0">
                <a:solidFill>
                  <a:schemeClr val="accent2"/>
                </a:solidFill>
              </a:rPr>
              <a:t>Lokalizace?</a:t>
            </a:r>
          </a:p>
          <a:p>
            <a:r>
              <a:rPr lang="cs-CZ" dirty="0">
                <a:solidFill>
                  <a:schemeClr val="accent2"/>
                </a:solidFill>
              </a:rPr>
              <a:t>Dis/kontinuita přechodu?</a:t>
            </a:r>
          </a:p>
        </p:txBody>
      </p:sp>
    </p:spTree>
    <p:extLst>
      <p:ext uri="{BB962C8B-B14F-4D97-AF65-F5344CB8AC3E}">
        <p14:creationId xmlns:p14="http://schemas.microsoft.com/office/powerpoint/2010/main" val="2072529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C. Robotické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Nultý zákon: Robot nesmí ublížit lidstvu a ani nesmí svou činností dopustit, aby lidstvu bylo ublíženo</a:t>
            </a:r>
          </a:p>
          <a:p>
            <a:pPr marL="514350" lvl="0" indent="-514350">
              <a:buFont typeface="+mj-lt"/>
              <a:buAutoNum type="arabicPeriod"/>
            </a:pP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Robot nesmí způsobit člověku jakoukoli újmu ani svou nečinností tuto újmu dopustit.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Robot se musí podřídit všem lidským rozkazům, kromě těch, které jsou v rozporu s prvním zákonem.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Robot je povinen dbát o vlastní  bezpečí, kromě případů, které jsou v rozporu s prvním nebo druhým zákonem.</a:t>
            </a:r>
          </a:p>
          <a:p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Úzká místa RZ a hranice UI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 člověka</a:t>
            </a:r>
          </a:p>
          <a:p>
            <a:r>
              <a:rPr lang="cs-CZ" dirty="0"/>
              <a:t>Problém protichůdných příkazů</a:t>
            </a:r>
          </a:p>
          <a:p>
            <a:r>
              <a:rPr lang="cs-CZ" dirty="0"/>
              <a:t>Problém bezvýchodné situace</a:t>
            </a:r>
          </a:p>
          <a:p>
            <a:pPr lvl="1"/>
            <a:r>
              <a:rPr lang="cs-CZ" dirty="0"/>
              <a:t>Morální </a:t>
            </a:r>
            <a:r>
              <a:rPr lang="cs-CZ" dirty="0" smtClean="0"/>
              <a:t>dilema (</a:t>
            </a:r>
            <a:r>
              <a:rPr lang="cs-CZ" dirty="0" err="1" smtClean="0">
                <a:hlinkClick r:id="rId2"/>
              </a:rPr>
              <a:t>Trolley</a:t>
            </a:r>
            <a:r>
              <a:rPr lang="cs-CZ" dirty="0" smtClean="0">
                <a:hlinkClick r:id="rId2"/>
              </a:rPr>
              <a:t> problém</a:t>
            </a:r>
            <a:r>
              <a:rPr lang="cs-CZ" dirty="0" smtClean="0"/>
              <a:t>, </a:t>
            </a:r>
            <a:r>
              <a:rPr lang="cs-CZ" u="sng" dirty="0" err="1">
                <a:hlinkClick r:id="rId3"/>
              </a:rPr>
              <a:t>Trolley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problem</a:t>
            </a:r>
            <a:r>
              <a:rPr lang="cs-CZ" u="sng" dirty="0">
                <a:hlinkClick r:id="rId3"/>
              </a:rPr>
              <a:t> by Nicholas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Znalost důsledků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 0. zákon: Robot nesmí ublížit lidstvu a ani nesmí 	svou nečinností dopustit, aby lidstvu bylo ublíženo</a:t>
            </a:r>
            <a:endParaRPr lang="cs-CZ" dirty="0"/>
          </a:p>
          <a:p>
            <a:r>
              <a:rPr lang="cs-CZ" dirty="0"/>
              <a:t>Emoce (R.U.R.)</a:t>
            </a:r>
          </a:p>
          <a:p>
            <a:r>
              <a:rPr lang="cs-CZ" dirty="0"/>
              <a:t>Chyba a váhání (pilot </a:t>
            </a:r>
            <a:r>
              <a:rPr lang="cs-CZ" dirty="0" err="1"/>
              <a:t>Pirx</a:t>
            </a:r>
            <a:r>
              <a:rPr lang="cs-CZ" dirty="0"/>
              <a:t>)</a:t>
            </a:r>
          </a:p>
          <a:p>
            <a:r>
              <a:rPr lang="cs-CZ" dirty="0"/>
              <a:t>Nepředloženosti </a:t>
            </a:r>
          </a:p>
        </p:txBody>
      </p:sp>
    </p:spTree>
    <p:extLst>
      <p:ext uri="{BB962C8B-B14F-4D97-AF65-F5344CB8AC3E}">
        <p14:creationId xmlns:p14="http://schemas.microsoft.com/office/powerpoint/2010/main" val="31580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robotů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Pojištění</a:t>
            </a:r>
          </a:p>
          <a:p>
            <a:r>
              <a:rPr lang="cs-CZ" dirty="0"/>
              <a:t>Identifikace (jednoznačná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Sophia</a:t>
            </a:r>
            <a:r>
              <a:rPr lang="cs-CZ" dirty="0" smtClean="0"/>
              <a:t>, </a:t>
            </a:r>
            <a:r>
              <a:rPr lang="cs-CZ" u="sng" dirty="0">
                <a:hlinkClick r:id="rId3"/>
              </a:rPr>
              <a:t>Atlas</a:t>
            </a:r>
            <a:endParaRPr lang="cs-CZ" dirty="0"/>
          </a:p>
          <a:p>
            <a:r>
              <a:rPr lang="cs-CZ" dirty="0"/>
              <a:t>Transparentní software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>
                <a:hlinkClick r:id="rId4"/>
              </a:rPr>
              <a:t>http://www.aspcr.com/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846138"/>
            <a:ext cx="69342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Netechnologické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Opustit cestu napodobování</a:t>
            </a:r>
          </a:p>
          <a:p>
            <a:endParaRPr lang="cs-CZ" dirty="0"/>
          </a:p>
          <a:p>
            <a:r>
              <a:rPr lang="cs-CZ" dirty="0"/>
              <a:t>Politické rozhodnutí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4922777" cy="37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Otázky Je možné stvořit UI?</a:t>
            </a:r>
          </a:p>
          <a:p>
            <a:r>
              <a:rPr lang="cs-CZ" dirty="0"/>
              <a:t>Je možné rozlišit UI a PI? </a:t>
            </a:r>
          </a:p>
          <a:p>
            <a:r>
              <a:rPr lang="cs-CZ" dirty="0"/>
              <a:t>Jak poznáme, že je „to</a:t>
            </a:r>
            <a:r>
              <a:rPr lang="cs-CZ"/>
              <a:t>“ robot/člověk?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Technologická paradigmata</a:t>
            </a:r>
          </a:p>
        </p:txBody>
      </p:sp>
      <p:pic>
        <p:nvPicPr>
          <p:cNvPr id="2050" name="Picture 2" descr="http://www.phil.muni.cz/fil/sci-fi/obr/go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35" y="1124744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047" y="1417638"/>
            <a:ext cx="3762375" cy="58959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Hrnčířství – golem</a:t>
            </a:r>
          </a:p>
          <a:p>
            <a:r>
              <a:rPr lang="cs-CZ" dirty="0" err="1"/>
              <a:t>Kovořemesla</a:t>
            </a:r>
            <a:r>
              <a:rPr lang="cs-CZ" dirty="0"/>
              <a:t> – mechanické kovové stroje</a:t>
            </a:r>
          </a:p>
          <a:p>
            <a:r>
              <a:rPr lang="cs-CZ" dirty="0"/>
              <a:t>Organická chemie – </a:t>
            </a:r>
            <a:r>
              <a:rPr lang="cs-CZ" dirty="0" err="1"/>
              <a:t>Frankenstein</a:t>
            </a:r>
            <a:r>
              <a:rPr lang="cs-CZ" dirty="0"/>
              <a:t>, slečna Golem, pán-vdova</a:t>
            </a:r>
          </a:p>
          <a:p>
            <a:r>
              <a:rPr lang="cs-CZ" dirty="0"/>
              <a:t>Fyzika, matematika počítače  - formální systémy „myslící programy“</a:t>
            </a:r>
          </a:p>
        </p:txBody>
      </p:sp>
      <p:pic>
        <p:nvPicPr>
          <p:cNvPr id="2052" name="Picture 4" descr="http://www.phil.muni.cz/fil/sci-fi/obr/frankenstei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724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1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Dva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Technický – formální systémy, modely, konkrétní aplikace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Filosofický – definice inteligence, vztah k mysli, vědomí</a:t>
            </a:r>
          </a:p>
          <a:p>
            <a:pPr marL="0" indent="0">
              <a:buNone/>
            </a:pPr>
            <a:r>
              <a:rPr lang="cs-CZ" dirty="0"/>
              <a:t>a navíc</a:t>
            </a:r>
          </a:p>
          <a:p>
            <a:r>
              <a:rPr lang="cs-CZ" dirty="0"/>
              <a:t>Sci-fi jako kombinace obojího – roboti a problém definice člověka</a:t>
            </a:r>
          </a:p>
        </p:txBody>
      </p:sp>
    </p:spTree>
    <p:extLst>
      <p:ext uri="{BB962C8B-B14F-4D97-AF65-F5344CB8AC3E}">
        <p14:creationId xmlns:p14="http://schemas.microsoft.com/office/powerpoint/2010/main" val="219594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UI a 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Inteligence jako funkce</a:t>
            </a:r>
          </a:p>
          <a:p>
            <a:r>
              <a:rPr lang="cs-CZ" dirty="0"/>
              <a:t>Inteligence jako model myšlení</a:t>
            </a:r>
          </a:p>
          <a:p>
            <a:pPr marL="0" indent="0">
              <a:buNone/>
            </a:pPr>
            <a:endParaRPr lang="cs-CZ" dirty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cs-CZ" dirty="0"/>
              <a:t> Mohou stroje myslet?</a:t>
            </a:r>
          </a:p>
          <a:p>
            <a:pPr marL="0" indent="0">
              <a:buNone/>
            </a:pPr>
            <a:r>
              <a:rPr lang="cs-CZ" dirty="0"/>
              <a:t>Kdy se objeví otázka myšlení stroje?</a:t>
            </a:r>
          </a:p>
        </p:txBody>
      </p:sp>
    </p:spTree>
    <p:extLst>
      <p:ext uri="{BB962C8B-B14F-4D97-AF65-F5344CB8AC3E}">
        <p14:creationId xmlns:p14="http://schemas.microsoft.com/office/powerpoint/2010/main" val="41344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4139952" cy="35283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A. Inteligence jako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A. </a:t>
            </a:r>
            <a:r>
              <a:rPr lang="cs-CZ" dirty="0" err="1">
                <a:solidFill>
                  <a:schemeClr val="tx2"/>
                </a:solidFill>
              </a:rPr>
              <a:t>Clarke</a:t>
            </a:r>
            <a:r>
              <a:rPr lang="cs-CZ" dirty="0">
                <a:solidFill>
                  <a:schemeClr val="tx2"/>
                </a:solidFill>
              </a:rPr>
              <a:t> …a ozve se </a:t>
            </a:r>
            <a:r>
              <a:rPr lang="cs-CZ" dirty="0" err="1">
                <a:solidFill>
                  <a:schemeClr val="tx2"/>
                </a:solidFill>
              </a:rPr>
              <a:t>Frankenstein</a:t>
            </a:r>
            <a:r>
              <a:rPr lang="cs-CZ" dirty="0">
                <a:solidFill>
                  <a:schemeClr val="tx2"/>
                </a:solidFill>
              </a:rPr>
              <a:t> (Zpráva o třetí planetě), softwarové systémy </a:t>
            </a:r>
          </a:p>
          <a:p>
            <a:r>
              <a:rPr lang="cs-CZ" dirty="0">
                <a:solidFill>
                  <a:schemeClr val="tx2"/>
                </a:solidFill>
              </a:rPr>
              <a:t>Roboty, agenty, roboti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Znalostní systémy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Robotika, inteligentní protetika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721" y="4187552"/>
            <a:ext cx="4866679" cy="26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E. </a:t>
            </a:r>
            <a:r>
              <a:rPr lang="cs-CZ" dirty="0" err="1">
                <a:solidFill>
                  <a:schemeClr val="tx2"/>
                </a:solidFill>
              </a:rPr>
              <a:t>Richová</a:t>
            </a:r>
            <a:r>
              <a:rPr lang="cs-CZ" dirty="0">
                <a:solidFill>
                  <a:schemeClr val="tx2"/>
                </a:solidFill>
              </a:rPr>
              <a:t>: „... umělá inteligence se zabývá tím, jak počítačově řešit úlohy, které dnes zatím zvládají lidé lépe.“ (1991)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A další</a:t>
            </a:r>
          </a:p>
          <a:p>
            <a:pPr lvl="0"/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UI je označení uměle vytvořeného jevu, který dostatečně přesvědčivě připomíná přirozený fenomén lidské inteligence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UI označuje tu oblast poznávání skutečnosti, která se zaobírá hledáním hranic a možností symbolické, znakové reprezentace poznatků a procesů jejich nabývání, udržování a využívání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UI se zabývá problematikou postupů zpracování poznatků - osvojováním a způsobem použití poznatků při řešení problémů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inteligence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Marvin</a:t>
            </a:r>
            <a:r>
              <a:rPr lang="cs-CZ" dirty="0">
                <a:solidFill>
                  <a:schemeClr val="tx2"/>
                </a:solidFill>
              </a:rPr>
              <a:t> Minsky: „... umělá inteligence je věda o vytváření strojů nebo systémů, které budou při řešení určitého úkolu užívat takového postupu, který - kdyby ho dělal člověk - bychom považovali za projev jeho inteligence.“ (1967)</a:t>
            </a:r>
          </a:p>
          <a:p>
            <a:pPr lvl="1"/>
            <a:r>
              <a:rPr lang="cs-CZ" dirty="0" err="1">
                <a:solidFill>
                  <a:schemeClr val="tx2"/>
                </a:solidFill>
              </a:rPr>
              <a:t>Turingův</a:t>
            </a:r>
            <a:r>
              <a:rPr lang="cs-CZ" dirty="0">
                <a:solidFill>
                  <a:schemeClr val="tx2"/>
                </a:solidFill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7841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2442"/>
            <a:ext cx="6246440" cy="62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Předvádění na obrazovce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Motiv systému Office</vt:lpstr>
      <vt:lpstr>Umělá inteligence</vt:lpstr>
      <vt:lpstr>Prezentace aplikace PowerPoint</vt:lpstr>
      <vt:lpstr>Technologická paradigmata</vt:lpstr>
      <vt:lpstr>Dva přístupy</vt:lpstr>
      <vt:lpstr>UI a vědomí</vt:lpstr>
      <vt:lpstr>A. Inteligence jako funkce</vt:lpstr>
      <vt:lpstr>Definice inteligence</vt:lpstr>
      <vt:lpstr>Definice inteligence</vt:lpstr>
      <vt:lpstr>Prezentace aplikace PowerPoint</vt:lpstr>
      <vt:lpstr>Turingův test</vt:lpstr>
      <vt:lpstr>Eliza</vt:lpstr>
      <vt:lpstr>Následníci Elizy- chatboti</vt:lpstr>
      <vt:lpstr>…a další</vt:lpstr>
      <vt:lpstr>B. Inteligence a vědomí</vt:lpstr>
      <vt:lpstr>C. Robotické zákony</vt:lpstr>
      <vt:lpstr>Úzká místa RZ a hranice UI</vt:lpstr>
      <vt:lpstr>Práva robotů</vt:lpstr>
      <vt:lpstr>Netechnologické řešení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Umělá inteligence</dc:title>
  <dc:creator>jokr</dc:creator>
  <cp:lastModifiedBy>Josef Krob</cp:lastModifiedBy>
  <cp:revision>51</cp:revision>
  <dcterms:created xsi:type="dcterms:W3CDTF">2012-05-02T13:37:39Z</dcterms:created>
  <dcterms:modified xsi:type="dcterms:W3CDTF">2018-04-30T13:41:03Z</dcterms:modified>
</cp:coreProperties>
</file>