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sldIdLst>
    <p:sldId id="256" r:id="rId2"/>
    <p:sldId id="287" r:id="rId3"/>
    <p:sldId id="288" r:id="rId4"/>
    <p:sldId id="289" r:id="rId5"/>
    <p:sldId id="307" r:id="rId6"/>
    <p:sldId id="290" r:id="rId7"/>
    <p:sldId id="291" r:id="rId8"/>
    <p:sldId id="292" r:id="rId9"/>
    <p:sldId id="293" r:id="rId10"/>
    <p:sldId id="294" r:id="rId11"/>
    <p:sldId id="305" r:id="rId12"/>
    <p:sldId id="296" r:id="rId13"/>
    <p:sldId id="297" r:id="rId14"/>
    <p:sldId id="298" r:id="rId15"/>
    <p:sldId id="299" r:id="rId16"/>
    <p:sldId id="301" r:id="rId17"/>
    <p:sldId id="302" r:id="rId18"/>
    <p:sldId id="306" r:id="rId19"/>
    <p:sldId id="303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68" d="100"/>
          <a:sy n="68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B05691-723C-4AF9-A593-D3B743736F4C}" type="datetimeFigureOut">
              <a:rPr lang="cs-CZ" smtClean="0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E98F036-C90D-49A6-A2DB-277BD60AAAC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A3345C-3CA6-40A2-BCFC-1DA3F4E22261}" type="datetimeFigureOut">
              <a:rPr lang="cs-CZ" smtClean="0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C2C246-EE74-4429-92DF-C684523A30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A1BCD1E7-81BA-4D50-840E-B948D82EF5F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212C67-9E09-4543-96B8-8D2CEF91EF87}" type="datetimeFigureOut">
              <a:rPr lang="cs-CZ" smtClean="0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3651B2-7758-461F-A827-A323D68D7B6D}" type="datetimeFigureOut">
              <a:rPr lang="cs-CZ" smtClean="0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4D1D63F3-8C42-407E-8020-34BC35E5F8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5E655B-F8F7-4556-B71E-9B19E505606D}" type="datetimeFigureOut">
              <a:rPr lang="cs-CZ" smtClean="0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3F21E3-8423-4D04-958C-DAE4B518A2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97063BA6-DDD9-4069-A702-E61F86A6DC4F}" type="datetimeFigureOut">
              <a:rPr lang="cs-CZ" smtClean="0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B7D047-E5D7-4EDA-9091-DA7F343046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EF48BA-3A41-40A6-B271-F2E860C55342}" type="datetimeFigureOut">
              <a:rPr lang="cs-CZ" smtClean="0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D90E136-9952-41F0-975E-D17EB58850B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4F12A9-F989-43D9-9824-C78C19DD2BAA}" type="datetimeFigureOut">
              <a:rPr lang="cs-CZ" smtClean="0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9E58DAAE-5550-41F0-A9B9-32EE439814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53D856-A915-43B2-A7F8-261EADB31488}" type="datetimeFigureOut">
              <a:rPr lang="cs-CZ" smtClean="0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8873421-F90B-4A98-93D2-E22C9167E41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9EEFB26-784A-4BD2-A6C0-9BAB7F68704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CF9237-D0CF-4801-9570-0D96BED90C0B}" type="datetimeFigureOut">
              <a:rPr lang="cs-CZ" smtClean="0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8207425-BAA1-46F3-8624-9BCEDC5E66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E96A0A98-1E66-432E-9B27-36B15A33B10A}" type="datetimeFigureOut">
              <a:rPr lang="cs-CZ" smtClean="0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1C7B9B-136F-40CE-B872-EF44179D17C8}" type="datetimeFigureOut">
              <a:rPr lang="cs-CZ" smtClean="0"/>
              <a:pPr>
                <a:defRPr/>
              </a:pPr>
              <a:t>27.02.2017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4E69FAF-0C64-4371-9FEA-EDE115F303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276600" y="3068960"/>
            <a:ext cx="2519363" cy="648072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3600" dirty="0">
                <a:latin typeface="Copperplate Gothic Bold" pitchFamily="34" charset="0"/>
              </a:rPr>
              <a:t>TEORIAS</a:t>
            </a:r>
          </a:p>
        </p:txBody>
      </p:sp>
      <p:sp>
        <p:nvSpPr>
          <p:cNvPr id="13314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Copperplate Gothic Bold" pitchFamily="34" charset="0"/>
              </a:rPr>
              <a:t>O </a:t>
            </a:r>
            <a:r>
              <a:rPr lang="cs-CZ" b="1" dirty="0" err="1">
                <a:latin typeface="Copperplate Gothic Bold" pitchFamily="34" charset="0"/>
              </a:rPr>
              <a:t>conto</a:t>
            </a:r>
            <a:r>
              <a:rPr lang="cs-CZ" b="1" dirty="0">
                <a:latin typeface="Copperplate Gothic Bold" pitchFamily="34" charset="0"/>
              </a:rPr>
              <a:t> </a:t>
            </a:r>
            <a:r>
              <a:rPr lang="cs-CZ" b="1" dirty="0" err="1">
                <a:latin typeface="Copperplate Gothic Bold" pitchFamily="34" charset="0"/>
              </a:rPr>
              <a:t>fantástico</a:t>
            </a:r>
            <a:r>
              <a:rPr lang="cs-CZ" b="1" dirty="0">
                <a:latin typeface="Copperplate Gothic Bold" pitchFamily="34" charset="0"/>
              </a:rPr>
              <a:t> na literatura </a:t>
            </a:r>
            <a:r>
              <a:rPr lang="cs-CZ" b="1" dirty="0" err="1">
                <a:latin typeface="Copperplate Gothic Bold" pitchFamily="34" charset="0"/>
              </a:rPr>
              <a:t>portuguesa</a:t>
            </a:r>
            <a:endParaRPr lang="cs-CZ" b="1" dirty="0">
              <a:latin typeface="Copperplate Gothic Bold" pitchFamily="34" charset="0"/>
            </a:endParaRPr>
          </a:p>
        </p:txBody>
      </p:sp>
      <p:pic>
        <p:nvPicPr>
          <p:cNvPr id="1026" name="Picture 2" descr="H:\FANTASTICO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861048"/>
            <a:ext cx="285750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Rosemary Jackson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PT" i="1" dirty="0"/>
              <a:t>Fantasy: The literature of subversion </a:t>
            </a:r>
            <a:r>
              <a:rPr lang="pt-PT" dirty="0"/>
              <a:t>(1981)</a:t>
            </a:r>
          </a:p>
          <a:p>
            <a:r>
              <a:rPr lang="pt-PT" sz="2900" dirty="0"/>
              <a:t>o</a:t>
            </a:r>
            <a:r>
              <a:rPr lang="cs-CZ" sz="2900" dirty="0"/>
              <a:t> fant</a:t>
            </a:r>
            <a:r>
              <a:rPr lang="pt-PT" sz="2900" dirty="0"/>
              <a:t>á</a:t>
            </a:r>
            <a:r>
              <a:rPr lang="cs-CZ" sz="2900" dirty="0" err="1"/>
              <a:t>stico</a:t>
            </a:r>
            <a:r>
              <a:rPr lang="pt-PT" sz="2900" dirty="0"/>
              <a:t> trabalha com o </a:t>
            </a:r>
            <a:r>
              <a:rPr lang="pt-PT" sz="2900" b="1" u="sng" dirty="0">
                <a:solidFill>
                  <a:srgbClr val="FF0000"/>
                </a:solidFill>
              </a:rPr>
              <a:t>material inconsciente</a:t>
            </a:r>
            <a:r>
              <a:rPr lang="pt-PT" sz="2900" dirty="0"/>
              <a:t>, a linguagem do desejo</a:t>
            </a:r>
          </a:p>
          <a:p>
            <a:pPr algn="just"/>
            <a:r>
              <a:rPr lang="pt-PT" sz="2900" dirty="0"/>
              <a:t>baseia-se em Freud (</a:t>
            </a:r>
            <a:r>
              <a:rPr lang="pt-PT" sz="2900" i="1" dirty="0"/>
              <a:t>Das Unheimliche – The Uncanny</a:t>
            </a:r>
            <a:r>
              <a:rPr lang="pt-PT" sz="2900" dirty="0"/>
              <a:t>)</a:t>
            </a:r>
          </a:p>
          <a:p>
            <a:pPr algn="just"/>
            <a:endParaRPr lang="pt-PT" sz="2900" dirty="0"/>
          </a:p>
          <a:p>
            <a:pPr algn="just"/>
            <a:r>
              <a:rPr lang="pt-PT" sz="2900" dirty="0"/>
              <a:t>refere-se também às análises de </a:t>
            </a:r>
            <a:r>
              <a:rPr lang="pt-PT" sz="2900" b="1" u="sng" dirty="0"/>
              <a:t>H. Cixous</a:t>
            </a:r>
            <a:r>
              <a:rPr lang="pt-PT" sz="2900" dirty="0"/>
              <a:t>: não se trata só da ansiedade sexual freudiana, mas da </a:t>
            </a:r>
            <a:r>
              <a:rPr lang="pt-PT" sz="2900" b="1" dirty="0">
                <a:solidFill>
                  <a:srgbClr val="FF0000"/>
                </a:solidFill>
              </a:rPr>
              <a:t>relação com a morte</a:t>
            </a:r>
            <a:r>
              <a:rPr lang="pt-PT" sz="2900" dirty="0">
                <a:solidFill>
                  <a:srgbClr val="FF0000"/>
                </a:solidFill>
              </a:rPr>
              <a:t> </a:t>
            </a:r>
            <a:r>
              <a:rPr lang="pt-PT" sz="2900" dirty="0"/>
              <a:t>que é a </a:t>
            </a:r>
            <a:r>
              <a:rPr lang="pt-PT" sz="2900" b="1" dirty="0">
                <a:solidFill>
                  <a:srgbClr val="FF0000"/>
                </a:solidFill>
              </a:rPr>
              <a:t>pura ausência</a:t>
            </a:r>
            <a:r>
              <a:rPr lang="pt-PT" sz="2900" dirty="0"/>
              <a:t>, a morte não pode ser retratada diretamente, aparece na literatura como uma figura (espetro – a morte concretizada), o espetro significa o retorno do não-morto (un-dead), rompendo a linha que </a:t>
            </a:r>
            <a:r>
              <a:rPr lang="pt-PT" sz="2900" b="1" u="sng" dirty="0"/>
              <a:t>separa a vida real da irrealidade da morte</a:t>
            </a:r>
            <a:r>
              <a:rPr lang="pt-PT" sz="2900" dirty="0"/>
              <a:t>:</a:t>
            </a:r>
            <a:r>
              <a:rPr lang="pt-PT" sz="2900" dirty="0">
                <a:solidFill>
                  <a:srgbClr val="FF0000"/>
                </a:solidFill>
              </a:rPr>
              <a:t> </a:t>
            </a:r>
            <a:r>
              <a:rPr lang="pt-PT" sz="2900" b="1" dirty="0">
                <a:solidFill>
                  <a:srgbClr val="FF0000"/>
                </a:solidFill>
              </a:rPr>
              <a:t>subversão</a:t>
            </a:r>
            <a:r>
              <a:rPr lang="pt-PT" sz="2900" dirty="0"/>
              <a:t> do tabu </a:t>
            </a:r>
          </a:p>
          <a:p>
            <a:pPr algn="just"/>
            <a:endParaRPr lang="pt-PT" sz="2900" dirty="0"/>
          </a:p>
          <a:p>
            <a:pPr algn="just"/>
            <a:r>
              <a:rPr lang="pt-PT" sz="2900" dirty="0"/>
              <a:t>o fantástico introduz </a:t>
            </a:r>
            <a:r>
              <a:rPr lang="pt-PT" sz="2900" dirty="0">
                <a:solidFill>
                  <a:srgbClr val="7030A0"/>
                </a:solidFill>
              </a:rPr>
              <a:t>a </a:t>
            </a:r>
            <a:r>
              <a:rPr lang="pt-PT" sz="2900" b="1" dirty="0">
                <a:solidFill>
                  <a:srgbClr val="7030A0"/>
                </a:solidFill>
              </a:rPr>
              <a:t>ausência</a:t>
            </a:r>
            <a:r>
              <a:rPr lang="pt-PT" sz="2900" dirty="0">
                <a:solidFill>
                  <a:srgbClr val="7030A0"/>
                </a:solidFill>
              </a:rPr>
              <a:t> </a:t>
            </a:r>
            <a:r>
              <a:rPr lang="pt-PT" sz="2900" dirty="0"/>
              <a:t>– não há representação linguística adequada para </a:t>
            </a:r>
            <a:r>
              <a:rPr lang="pt-PT" sz="2900" b="1" i="1" u="sng" dirty="0"/>
              <a:t>o outro </a:t>
            </a:r>
            <a:r>
              <a:rPr lang="pt-PT" sz="2900" dirty="0"/>
              <a:t>porque não existe no real, a morte é o significante sem o significado, </a:t>
            </a:r>
            <a:r>
              <a:rPr lang="pt-PT" sz="2900" b="1" dirty="0">
                <a:solidFill>
                  <a:srgbClr val="FF0000"/>
                </a:solidFill>
              </a:rPr>
              <a:t>o segredo absoluto </a:t>
            </a:r>
          </a:p>
          <a:p>
            <a:pPr algn="just"/>
            <a:endParaRPr lang="pt-PT" sz="2900" b="1" dirty="0">
              <a:solidFill>
                <a:srgbClr val="FF0000"/>
              </a:solidFill>
            </a:endParaRPr>
          </a:p>
          <a:p>
            <a:pPr algn="just"/>
            <a:r>
              <a:rPr lang="pt-PT" sz="2900" dirty="0"/>
              <a:t>com isso o fantástico sobverte a estabilidade cultural, opõe-se à ordem institucionalizada, desenvolve os interditos (morte, incesto, necrofilia, vampirismo etc.)</a:t>
            </a:r>
            <a:endParaRPr lang="cs-CZ" sz="29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Rosemary Jackson: entropia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PT" sz="1800" dirty="0"/>
              <a:t>no fantástico existe o desejo da inorganicidade – </a:t>
            </a:r>
            <a:r>
              <a:rPr lang="pt-PT" sz="1800" dirty="0">
                <a:solidFill>
                  <a:srgbClr val="FF0000"/>
                </a:solidFill>
              </a:rPr>
              <a:t>ENTROPIA</a:t>
            </a:r>
            <a:r>
              <a:rPr lang="pt-PT" sz="1800" dirty="0"/>
              <a:t> (para Freud é a forma mais radical do princípio de prazer, o desejo de Nirvana), </a:t>
            </a:r>
            <a:r>
              <a:rPr lang="pt-PT" sz="1800" b="1" u="sng" dirty="0"/>
              <a:t>Sade</a:t>
            </a:r>
            <a:r>
              <a:rPr lang="pt-PT" sz="1800" dirty="0">
                <a:solidFill>
                  <a:srgbClr val="FF0000"/>
                </a:solidFill>
              </a:rPr>
              <a:t> </a:t>
            </a:r>
            <a:r>
              <a:rPr lang="pt-PT" sz="1800" dirty="0"/>
              <a:t>(dissolução das formas, abolição das fronteiras entre as espécies e géneros – entre o homem e a mulher, entre o homem e animal etc.), </a:t>
            </a:r>
            <a:r>
              <a:rPr lang="pt-PT" sz="1800" b="1" u="sng" dirty="0"/>
              <a:t>Lautréamont </a:t>
            </a:r>
            <a:r>
              <a:rPr lang="pt-PT" sz="1800" dirty="0"/>
              <a:t>(desejo da mudança constante de forma, o sujeito é múltiplo, metamórfico)</a:t>
            </a:r>
          </a:p>
          <a:p>
            <a:pPr algn="just"/>
            <a:r>
              <a:rPr lang="pt-PT" sz="1800" u="sng" dirty="0"/>
              <a:t>o desejo de entropia condiciona alguns temas</a:t>
            </a:r>
            <a:r>
              <a:rPr lang="pt-PT" sz="1800" dirty="0"/>
              <a:t>:</a:t>
            </a:r>
          </a:p>
          <a:p>
            <a:pPr algn="just"/>
            <a:r>
              <a:rPr lang="pt-PT" sz="1800" dirty="0"/>
              <a:t>1. </a:t>
            </a:r>
            <a:r>
              <a:rPr lang="pt-PT" sz="1800" b="1" u="sng" dirty="0">
                <a:solidFill>
                  <a:srgbClr val="C00000"/>
                </a:solidFill>
              </a:rPr>
              <a:t>metamorfose</a:t>
            </a:r>
            <a:r>
              <a:rPr lang="pt-PT" sz="1800" b="1" dirty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pt-PT" sz="1800" dirty="0"/>
              <a:t>2. </a:t>
            </a:r>
            <a:r>
              <a:rPr lang="pt-PT" sz="1800" b="1" u="sng" dirty="0">
                <a:solidFill>
                  <a:srgbClr val="C00000"/>
                </a:solidFill>
              </a:rPr>
              <a:t>multiplicidade do ser </a:t>
            </a:r>
            <a:r>
              <a:rPr lang="pt-PT" sz="1800" dirty="0"/>
              <a:t>(</a:t>
            </a:r>
            <a:r>
              <a:rPr lang="pt-PT" sz="1800" b="1" u="sng" dirty="0"/>
              <a:t>questionamento da unidade do ser e do caráter </a:t>
            </a:r>
            <a:r>
              <a:rPr lang="pt-PT" sz="1800" dirty="0"/>
              <a:t>– consolidado pela filosofia racionalista e obras realistas, a subversão do eu constitui a mais radical função transgressora do fantástico</a:t>
            </a:r>
          </a:p>
          <a:p>
            <a:pPr algn="just"/>
            <a:r>
              <a:rPr lang="pt-PT" sz="1800" dirty="0"/>
              <a:t>A) </a:t>
            </a:r>
            <a:r>
              <a:rPr lang="pt-PT" sz="1800" dirty="0">
                <a:solidFill>
                  <a:srgbClr val="FF0000"/>
                </a:solidFill>
              </a:rPr>
              <a:t>o homem transforma-se no </a:t>
            </a:r>
            <a:r>
              <a:rPr lang="pt-PT" sz="1800" i="1" dirty="0">
                <a:solidFill>
                  <a:srgbClr val="FF0000"/>
                </a:solidFill>
              </a:rPr>
              <a:t>outro</a:t>
            </a:r>
            <a:r>
              <a:rPr lang="pt-PT" sz="1800" dirty="0"/>
              <a:t> monstruoso, no animal, no objeto etc.)</a:t>
            </a:r>
          </a:p>
          <a:p>
            <a:pPr algn="just"/>
            <a:r>
              <a:rPr lang="pt-PT" sz="1800" dirty="0"/>
              <a:t>B) </a:t>
            </a:r>
            <a:r>
              <a:rPr lang="pt-PT" sz="1800" dirty="0">
                <a:solidFill>
                  <a:srgbClr val="FF0000"/>
                </a:solidFill>
              </a:rPr>
              <a:t>a parte do corpo funciona independentemente </a:t>
            </a:r>
            <a:r>
              <a:rPr lang="pt-PT" sz="1800" dirty="0"/>
              <a:t>(Maupassant: A mão, Gogol: O nariz,  Mourão-Ferreira: A boca</a:t>
            </a:r>
          </a:p>
          <a:p>
            <a:pPr algn="just"/>
            <a:r>
              <a:rPr lang="pt-PT" sz="1800" dirty="0"/>
              <a:t> C) </a:t>
            </a:r>
            <a:r>
              <a:rPr lang="pt-PT" sz="1800" dirty="0">
                <a:solidFill>
                  <a:srgbClr val="FF0000"/>
                </a:solidFill>
              </a:rPr>
              <a:t>o homem e o duplo </a:t>
            </a:r>
            <a:r>
              <a:rPr lang="pt-PT" sz="1800" dirty="0"/>
              <a:t>(diabólico, maligno, Stevenson: Dr. Jekyll and Mr. Hyde)  </a:t>
            </a:r>
          </a:p>
          <a:p>
            <a:r>
              <a:rPr lang="pt-PT" sz="1800" dirty="0"/>
              <a:t>     </a:t>
            </a:r>
            <a:endParaRPr lang="cs-CZ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H.P. Lovecraft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i="1" dirty="0"/>
              <a:t>Supernatural Horror in Literature </a:t>
            </a:r>
            <a:r>
              <a:rPr lang="pt-PT" dirty="0"/>
              <a:t>(1927)</a:t>
            </a:r>
          </a:p>
          <a:p>
            <a:r>
              <a:rPr lang="pt-PT" dirty="0"/>
              <a:t>a emoção humana mais forte e mais velha </a:t>
            </a:r>
            <a:r>
              <a:rPr lang="cs-CZ" dirty="0" err="1"/>
              <a:t>corresponde</a:t>
            </a:r>
            <a:r>
              <a:rPr lang="pt-PT" dirty="0"/>
              <a:t>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pt-PT" dirty="0">
                <a:solidFill>
                  <a:srgbClr val="FF0000"/>
                </a:solidFill>
              </a:rPr>
              <a:t>MEDO</a:t>
            </a:r>
            <a:r>
              <a:rPr lang="pt-PT" dirty="0"/>
              <a:t>, o género do medo mais velho e mais forte é o </a:t>
            </a:r>
            <a:r>
              <a:rPr lang="pt-PT" dirty="0">
                <a:solidFill>
                  <a:srgbClr val="FF0000"/>
                </a:solidFill>
              </a:rPr>
              <a:t>medo do DESCONHECIDO</a:t>
            </a:r>
          </a:p>
          <a:p>
            <a:r>
              <a:rPr lang="pt-PT" dirty="0"/>
              <a:t>os temas macabros e espetrais atraem poucas pessoas – porque exigem o elevado grau de imaginação e a capacidade de se afastar da vida comum</a:t>
            </a:r>
          </a:p>
          <a:p>
            <a:endParaRPr lang="pt-PT" dirty="0"/>
          </a:p>
          <a:p>
            <a:r>
              <a:rPr lang="pt-PT" u="sng" dirty="0"/>
              <a:t>Porque continua a existir o prazer do horror sobrenatural?</a:t>
            </a:r>
          </a:p>
          <a:p>
            <a:r>
              <a:rPr lang="pt-PT" dirty="0"/>
              <a:t>1. trabalha-se com a </a:t>
            </a:r>
            <a:r>
              <a:rPr lang="pt-PT" dirty="0">
                <a:solidFill>
                  <a:srgbClr val="FF0000"/>
                </a:solidFill>
              </a:rPr>
              <a:t>dimensão onírica</a:t>
            </a:r>
          </a:p>
          <a:p>
            <a:r>
              <a:rPr lang="pt-PT" dirty="0"/>
              <a:t>2. trabalha-se com </a:t>
            </a:r>
            <a:r>
              <a:rPr lang="pt-PT" dirty="0">
                <a:solidFill>
                  <a:srgbClr val="FF0000"/>
                </a:solidFill>
              </a:rPr>
              <a:t>os instintos e o inconsciente</a:t>
            </a:r>
          </a:p>
          <a:p>
            <a:r>
              <a:rPr lang="pt-PT" dirty="0"/>
              <a:t>3. nos homens existe um resíduo das fortes </a:t>
            </a:r>
            <a:r>
              <a:rPr lang="pt-PT" dirty="0">
                <a:solidFill>
                  <a:srgbClr val="FF0000"/>
                </a:solidFill>
              </a:rPr>
              <a:t>associações herdadas dos antepassados </a:t>
            </a:r>
            <a:r>
              <a:rPr lang="pt-PT" dirty="0"/>
              <a:t>– os instintos são fixados no nosso tecido nervoso</a:t>
            </a:r>
          </a:p>
          <a:p>
            <a:endParaRPr lang="pt-PT" dirty="0"/>
          </a:p>
          <a:p>
            <a:r>
              <a:rPr lang="pt-PT" dirty="0"/>
              <a:t>O medo mais efetivo é o medo </a:t>
            </a:r>
            <a:r>
              <a:rPr lang="pt-PT" dirty="0">
                <a:solidFill>
                  <a:srgbClr val="FF0000"/>
                </a:solidFill>
              </a:rPr>
              <a:t>CÓSMICO</a:t>
            </a:r>
            <a:r>
              <a:rPr lang="pt-PT" dirty="0"/>
              <a:t> ( o caos, abolição das leis naturais) </a:t>
            </a:r>
          </a:p>
          <a:p>
            <a:r>
              <a:rPr lang="pt-PT" dirty="0"/>
              <a:t>a </a:t>
            </a:r>
            <a:r>
              <a:rPr lang="pt-PT" u="sng" dirty="0"/>
              <a:t>intensidade do efeito</a:t>
            </a:r>
            <a:r>
              <a:rPr lang="pt-PT" dirty="0"/>
              <a:t>, nas histórias fantásticas, a mais importante é </a:t>
            </a:r>
            <a:r>
              <a:rPr lang="pt-PT" dirty="0">
                <a:solidFill>
                  <a:srgbClr val="FF0000"/>
                </a:solidFill>
              </a:rPr>
              <a:t>a atmosfera </a:t>
            </a:r>
            <a:r>
              <a:rPr lang="pt-PT" dirty="0"/>
              <a:t>que cria certa </a:t>
            </a:r>
            <a:r>
              <a:rPr lang="pt-PT" dirty="0">
                <a:solidFill>
                  <a:srgbClr val="FF0000"/>
                </a:solidFill>
              </a:rPr>
              <a:t>sensação</a:t>
            </a:r>
            <a:r>
              <a:rPr lang="pt-PT" dirty="0"/>
              <a:t> (nível </a:t>
            </a:r>
            <a:r>
              <a:rPr lang="pt-PT" u="sng" dirty="0"/>
              <a:t>emocional)</a:t>
            </a:r>
            <a:r>
              <a:rPr lang="pt-PT" dirty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Jaime Alazraki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PT" sz="1800" b="1" dirty="0">
                <a:latin typeface="+mj-lt"/>
                <a:cs typeface="Arial" pitchFamily="34" charset="0"/>
              </a:rPr>
              <a:t>o conto (relato) fantástico tem o seu modelo na obra e teoria de Poe (intensidade do efeito único)</a:t>
            </a:r>
          </a:p>
          <a:p>
            <a:pPr algn="just"/>
            <a:r>
              <a:rPr lang="pt-PT" sz="1800" b="1" dirty="0">
                <a:latin typeface="+mj-lt"/>
                <a:cs typeface="Arial" pitchFamily="34" charset="0"/>
              </a:rPr>
              <a:t>sente a necessidade de estabelecer a distinção entre o fantástico clássico (séc. XIX) e o fantástico moderno: o </a:t>
            </a:r>
            <a:r>
              <a:rPr lang="pt-PT" sz="18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NEOFANTÁSTICO </a:t>
            </a:r>
            <a:r>
              <a:rPr lang="pt-PT" sz="1800" b="1" dirty="0">
                <a:latin typeface="+mj-lt"/>
                <a:cs typeface="Arial" pitchFamily="34" charset="0"/>
              </a:rPr>
              <a:t>(sem terror, sem gradação, o fenómeno estranho logo no início, sem criar hesitação e medo)</a:t>
            </a:r>
          </a:p>
          <a:p>
            <a:pPr algn="just"/>
            <a:r>
              <a:rPr lang="pt-PT" sz="1800" b="1" u="sng" dirty="0">
                <a:latin typeface="+mj-lt"/>
                <a:cs typeface="Arial" pitchFamily="34" charset="0"/>
              </a:rPr>
              <a:t>Diferenças na:</a:t>
            </a:r>
          </a:p>
          <a:p>
            <a:pPr algn="just"/>
            <a:r>
              <a:rPr lang="pt-PT" sz="1800" b="1" dirty="0">
                <a:latin typeface="+mj-lt"/>
                <a:cs typeface="Arial" pitchFamily="34" charset="0"/>
              </a:rPr>
              <a:t>1. </a:t>
            </a:r>
            <a:r>
              <a:rPr lang="pt-PT" sz="18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visão</a:t>
            </a:r>
            <a:r>
              <a:rPr lang="pt-PT" sz="1800" b="1" dirty="0">
                <a:latin typeface="+mj-lt"/>
                <a:cs typeface="Arial" pitchFamily="34" charset="0"/>
              </a:rPr>
              <a:t> (NF assume o mundo real como uma máscara que oculta a segunda realidade, não há rotura)</a:t>
            </a:r>
          </a:p>
          <a:p>
            <a:pPr algn="just"/>
            <a:r>
              <a:rPr lang="pt-PT" sz="1800" b="1" dirty="0">
                <a:latin typeface="+mj-lt"/>
                <a:cs typeface="Arial" pitchFamily="34" charset="0"/>
              </a:rPr>
              <a:t>2. </a:t>
            </a:r>
            <a:r>
              <a:rPr lang="pt-PT" sz="18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intenção</a:t>
            </a:r>
            <a:r>
              <a:rPr lang="pt-PT" sz="1800" b="1" dirty="0">
                <a:latin typeface="+mj-lt"/>
                <a:cs typeface="Arial" pitchFamily="34" charset="0"/>
              </a:rPr>
              <a:t> (não é de provocar medo, são as metáforas)</a:t>
            </a:r>
          </a:p>
          <a:p>
            <a:pPr algn="just"/>
            <a:r>
              <a:rPr lang="pt-PT" sz="1800" b="1" dirty="0">
                <a:latin typeface="+mj-lt"/>
                <a:cs typeface="Arial" pitchFamily="34" charset="0"/>
              </a:rPr>
              <a:t>3. </a:t>
            </a:r>
            <a:r>
              <a:rPr lang="pt-PT" sz="18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modus operandi</a:t>
            </a:r>
            <a:r>
              <a:rPr lang="pt-PT" sz="1800" b="1" dirty="0">
                <a:latin typeface="+mj-lt"/>
                <a:cs typeface="Arial" pitchFamily="34" charset="0"/>
              </a:rPr>
              <a:t> (o discurso fantástico parte de uma situação perfeitamente natural para alcançar o sobrenatural, mas o neofantástico parte de um acontecimento sobrenatural para lhe depois dar um ar natural)</a:t>
            </a:r>
          </a:p>
          <a:p>
            <a:pPr algn="just"/>
            <a:r>
              <a:rPr lang="pt-PT" sz="1800" b="1" dirty="0">
                <a:latin typeface="+mj-lt"/>
                <a:cs typeface="Arial" pitchFamily="34" charset="0"/>
              </a:rPr>
              <a:t>o NF é influenciado pelos efeitos da Primeira Guerra Mundial, vanguarda, Freud e psicanálise, surrealismo e existencialismo</a:t>
            </a:r>
          </a:p>
          <a:p>
            <a:r>
              <a:rPr lang="pt-PT" sz="1800" b="1" dirty="0">
                <a:latin typeface="Arial" pitchFamily="34" charset="0"/>
                <a:cs typeface="Arial" pitchFamily="34" charset="0"/>
              </a:rPr>
              <a:t>  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Nancy H. Traill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i="1" dirty="0"/>
              <a:t>Possible worlds of the fantastic: The Rise of the Paranormal in Fiction (2011)</a:t>
            </a:r>
          </a:p>
          <a:p>
            <a:endParaRPr lang="pt-PT" dirty="0"/>
          </a:p>
          <a:p>
            <a:r>
              <a:rPr lang="pt-PT" sz="3600" dirty="0"/>
              <a:t>desenvolve as teorias dos </a:t>
            </a:r>
            <a:r>
              <a:rPr lang="pt-PT" sz="3600" b="1" dirty="0"/>
              <a:t>mundos possíveis</a:t>
            </a:r>
          </a:p>
          <a:p>
            <a:pPr algn="just"/>
            <a:r>
              <a:rPr lang="pt-PT" sz="3600" dirty="0"/>
              <a:t>há dois tipos de mundos ficcionais: </a:t>
            </a:r>
            <a:r>
              <a:rPr lang="pt-PT" sz="3600" b="1" i="1" dirty="0"/>
              <a:t>natural</a:t>
            </a:r>
            <a:r>
              <a:rPr lang="pt-PT" sz="3600" b="1" dirty="0"/>
              <a:t> </a:t>
            </a:r>
            <a:r>
              <a:rPr lang="pt-PT" sz="3600" dirty="0"/>
              <a:t>(fisicamente possível) e </a:t>
            </a:r>
            <a:r>
              <a:rPr lang="pt-PT" sz="3600" b="1" i="1" dirty="0"/>
              <a:t>sobrenatural </a:t>
            </a:r>
            <a:r>
              <a:rPr lang="cs-CZ" sz="3600" b="1" dirty="0"/>
              <a:t> </a:t>
            </a:r>
            <a:r>
              <a:rPr lang="pt-PT" sz="3600" dirty="0"/>
              <a:t>(fisicamente impossível)</a:t>
            </a:r>
          </a:p>
          <a:p>
            <a:pPr marL="342900" indent="-342900" algn="just">
              <a:buAutoNum type="arabicPeriod"/>
            </a:pPr>
            <a:r>
              <a:rPr lang="pt-PT" sz="4200" dirty="0">
                <a:solidFill>
                  <a:srgbClr val="FF0000"/>
                </a:solidFill>
              </a:rPr>
              <a:t>modo disjuntivo </a:t>
            </a:r>
            <a:r>
              <a:rPr lang="pt-PT" sz="4200" dirty="0"/>
              <a:t>(2 tipos de mundos, os elementos sobrenaturais entram no mundo natural, têm vários aspetos (demónios, espíritos etc.), o sobrenatural não pode ser explicado)</a:t>
            </a:r>
          </a:p>
          <a:p>
            <a:pPr marL="342900" indent="-342900" algn="just">
              <a:buAutoNum type="arabicPeriod"/>
            </a:pPr>
            <a:r>
              <a:rPr lang="pt-PT" sz="4200" dirty="0">
                <a:solidFill>
                  <a:srgbClr val="FF0000"/>
                </a:solidFill>
              </a:rPr>
              <a:t>modo fantasista </a:t>
            </a:r>
            <a:r>
              <a:rPr lang="pt-PT" sz="4200" dirty="0"/>
              <a:t>(existe só o mundo sobrenatural )</a:t>
            </a:r>
          </a:p>
          <a:p>
            <a:pPr marL="342900" indent="-342900" algn="just">
              <a:buAutoNum type="arabicPeriod"/>
            </a:pPr>
            <a:r>
              <a:rPr lang="pt-PT" sz="4200" dirty="0">
                <a:solidFill>
                  <a:srgbClr val="FF0000"/>
                </a:solidFill>
              </a:rPr>
              <a:t>modo ambíguo </a:t>
            </a:r>
            <a:r>
              <a:rPr lang="pt-PT" sz="4200" dirty="0"/>
              <a:t>(aquele que exprime a conceção de Todorov, o sobrenatural funciona como uma indeterminação, um “talvez”, um “como se fosse”) </a:t>
            </a:r>
          </a:p>
          <a:p>
            <a:pPr marL="342900" indent="-342900" algn="just">
              <a:buAutoNum type="arabicPeriod"/>
            </a:pPr>
            <a:r>
              <a:rPr lang="pt-PT" sz="4200" dirty="0">
                <a:solidFill>
                  <a:srgbClr val="FF0000"/>
                </a:solidFill>
              </a:rPr>
              <a:t>naturalização do sobrenatural </a:t>
            </a:r>
            <a:r>
              <a:rPr lang="pt-PT" sz="4200" dirty="0"/>
              <a:t>(corresponde ao sobrenatural explicado)</a:t>
            </a:r>
          </a:p>
          <a:p>
            <a:pPr marL="342900" indent="-342900" algn="just">
              <a:buAutoNum type="arabicPeriod"/>
            </a:pPr>
            <a:r>
              <a:rPr lang="pt-PT" sz="4200" dirty="0">
                <a:solidFill>
                  <a:srgbClr val="FF0000"/>
                </a:solidFill>
              </a:rPr>
              <a:t>modo paranormal </a:t>
            </a:r>
            <a:r>
              <a:rPr lang="pt-PT" sz="4200" dirty="0"/>
              <a:t>(o natural e o sobr</a:t>
            </a:r>
            <a:r>
              <a:rPr lang="cs-CZ" sz="4200" dirty="0"/>
              <a:t>e</a:t>
            </a:r>
            <a:r>
              <a:rPr lang="pt-PT" sz="4200" dirty="0"/>
              <a:t>n</a:t>
            </a:r>
            <a:r>
              <a:rPr lang="cs-CZ" sz="4200" dirty="0"/>
              <a:t>a</a:t>
            </a:r>
            <a:r>
              <a:rPr lang="pt-PT" sz="4200" dirty="0"/>
              <a:t>tural não são categorias opostas, o sobrenatural faz parte do mundo natural: clarividência, telepatia etc. )</a:t>
            </a:r>
          </a:p>
          <a:p>
            <a:endParaRPr lang="cs-CZ" sz="36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Jean-Luc STEINMETZ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i="1" dirty="0"/>
              <a:t>La littérature fantastique </a:t>
            </a:r>
            <a:r>
              <a:rPr lang="fr-FR" dirty="0"/>
              <a:t>(1990)</a:t>
            </a:r>
          </a:p>
          <a:p>
            <a:pPr algn="just"/>
            <a:endParaRPr lang="fr-FR" i="1" dirty="0"/>
          </a:p>
          <a:p>
            <a:pPr algn="just"/>
            <a:r>
              <a:rPr lang="fr-FR" dirty="0">
                <a:solidFill>
                  <a:srgbClr val="FF0000"/>
                </a:solidFill>
              </a:rPr>
              <a:t>OS TEMAS </a:t>
            </a:r>
            <a:r>
              <a:rPr lang="fr-FR" dirty="0"/>
              <a:t>(</a:t>
            </a:r>
            <a:r>
              <a:rPr lang="fr-FR" dirty="0" err="1"/>
              <a:t>alguns</a:t>
            </a:r>
            <a:r>
              <a:rPr lang="fr-FR" dirty="0"/>
              <a:t> </a:t>
            </a:r>
            <a:r>
              <a:rPr lang="fr-FR" dirty="0" err="1"/>
              <a:t>referidos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Caillois e </a:t>
            </a:r>
            <a:r>
              <a:rPr lang="fr-FR" dirty="0" err="1"/>
              <a:t>Vax</a:t>
            </a:r>
            <a:r>
              <a:rPr lang="fr-FR" dirty="0"/>
              <a:t>, mas a </a:t>
            </a:r>
            <a:r>
              <a:rPr lang="fr-FR" dirty="0" err="1"/>
              <a:t>repartição</a:t>
            </a:r>
            <a:r>
              <a:rPr lang="fr-FR" dirty="0"/>
              <a:t> é </a:t>
            </a:r>
            <a:r>
              <a:rPr lang="fr-FR" dirty="0" err="1"/>
              <a:t>heteróclita</a:t>
            </a:r>
            <a:r>
              <a:rPr lang="fr-FR" dirty="0"/>
              <a:t> – </a:t>
            </a:r>
            <a:r>
              <a:rPr lang="fr-FR" dirty="0" err="1"/>
              <a:t>personagens</a:t>
            </a:r>
            <a:r>
              <a:rPr lang="fr-FR" dirty="0"/>
              <a:t>, </a:t>
            </a:r>
            <a:r>
              <a:rPr lang="fr-FR" dirty="0" err="1"/>
              <a:t>práticas</a:t>
            </a:r>
            <a:r>
              <a:rPr lang="fr-FR" dirty="0"/>
              <a:t>, </a:t>
            </a:r>
            <a:r>
              <a:rPr lang="fr-FR" dirty="0" err="1"/>
              <a:t>atividades</a:t>
            </a:r>
            <a:r>
              <a:rPr lang="fr-FR" dirty="0"/>
              <a:t>: os </a:t>
            </a:r>
            <a:r>
              <a:rPr lang="fr-FR" dirty="0" err="1"/>
              <a:t>mortos</a:t>
            </a:r>
            <a:r>
              <a:rPr lang="fr-FR" dirty="0"/>
              <a:t> </a:t>
            </a:r>
            <a:r>
              <a:rPr lang="fr-FR" dirty="0" err="1"/>
              <a:t>vivos</a:t>
            </a:r>
            <a:r>
              <a:rPr lang="fr-FR" dirty="0"/>
              <a:t>, </a:t>
            </a:r>
            <a:r>
              <a:rPr lang="fr-FR" dirty="0" err="1"/>
              <a:t>ocultismo</a:t>
            </a:r>
            <a:r>
              <a:rPr lang="fr-FR" dirty="0"/>
              <a:t>, </a:t>
            </a:r>
            <a:r>
              <a:rPr lang="fr-FR" dirty="0" err="1"/>
              <a:t>monstros</a:t>
            </a:r>
            <a:r>
              <a:rPr lang="fr-FR" dirty="0"/>
              <a:t>, </a:t>
            </a:r>
            <a:r>
              <a:rPr lang="fr-FR" dirty="0" err="1"/>
              <a:t>espetros</a:t>
            </a:r>
            <a:r>
              <a:rPr lang="fr-FR" dirty="0"/>
              <a:t>, </a:t>
            </a:r>
            <a:r>
              <a:rPr lang="fr-FR" dirty="0" err="1"/>
              <a:t>histórias</a:t>
            </a:r>
            <a:r>
              <a:rPr lang="fr-FR" dirty="0"/>
              <a:t> </a:t>
            </a:r>
            <a:r>
              <a:rPr lang="fr-FR" dirty="0" err="1"/>
              <a:t>demoníacas</a:t>
            </a:r>
            <a:r>
              <a:rPr lang="fr-FR" dirty="0"/>
              <a:t>, </a:t>
            </a:r>
            <a:r>
              <a:rPr lang="fr-FR" dirty="0" err="1"/>
              <a:t>duplo</a:t>
            </a:r>
            <a:r>
              <a:rPr lang="fr-FR" dirty="0"/>
              <a:t>, </a:t>
            </a:r>
            <a:r>
              <a:rPr lang="fr-FR" dirty="0" err="1"/>
              <a:t>pesadelos</a:t>
            </a:r>
            <a:r>
              <a:rPr lang="fr-FR" dirty="0"/>
              <a:t>, </a:t>
            </a:r>
            <a:r>
              <a:rPr lang="fr-FR" dirty="0" err="1"/>
              <a:t>delírios</a:t>
            </a:r>
            <a:r>
              <a:rPr lang="fr-FR" dirty="0"/>
              <a:t> etc.)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Todorov: </a:t>
            </a:r>
            <a:r>
              <a:rPr lang="fr-FR" dirty="0" err="1"/>
              <a:t>quer</a:t>
            </a:r>
            <a:r>
              <a:rPr lang="fr-FR" dirty="0"/>
              <a:t> </a:t>
            </a:r>
            <a:r>
              <a:rPr lang="fr-FR" dirty="0" err="1"/>
              <a:t>ser</a:t>
            </a:r>
            <a:r>
              <a:rPr lang="fr-FR" dirty="0"/>
              <a:t> mais </a:t>
            </a:r>
            <a:r>
              <a:rPr lang="fr-FR" dirty="0" err="1"/>
              <a:t>científico</a:t>
            </a:r>
            <a:r>
              <a:rPr lang="fr-FR" dirty="0"/>
              <a:t>: </a:t>
            </a:r>
            <a:r>
              <a:rPr lang="fr-FR" dirty="0" err="1">
                <a:solidFill>
                  <a:srgbClr val="FF0000"/>
                </a:solidFill>
              </a:rPr>
              <a:t>temas</a:t>
            </a:r>
            <a:r>
              <a:rPr lang="fr-FR" dirty="0">
                <a:solidFill>
                  <a:srgbClr val="FF0000"/>
                </a:solidFill>
              </a:rPr>
              <a:t> de EU </a:t>
            </a:r>
            <a:r>
              <a:rPr lang="fr-FR" dirty="0"/>
              <a:t>(</a:t>
            </a:r>
            <a:r>
              <a:rPr lang="fr-FR" dirty="0" err="1"/>
              <a:t>relação</a:t>
            </a:r>
            <a:r>
              <a:rPr lang="fr-FR" dirty="0"/>
              <a:t> </a:t>
            </a:r>
            <a:r>
              <a:rPr lang="fr-FR" dirty="0" err="1"/>
              <a:t>matéria</a:t>
            </a:r>
            <a:r>
              <a:rPr lang="fr-FR" dirty="0"/>
              <a:t>/</a:t>
            </a:r>
            <a:r>
              <a:rPr lang="fr-FR" dirty="0" err="1"/>
              <a:t>espírito</a:t>
            </a:r>
            <a:r>
              <a:rPr lang="fr-FR" dirty="0"/>
              <a:t>: </a:t>
            </a:r>
            <a:r>
              <a:rPr lang="fr-FR" dirty="0" err="1"/>
              <a:t>multiplicação</a:t>
            </a:r>
            <a:r>
              <a:rPr lang="fr-FR" dirty="0"/>
              <a:t> da </a:t>
            </a:r>
            <a:r>
              <a:rPr lang="fr-FR" dirty="0" err="1"/>
              <a:t>personagem</a:t>
            </a:r>
            <a:r>
              <a:rPr lang="fr-FR" dirty="0"/>
              <a:t>, </a:t>
            </a:r>
            <a:r>
              <a:rPr lang="fr-FR" dirty="0" err="1"/>
              <a:t>rotura</a:t>
            </a:r>
            <a:r>
              <a:rPr lang="fr-FR" dirty="0"/>
              <a:t> da </a:t>
            </a:r>
            <a:r>
              <a:rPr lang="fr-FR" dirty="0" err="1"/>
              <a:t>fronteira</a:t>
            </a:r>
            <a:r>
              <a:rPr lang="fr-FR" dirty="0"/>
              <a:t> entre o </a:t>
            </a:r>
            <a:r>
              <a:rPr lang="fr-FR" dirty="0" err="1"/>
              <a:t>sujeito</a:t>
            </a:r>
            <a:r>
              <a:rPr lang="fr-FR" dirty="0"/>
              <a:t> e o </a:t>
            </a:r>
            <a:r>
              <a:rPr lang="fr-FR" dirty="0" err="1"/>
              <a:t>objeto</a:t>
            </a:r>
            <a:r>
              <a:rPr lang="fr-FR" dirty="0"/>
              <a:t>, </a:t>
            </a:r>
            <a:r>
              <a:rPr lang="fr-FR" dirty="0" err="1"/>
              <a:t>transformação</a:t>
            </a:r>
            <a:r>
              <a:rPr lang="fr-FR" dirty="0"/>
              <a:t> do tempo/</a:t>
            </a:r>
            <a:r>
              <a:rPr lang="fr-FR" dirty="0" err="1"/>
              <a:t>espaço</a:t>
            </a:r>
            <a:r>
              <a:rPr lang="fr-FR" dirty="0"/>
              <a:t> etc.) e </a:t>
            </a:r>
            <a:r>
              <a:rPr lang="fr-FR" dirty="0" err="1">
                <a:solidFill>
                  <a:srgbClr val="FF0000"/>
                </a:solidFill>
              </a:rPr>
              <a:t>temas</a:t>
            </a:r>
            <a:r>
              <a:rPr lang="fr-FR" dirty="0">
                <a:solidFill>
                  <a:srgbClr val="FF0000"/>
                </a:solidFill>
              </a:rPr>
              <a:t> de TU </a:t>
            </a:r>
            <a:r>
              <a:rPr lang="fr-FR" dirty="0"/>
              <a:t>(</a:t>
            </a:r>
            <a:r>
              <a:rPr lang="fr-FR" dirty="0" err="1"/>
              <a:t>sexualidade</a:t>
            </a:r>
            <a:r>
              <a:rPr lang="fr-FR" dirty="0"/>
              <a:t>) 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Steinmetz </a:t>
            </a:r>
            <a:r>
              <a:rPr lang="fr-FR" dirty="0" err="1"/>
              <a:t>propõe</a:t>
            </a:r>
            <a:r>
              <a:rPr lang="fr-FR" dirty="0"/>
              <a:t> a </a:t>
            </a:r>
            <a:r>
              <a:rPr lang="fr-FR" b="1" u="sng" dirty="0" err="1"/>
              <a:t>temática</a:t>
            </a:r>
            <a:r>
              <a:rPr lang="fr-FR" b="1" u="sng" dirty="0"/>
              <a:t> </a:t>
            </a:r>
            <a:r>
              <a:rPr lang="fr-FR" b="1" u="sng" dirty="0" err="1"/>
              <a:t>actancial</a:t>
            </a:r>
            <a:r>
              <a:rPr lang="fr-FR" b="1" u="sng" dirty="0"/>
              <a:t> (</a:t>
            </a:r>
            <a:r>
              <a:rPr lang="fr-FR" b="1" u="sng" dirty="0" err="1"/>
              <a:t>seres</a:t>
            </a:r>
            <a:r>
              <a:rPr lang="fr-FR" b="1" u="sng" dirty="0"/>
              <a:t> e formas, </a:t>
            </a:r>
            <a:r>
              <a:rPr lang="fr-FR" b="1" u="sng" dirty="0" err="1"/>
              <a:t>atos</a:t>
            </a:r>
            <a:r>
              <a:rPr lang="fr-FR" b="1" u="sng" dirty="0"/>
              <a:t>, causas)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STEINMETZ: </a:t>
            </a:r>
            <a:r>
              <a:rPr lang="fr-FR" b="1" dirty="0" err="1"/>
              <a:t>seres</a:t>
            </a:r>
            <a:r>
              <a:rPr lang="fr-FR" b="1" dirty="0"/>
              <a:t> e formas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/>
              <a:t>1</a:t>
            </a:r>
            <a:r>
              <a:rPr lang="pt-PT" b="1" dirty="0"/>
              <a:t>.</a:t>
            </a:r>
            <a:r>
              <a:rPr lang="cs-CZ" b="1" dirty="0"/>
              <a:t> </a:t>
            </a:r>
            <a:r>
              <a:rPr lang="pt-PT" b="1" dirty="0">
                <a:solidFill>
                  <a:srgbClr val="FF0000"/>
                </a:solidFill>
              </a:rPr>
              <a:t>fantome</a:t>
            </a:r>
            <a:r>
              <a:rPr lang="pt-PT" b="1" dirty="0"/>
              <a:t> </a:t>
            </a:r>
            <a:r>
              <a:rPr lang="pt-PT" dirty="0"/>
              <a:t>(espetro, revenant, sombra, simulacro, aparição) – pode ser homem ou animal, objeto</a:t>
            </a:r>
          </a:p>
          <a:p>
            <a:pPr algn="just"/>
            <a:r>
              <a:rPr lang="pt-PT" dirty="0"/>
              <a:t>2. </a:t>
            </a:r>
            <a:r>
              <a:rPr lang="pt-PT" b="1" dirty="0">
                <a:solidFill>
                  <a:srgbClr val="FF0000"/>
                </a:solidFill>
              </a:rPr>
              <a:t>vampiro</a:t>
            </a:r>
            <a:r>
              <a:rPr lang="pt-PT" dirty="0"/>
              <a:t> (striga, lamia, vurdalak etc.) – mito literário consagrado por Bram Stoker (</a:t>
            </a:r>
            <a:r>
              <a:rPr lang="pt-PT" i="1" dirty="0"/>
              <a:t>Dracula</a:t>
            </a:r>
            <a:r>
              <a:rPr lang="pt-PT" dirty="0"/>
              <a:t>), o motivo do erotismo (união interdita), atitude tirânica em relação aos vivos (em geral no estado hipnótico, onírico)</a:t>
            </a:r>
          </a:p>
          <a:p>
            <a:pPr algn="just"/>
            <a:r>
              <a:rPr lang="pt-PT" dirty="0"/>
              <a:t>3. </a:t>
            </a:r>
            <a:r>
              <a:rPr lang="pt-PT" b="1" dirty="0">
                <a:solidFill>
                  <a:srgbClr val="FF0000"/>
                </a:solidFill>
              </a:rPr>
              <a:t>duplo</a:t>
            </a:r>
            <a:r>
              <a:rPr lang="pt-PT" dirty="0"/>
              <a:t> (diferente de sósia – efeito cómico), em geral uma entidade maligna e perversa (R.L. Stevenson: </a:t>
            </a:r>
            <a:r>
              <a:rPr lang="pt-PT" i="1" dirty="0"/>
              <a:t>Dr. Jekyll and Mr. Hyde</a:t>
            </a:r>
            <a:r>
              <a:rPr lang="pt-PT" dirty="0"/>
              <a:t>)</a:t>
            </a:r>
          </a:p>
          <a:p>
            <a:pPr algn="just"/>
            <a:r>
              <a:rPr lang="pt-PT" dirty="0"/>
              <a:t>4. </a:t>
            </a:r>
            <a:r>
              <a:rPr lang="pt-PT" b="1" dirty="0">
                <a:solidFill>
                  <a:srgbClr val="FF0000"/>
                </a:solidFill>
              </a:rPr>
              <a:t>autómatos, andróides, bonecas</a:t>
            </a:r>
            <a:r>
              <a:rPr lang="pt-PT" b="1" dirty="0"/>
              <a:t> </a:t>
            </a:r>
            <a:r>
              <a:rPr lang="pt-PT" dirty="0"/>
              <a:t>(o mágico confere a vida à matéria inerte (Meyrink: </a:t>
            </a:r>
            <a:r>
              <a:rPr lang="pt-PT" i="1" dirty="0"/>
              <a:t>Golem</a:t>
            </a:r>
            <a:r>
              <a:rPr lang="pt-PT" dirty="0"/>
              <a:t>, Hoffmann: </a:t>
            </a:r>
            <a:r>
              <a:rPr lang="pt-PT" i="1" dirty="0"/>
              <a:t>Der</a:t>
            </a:r>
            <a:r>
              <a:rPr lang="pt-PT" dirty="0"/>
              <a:t> </a:t>
            </a:r>
            <a:r>
              <a:rPr lang="pt-PT" i="1" dirty="0"/>
              <a:t>Sandmann</a:t>
            </a:r>
            <a:r>
              <a:rPr lang="pt-PT" dirty="0"/>
              <a:t>)</a:t>
            </a:r>
          </a:p>
          <a:p>
            <a:pPr algn="just"/>
            <a:r>
              <a:rPr lang="pt-PT" dirty="0"/>
              <a:t>5. </a:t>
            </a:r>
            <a:r>
              <a:rPr lang="pt-PT" b="1" dirty="0">
                <a:solidFill>
                  <a:srgbClr val="FF0000"/>
                </a:solidFill>
              </a:rPr>
              <a:t>monstro</a:t>
            </a:r>
            <a:r>
              <a:rPr lang="pt-PT" dirty="0"/>
              <a:t> (M. Shelley: Frankenstein), muitas vezes contos surrealistas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STEINMETZ: </a:t>
            </a:r>
            <a:r>
              <a:rPr lang="fr-FR" b="1" dirty="0" err="1"/>
              <a:t>atos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1</a:t>
            </a:r>
            <a:r>
              <a:rPr lang="pt-PT" sz="3200" dirty="0"/>
              <a:t>. aparição</a:t>
            </a:r>
          </a:p>
          <a:p>
            <a:r>
              <a:rPr lang="pt-PT" sz="3200" dirty="0"/>
              <a:t>2. possessão</a:t>
            </a:r>
          </a:p>
          <a:p>
            <a:r>
              <a:rPr lang="pt-PT" sz="3200" dirty="0"/>
              <a:t>3. destruição</a:t>
            </a:r>
          </a:p>
          <a:p>
            <a:r>
              <a:rPr lang="pt-PT" sz="3200" dirty="0"/>
              <a:t>4. metamorfoses</a:t>
            </a:r>
          </a:p>
          <a:p>
            <a:endParaRPr lang="pt-PT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STEINMETZ: causas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sz="3200" dirty="0"/>
              <a:t>1. onirismo</a:t>
            </a:r>
          </a:p>
          <a:p>
            <a:r>
              <a:rPr lang="pt-PT" sz="3200" dirty="0"/>
              <a:t>2. magia</a:t>
            </a:r>
          </a:p>
          <a:p>
            <a:r>
              <a:rPr lang="pt-PT" sz="3200" dirty="0"/>
              <a:t>3. ocultismo</a:t>
            </a:r>
          </a:p>
          <a:p>
            <a:r>
              <a:rPr lang="pt-PT" sz="3200" dirty="0"/>
              <a:t>4. patologia mental</a:t>
            </a:r>
          </a:p>
          <a:p>
            <a:r>
              <a:rPr lang="pt-PT" sz="3200" dirty="0"/>
              <a:t>5. hipnose</a:t>
            </a:r>
          </a:p>
          <a:p>
            <a:r>
              <a:rPr lang="pt-PT" sz="3200" dirty="0"/>
              <a:t>6. telepatia</a:t>
            </a:r>
          </a:p>
          <a:p>
            <a:r>
              <a:rPr lang="pt-PT" sz="3200" dirty="0"/>
              <a:t>7. loucura</a:t>
            </a:r>
          </a:p>
          <a:p>
            <a:endParaRPr lang="pt-PT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o fantástico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>
                <a:solidFill>
                  <a:srgbClr val="FF0000"/>
                </a:solidFill>
              </a:rPr>
              <a:t>a transgressão </a:t>
            </a:r>
            <a:r>
              <a:rPr lang="pt-PT" dirty="0"/>
              <a:t>(de tabu e proibições) / </a:t>
            </a:r>
            <a:r>
              <a:rPr lang="pt-PT" dirty="0">
                <a:solidFill>
                  <a:srgbClr val="FF0000"/>
                </a:solidFill>
              </a:rPr>
              <a:t>a regressão </a:t>
            </a:r>
            <a:r>
              <a:rPr lang="pt-PT" dirty="0"/>
              <a:t>(descida a um mundo em que perduram os medos arcaicos)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 </a:t>
            </a:r>
            <a:r>
              <a:rPr lang="cs-CZ" b="1" dirty="0" err="1"/>
              <a:t>recomendada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b="1" dirty="0"/>
              <a:t>TODOROV, </a:t>
            </a:r>
            <a:r>
              <a:rPr lang="cs-CZ" b="1" dirty="0" err="1"/>
              <a:t>Tzvetan</a:t>
            </a:r>
            <a:r>
              <a:rPr lang="cs-CZ" b="1" dirty="0"/>
              <a:t>. </a:t>
            </a:r>
            <a:r>
              <a:rPr lang="cs-CZ" b="1" i="1" dirty="0"/>
              <a:t>Úvod do fantastické literatury</a:t>
            </a:r>
            <a:r>
              <a:rPr lang="cs-CZ" b="1" dirty="0"/>
              <a:t>. 1. české </a:t>
            </a:r>
            <a:r>
              <a:rPr lang="cs-CZ" b="1" dirty="0" err="1"/>
              <a:t>vyd</a:t>
            </a:r>
            <a:r>
              <a:rPr lang="cs-CZ" b="1" dirty="0"/>
              <a:t>. Praha: Univerzita Karlova v Praze, nakladatelství Karolinum, 2010</a:t>
            </a:r>
            <a:endParaRPr lang="pt-PT" b="1" dirty="0"/>
          </a:p>
          <a:p>
            <a:pPr algn="just"/>
            <a:endParaRPr lang="pt-PT" b="1" dirty="0"/>
          </a:p>
          <a:p>
            <a:pPr algn="just"/>
            <a:r>
              <a:rPr lang="cs-CZ" b="1" dirty="0"/>
              <a:t>HAZAIOVÁ, Lada. </a:t>
            </a:r>
            <a:r>
              <a:rPr lang="cs-CZ" b="1" i="1" dirty="0"/>
              <a:t>Skryté tváře </a:t>
            </a:r>
            <a:r>
              <a:rPr lang="cs-CZ" b="1" i="1" dirty="0" err="1"/>
              <a:t>fantastična</a:t>
            </a:r>
            <a:r>
              <a:rPr lang="cs-CZ" b="1" dirty="0"/>
              <a:t>. Praha: Univerzita Karlova v Praze, Filozofická fakulta, 2007</a:t>
            </a:r>
            <a:endParaRPr lang="pt-PT" b="1" dirty="0"/>
          </a:p>
          <a:p>
            <a:pPr algn="just"/>
            <a:endParaRPr lang="pt-PT" b="1" dirty="0"/>
          </a:p>
          <a:p>
            <a:pPr algn="just"/>
            <a:r>
              <a:rPr lang="cs-CZ" b="1" dirty="0"/>
              <a:t>LOVECRAFT, H. P. </a:t>
            </a:r>
            <a:r>
              <a:rPr lang="cs-CZ" b="1" i="1" dirty="0"/>
              <a:t>Bezejmenné město a jiné povídky ;Nadpřirozená hrůza v literatuře a jiné texty</a:t>
            </a:r>
            <a:r>
              <a:rPr lang="cs-CZ" b="1" dirty="0"/>
              <a:t>. </a:t>
            </a:r>
            <a:r>
              <a:rPr lang="cs-CZ" b="1" dirty="0" err="1"/>
              <a:t>Edited</a:t>
            </a:r>
            <a:r>
              <a:rPr lang="cs-CZ" b="1" dirty="0"/>
              <a:t> by H. P. </a:t>
            </a:r>
            <a:r>
              <a:rPr lang="cs-CZ" b="1" dirty="0" err="1"/>
              <a:t>Lovecraft</a:t>
            </a:r>
            <a:r>
              <a:rPr lang="cs-CZ" b="1" dirty="0"/>
              <a:t>, </a:t>
            </a:r>
            <a:r>
              <a:rPr lang="cs-CZ" b="1" dirty="0" err="1"/>
              <a:t>Translated</a:t>
            </a:r>
            <a:r>
              <a:rPr lang="cs-CZ" b="1" dirty="0"/>
              <a:t> by Ivan </a:t>
            </a:r>
            <a:r>
              <a:rPr lang="cs-CZ" b="1" dirty="0" err="1"/>
              <a:t>Adamovič</a:t>
            </a:r>
            <a:r>
              <a:rPr lang="cs-CZ" b="1" dirty="0"/>
              <a:t>. </a:t>
            </a:r>
            <a:r>
              <a:rPr lang="cs-CZ" b="1" dirty="0" err="1"/>
              <a:t>Vyd</a:t>
            </a:r>
            <a:r>
              <a:rPr lang="cs-CZ" b="1" dirty="0"/>
              <a:t>. 1. Praha: Aurora, 1998</a:t>
            </a:r>
            <a:endParaRPr lang="pt-PT" b="1" dirty="0"/>
          </a:p>
          <a:p>
            <a:pPr algn="just"/>
            <a:endParaRPr lang="pt-PT" b="1" dirty="0"/>
          </a:p>
          <a:p>
            <a:pPr algn="just"/>
            <a:r>
              <a:rPr lang="en-US" b="1" dirty="0"/>
              <a:t>TRAILL, NANCY H. </a:t>
            </a:r>
            <a:r>
              <a:rPr lang="en-US" b="1" i="1" dirty="0"/>
              <a:t>Possible worlds of the fantastic: The Rise of the Paranormal in Fiction</a:t>
            </a:r>
            <a:r>
              <a:rPr lang="en-US" b="1" dirty="0"/>
              <a:t>. 1. </a:t>
            </a:r>
            <a:r>
              <a:rPr lang="en-US" b="1" dirty="0" err="1"/>
              <a:t>vyd</a:t>
            </a:r>
            <a:r>
              <a:rPr lang="en-US" b="1" dirty="0"/>
              <a:t>. </a:t>
            </a:r>
            <a:r>
              <a:rPr lang="en-US" b="1" dirty="0" err="1"/>
              <a:t>Praha</a:t>
            </a:r>
            <a:r>
              <a:rPr lang="en-US" b="1" dirty="0"/>
              <a:t>: Academia, 2011</a:t>
            </a:r>
          </a:p>
          <a:p>
            <a:pPr algn="just"/>
            <a:endParaRPr lang="en-US" b="1" dirty="0"/>
          </a:p>
          <a:p>
            <a:pPr algn="just"/>
            <a:r>
              <a:rPr lang="fr-FR" b="1" dirty="0"/>
              <a:t>STEINMETZ, Jean-Luc. </a:t>
            </a:r>
            <a:r>
              <a:rPr lang="fr-FR" b="1" i="1" dirty="0"/>
              <a:t>La littérature fantastique</a:t>
            </a:r>
            <a:r>
              <a:rPr lang="fr-FR" b="1" dirty="0"/>
              <a:t>. 2. éd. corr. Paris: Presses universitaires de France, 1990</a:t>
            </a:r>
          </a:p>
          <a:p>
            <a:pPr algn="just"/>
            <a:endParaRPr lang="fr-FR" b="1" dirty="0"/>
          </a:p>
          <a:p>
            <a:pPr algn="just"/>
            <a:r>
              <a:rPr lang="fr-FR" b="1" dirty="0"/>
              <a:t>JACKSON, Rosemary. </a:t>
            </a:r>
            <a:r>
              <a:rPr lang="fr-FR" b="1" i="1" dirty="0" err="1"/>
              <a:t>Fantasy</a:t>
            </a:r>
            <a:r>
              <a:rPr lang="fr-FR" b="1" i="1" dirty="0"/>
              <a:t>: the  </a:t>
            </a:r>
            <a:r>
              <a:rPr lang="fr-FR" b="1" i="1" dirty="0" err="1"/>
              <a:t>literature</a:t>
            </a:r>
            <a:r>
              <a:rPr lang="fr-FR" b="1" i="1" dirty="0"/>
              <a:t> of subversion</a:t>
            </a:r>
            <a:r>
              <a:rPr lang="fr-FR" b="1" dirty="0"/>
              <a:t>. London: </a:t>
            </a:r>
            <a:r>
              <a:rPr lang="fr-FR" b="1" dirty="0" err="1"/>
              <a:t>Routledge</a:t>
            </a:r>
            <a:r>
              <a:rPr lang="fr-FR" b="1" dirty="0"/>
              <a:t>, 1991</a:t>
            </a:r>
          </a:p>
          <a:p>
            <a:pPr algn="just"/>
            <a:endParaRPr lang="fr-FR" b="1" dirty="0"/>
          </a:p>
          <a:p>
            <a:pPr algn="just"/>
            <a:r>
              <a:rPr lang="fr-FR" b="1" dirty="0"/>
              <a:t>ROAS, David et al. </a:t>
            </a:r>
            <a:r>
              <a:rPr lang="fr-FR" b="1" i="1" dirty="0" err="1"/>
              <a:t>Teorías</a:t>
            </a:r>
            <a:r>
              <a:rPr lang="fr-FR" b="1" i="1" dirty="0"/>
              <a:t> de </a:t>
            </a:r>
            <a:r>
              <a:rPr lang="fr-FR" b="1" i="1" dirty="0" err="1"/>
              <a:t>lo</a:t>
            </a:r>
            <a:r>
              <a:rPr lang="fr-FR" b="1" i="1" dirty="0"/>
              <a:t> </a:t>
            </a:r>
            <a:r>
              <a:rPr lang="fr-FR" b="1" i="1" dirty="0" err="1"/>
              <a:t>fantástico</a:t>
            </a:r>
            <a:r>
              <a:rPr lang="fr-FR" b="1" dirty="0"/>
              <a:t>. Madrid: Arco/</a:t>
            </a:r>
            <a:r>
              <a:rPr lang="fr-FR" b="1" dirty="0" err="1"/>
              <a:t>Libros</a:t>
            </a:r>
            <a:r>
              <a:rPr lang="fr-FR" b="1" dirty="0"/>
              <a:t>, 2001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O sentido do fantástico: etimologia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sz="2800" dirty="0"/>
              <a:t>através do latim </a:t>
            </a:r>
            <a:r>
              <a:rPr lang="pt-PT" sz="2800" i="1" dirty="0"/>
              <a:t>fantasticum</a:t>
            </a:r>
            <a:r>
              <a:rPr lang="pt-PT" sz="2800" dirty="0"/>
              <a:t> remonta ao grego </a:t>
            </a:r>
            <a:r>
              <a:rPr lang="pt-PT" sz="2800" i="1" dirty="0"/>
              <a:t>phantasein</a:t>
            </a:r>
            <a:r>
              <a:rPr lang="pt-PT" sz="2800" dirty="0"/>
              <a:t> (dar ilusão, mostrar-se, aparecer)</a:t>
            </a:r>
          </a:p>
          <a:p>
            <a:pPr algn="just">
              <a:buNone/>
            </a:pPr>
            <a:endParaRPr lang="pt-PT" sz="2800" dirty="0"/>
          </a:p>
          <a:p>
            <a:pPr algn="just"/>
            <a:r>
              <a:rPr lang="pt-PT" sz="2800" dirty="0"/>
              <a:t>o adjetivo </a:t>
            </a:r>
            <a:r>
              <a:rPr lang="pt-PT" sz="2800" i="1" dirty="0"/>
              <a:t>fantástico</a:t>
            </a:r>
            <a:r>
              <a:rPr lang="pt-PT" sz="2800" dirty="0"/>
              <a:t> é utilizado na Idade Média</a:t>
            </a:r>
          </a:p>
          <a:p>
            <a:pPr algn="just"/>
            <a:endParaRPr lang="pt-PT" sz="2800" dirty="0"/>
          </a:p>
          <a:p>
            <a:pPr algn="just"/>
            <a:r>
              <a:rPr lang="pt-PT" sz="2800" dirty="0"/>
              <a:t>fr. </a:t>
            </a:r>
            <a:r>
              <a:rPr lang="pt-PT" sz="2800" i="1" dirty="0"/>
              <a:t>fantasie</a:t>
            </a:r>
            <a:r>
              <a:rPr lang="pt-PT" sz="2800" dirty="0"/>
              <a:t> – significa até ao século XIX a imaginação (algo quimérico, sem realidade)</a:t>
            </a:r>
          </a:p>
          <a:p>
            <a:pPr algn="just"/>
            <a:endParaRPr lang="pt-PT" sz="2800" dirty="0"/>
          </a:p>
          <a:p>
            <a:pPr algn="just"/>
            <a:r>
              <a:rPr lang="pt-PT" sz="2800" dirty="0"/>
              <a:t>séc. XIX: </a:t>
            </a:r>
            <a:r>
              <a:rPr lang="pt-PT" sz="2800" b="1" dirty="0"/>
              <a:t>contos fantásticos </a:t>
            </a:r>
            <a:r>
              <a:rPr lang="pt-PT" sz="2800" dirty="0"/>
              <a:t>– no sentido que nós utilizamos, o fantástico se opõe ao lógico (ligação com quimeras, ilusões, loucura)     </a:t>
            </a: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1350963" algn="l"/>
              </a:tabLst>
            </a:pPr>
            <a:br>
              <a:rPr lang="pt-PT" dirty="0"/>
            </a:br>
            <a:br>
              <a:rPr lang="pt-PT" dirty="0"/>
            </a:br>
            <a:br>
              <a:rPr lang="pt-PT" dirty="0"/>
            </a:br>
            <a:br>
              <a:rPr lang="pt-PT" b="1" dirty="0"/>
            </a:br>
            <a:r>
              <a:rPr lang="pt-PT" b="1" dirty="0"/>
              <a:t> O sentido do fantástico: fronteiras</a:t>
            </a:r>
            <a:br>
              <a:rPr lang="pt-PT" dirty="0"/>
            </a:br>
            <a:r>
              <a:rPr lang="pt-PT" sz="2200" b="1" dirty="0"/>
              <a:t>o maravilhoso, o feérico, ficção científica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b="1" dirty="0">
                <a:solidFill>
                  <a:srgbClr val="FF0000"/>
                </a:solidFill>
              </a:rPr>
              <a:t>O MARAVILHOSO (mirabilia)</a:t>
            </a:r>
          </a:p>
          <a:p>
            <a:pPr algn="just"/>
            <a:r>
              <a:rPr lang="pt-PT" dirty="0"/>
              <a:t>ligado ao género da </a:t>
            </a:r>
            <a:r>
              <a:rPr lang="pt-PT" b="1" dirty="0"/>
              <a:t>epopeia</a:t>
            </a:r>
            <a:r>
              <a:rPr lang="pt-PT" dirty="0"/>
              <a:t> (manifestações de deuses na terra, bizarrias geográficas, feitos dignos de estranhamento)</a:t>
            </a:r>
          </a:p>
          <a:p>
            <a:pPr algn="just"/>
            <a:r>
              <a:rPr lang="pt-PT" dirty="0"/>
              <a:t>tudo o que não foi compreendido, foi relegado à estrutura mitológica do universo</a:t>
            </a:r>
          </a:p>
          <a:p>
            <a:pPr algn="just"/>
            <a:r>
              <a:rPr lang="pt-PT" dirty="0"/>
              <a:t>no </a:t>
            </a:r>
            <a:r>
              <a:rPr lang="pt-PT" b="1" dirty="0"/>
              <a:t>espaço cristão</a:t>
            </a:r>
            <a:r>
              <a:rPr lang="pt-PT" dirty="0"/>
              <a:t>: os milagres (feitos por Deus e santos), o Mal é atribuído ao Diabo e demónios</a:t>
            </a:r>
          </a:p>
          <a:p>
            <a:pPr algn="just"/>
            <a:r>
              <a:rPr lang="pt-PT" dirty="0"/>
              <a:t>várias figuras extraordinárias são introduzidas no barroco (monstros etc.), neoclassicismo: alegorias </a:t>
            </a:r>
          </a:p>
          <a:p>
            <a:pPr algn="just"/>
            <a:endParaRPr lang="pt-PT" dirty="0"/>
          </a:p>
          <a:p>
            <a:pPr algn="just"/>
            <a:r>
              <a:rPr lang="pt-PT" b="1" dirty="0">
                <a:solidFill>
                  <a:srgbClr val="FF0000"/>
                </a:solidFill>
              </a:rPr>
              <a:t>O FEÉRICO</a:t>
            </a:r>
            <a:r>
              <a:rPr lang="pt-PT" dirty="0"/>
              <a:t>: folclore, Mil e uma noite, contos de Perrault (1697)</a:t>
            </a:r>
          </a:p>
          <a:p>
            <a:pPr algn="just"/>
            <a:endParaRPr lang="pt-PT" dirty="0"/>
          </a:p>
          <a:p>
            <a:pPr algn="just"/>
            <a:r>
              <a:rPr lang="pt-PT" b="1" dirty="0">
                <a:solidFill>
                  <a:srgbClr val="FF0000"/>
                </a:solidFill>
              </a:rPr>
              <a:t>SCIENCE-FICTION</a:t>
            </a:r>
            <a:r>
              <a:rPr lang="pt-PT" dirty="0"/>
              <a:t>: desenvolvida talvez a partir das viagens extraordinárias (Poe, Verne), a verdadeira SF nasce com obras de J.H. Rosny e H.G. Wells, confrontação de outros universos etc.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Charles Nodier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sz="2000" i="1" dirty="0"/>
              <a:t>Du fantastique en littérature </a:t>
            </a:r>
            <a:r>
              <a:rPr lang="pt-PT" sz="2000" dirty="0"/>
              <a:t>(1830)</a:t>
            </a:r>
          </a:p>
          <a:p>
            <a:endParaRPr lang="pt-PT" sz="2000" dirty="0"/>
          </a:p>
          <a:p>
            <a:r>
              <a:rPr lang="pt-PT" sz="2000" dirty="0"/>
              <a:t>uma espécie de história literária sobre manifestações fantásticas na literatura, fala sobre a imaginação do homem:</a:t>
            </a:r>
          </a:p>
          <a:p>
            <a:endParaRPr lang="pt-PT" sz="2000" dirty="0"/>
          </a:p>
          <a:p>
            <a:r>
              <a:rPr lang="pt-PT" sz="2000" dirty="0"/>
              <a:t>1ª etapa: mundo conhecido, material, descrito pelas sensações – a poesia primitiva</a:t>
            </a:r>
          </a:p>
          <a:p>
            <a:r>
              <a:rPr lang="pt-PT" sz="2000" dirty="0"/>
              <a:t>2ª etapa: atenção desloca-se do conhecido ao desconhecido, instala-se a mentira como procedente da imaginação</a:t>
            </a:r>
          </a:p>
          <a:p>
            <a:r>
              <a:rPr lang="pt-PT" sz="2000" dirty="0"/>
              <a:t>3ª etapa: o mundo fantástico</a:t>
            </a:r>
          </a:p>
          <a:p>
            <a:endParaRPr lang="pt-PT" sz="2000" dirty="0"/>
          </a:p>
          <a:p>
            <a:r>
              <a:rPr lang="pt-PT" sz="2000" dirty="0"/>
              <a:t>o fantástico é oriundo do racionalismo, responde aos desejos do público posterior à Revolução Francesa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91759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Pierre-Georges CASTEX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i="1" dirty="0"/>
              <a:t>Le conte fantastique en France de Nodier à Maupassant </a:t>
            </a:r>
            <a:r>
              <a:rPr lang="pt-PT" dirty="0"/>
              <a:t>(1951)</a:t>
            </a:r>
          </a:p>
          <a:p>
            <a:pPr algn="just"/>
            <a:endParaRPr lang="pt-PT" i="1" dirty="0"/>
          </a:p>
          <a:p>
            <a:pPr algn="just"/>
            <a:r>
              <a:rPr lang="pt-PT" dirty="0"/>
              <a:t>o fantástico é caraterizado pela </a:t>
            </a:r>
            <a:r>
              <a:rPr lang="pt-PT" u="sng" dirty="0"/>
              <a:t>intrusão brutal dum mistério no espaço da vida </a:t>
            </a:r>
            <a:r>
              <a:rPr lang="pt-PT" b="1" u="sng" dirty="0"/>
              <a:t>real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é ligado aos estados mórbidos de consciência que projeta as imagens de angústia e terror (relacionado com os pesadelos, delírios etc.)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parece remontar a 1770 – renascença do irracional, quando se desenvolveram novas práticas de conhecimento (mesmerismo, ocultismo etc.)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o fantástico é antisocial, introvertido, cria uma </a:t>
            </a:r>
            <a:r>
              <a:rPr lang="pt-PT" dirty="0">
                <a:solidFill>
                  <a:srgbClr val="FF0000"/>
                </a:solidFill>
              </a:rPr>
              <a:t>ruptura na rotina quotidiana 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Roger Caillois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i="1" dirty="0"/>
              <a:t>Anthologie</a:t>
            </a:r>
            <a:r>
              <a:rPr lang="pt-PT" dirty="0"/>
              <a:t> (1958, prefácio)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o mundo </a:t>
            </a:r>
            <a:r>
              <a:rPr lang="pt-PT" i="1" dirty="0"/>
              <a:t>feérico</a:t>
            </a:r>
            <a:r>
              <a:rPr lang="pt-PT" dirty="0"/>
              <a:t> e o mundo </a:t>
            </a:r>
            <a:r>
              <a:rPr lang="pt-PT" i="1" dirty="0"/>
              <a:t>real</a:t>
            </a:r>
            <a:r>
              <a:rPr lang="pt-PT" dirty="0"/>
              <a:t> se interpenetram sem conflito, mas no </a:t>
            </a:r>
            <a:r>
              <a:rPr lang="pt-PT" i="1" dirty="0"/>
              <a:t>fantástico</a:t>
            </a:r>
            <a:r>
              <a:rPr lang="pt-PT" dirty="0"/>
              <a:t>, o sobrenatural parece como uma ruptura da coerência universal   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assim se reafirma a necessidade do realismo, duma visão homogénea do real, fraturada pela </a:t>
            </a:r>
            <a:r>
              <a:rPr lang="pt-PT" b="1" dirty="0">
                <a:solidFill>
                  <a:srgbClr val="FF0000"/>
                </a:solidFill>
              </a:rPr>
              <a:t>irrupção do estranho</a:t>
            </a:r>
          </a:p>
          <a:p>
            <a:pPr algn="just"/>
            <a:endParaRPr lang="pt-PT" b="1" dirty="0"/>
          </a:p>
          <a:p>
            <a:pPr algn="just"/>
            <a:r>
              <a:rPr lang="pt-PT" dirty="0"/>
              <a:t>o fantástico não existia na Antiguidade nem na Idade Média porque se precisa de um certo estado de ciência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trata-se duma ficção pura que é um jogo com o </a:t>
            </a:r>
            <a:r>
              <a:rPr lang="pt-PT" b="1" dirty="0">
                <a:solidFill>
                  <a:srgbClr val="FF0000"/>
                </a:solidFill>
              </a:rPr>
              <a:t>medo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Tzvetan Todorov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PT" i="1" dirty="0"/>
              <a:t>Introduction à la littérature fantastique </a:t>
            </a:r>
            <a:r>
              <a:rPr lang="pt-PT" dirty="0"/>
              <a:t>(1970)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marcado pelo formalismo e estruturalismo, não há abordagem histórica, nem psicológica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o fantástico é definido pela maneira com a qual é aceite: não se trata da presença do sobrenatural, mas da maneira como o sobrenatural é percebido pelo leitor e personagem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importante é a </a:t>
            </a:r>
            <a:r>
              <a:rPr lang="pt-PT" dirty="0">
                <a:solidFill>
                  <a:srgbClr val="FF0000"/>
                </a:solidFill>
              </a:rPr>
              <a:t>hesitação</a:t>
            </a:r>
            <a:r>
              <a:rPr lang="pt-PT" dirty="0"/>
              <a:t> sobre o caráter do fenómeno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fronteiras: o maravilhoso, o estranho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Psicanálise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PT" b="1" dirty="0"/>
              <a:t>Freud</a:t>
            </a:r>
            <a:r>
              <a:rPr lang="pt-PT" dirty="0"/>
              <a:t>: </a:t>
            </a:r>
            <a:r>
              <a:rPr lang="pt-PT" i="1" dirty="0"/>
              <a:t>Das Unheimliche </a:t>
            </a:r>
            <a:r>
              <a:rPr lang="pt-PT" dirty="0"/>
              <a:t>(1919) </a:t>
            </a:r>
          </a:p>
          <a:p>
            <a:pPr algn="just"/>
            <a:r>
              <a:rPr lang="pt-PT" dirty="0"/>
              <a:t>a inquietante estranheza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descobre o que está escondido e com isso o familiar transforma-se em não familiar, estranho e inquietante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o conhecido, o familiar fica alienado através do processo de </a:t>
            </a:r>
            <a:r>
              <a:rPr lang="pt-PT" b="1" i="1" dirty="0"/>
              <a:t>repressão</a:t>
            </a:r>
          </a:p>
          <a:p>
            <a:pPr algn="just"/>
            <a:r>
              <a:rPr lang="pt-PT" dirty="0"/>
              <a:t>o que se encontra no universo de </a:t>
            </a:r>
            <a:r>
              <a:rPr lang="pt-PT" i="1" dirty="0"/>
              <a:t>Unheimliche </a:t>
            </a:r>
            <a:r>
              <a:rPr lang="pt-PT" dirty="0"/>
              <a:t>(anjo, demónio, monstro etc.) é só uma projeção inconsciente</a:t>
            </a:r>
          </a:p>
          <a:p>
            <a:pPr algn="just">
              <a:buNone/>
            </a:pPr>
            <a:endParaRPr lang="pt-PT" dirty="0"/>
          </a:p>
          <a:p>
            <a:pPr algn="just"/>
            <a:r>
              <a:rPr lang="pt-PT" dirty="0"/>
              <a:t>interpretação do conto </a:t>
            </a:r>
            <a:r>
              <a:rPr lang="pt-PT" i="1" dirty="0"/>
              <a:t>Der </a:t>
            </a:r>
            <a:r>
              <a:rPr lang="pt-PT" b="1" i="1" dirty="0"/>
              <a:t>Sandmann</a:t>
            </a:r>
            <a:r>
              <a:rPr lang="pt-PT" dirty="0"/>
              <a:t> de Hoffmann (o herói não é capaz de distinguir entre o ser e o parecer (Clara x Olímpia), a pulsão da morte, a boneca Olímpia – projeção da personalidade feminizada do herói)</a:t>
            </a:r>
          </a:p>
          <a:p>
            <a:pPr algn="just"/>
            <a:endParaRPr lang="pt-PT" dirty="0"/>
          </a:p>
          <a:p>
            <a:pPr algn="just"/>
            <a:r>
              <a:rPr lang="pt-PT" b="1" dirty="0"/>
              <a:t>Jung</a:t>
            </a:r>
            <a:r>
              <a:rPr lang="pt-PT" dirty="0"/>
              <a:t>: imagens coletivas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2861</TotalTime>
  <Words>1839</Words>
  <Application>Microsoft Office PowerPoint</Application>
  <PresentationFormat>Předvádění na obrazovce (4:3)</PresentationFormat>
  <Paragraphs>165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Copperplate Gothic Bold</vt:lpstr>
      <vt:lpstr>Trebuchet MS</vt:lpstr>
      <vt:lpstr>Wingdings</vt:lpstr>
      <vt:lpstr>Wingdings 2</vt:lpstr>
      <vt:lpstr>Administrativní</vt:lpstr>
      <vt:lpstr>O conto fantástico na literatura portuguesa</vt:lpstr>
      <vt:lpstr>Literatura recomendada</vt:lpstr>
      <vt:lpstr>O sentido do fantástico: etimologia</vt:lpstr>
      <vt:lpstr>     O sentido do fantástico: fronteiras o maravilhoso, o feérico, ficção científica</vt:lpstr>
      <vt:lpstr>Charles Nodier</vt:lpstr>
      <vt:lpstr>Pierre-Georges CASTEX</vt:lpstr>
      <vt:lpstr>Roger Caillois</vt:lpstr>
      <vt:lpstr>Tzvetan Todorov</vt:lpstr>
      <vt:lpstr>Psicanálise</vt:lpstr>
      <vt:lpstr>Rosemary Jackson </vt:lpstr>
      <vt:lpstr>Rosemary Jackson: entropia </vt:lpstr>
      <vt:lpstr>H.P. Lovecraft</vt:lpstr>
      <vt:lpstr>Jaime Alazraki</vt:lpstr>
      <vt:lpstr>Nancy H. Traill</vt:lpstr>
      <vt:lpstr>Jean-Luc STEINMETZ</vt:lpstr>
      <vt:lpstr>STEINMETZ: seres e formas</vt:lpstr>
      <vt:lpstr>STEINMETZ: atos</vt:lpstr>
      <vt:lpstr>STEINMETZ: causas</vt:lpstr>
      <vt:lpstr>o fantástico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Silvie Spankova</cp:lastModifiedBy>
  <cp:revision>271</cp:revision>
  <dcterms:created xsi:type="dcterms:W3CDTF">2010-10-04T16:54:23Z</dcterms:created>
  <dcterms:modified xsi:type="dcterms:W3CDTF">2017-02-27T20:33:20Z</dcterms:modified>
</cp:coreProperties>
</file>