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288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2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7</a:t>
            </a:r>
            <a:r>
              <a:rPr lang="cs-CZ" sz="2000" dirty="0" smtClean="0"/>
              <a:t>. HODINA</a:t>
            </a:r>
          </a:p>
          <a:p>
            <a:r>
              <a:rPr lang="cs-CZ" sz="2000" dirty="0" smtClean="0"/>
              <a:t>12.11.2018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MORFOLOGIE </a:t>
            </a:r>
            <a:br>
              <a:rPr lang="cs-CZ" dirty="0" smtClean="0"/>
            </a:br>
            <a:r>
              <a:rPr lang="cs-CZ" dirty="0"/>
              <a:t>P</a:t>
            </a:r>
            <a:r>
              <a:rPr lang="cs-CZ" dirty="0" smtClean="0"/>
              <a:t>řídavná jména - Adjektiva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</a:t>
            </a:r>
            <a:r>
              <a:rPr lang="cs-CZ" dirty="0" err="1"/>
              <a:t>paroxytonní</a:t>
            </a:r>
            <a:r>
              <a:rPr lang="cs-CZ" dirty="0"/>
              <a:t>, která končí na</a:t>
            </a:r>
            <a:r>
              <a:rPr lang="cs-CZ" b="1" dirty="0"/>
              <a:t> -m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virgem</a:t>
            </a:r>
            <a:r>
              <a:rPr lang="cs-CZ" i="1" dirty="0" smtClean="0"/>
              <a:t> </a:t>
            </a:r>
            <a:r>
              <a:rPr lang="cs-CZ" i="1" dirty="0"/>
              <a:t>„ panenský, neporušený, </a:t>
            </a:r>
            <a:r>
              <a:rPr lang="cs-CZ" i="1" dirty="0" smtClean="0"/>
              <a:t>původní“</a:t>
            </a:r>
          </a:p>
          <a:p>
            <a:r>
              <a:rPr lang="cs-CZ" i="1" dirty="0" err="1" smtClean="0"/>
              <a:t>ruim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mizerný“</a:t>
            </a:r>
          </a:p>
          <a:p>
            <a:r>
              <a:rPr lang="cs-CZ" i="1" dirty="0" err="1" smtClean="0"/>
              <a:t>comum</a:t>
            </a:r>
            <a:r>
              <a:rPr lang="cs-CZ" i="1" dirty="0" smtClean="0"/>
              <a:t> </a:t>
            </a:r>
            <a:r>
              <a:rPr lang="cs-CZ" i="1" dirty="0"/>
              <a:t>„obecný, </a:t>
            </a:r>
            <a:r>
              <a:rPr lang="cs-CZ" i="1" dirty="0" smtClean="0"/>
              <a:t>společný“</a:t>
            </a:r>
          </a:p>
          <a:p>
            <a:r>
              <a:rPr lang="cs-CZ" i="1" dirty="0" err="1" smtClean="0"/>
              <a:t>jovem</a:t>
            </a:r>
            <a:r>
              <a:rPr lang="cs-CZ" i="1" dirty="0" smtClean="0"/>
              <a:t> </a:t>
            </a:r>
            <a:r>
              <a:rPr lang="cs-CZ" i="1" dirty="0"/>
              <a:t>„mladý“;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84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některá adjektiva zakončená </a:t>
            </a:r>
            <a:r>
              <a:rPr lang="cs-CZ" dirty="0" smtClean="0"/>
              <a:t>na </a:t>
            </a:r>
            <a:r>
              <a:rPr lang="cs-CZ" b="1" dirty="0" smtClean="0"/>
              <a:t>–u, -</a:t>
            </a:r>
            <a:r>
              <a:rPr lang="cs-CZ" b="1" dirty="0" err="1" smtClean="0"/>
              <a:t>ês</a:t>
            </a:r>
            <a:r>
              <a:rPr lang="cs-CZ" dirty="0"/>
              <a:t>,</a:t>
            </a:r>
            <a:r>
              <a:rPr lang="cs-CZ" b="1" dirty="0" smtClean="0"/>
              <a:t> </a:t>
            </a:r>
            <a:r>
              <a:rPr lang="cs-CZ" b="1" dirty="0"/>
              <a:t>-z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hind</a:t>
            </a:r>
            <a:r>
              <a:rPr lang="cs-CZ" b="1" i="1" dirty="0" smtClean="0"/>
              <a:t>u</a:t>
            </a:r>
            <a:r>
              <a:rPr lang="cs-CZ" i="1" dirty="0" smtClean="0"/>
              <a:t>, </a:t>
            </a:r>
            <a:r>
              <a:rPr lang="cs-CZ" i="1" dirty="0" err="1" smtClean="0"/>
              <a:t>zul</a:t>
            </a:r>
            <a:r>
              <a:rPr lang="cs-CZ" b="1" i="1" dirty="0" err="1" smtClean="0"/>
              <a:t>u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/>
              <a:t>Zululândia</a:t>
            </a:r>
            <a:r>
              <a:rPr lang="cs-CZ" i="1" dirty="0"/>
              <a:t>)</a:t>
            </a:r>
            <a:r>
              <a:rPr lang="cs-CZ" dirty="0"/>
              <a:t> – jedno z dominantních etnik žijících v JAR (křesťané, zemědělci);</a:t>
            </a:r>
          </a:p>
          <a:p>
            <a:r>
              <a:rPr lang="cs-CZ" i="1" dirty="0" err="1" smtClean="0"/>
              <a:t>cort</a:t>
            </a:r>
            <a:r>
              <a:rPr lang="cs-CZ" b="1" i="1" dirty="0" err="1" smtClean="0"/>
              <a:t>ês</a:t>
            </a:r>
            <a:r>
              <a:rPr lang="cs-CZ" i="1" dirty="0" smtClean="0"/>
              <a:t> </a:t>
            </a:r>
            <a:r>
              <a:rPr lang="cs-CZ" i="1" dirty="0"/>
              <a:t>„zdvořilý</a:t>
            </a:r>
            <a:r>
              <a:rPr lang="cs-CZ" i="1" dirty="0" smtClean="0"/>
              <a:t>“ </a:t>
            </a:r>
            <a:r>
              <a:rPr lang="cs-CZ" i="1" dirty="0" err="1"/>
              <a:t>descort</a:t>
            </a:r>
            <a:r>
              <a:rPr lang="cs-CZ" b="1" i="1" dirty="0" err="1"/>
              <a:t>ês</a:t>
            </a:r>
            <a:r>
              <a:rPr lang="cs-CZ" i="1" dirty="0"/>
              <a:t> „nezdvořilý“, </a:t>
            </a:r>
            <a:r>
              <a:rPr lang="cs-CZ" i="1" dirty="0" err="1"/>
              <a:t>mont</a:t>
            </a:r>
            <a:r>
              <a:rPr lang="cs-CZ" b="1" i="1" dirty="0" err="1"/>
              <a:t>ês</a:t>
            </a:r>
            <a:r>
              <a:rPr lang="cs-CZ" i="1" dirty="0"/>
              <a:t> „horský“,  </a:t>
            </a:r>
            <a:r>
              <a:rPr lang="cs-CZ" i="1" dirty="0" err="1"/>
              <a:t>pedr</a:t>
            </a:r>
            <a:r>
              <a:rPr lang="cs-CZ" b="1" i="1" dirty="0" err="1"/>
              <a:t>ês</a:t>
            </a:r>
            <a:r>
              <a:rPr lang="cs-CZ" i="1" dirty="0"/>
              <a:t> „mourovatý“,</a:t>
            </a:r>
            <a:endParaRPr lang="cs-CZ" dirty="0"/>
          </a:p>
          <a:p>
            <a:r>
              <a:rPr lang="cs-CZ" i="1" dirty="0" err="1" smtClean="0"/>
              <a:t>feli</a:t>
            </a:r>
            <a:r>
              <a:rPr lang="cs-CZ" b="1" i="1" dirty="0" err="1" smtClean="0"/>
              <a:t>z</a:t>
            </a:r>
            <a:r>
              <a:rPr lang="cs-CZ" i="1" dirty="0" smtClean="0"/>
              <a:t> </a:t>
            </a:r>
            <a:r>
              <a:rPr lang="cs-CZ" i="1" dirty="0"/>
              <a:t>“šťastný“, </a:t>
            </a:r>
            <a:r>
              <a:rPr lang="cs-CZ" i="1" dirty="0" err="1"/>
              <a:t>atro</a:t>
            </a:r>
            <a:r>
              <a:rPr lang="cs-CZ" b="1" i="1" dirty="0" err="1"/>
              <a:t>z</a:t>
            </a:r>
            <a:r>
              <a:rPr lang="cs-CZ" i="1" dirty="0"/>
              <a:t> „strašný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68603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/>
              <a:t/>
            </a:r>
            <a:br>
              <a:rPr lang="cs-CZ" b="1" i="1" dirty="0"/>
            </a:br>
            <a:r>
              <a:rPr lang="cs-CZ" b="1" i="1" dirty="0" smtClean="0"/>
              <a:t>Amorfní</a:t>
            </a:r>
            <a:r>
              <a:rPr lang="cs-CZ" dirty="0" smtClean="0"/>
              <a:t> </a:t>
            </a:r>
            <a:r>
              <a:rPr lang="cs-CZ" dirty="0"/>
              <a:t>jsou některá adjektiva </a:t>
            </a:r>
            <a:r>
              <a:rPr lang="cs-CZ" b="1" dirty="0" err="1"/>
              <a:t>paroxytonní</a:t>
            </a:r>
            <a:r>
              <a:rPr lang="cs-CZ" b="1" dirty="0"/>
              <a:t>, která končí na </a:t>
            </a:r>
            <a:r>
              <a:rPr lang="cs-CZ" b="1" i="1" dirty="0"/>
              <a:t>-s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reles</a:t>
            </a:r>
            <a:r>
              <a:rPr lang="cs-CZ" i="1" dirty="0" smtClean="0"/>
              <a:t> </a:t>
            </a:r>
            <a:r>
              <a:rPr lang="cs-CZ" i="1" dirty="0"/>
              <a:t>„mizerný, špatný, </a:t>
            </a:r>
            <a:r>
              <a:rPr lang="cs-CZ" i="1" dirty="0" smtClean="0"/>
              <a:t>bezcenný“</a:t>
            </a:r>
          </a:p>
          <a:p>
            <a:r>
              <a:rPr lang="cs-CZ" i="1" dirty="0" err="1" smtClean="0"/>
              <a:t>simples</a:t>
            </a:r>
            <a:r>
              <a:rPr lang="cs-CZ" i="1" dirty="0" smtClean="0"/>
              <a:t> </a:t>
            </a:r>
            <a:r>
              <a:rPr lang="cs-CZ" i="1" dirty="0"/>
              <a:t>„jednoduchý</a:t>
            </a:r>
            <a:r>
              <a:rPr lang="cs-CZ" i="1" dirty="0" smtClean="0"/>
              <a:t>“.</a:t>
            </a:r>
            <a:endParaRPr lang="cs-CZ" dirty="0"/>
          </a:p>
          <a:p>
            <a:r>
              <a:rPr lang="cs-CZ" dirty="0" smtClean="0"/>
              <a:t>základní </a:t>
            </a:r>
            <a:r>
              <a:rPr lang="cs-CZ" dirty="0"/>
              <a:t>číslovky adjektivní povahy (s výjimkou stovek od 200-900):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cinco</a:t>
            </a:r>
            <a:r>
              <a:rPr lang="cs-CZ" i="1" dirty="0" smtClean="0"/>
              <a:t> </a:t>
            </a:r>
            <a:r>
              <a:rPr lang="cs-CZ" i="1" dirty="0" err="1"/>
              <a:t>livros</a:t>
            </a:r>
            <a:r>
              <a:rPr lang="cs-CZ" i="1" dirty="0"/>
              <a:t>, sete </a:t>
            </a:r>
            <a:r>
              <a:rPr lang="cs-CZ" i="1" dirty="0" err="1"/>
              <a:t>páginas</a:t>
            </a:r>
            <a:r>
              <a:rPr lang="cs-CZ" i="1" dirty="0"/>
              <a:t>, </a:t>
            </a:r>
            <a:r>
              <a:rPr lang="cs-CZ" i="1" dirty="0" err="1"/>
              <a:t>trinta</a:t>
            </a:r>
            <a:r>
              <a:rPr lang="cs-CZ" i="1" dirty="0"/>
              <a:t> </a:t>
            </a:r>
            <a:r>
              <a:rPr lang="cs-CZ" i="1" dirty="0" err="1"/>
              <a:t>euros</a:t>
            </a:r>
            <a:r>
              <a:rPr lang="cs-CZ" i="1" dirty="0"/>
              <a:t>, mil </a:t>
            </a:r>
            <a:r>
              <a:rPr lang="cs-CZ" i="1" dirty="0" smtClean="0"/>
              <a:t>	</a:t>
            </a:r>
            <a:r>
              <a:rPr lang="cs-CZ" i="1" dirty="0" err="1" smtClean="0"/>
              <a:t>habitantes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tázací </a:t>
            </a:r>
            <a:r>
              <a:rPr lang="cs-CZ" dirty="0"/>
              <a:t>zájmena </a:t>
            </a:r>
            <a:r>
              <a:rPr lang="cs-CZ" i="1" dirty="0" err="1"/>
              <a:t>que</a:t>
            </a:r>
            <a:r>
              <a:rPr lang="cs-CZ" dirty="0"/>
              <a:t>, vymezovací zájmeno </a:t>
            </a:r>
            <a:r>
              <a:rPr lang="cs-CZ" i="1" dirty="0" err="1"/>
              <a:t>cada</a:t>
            </a:r>
            <a:r>
              <a:rPr lang="cs-CZ" dirty="0"/>
              <a:t>, apod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Množné číslo - Adjektiva </a:t>
            </a:r>
            <a:r>
              <a:rPr lang="cs-CZ" dirty="0"/>
              <a:t>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samohlásku</a:t>
            </a:r>
            <a:r>
              <a:rPr lang="cs-CZ" dirty="0" smtClean="0"/>
              <a:t> </a:t>
            </a:r>
            <a:r>
              <a:rPr lang="cs-CZ" dirty="0"/>
              <a:t>přijímají exponent </a:t>
            </a:r>
            <a:r>
              <a:rPr lang="cs-CZ" b="1" dirty="0"/>
              <a:t>–s</a:t>
            </a:r>
            <a:r>
              <a:rPr lang="cs-CZ" dirty="0"/>
              <a:t>.: 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bonito </a:t>
            </a:r>
            <a:r>
              <a:rPr lang="cs-CZ" i="1" dirty="0"/>
              <a:t>→ </a:t>
            </a:r>
            <a:r>
              <a:rPr lang="cs-CZ" i="1" dirty="0" err="1"/>
              <a:t>bonitos</a:t>
            </a:r>
            <a:r>
              <a:rPr lang="cs-CZ" i="1" dirty="0"/>
              <a:t>, forte → </a:t>
            </a:r>
            <a:r>
              <a:rPr lang="cs-CZ" i="1" dirty="0" err="1"/>
              <a:t>fortes</a:t>
            </a:r>
            <a:r>
              <a:rPr lang="cs-CZ" i="1" dirty="0"/>
              <a:t>, </a:t>
            </a:r>
            <a:r>
              <a:rPr lang="cs-CZ" i="1" dirty="0" err="1"/>
              <a:t>hebreu</a:t>
            </a:r>
            <a:r>
              <a:rPr lang="cs-CZ" i="1" dirty="0"/>
              <a:t> → </a:t>
            </a:r>
            <a:r>
              <a:rPr lang="cs-CZ" i="1" dirty="0" err="1"/>
              <a:t>hebreus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–</a:t>
            </a:r>
            <a:r>
              <a:rPr lang="cs-CZ" b="1" dirty="0" err="1"/>
              <a:t>em</a:t>
            </a:r>
            <a:r>
              <a:rPr lang="cs-CZ" b="1" dirty="0"/>
              <a:t>,-</a:t>
            </a:r>
            <a:r>
              <a:rPr lang="cs-CZ" b="1" dirty="0" err="1"/>
              <a:t>im</a:t>
            </a:r>
            <a:r>
              <a:rPr lang="cs-CZ" b="1" dirty="0"/>
              <a:t>,-</a:t>
            </a:r>
            <a:r>
              <a:rPr lang="cs-CZ" b="1" dirty="0" err="1"/>
              <a:t>om</a:t>
            </a:r>
            <a:r>
              <a:rPr lang="cs-CZ" b="1" dirty="0"/>
              <a:t>,-um</a:t>
            </a:r>
            <a:r>
              <a:rPr lang="cs-CZ" dirty="0"/>
              <a:t>, přijímají exponent plurálu: </a:t>
            </a:r>
            <a:r>
              <a:rPr lang="cs-CZ" b="1" dirty="0"/>
              <a:t>-ens, </a:t>
            </a:r>
            <a:r>
              <a:rPr lang="cs-CZ" b="1" dirty="0" err="1"/>
              <a:t>ins</a:t>
            </a:r>
            <a:r>
              <a:rPr lang="cs-CZ" b="1" dirty="0"/>
              <a:t>,-</a:t>
            </a:r>
            <a:r>
              <a:rPr lang="cs-CZ" b="1" dirty="0" err="1"/>
              <a:t>ons</a:t>
            </a:r>
            <a:r>
              <a:rPr lang="cs-CZ" b="1" dirty="0"/>
              <a:t>,-</a:t>
            </a:r>
            <a:r>
              <a:rPr lang="cs-CZ" b="1" dirty="0" err="1"/>
              <a:t>uns</a:t>
            </a:r>
            <a:r>
              <a:rPr lang="cs-CZ" dirty="0"/>
              <a:t>: </a:t>
            </a:r>
            <a:r>
              <a:rPr lang="cs-CZ" dirty="0" smtClean="0"/>
              <a:t>	</a:t>
            </a:r>
            <a:r>
              <a:rPr lang="cs-CZ" i="1" dirty="0" err="1" smtClean="0"/>
              <a:t>virgem</a:t>
            </a:r>
            <a:r>
              <a:rPr lang="cs-CZ" i="1" dirty="0" smtClean="0"/>
              <a:t> </a:t>
            </a:r>
            <a:r>
              <a:rPr lang="cs-CZ" i="1" dirty="0"/>
              <a:t>→ </a:t>
            </a:r>
            <a:r>
              <a:rPr lang="cs-CZ" i="1" dirty="0" err="1"/>
              <a:t>virgens</a:t>
            </a:r>
            <a:r>
              <a:rPr lang="cs-CZ" i="1" dirty="0"/>
              <a:t>, </a:t>
            </a:r>
            <a:r>
              <a:rPr lang="cs-CZ" i="1" dirty="0" err="1"/>
              <a:t>ruim</a:t>
            </a:r>
            <a:r>
              <a:rPr lang="cs-CZ" i="1" dirty="0"/>
              <a:t> → </a:t>
            </a:r>
            <a:r>
              <a:rPr lang="cs-CZ" i="1" dirty="0" err="1"/>
              <a:t>ruins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 → </a:t>
            </a:r>
            <a:r>
              <a:rPr lang="cs-CZ" i="1" dirty="0" err="1"/>
              <a:t>bons</a:t>
            </a:r>
            <a:r>
              <a:rPr lang="cs-CZ" i="1" dirty="0"/>
              <a:t>,  </a:t>
            </a:r>
            <a:r>
              <a:rPr lang="cs-CZ" i="1" dirty="0" err="1"/>
              <a:t>comum</a:t>
            </a:r>
            <a:r>
              <a:rPr lang="cs-CZ" i="1" dirty="0"/>
              <a:t> → </a:t>
            </a:r>
            <a:r>
              <a:rPr lang="cs-CZ" i="1" dirty="0" err="1"/>
              <a:t>comuns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smtClean="0"/>
              <a:t>-</a:t>
            </a:r>
            <a:r>
              <a:rPr lang="cs-CZ" b="1" dirty="0" err="1"/>
              <a:t>ão</a:t>
            </a:r>
            <a:r>
              <a:rPr lang="cs-CZ" dirty="0"/>
              <a:t> přijímají exponent </a:t>
            </a:r>
            <a:r>
              <a:rPr lang="cs-CZ" b="1" dirty="0"/>
              <a:t>-</a:t>
            </a:r>
            <a:r>
              <a:rPr lang="cs-CZ" b="1" dirty="0" err="1"/>
              <a:t>ãos</a:t>
            </a:r>
            <a:r>
              <a:rPr lang="cs-CZ" dirty="0"/>
              <a:t> nebo </a:t>
            </a:r>
            <a:r>
              <a:rPr lang="cs-CZ" b="1" dirty="0"/>
              <a:t>-</a:t>
            </a:r>
            <a:r>
              <a:rPr lang="cs-CZ" b="1" dirty="0" err="1"/>
              <a:t>ães</a:t>
            </a:r>
            <a:r>
              <a:rPr lang="cs-CZ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cristão</a:t>
            </a:r>
            <a:r>
              <a:rPr lang="cs-CZ" i="1" dirty="0" smtClean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cristãos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→</a:t>
            </a:r>
            <a:r>
              <a:rPr lang="cs-CZ" dirty="0"/>
              <a:t> </a:t>
            </a:r>
            <a:r>
              <a:rPr lang="cs-CZ" i="1" dirty="0"/>
              <a:t> </a:t>
            </a:r>
            <a:r>
              <a:rPr lang="cs-CZ" i="1" dirty="0" err="1"/>
              <a:t>alemão</a:t>
            </a:r>
            <a:r>
              <a:rPr lang="cs-CZ" i="1" dirty="0"/>
              <a:t>/os </a:t>
            </a:r>
            <a:r>
              <a:rPr lang="cs-CZ" i="1" dirty="0" err="1"/>
              <a:t>alemães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b="1" dirty="0"/>
              <a:t>al, -el,-</a:t>
            </a:r>
            <a:r>
              <a:rPr lang="cs-CZ" b="1" dirty="0" err="1"/>
              <a:t>ol</a:t>
            </a:r>
            <a:r>
              <a:rPr lang="cs-CZ" b="1" dirty="0"/>
              <a:t>,-</a:t>
            </a:r>
            <a:r>
              <a:rPr lang="cs-CZ" b="1" dirty="0" err="1"/>
              <a:t>ul</a:t>
            </a:r>
            <a:r>
              <a:rPr lang="cs-CZ" dirty="0"/>
              <a:t> přijímají koncovku </a:t>
            </a:r>
            <a:r>
              <a:rPr lang="cs-CZ" b="1" dirty="0"/>
              <a:t>-ais, -</a:t>
            </a:r>
            <a:r>
              <a:rPr lang="cs-CZ" b="1" dirty="0" err="1"/>
              <a:t>éis</a:t>
            </a:r>
            <a:r>
              <a:rPr lang="cs-CZ" b="1" dirty="0"/>
              <a:t>, -</a:t>
            </a:r>
            <a:r>
              <a:rPr lang="cs-CZ" b="1" dirty="0" err="1"/>
              <a:t>óis</a:t>
            </a:r>
            <a:r>
              <a:rPr lang="cs-CZ" b="1" dirty="0"/>
              <a:t>, -</a:t>
            </a:r>
            <a:r>
              <a:rPr lang="cs-CZ" b="1" dirty="0" err="1"/>
              <a:t>uis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sexual</a:t>
            </a:r>
            <a:r>
              <a:rPr lang="cs-CZ" i="1" dirty="0" smtClean="0"/>
              <a:t> </a:t>
            </a:r>
            <a:r>
              <a:rPr lang="cs-CZ" i="1" dirty="0"/>
              <a:t>→ </a:t>
            </a:r>
            <a:r>
              <a:rPr lang="cs-CZ" i="1" dirty="0" err="1"/>
              <a:t>sexuais</a:t>
            </a:r>
            <a:r>
              <a:rPr lang="cs-CZ" i="1" dirty="0"/>
              <a:t>, </a:t>
            </a:r>
            <a:r>
              <a:rPr lang="cs-CZ" i="1" dirty="0" err="1"/>
              <a:t>cruel</a:t>
            </a:r>
            <a:r>
              <a:rPr lang="cs-CZ" i="1" dirty="0"/>
              <a:t> → </a:t>
            </a:r>
            <a:r>
              <a:rPr lang="cs-CZ" i="1" dirty="0" err="1"/>
              <a:t>cruéis</a:t>
            </a:r>
            <a:r>
              <a:rPr lang="cs-CZ" i="1" dirty="0"/>
              <a:t>, </a:t>
            </a:r>
            <a:r>
              <a:rPr lang="cs-CZ" i="1" dirty="0" err="1"/>
              <a:t>azul</a:t>
            </a:r>
            <a:r>
              <a:rPr lang="cs-CZ" i="1" dirty="0"/>
              <a:t> → </a:t>
            </a:r>
            <a:r>
              <a:rPr lang="cs-CZ" i="1" dirty="0" err="1" smtClean="0"/>
              <a:t>azuis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Množné číslo - Adjektiva </a:t>
            </a:r>
            <a:r>
              <a:rPr lang="cs-CZ" dirty="0"/>
              <a:t>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přízvučné</a:t>
            </a:r>
            <a:r>
              <a:rPr lang="cs-CZ" dirty="0" smtClean="0"/>
              <a:t> </a:t>
            </a:r>
            <a:r>
              <a:rPr lang="cs-CZ" b="1" dirty="0"/>
              <a:t>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civil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civis</a:t>
            </a:r>
            <a:r>
              <a:rPr lang="cs-CZ" i="1" dirty="0"/>
              <a:t>, </a:t>
            </a:r>
            <a:r>
              <a:rPr lang="cs-CZ" i="1" dirty="0" err="1"/>
              <a:t>senil</a:t>
            </a:r>
            <a:r>
              <a:rPr lang="cs-CZ" dirty="0"/>
              <a:t>→ </a:t>
            </a:r>
            <a:r>
              <a:rPr lang="cs-CZ" i="1" dirty="0" err="1"/>
              <a:t>senis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 smtClean="0"/>
              <a:t>nepřízvučné  </a:t>
            </a:r>
            <a:r>
              <a:rPr lang="cs-CZ" b="1" dirty="0"/>
              <a:t>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-eis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 </a:t>
            </a:r>
            <a:r>
              <a:rPr lang="cs-CZ" i="1" dirty="0" err="1"/>
              <a:t>dócil</a:t>
            </a:r>
            <a:r>
              <a:rPr lang="cs-CZ" i="1" dirty="0"/>
              <a:t> „učenlivý“ → </a:t>
            </a:r>
            <a:r>
              <a:rPr lang="cs-CZ" i="1" dirty="0" err="1"/>
              <a:t>dóceis</a:t>
            </a:r>
            <a:r>
              <a:rPr lang="cs-CZ" i="1" dirty="0"/>
              <a:t>, </a:t>
            </a:r>
            <a:r>
              <a:rPr lang="cs-CZ" i="1" dirty="0" err="1"/>
              <a:t>fútil</a:t>
            </a:r>
            <a:r>
              <a:rPr lang="cs-CZ" i="1" dirty="0"/>
              <a:t> „zbytečný“ → </a:t>
            </a:r>
            <a:r>
              <a:rPr lang="cs-CZ" i="1" dirty="0" smtClean="0"/>
              <a:t>	</a:t>
            </a:r>
            <a:r>
              <a:rPr lang="cs-CZ" i="1" dirty="0" err="1" smtClean="0"/>
              <a:t>fúteis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jinou </a:t>
            </a:r>
            <a:r>
              <a:rPr lang="cs-CZ" b="1" dirty="0"/>
              <a:t>souhlásku</a:t>
            </a:r>
            <a:r>
              <a:rPr lang="cs-CZ" dirty="0"/>
              <a:t> přijímají exponent plurálu </a:t>
            </a:r>
            <a:r>
              <a:rPr lang="cs-CZ" b="1" dirty="0"/>
              <a:t>es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particular</a:t>
            </a:r>
            <a:r>
              <a:rPr lang="cs-CZ" i="1" dirty="0" smtClean="0"/>
              <a:t> </a:t>
            </a:r>
            <a:r>
              <a:rPr lang="cs-CZ" i="1" dirty="0"/>
              <a:t>→ </a:t>
            </a:r>
            <a:r>
              <a:rPr lang="cs-CZ" i="1" dirty="0" err="1"/>
              <a:t>particulares</a:t>
            </a:r>
            <a:r>
              <a:rPr lang="cs-CZ" i="1" dirty="0"/>
              <a:t>, </a:t>
            </a:r>
            <a:r>
              <a:rPr lang="cs-CZ" i="1" dirty="0" err="1"/>
              <a:t>feliz</a:t>
            </a:r>
            <a:r>
              <a:rPr lang="cs-CZ" i="1" dirty="0"/>
              <a:t> → </a:t>
            </a:r>
            <a:r>
              <a:rPr lang="cs-CZ" i="1" dirty="0" err="1"/>
              <a:t>felizes</a:t>
            </a:r>
            <a:r>
              <a:rPr lang="cs-CZ" i="1" dirty="0"/>
              <a:t>, </a:t>
            </a:r>
            <a:r>
              <a:rPr lang="cs-CZ" i="1" dirty="0" smtClean="0"/>
              <a:t>	</a:t>
            </a:r>
            <a:r>
              <a:rPr lang="cs-CZ" i="1" dirty="0" err="1" smtClean="0"/>
              <a:t>português</a:t>
            </a:r>
            <a:r>
              <a:rPr lang="cs-CZ" i="1" dirty="0" smtClean="0"/>
              <a:t> </a:t>
            </a:r>
            <a:r>
              <a:rPr lang="cs-CZ" i="1" dirty="0"/>
              <a:t>→ </a:t>
            </a:r>
            <a:r>
              <a:rPr lang="cs-CZ" i="1" dirty="0" err="1"/>
              <a:t>portugueses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0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MNOŽNÉ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paroxytonní</a:t>
            </a:r>
            <a:r>
              <a:rPr lang="cs-CZ" dirty="0"/>
              <a:t> adjektiva zakončená na </a:t>
            </a:r>
            <a:r>
              <a:rPr lang="cs-CZ" b="1" dirty="0"/>
              <a:t>-s</a:t>
            </a:r>
            <a:r>
              <a:rPr lang="cs-CZ" dirty="0"/>
              <a:t>  jsou amorfní.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71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MNOŽNÉ ČÍSLO (FONETIKA)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Přídavná jména, která mění přízvučné [o] v mužském rodě na [ͻ] v ženském rodě, činí tak v obou rodech množného čísla. </a:t>
            </a:r>
            <a:endParaRPr lang="cs-CZ" dirty="0" smtClean="0"/>
          </a:p>
          <a:p>
            <a:r>
              <a:rPr lang="cs-CZ" dirty="0" smtClean="0"/>
              <a:t>Přídavná </a:t>
            </a:r>
            <a:r>
              <a:rPr lang="cs-CZ" dirty="0"/>
              <a:t>jména s[o] v mužském i ženském rodě jednotného čísla mají toto [o] i v množném čísle.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0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Přídavná jména </a:t>
            </a:r>
            <a:r>
              <a:rPr lang="cs-CZ" b="1" dirty="0" smtClean="0"/>
              <a:t>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i="1" dirty="0" err="1" smtClean="0"/>
              <a:t>dicionário</a:t>
            </a:r>
            <a:r>
              <a:rPr lang="cs-CZ" i="1" dirty="0" smtClean="0"/>
              <a:t> </a:t>
            </a:r>
            <a:r>
              <a:rPr lang="cs-CZ" i="1" dirty="0" err="1"/>
              <a:t>português-checo</a:t>
            </a:r>
            <a:r>
              <a:rPr lang="cs-CZ" i="1" dirty="0"/>
              <a:t>, um </a:t>
            </a: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checo-português</a:t>
            </a:r>
            <a:r>
              <a:rPr lang="cs-CZ" i="1" dirty="0"/>
              <a:t>, </a:t>
            </a:r>
            <a:endParaRPr lang="cs-CZ" i="1" dirty="0" smtClean="0"/>
          </a:p>
          <a:p>
            <a:pPr>
              <a:buFontTx/>
              <a:buChar char="-"/>
            </a:pPr>
            <a:r>
              <a:rPr lang="cs-CZ" i="1" dirty="0" smtClean="0"/>
              <a:t>um </a:t>
            </a:r>
            <a:r>
              <a:rPr lang="cs-CZ" i="1" dirty="0" err="1"/>
              <a:t>cardigan</a:t>
            </a:r>
            <a:r>
              <a:rPr lang="cs-CZ" i="1" dirty="0"/>
              <a:t> </a:t>
            </a:r>
            <a:r>
              <a:rPr lang="cs-CZ" i="1" dirty="0" err="1" smtClean="0"/>
              <a:t>castanho-escuro</a:t>
            </a:r>
            <a:endParaRPr lang="cs-CZ" i="1" dirty="0" smtClean="0"/>
          </a:p>
          <a:p>
            <a:pPr>
              <a:buFontTx/>
              <a:buChar char="-"/>
            </a:pPr>
            <a:r>
              <a:rPr lang="cs-CZ" i="1" dirty="0" err="1" smtClean="0"/>
              <a:t>consultórios</a:t>
            </a:r>
            <a:r>
              <a:rPr lang="cs-CZ" i="1" dirty="0" smtClean="0"/>
              <a:t> </a:t>
            </a:r>
            <a:r>
              <a:rPr lang="cs-CZ" i="1" dirty="0" err="1"/>
              <a:t>médico-cirúrgicos</a:t>
            </a:r>
            <a:r>
              <a:rPr lang="cs-CZ" i="1" dirty="0"/>
              <a:t>, </a:t>
            </a:r>
            <a:endParaRPr lang="cs-CZ" i="1" dirty="0" smtClean="0"/>
          </a:p>
          <a:p>
            <a:pPr>
              <a:buFontTx/>
              <a:buChar char="-"/>
            </a:pPr>
            <a:r>
              <a:rPr lang="cs-CZ" i="1" dirty="0" err="1" smtClean="0"/>
              <a:t>institutos</a:t>
            </a:r>
            <a:r>
              <a:rPr lang="cs-CZ" i="1" dirty="0" smtClean="0"/>
              <a:t> </a:t>
            </a:r>
            <a:r>
              <a:rPr lang="cs-CZ" i="1" dirty="0"/>
              <a:t>afro-</a:t>
            </a:r>
            <a:r>
              <a:rPr lang="cs-CZ" i="1" dirty="0" err="1"/>
              <a:t>asiáticos</a:t>
            </a:r>
            <a:r>
              <a:rPr lang="cs-CZ" i="1" dirty="0"/>
              <a:t>, </a:t>
            </a:r>
            <a:r>
              <a:rPr lang="cs-CZ" i="1" dirty="0" err="1"/>
              <a:t>letras</a:t>
            </a:r>
            <a:r>
              <a:rPr lang="cs-CZ" i="1" dirty="0"/>
              <a:t> </a:t>
            </a:r>
            <a:r>
              <a:rPr lang="cs-CZ" i="1" dirty="0" err="1"/>
              <a:t>anglo-germânicas</a:t>
            </a:r>
            <a:r>
              <a:rPr lang="cs-CZ" i="1" dirty="0"/>
              <a:t>. </a:t>
            </a:r>
            <a:endParaRPr lang="cs-CZ" i="1" dirty="0" smtClean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496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Výjimka - barvy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kompozita </a:t>
            </a:r>
            <a:r>
              <a:rPr lang="cs-CZ" dirty="0"/>
              <a:t>označující barvu zůstávají </a:t>
            </a:r>
            <a:r>
              <a:rPr lang="cs-CZ" dirty="0" smtClean="0"/>
              <a:t>neměnná:</a:t>
            </a:r>
          </a:p>
          <a:p>
            <a:r>
              <a:rPr lang="cs-CZ" i="1" dirty="0" err="1" smtClean="0"/>
              <a:t>uniformes</a:t>
            </a:r>
            <a:r>
              <a:rPr lang="cs-CZ" i="1" dirty="0" smtClean="0"/>
              <a:t> </a:t>
            </a:r>
            <a:r>
              <a:rPr lang="cs-CZ" i="1" dirty="0" err="1"/>
              <a:t>verde</a:t>
            </a:r>
            <a:r>
              <a:rPr lang="cs-CZ" i="1" dirty="0"/>
              <a:t>-oliva „olivově zelené uniformy</a:t>
            </a:r>
            <a:r>
              <a:rPr lang="cs-CZ" i="1" dirty="0" smtClean="0"/>
              <a:t>“</a:t>
            </a:r>
          </a:p>
          <a:p>
            <a:r>
              <a:rPr lang="cs-CZ" i="1" dirty="0" err="1" smtClean="0"/>
              <a:t>saias</a:t>
            </a:r>
            <a:r>
              <a:rPr lang="cs-CZ" i="1" dirty="0" smtClean="0"/>
              <a:t> </a:t>
            </a:r>
            <a:r>
              <a:rPr lang="cs-CZ" i="1" dirty="0" err="1"/>
              <a:t>azul-ferrete</a:t>
            </a:r>
            <a:r>
              <a:rPr lang="cs-CZ" i="1" dirty="0"/>
              <a:t> „tyrkysově modré </a:t>
            </a:r>
            <a:r>
              <a:rPr lang="cs-CZ" i="1" dirty="0" smtClean="0"/>
              <a:t>sukně“</a:t>
            </a:r>
          </a:p>
          <a:p>
            <a:r>
              <a:rPr lang="cs-CZ" i="1" dirty="0" err="1" smtClean="0"/>
              <a:t>blusas</a:t>
            </a:r>
            <a:r>
              <a:rPr lang="cs-CZ" i="1" dirty="0" smtClean="0"/>
              <a:t> </a:t>
            </a:r>
            <a:r>
              <a:rPr lang="cs-CZ" i="1" dirty="0" err="1"/>
              <a:t>vermelho-sanque</a:t>
            </a:r>
            <a:r>
              <a:rPr lang="cs-CZ" i="1" dirty="0"/>
              <a:t> „sytě červené halenky“, </a:t>
            </a:r>
            <a:endParaRPr lang="cs-CZ" i="1" dirty="0" smtClean="0"/>
          </a:p>
          <a:p>
            <a:r>
              <a:rPr lang="cs-CZ" i="1" dirty="0" err="1" smtClean="0"/>
              <a:t>canários</a:t>
            </a:r>
            <a:r>
              <a:rPr lang="cs-CZ" i="1" dirty="0" smtClean="0"/>
              <a:t> </a:t>
            </a:r>
            <a:r>
              <a:rPr lang="cs-CZ" i="1" dirty="0" err="1"/>
              <a:t>amarelo-ouro</a:t>
            </a:r>
            <a:r>
              <a:rPr lang="cs-CZ" i="1" dirty="0"/>
              <a:t> „křiklavě žlutí kanárci</a:t>
            </a:r>
            <a:r>
              <a:rPr lang="cs-CZ" i="1" dirty="0" smtClean="0"/>
              <a:t>“</a:t>
            </a:r>
          </a:p>
          <a:p>
            <a:r>
              <a:rPr lang="cs-CZ" i="1" dirty="0" err="1" smtClean="0"/>
              <a:t>cor</a:t>
            </a:r>
            <a:r>
              <a:rPr lang="cs-CZ" i="1" dirty="0" smtClean="0"/>
              <a:t>-de-rosa</a:t>
            </a:r>
            <a:r>
              <a:rPr lang="cs-CZ" i="1" dirty="0"/>
              <a:t>, </a:t>
            </a:r>
            <a:r>
              <a:rPr lang="cs-CZ" i="1" dirty="0" err="1"/>
              <a:t>furta-cor</a:t>
            </a:r>
            <a:r>
              <a:rPr lang="cs-CZ" i="1" dirty="0"/>
              <a:t> „měnivá/proměnlivá barva</a:t>
            </a:r>
            <a:r>
              <a:rPr lang="cs-CZ" dirty="0"/>
              <a:t>“.  </a:t>
            </a:r>
            <a:endParaRPr lang="cs-CZ" dirty="0" smtClean="0"/>
          </a:p>
          <a:p>
            <a:r>
              <a:rPr lang="cs-CZ" i="1" dirty="0" err="1" smtClean="0"/>
              <a:t>cor</a:t>
            </a:r>
            <a:r>
              <a:rPr lang="cs-CZ" i="1" dirty="0" smtClean="0"/>
              <a:t> </a:t>
            </a:r>
            <a:r>
              <a:rPr lang="cs-CZ" i="1" dirty="0"/>
              <a:t>de </a:t>
            </a:r>
            <a:r>
              <a:rPr lang="cs-CZ" i="1" dirty="0" err="1"/>
              <a:t>laranja</a:t>
            </a:r>
            <a:r>
              <a:rPr lang="cs-CZ" i="1" dirty="0"/>
              <a:t> „oranžová“ </a:t>
            </a:r>
            <a:endParaRPr lang="cs-CZ" dirty="0"/>
          </a:p>
          <a:p>
            <a:r>
              <a:rPr lang="cs-CZ" i="1" dirty="0" err="1" smtClean="0"/>
              <a:t>cor</a:t>
            </a:r>
            <a:r>
              <a:rPr lang="cs-CZ" i="1" dirty="0" smtClean="0"/>
              <a:t> </a:t>
            </a:r>
            <a:r>
              <a:rPr lang="cs-CZ" i="1" dirty="0"/>
              <a:t>de </a:t>
            </a:r>
            <a:r>
              <a:rPr lang="cs-CZ" i="1" dirty="0" err="1"/>
              <a:t>vinho</a:t>
            </a:r>
            <a:r>
              <a:rPr lang="cs-CZ" i="1" dirty="0"/>
              <a:t> „vínově červená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729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</a:t>
            </a:r>
            <a:r>
              <a:rPr lang="cs-CZ" b="1" dirty="0" smtClean="0"/>
              <a:t>vztahující </a:t>
            </a:r>
            <a:r>
              <a:rPr lang="cs-CZ" b="1" dirty="0"/>
              <a:t>se k oblastem Portugalska</a:t>
            </a:r>
            <a:r>
              <a:rPr lang="cs-CZ" b="1" dirty="0" smtClean="0"/>
              <a:t>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0080603"/>
              </p:ext>
            </p:extLst>
          </p:nvPr>
        </p:nvGraphicFramePr>
        <p:xfrm>
          <a:off x="539552" y="1700809"/>
          <a:ext cx="8280920" cy="4289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009"/>
                <a:gridCol w="2070005"/>
                <a:gridCol w="2070906"/>
              </a:tblGrid>
              <a:tr h="432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</a:t>
                      </a:r>
                      <a:r>
                        <a:rPr lang="cs-CZ" sz="1800" dirty="0" smtClean="0">
                          <a:effectLst/>
                        </a:rPr>
                        <a:t> m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f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Portugal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Alentejo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Algarve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Beira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beiroa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Douro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Extremadura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Minho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Ribatejo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Trás-os-Montes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transmontano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transmontana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3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adjektiv podle vyjádření morf k. 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Adjektiva</a:t>
            </a:r>
            <a:r>
              <a:rPr lang="cs-CZ" dirty="0"/>
              <a:t>, která mají oba rody, jsou </a:t>
            </a:r>
            <a:r>
              <a:rPr lang="cs-CZ" b="1" i="1" dirty="0"/>
              <a:t>adjektiva </a:t>
            </a:r>
            <a:r>
              <a:rPr lang="cs-CZ" b="1" i="1" dirty="0" err="1"/>
              <a:t>dvojvýchodná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dicatalécticos</a:t>
            </a:r>
            <a:r>
              <a:rPr lang="cs-CZ" i="1" dirty="0"/>
              <a:t>,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bigenéricos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Adjektiva</a:t>
            </a:r>
            <a:r>
              <a:rPr lang="cs-CZ" dirty="0"/>
              <a:t>, která nemají exponenty pro vyjádření obou rodu, se nazývají </a:t>
            </a:r>
            <a:r>
              <a:rPr lang="cs-CZ" b="1" i="1" dirty="0"/>
              <a:t>adjektiva jednovýchodná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unigenéricos</a:t>
            </a:r>
            <a:r>
              <a:rPr lang="cs-CZ" i="1" dirty="0"/>
              <a:t>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monocatelécticos</a:t>
            </a:r>
            <a:r>
              <a:rPr lang="cs-CZ" dirty="0"/>
              <a:t>).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jednovýchodná tak </a:t>
            </a:r>
            <a:r>
              <a:rPr lang="cs-CZ" dirty="0" err="1" smtClean="0"/>
              <a:t>dvojvýchodná</a:t>
            </a:r>
            <a:r>
              <a:rPr lang="cs-CZ" dirty="0" smtClean="0"/>
              <a:t> adjektiva vyjadřují </a:t>
            </a:r>
            <a:r>
              <a:rPr lang="cs-CZ" b="1" dirty="0" err="1" smtClean="0"/>
              <a:t>kongruenci</a:t>
            </a:r>
            <a:r>
              <a:rPr lang="cs-CZ" dirty="0" smtClean="0"/>
              <a:t> v čísle.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694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</a:t>
            </a:r>
            <a:r>
              <a:rPr lang="cs-CZ" b="1" dirty="0" smtClean="0"/>
              <a:t>bývalým koloniím Portugalska</a:t>
            </a:r>
            <a:r>
              <a:rPr lang="cs-CZ" b="1" dirty="0"/>
              <a:t>	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2758253"/>
              </p:ext>
            </p:extLst>
          </p:nvPr>
        </p:nvGraphicFramePr>
        <p:xfrm>
          <a:off x="395535" y="1556793"/>
          <a:ext cx="8424936" cy="4536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66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Adjektivum m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f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Angola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Cabo-Verde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Guiné-Bissau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Moçambique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0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Tomé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são-tomeense/são tomense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são-tomeense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tomense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3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</a:t>
            </a:r>
            <a:r>
              <a:rPr lang="cs-CZ" b="1" dirty="0" smtClean="0"/>
              <a:t>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9918692"/>
              </p:ext>
            </p:extLst>
          </p:nvPr>
        </p:nvGraphicFramePr>
        <p:xfrm>
          <a:off x="395536" y="1412776"/>
          <a:ext cx="8280919" cy="4949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8300"/>
                <a:gridCol w="2184243"/>
                <a:gridCol w="3408376"/>
              </a:tblGrid>
              <a:tr h="432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Adjektivum</a:t>
                      </a:r>
                      <a:r>
                        <a:rPr lang="cs-CZ" sz="2000" baseline="0" dirty="0" smtClean="0">
                          <a:effectLst/>
                        </a:rPr>
                        <a:t>  </a:t>
                      </a:r>
                      <a:r>
                        <a:rPr lang="cs-CZ" sz="1800" dirty="0" smtClean="0">
                          <a:effectLst/>
                        </a:rPr>
                        <a:t>m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f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Alemanha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alemão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alemã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Áustria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Balcãs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Bélgica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Canadá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Ceilão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Chipre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chinês/chino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chinesa/china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Dinamarca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dinamarquês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dinamarquesa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00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9803355"/>
              </p:ext>
            </p:extLst>
          </p:nvPr>
        </p:nvGraphicFramePr>
        <p:xfrm>
          <a:off x="539553" y="1297515"/>
          <a:ext cx="8352927" cy="534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5"/>
                <a:gridCol w="3003395"/>
                <a:gridCol w="232519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 </a:t>
                      </a:r>
                      <a:r>
                        <a:rPr lang="cs-CZ" sz="1800" dirty="0" err="1">
                          <a:effectLst/>
                        </a:rPr>
                        <a:t>Egipto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Espanha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Finlândia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França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Grã Bretanha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Grécia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grego/helénico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grega/helénica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Groenlândia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Inglaterra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Japão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Israel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israelino,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israelina,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Noruega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Nova Zelândia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neozelandês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neozelandesa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98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</a:t>
            </a:r>
            <a:r>
              <a:rPr lang="cs-CZ" b="1" dirty="0" smtClean="0"/>
              <a:t>zemí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6883300"/>
              </p:ext>
            </p:extLst>
          </p:nvPr>
        </p:nvGraphicFramePr>
        <p:xfrm>
          <a:off x="683568" y="1628800"/>
          <a:ext cx="7848872" cy="452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566"/>
                <a:gridCol w="2310566"/>
                <a:gridCol w="3227740"/>
              </a:tblGrid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Polônia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polaco, polonês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placa/polonesa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braz. Tchêca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checo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Tunísia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tunesino/tunisino/tunisiano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tunesina/tunisina/tunisiana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Vietname, o Viet-name. O Vite-nam, o Vitnã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vientamita, vietnamês, vietnamiano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vientamita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vietnamesa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vietnamiana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5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</a:t>
            </a:r>
            <a:r>
              <a:rPr lang="cs-CZ" b="1" dirty="0" smtClean="0"/>
              <a:t>kontinentů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8279199"/>
              </p:ext>
            </p:extLst>
          </p:nvPr>
        </p:nvGraphicFramePr>
        <p:xfrm>
          <a:off x="827583" y="1916831"/>
          <a:ext cx="7992888" cy="383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85503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continente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América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Ásia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Austrália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Europa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europeu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África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africano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africana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2933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Kompozita´jsou</a:t>
            </a:r>
            <a:r>
              <a:rPr lang="cs-CZ" dirty="0" smtClean="0"/>
              <a:t> </a:t>
            </a:r>
            <a:r>
              <a:rPr lang="cs-CZ" dirty="0"/>
              <a:t>složena ze dvou zeměpisných komponentů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/>
              <a:t>anglo-inglês</a:t>
            </a:r>
            <a:r>
              <a:rPr lang="cs-CZ" i="1" dirty="0"/>
              <a:t>, </a:t>
            </a:r>
            <a:r>
              <a:rPr lang="cs-CZ" i="1" dirty="0" err="1"/>
              <a:t>austro</a:t>
            </a:r>
            <a:r>
              <a:rPr lang="cs-CZ" i="1" dirty="0"/>
              <a:t>=</a:t>
            </a:r>
            <a:r>
              <a:rPr lang="cs-CZ" i="1" dirty="0" err="1"/>
              <a:t>austríaco</a:t>
            </a:r>
            <a:r>
              <a:rPr lang="cs-CZ" i="1" dirty="0"/>
              <a:t>, euro=</a:t>
            </a:r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franco</a:t>
            </a:r>
            <a:r>
              <a:rPr lang="cs-CZ" i="1" dirty="0"/>
              <a:t>=</a:t>
            </a:r>
            <a:r>
              <a:rPr lang="cs-CZ" i="1" dirty="0" err="1"/>
              <a:t>francês</a:t>
            </a:r>
            <a:r>
              <a:rPr lang="cs-CZ" i="1" dirty="0"/>
              <a:t>, </a:t>
            </a:r>
            <a:r>
              <a:rPr lang="cs-CZ" i="1" dirty="0" err="1"/>
              <a:t>greco</a:t>
            </a:r>
            <a:r>
              <a:rPr lang="cs-CZ" i="1" dirty="0"/>
              <a:t>=</a:t>
            </a:r>
            <a:r>
              <a:rPr lang="cs-CZ" i="1" dirty="0" err="1"/>
              <a:t>grego</a:t>
            </a:r>
            <a:r>
              <a:rPr lang="cs-CZ" i="1" dirty="0"/>
              <a:t>, </a:t>
            </a:r>
            <a:r>
              <a:rPr lang="cs-CZ" i="1" dirty="0" err="1"/>
              <a:t>hispano</a:t>
            </a:r>
            <a:r>
              <a:rPr lang="cs-CZ" i="1" dirty="0"/>
              <a:t>=</a:t>
            </a:r>
            <a:r>
              <a:rPr lang="cs-CZ" i="1" dirty="0" err="1"/>
              <a:t>hispánico</a:t>
            </a:r>
            <a:r>
              <a:rPr lang="cs-CZ" i="1" dirty="0"/>
              <a:t>, </a:t>
            </a:r>
            <a:r>
              <a:rPr lang="cs-CZ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indo</a:t>
            </a:r>
            <a:r>
              <a:rPr lang="cs-CZ" i="1" dirty="0"/>
              <a:t>=</a:t>
            </a:r>
            <a:r>
              <a:rPr lang="cs-CZ" i="1" dirty="0" err="1"/>
              <a:t>indiano</a:t>
            </a:r>
            <a:r>
              <a:rPr lang="cs-CZ" i="1" dirty="0"/>
              <a:t>, </a:t>
            </a:r>
            <a:r>
              <a:rPr lang="cs-CZ" i="1" dirty="0" err="1"/>
              <a:t>ítalo</a:t>
            </a:r>
            <a:r>
              <a:rPr lang="cs-CZ" i="1" dirty="0"/>
              <a:t>=</a:t>
            </a:r>
            <a:r>
              <a:rPr lang="cs-CZ" i="1" dirty="0" err="1"/>
              <a:t>itáliano</a:t>
            </a:r>
            <a:r>
              <a:rPr lang="cs-CZ" i="1" dirty="0"/>
              <a:t>, </a:t>
            </a:r>
            <a:r>
              <a:rPr lang="cs-CZ" i="1" dirty="0" err="1"/>
              <a:t>galaico</a:t>
            </a:r>
            <a:r>
              <a:rPr lang="cs-CZ" i="1" dirty="0"/>
              <a:t>=</a:t>
            </a:r>
            <a:r>
              <a:rPr lang="cs-CZ" i="1" dirty="0" err="1"/>
              <a:t>galego</a:t>
            </a:r>
            <a:r>
              <a:rPr lang="cs-CZ" i="1" dirty="0"/>
              <a:t>, </a:t>
            </a:r>
            <a:r>
              <a:rPr lang="cs-CZ" i="1" dirty="0" err="1"/>
              <a:t>luso</a:t>
            </a:r>
            <a:r>
              <a:rPr lang="cs-CZ" i="1" dirty="0"/>
              <a:t>=</a:t>
            </a:r>
            <a:r>
              <a:rPr lang="cs-CZ" i="1" dirty="0" err="1"/>
              <a:t>lusitano</a:t>
            </a:r>
            <a:r>
              <a:rPr lang="cs-CZ" i="1" dirty="0"/>
              <a:t>, </a:t>
            </a:r>
            <a:r>
              <a:rPr lang="cs-CZ" i="1" dirty="0" err="1"/>
              <a:t>português</a:t>
            </a:r>
            <a:r>
              <a:rPr lang="cs-CZ" i="1" dirty="0"/>
              <a:t>, nipo=</a:t>
            </a:r>
            <a:r>
              <a:rPr lang="cs-CZ" i="1" dirty="0" err="1"/>
              <a:t>nipónico,japonês</a:t>
            </a:r>
            <a:r>
              <a:rPr lang="cs-CZ" i="1" dirty="0"/>
              <a:t>, </a:t>
            </a:r>
            <a:r>
              <a:rPr lang="cs-CZ" i="1" dirty="0" err="1"/>
              <a:t>sino</a:t>
            </a:r>
            <a:r>
              <a:rPr lang="cs-CZ" i="1" dirty="0"/>
              <a:t>=</a:t>
            </a:r>
            <a:r>
              <a:rPr lang="cs-CZ" i="1" dirty="0" err="1"/>
              <a:t>chinês</a:t>
            </a:r>
            <a:r>
              <a:rPr lang="cs-CZ" i="1" dirty="0"/>
              <a:t>, </a:t>
            </a:r>
            <a:r>
              <a:rPr lang="cs-CZ" i="1" dirty="0" err="1"/>
              <a:t>teuto</a:t>
            </a:r>
            <a:r>
              <a:rPr lang="cs-CZ" i="1" dirty="0"/>
              <a:t>=</a:t>
            </a:r>
            <a:r>
              <a:rPr lang="cs-CZ" i="1" dirty="0" err="1"/>
              <a:t>tetónico</a:t>
            </a:r>
            <a:r>
              <a:rPr lang="cs-CZ" i="1" dirty="0"/>
              <a:t>, </a:t>
            </a:r>
            <a:r>
              <a:rPr lang="cs-CZ" i="1" dirty="0" err="1" smtClean="0"/>
              <a:t>alemão</a:t>
            </a:r>
            <a:r>
              <a:rPr lang="cs-CZ" i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83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kompozita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 smtClean="0"/>
              <a:t>amizades</a:t>
            </a:r>
            <a:r>
              <a:rPr lang="cs-CZ" i="1" dirty="0" smtClean="0"/>
              <a:t> </a:t>
            </a:r>
            <a:r>
              <a:rPr lang="cs-CZ" i="1" dirty="0" err="1" smtClean="0"/>
              <a:t>anglo-americanas</a:t>
            </a:r>
            <a:endParaRPr lang="cs-CZ" i="1" dirty="0" smtClean="0"/>
          </a:p>
          <a:p>
            <a:r>
              <a:rPr lang="cs-CZ" i="1" dirty="0" err="1" smtClean="0"/>
              <a:t>império</a:t>
            </a:r>
            <a:r>
              <a:rPr lang="cs-CZ" i="1" dirty="0" smtClean="0"/>
              <a:t> </a:t>
            </a:r>
            <a:r>
              <a:rPr lang="cs-CZ" i="1" dirty="0" err="1" smtClean="0"/>
              <a:t>austro-húngaro</a:t>
            </a:r>
            <a:endParaRPr lang="cs-CZ" i="1" dirty="0" smtClean="0"/>
          </a:p>
          <a:p>
            <a:r>
              <a:rPr lang="cs-CZ" i="1" dirty="0" smtClean="0"/>
              <a:t> </a:t>
            </a:r>
            <a:r>
              <a:rPr lang="cs-CZ" i="1" dirty="0" err="1"/>
              <a:t>relações</a:t>
            </a:r>
            <a:r>
              <a:rPr lang="cs-CZ" i="1" dirty="0"/>
              <a:t> </a:t>
            </a:r>
            <a:r>
              <a:rPr lang="cs-CZ" i="1" dirty="0" smtClean="0"/>
              <a:t>euro-</a:t>
            </a:r>
            <a:r>
              <a:rPr lang="cs-CZ" i="1" dirty="0" err="1" smtClean="0"/>
              <a:t>africanas</a:t>
            </a:r>
            <a:endParaRPr lang="cs-CZ" i="1" dirty="0" smtClean="0"/>
          </a:p>
          <a:p>
            <a:r>
              <a:rPr lang="cs-CZ" i="1" dirty="0" err="1" smtClean="0"/>
              <a:t>falares</a:t>
            </a:r>
            <a:r>
              <a:rPr lang="cs-CZ" i="1" dirty="0" smtClean="0"/>
              <a:t> </a:t>
            </a:r>
            <a:r>
              <a:rPr lang="cs-CZ" i="1" dirty="0" err="1" smtClean="0"/>
              <a:t>franco-provençais</a:t>
            </a:r>
            <a:endParaRPr lang="cs-CZ" i="1" dirty="0" smtClean="0"/>
          </a:p>
          <a:p>
            <a:r>
              <a:rPr lang="cs-CZ" i="1" dirty="0" smtClean="0"/>
              <a:t>literatura </a:t>
            </a:r>
            <a:r>
              <a:rPr lang="cs-CZ" i="1" dirty="0" err="1" smtClean="0"/>
              <a:t>luso-asiática</a:t>
            </a:r>
            <a:endParaRPr lang="cs-CZ" i="1" dirty="0" smtClean="0"/>
          </a:p>
          <a:p>
            <a:r>
              <a:rPr lang="cs-CZ" i="1" dirty="0" smtClean="0"/>
              <a:t>atlas </a:t>
            </a:r>
            <a:r>
              <a:rPr lang="cs-CZ" i="1" dirty="0" err="1" smtClean="0"/>
              <a:t>ítalo-suíço</a:t>
            </a:r>
            <a:endParaRPr lang="cs-CZ" i="1" dirty="0" smtClean="0"/>
          </a:p>
          <a:p>
            <a:r>
              <a:rPr lang="cs-CZ" i="1" dirty="0" err="1" smtClean="0"/>
              <a:t>trovadores</a:t>
            </a:r>
            <a:r>
              <a:rPr lang="cs-CZ" i="1" dirty="0" smtClean="0"/>
              <a:t> </a:t>
            </a:r>
            <a:r>
              <a:rPr lang="cs-CZ" i="1" dirty="0" err="1" smtClean="0"/>
              <a:t>galaico-portugueses</a:t>
            </a:r>
            <a:endParaRPr lang="cs-CZ" i="1" dirty="0" smtClean="0"/>
          </a:p>
          <a:p>
            <a:r>
              <a:rPr lang="cs-CZ" i="1" dirty="0" err="1" smtClean="0"/>
              <a:t>glossário</a:t>
            </a:r>
            <a:r>
              <a:rPr lang="cs-CZ" i="1" dirty="0" smtClean="0"/>
              <a:t> </a:t>
            </a:r>
            <a:r>
              <a:rPr lang="cs-CZ" i="1" dirty="0" err="1" smtClean="0"/>
              <a:t>hispano-americano</a:t>
            </a:r>
            <a:endParaRPr lang="cs-CZ" i="1" dirty="0" smtClean="0"/>
          </a:p>
          <a:p>
            <a:r>
              <a:rPr lang="cs-CZ" i="1" dirty="0" err="1" smtClean="0"/>
              <a:t>guerra</a:t>
            </a:r>
            <a:r>
              <a:rPr lang="cs-CZ" i="1" dirty="0" smtClean="0"/>
              <a:t> </a:t>
            </a:r>
            <a:r>
              <a:rPr lang="cs-CZ" i="1" dirty="0" err="1" smtClean="0"/>
              <a:t>sino-japonesa</a:t>
            </a:r>
            <a:endParaRPr lang="cs-CZ" i="1" dirty="0" smtClean="0"/>
          </a:p>
          <a:p>
            <a:r>
              <a:rPr lang="cs-CZ" i="1" dirty="0" err="1" smtClean="0"/>
              <a:t>ginásio</a:t>
            </a:r>
            <a:r>
              <a:rPr lang="cs-CZ" i="1" dirty="0" smtClean="0"/>
              <a:t> </a:t>
            </a:r>
            <a:r>
              <a:rPr lang="cs-CZ" i="1" dirty="0" err="1"/>
              <a:t>teuto-brasileiro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95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stupně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8152434"/>
              </p:ext>
            </p:extLst>
          </p:nvPr>
        </p:nvGraphicFramePr>
        <p:xfrm>
          <a:off x="611559" y="2060846"/>
          <a:ext cx="8064897" cy="255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821"/>
                <a:gridCol w="3347911"/>
                <a:gridCol w="3159165"/>
              </a:tblGrid>
              <a:tr h="648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pozitiv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komparativ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superlativ relativní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9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estudioso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 </a:t>
                      </a: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/o 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de  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3562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08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80750"/>
              </p:ext>
            </p:extLst>
          </p:nvPr>
        </p:nvGraphicFramePr>
        <p:xfrm>
          <a:off x="611560" y="2060848"/>
          <a:ext cx="8208911" cy="429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/>
                <a:gridCol w="1681331"/>
                <a:gridCol w="2376116"/>
                <a:gridCol w="2135240"/>
              </a:tblGrid>
              <a:tr h="677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KOMPARATIV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nadřazenost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mais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 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podřazenost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menos 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rovnost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tão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como</a:t>
                      </a:r>
                      <a:r>
                        <a:rPr lang="cs-CZ" sz="2000" dirty="0">
                          <a:effectLst/>
                        </a:rPr>
                        <a:t>  (</a:t>
                      </a:r>
                      <a:r>
                        <a:rPr lang="cs-CZ" sz="2000" dirty="0" err="1">
                          <a:effectLst/>
                        </a:rPr>
                        <a:t>quanto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90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stupně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48094767"/>
              </p:ext>
            </p:extLst>
          </p:nvPr>
        </p:nvGraphicFramePr>
        <p:xfrm>
          <a:off x="611560" y="1340768"/>
          <a:ext cx="8136906" cy="515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001"/>
                <a:gridCol w="2000276"/>
                <a:gridCol w="1829742"/>
                <a:gridCol w="2412887"/>
              </a:tblGrid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pozitiv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komparativ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relativní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absolutní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bom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melhor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melhor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óptimo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mau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pior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/do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pior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péssimo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grande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maior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maior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máximo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pequeno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menor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menor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mínimo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21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</a:t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Morfematická </a:t>
            </a:r>
            <a:r>
              <a:rPr lang="cs-CZ" b="1" dirty="0"/>
              <a:t>struktura portugalských </a:t>
            </a:r>
            <a:r>
              <a:rPr lang="cs-CZ" b="1" dirty="0" err="1" smtClean="0"/>
              <a:t>dvojvýchodných</a:t>
            </a:r>
            <a:r>
              <a:rPr lang="cs-CZ" b="1" dirty="0" smtClean="0"/>
              <a:t>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i="1" dirty="0" err="1"/>
              <a:t>Tetramorfní</a:t>
            </a:r>
            <a:r>
              <a:rPr lang="cs-CZ" b="1" i="1" dirty="0"/>
              <a:t> (čtyřčlennou) strukturu</a:t>
            </a:r>
            <a:r>
              <a:rPr lang="cs-CZ" dirty="0"/>
              <a:t> mají adjektiva </a:t>
            </a:r>
            <a:r>
              <a:rPr lang="cs-CZ" dirty="0" err="1" smtClean="0"/>
              <a:t>dvouvýchodná</a:t>
            </a:r>
            <a:r>
              <a:rPr lang="cs-CZ" dirty="0"/>
              <a:t>, která mají dva tvary pro ženský rod (singulár a plurál) a dva tvary pro rod mužský (rovněž singulár y plurál). </a:t>
            </a:r>
            <a:endParaRPr lang="cs-CZ" dirty="0" smtClean="0"/>
          </a:p>
          <a:p>
            <a:pPr algn="just"/>
            <a:r>
              <a:rPr lang="cs-CZ" dirty="0" smtClean="0"/>
              <a:t>K</a:t>
            </a:r>
            <a:r>
              <a:rPr lang="cs-CZ" dirty="0"/>
              <a:t> těmto adjektivum patří adjektiva zakončená v mužském rodě na </a:t>
            </a:r>
            <a:r>
              <a:rPr lang="cs-CZ" b="1" i="1" dirty="0"/>
              <a:t>–o, -e,-u, 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dirty="0"/>
              <a:t>a </a:t>
            </a:r>
            <a:r>
              <a:rPr lang="cs-CZ" b="1" i="1" dirty="0"/>
              <a:t>na souhlásku</a:t>
            </a:r>
            <a:r>
              <a:rPr lang="cs-CZ" dirty="0"/>
              <a:t>:</a:t>
            </a:r>
            <a:r>
              <a:rPr lang="cs-CZ" i="1" dirty="0"/>
              <a:t> </a:t>
            </a:r>
            <a:endParaRPr lang="cs-CZ" i="1" dirty="0" smtClean="0"/>
          </a:p>
          <a:p>
            <a:pPr algn="just"/>
            <a:r>
              <a:rPr lang="cs-CZ" i="1" dirty="0" err="1" smtClean="0"/>
              <a:t>bom</a:t>
            </a:r>
            <a:r>
              <a:rPr lang="cs-CZ" i="1" dirty="0"/>
              <a:t>, boa, </a:t>
            </a:r>
            <a:r>
              <a:rPr lang="cs-CZ" i="1" dirty="0" err="1"/>
              <a:t>bons</a:t>
            </a:r>
            <a:r>
              <a:rPr lang="cs-CZ" i="1" dirty="0"/>
              <a:t>, </a:t>
            </a:r>
            <a:r>
              <a:rPr lang="cs-CZ" i="1" dirty="0" err="1"/>
              <a:t>boas</a:t>
            </a:r>
            <a:r>
              <a:rPr lang="cs-CZ" i="1" dirty="0"/>
              <a:t>; </a:t>
            </a:r>
            <a:endParaRPr lang="cs-CZ" i="1" dirty="0" smtClean="0"/>
          </a:p>
          <a:p>
            <a:pPr algn="just"/>
            <a:r>
              <a:rPr lang="cs-CZ" i="1" dirty="0" err="1" smtClean="0"/>
              <a:t>cru</a:t>
            </a:r>
            <a:r>
              <a:rPr lang="cs-CZ" i="1" dirty="0"/>
              <a:t>, </a:t>
            </a:r>
            <a:r>
              <a:rPr lang="cs-CZ" i="1" dirty="0" err="1"/>
              <a:t>crua</a:t>
            </a:r>
            <a:r>
              <a:rPr lang="cs-CZ" i="1" dirty="0"/>
              <a:t>, </a:t>
            </a:r>
            <a:r>
              <a:rPr lang="cs-CZ" i="1" dirty="0" err="1"/>
              <a:t>crus</a:t>
            </a:r>
            <a:r>
              <a:rPr lang="cs-CZ" i="1" dirty="0"/>
              <a:t>, </a:t>
            </a:r>
            <a:r>
              <a:rPr lang="cs-CZ" i="1" dirty="0" err="1"/>
              <a:t>cruas</a:t>
            </a:r>
            <a:r>
              <a:rPr lang="cs-CZ" i="1" dirty="0"/>
              <a:t>; </a:t>
            </a:r>
            <a:endParaRPr lang="cs-CZ" i="1" dirty="0" smtClean="0"/>
          </a:p>
          <a:p>
            <a:pPr algn="just"/>
            <a:r>
              <a:rPr lang="cs-CZ" i="1" dirty="0" smtClean="0"/>
              <a:t>nu</a:t>
            </a:r>
            <a:r>
              <a:rPr lang="cs-CZ" i="1" dirty="0"/>
              <a:t>, </a:t>
            </a:r>
            <a:r>
              <a:rPr lang="cs-CZ" i="1" dirty="0" err="1"/>
              <a:t>nua</a:t>
            </a:r>
            <a:r>
              <a:rPr lang="cs-CZ" i="1" dirty="0"/>
              <a:t>, </a:t>
            </a:r>
            <a:r>
              <a:rPr lang="cs-CZ" i="1" dirty="0" err="1"/>
              <a:t>nus</a:t>
            </a:r>
            <a:r>
              <a:rPr lang="cs-CZ" i="1" dirty="0"/>
              <a:t>, </a:t>
            </a:r>
            <a:r>
              <a:rPr lang="cs-CZ" i="1" dirty="0" err="1"/>
              <a:t>nuas</a:t>
            </a:r>
            <a:r>
              <a:rPr lang="cs-CZ" i="1" dirty="0"/>
              <a:t>; </a:t>
            </a:r>
            <a:endParaRPr lang="cs-CZ" i="1" dirty="0" smtClean="0"/>
          </a:p>
          <a:p>
            <a:pPr algn="just"/>
            <a:r>
              <a:rPr lang="cs-CZ" i="1" dirty="0" err="1" smtClean="0"/>
              <a:t>europeu</a:t>
            </a:r>
            <a:r>
              <a:rPr lang="cs-CZ" i="1" dirty="0"/>
              <a:t>, </a:t>
            </a:r>
            <a:r>
              <a:rPr lang="cs-CZ" i="1" dirty="0" err="1"/>
              <a:t>europeia</a:t>
            </a:r>
            <a:r>
              <a:rPr lang="cs-CZ" i="1" dirty="0"/>
              <a:t>, </a:t>
            </a:r>
            <a:r>
              <a:rPr lang="cs-CZ" i="1" dirty="0" err="1"/>
              <a:t>europeus</a:t>
            </a:r>
            <a:r>
              <a:rPr lang="cs-CZ" i="1" dirty="0"/>
              <a:t>, </a:t>
            </a:r>
            <a:r>
              <a:rPr lang="cs-CZ" i="1" dirty="0" err="1"/>
              <a:t>europeias</a:t>
            </a:r>
            <a:r>
              <a:rPr lang="cs-CZ" i="1" dirty="0" smtClean="0"/>
              <a:t>,</a:t>
            </a:r>
          </a:p>
          <a:p>
            <a:pPr algn="just"/>
            <a:r>
              <a:rPr lang="cs-CZ" i="1" dirty="0" smtClean="0"/>
              <a:t> </a:t>
            </a:r>
            <a:r>
              <a:rPr lang="cs-CZ" i="1" dirty="0" err="1"/>
              <a:t>catalão</a:t>
            </a:r>
            <a:r>
              <a:rPr lang="cs-CZ" i="1" dirty="0"/>
              <a:t>, </a:t>
            </a:r>
            <a:r>
              <a:rPr lang="cs-CZ" i="1" dirty="0" err="1"/>
              <a:t>catalã</a:t>
            </a:r>
            <a:r>
              <a:rPr lang="cs-CZ" i="1" dirty="0"/>
              <a:t> /</a:t>
            </a:r>
            <a:r>
              <a:rPr lang="cs-CZ" i="1" dirty="0" err="1"/>
              <a:t>catalães</a:t>
            </a:r>
            <a:r>
              <a:rPr lang="cs-CZ" i="1" dirty="0"/>
              <a:t> – </a:t>
            </a:r>
            <a:r>
              <a:rPr lang="cs-CZ" i="1" dirty="0" err="1"/>
              <a:t>catalãs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193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Superlativní absolutní</a:t>
            </a:r>
            <a:r>
              <a:rPr lang="cs-CZ" dirty="0"/>
              <a:t>, nebo také </a:t>
            </a:r>
            <a:r>
              <a:rPr lang="cs-CZ" b="1" i="1" dirty="0"/>
              <a:t>elativ</a:t>
            </a:r>
            <a:r>
              <a:rPr lang="cs-CZ" dirty="0"/>
              <a:t>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udává vysokou míru vlastnosti neimplikující srovnání. </a:t>
            </a:r>
          </a:p>
          <a:p>
            <a:r>
              <a:rPr lang="cs-CZ" dirty="0" smtClean="0"/>
              <a:t>1. Základním </a:t>
            </a:r>
            <a:r>
              <a:rPr lang="cs-CZ" dirty="0"/>
              <a:t>výrazovým prostředkem superlativu </a:t>
            </a:r>
            <a:r>
              <a:rPr lang="cs-CZ" b="1" dirty="0"/>
              <a:t>absolutního syntetického </a:t>
            </a:r>
            <a:r>
              <a:rPr lang="cs-CZ" dirty="0"/>
              <a:t>je derivační alomorf </a:t>
            </a:r>
            <a:r>
              <a:rPr lang="cs-CZ" b="1" dirty="0"/>
              <a:t>-</a:t>
            </a:r>
            <a:r>
              <a:rPr lang="cs-CZ" b="1" dirty="0" err="1"/>
              <a:t>íssim</a:t>
            </a:r>
            <a:r>
              <a:rPr lang="cs-CZ" b="1" dirty="0"/>
              <a:t>-</a:t>
            </a:r>
            <a:r>
              <a:rPr lang="cs-CZ" dirty="0"/>
              <a:t> (</a:t>
            </a:r>
            <a:r>
              <a:rPr lang="cs-CZ" i="1" dirty="0" err="1"/>
              <a:t>lindíssimo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omezenějším počtu případů se uplatňuje latinismus -</a:t>
            </a:r>
            <a:r>
              <a:rPr lang="cs-CZ" b="1" dirty="0" err="1"/>
              <a:t>érrim</a:t>
            </a:r>
            <a:r>
              <a:rPr lang="cs-CZ" b="1" dirty="0"/>
              <a:t> –</a:t>
            </a:r>
            <a:r>
              <a:rPr lang="cs-CZ" dirty="0"/>
              <a:t> </a:t>
            </a:r>
            <a:r>
              <a:rPr lang="cs-CZ" i="1" dirty="0" err="1"/>
              <a:t>paupérrimo</a:t>
            </a:r>
            <a:r>
              <a:rPr lang="cs-CZ" i="1" dirty="0"/>
              <a:t> „velmi chudý“.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2. analyticky</a:t>
            </a:r>
            <a:r>
              <a:rPr lang="cs-CZ" dirty="0"/>
              <a:t>, neboli opisně: </a:t>
            </a:r>
            <a:r>
              <a:rPr lang="cs-CZ" i="1" dirty="0" err="1"/>
              <a:t>muito</a:t>
            </a:r>
            <a:r>
              <a:rPr lang="cs-CZ" i="1" dirty="0"/>
              <a:t>, </a:t>
            </a:r>
            <a:r>
              <a:rPr lang="cs-CZ" i="1" dirty="0" err="1"/>
              <a:t>extremamente</a:t>
            </a:r>
            <a:r>
              <a:rPr lang="cs-CZ" i="1" dirty="0"/>
              <a:t>, </a:t>
            </a:r>
            <a:r>
              <a:rPr lang="cs-CZ" i="1" dirty="0" err="1"/>
              <a:t>inensamente</a:t>
            </a:r>
            <a:r>
              <a:rPr lang="cs-CZ" i="1" dirty="0"/>
              <a:t>, </a:t>
            </a:r>
            <a:r>
              <a:rPr lang="cs-CZ" i="1" dirty="0" err="1"/>
              <a:t>grandemente</a:t>
            </a:r>
            <a:r>
              <a:rPr lang="cs-CZ" i="1" dirty="0"/>
              <a:t>, </a:t>
            </a:r>
            <a:r>
              <a:rPr lang="cs-CZ" i="1" dirty="0" err="1"/>
              <a:t>excessivamente</a:t>
            </a:r>
            <a:r>
              <a:rPr lang="cs-CZ" i="1" dirty="0"/>
              <a:t>, </a:t>
            </a:r>
            <a:r>
              <a:rPr lang="cs-CZ" i="1" dirty="0" err="1"/>
              <a:t>extraordinariamente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4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Nepravidelný superlativ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872755"/>
              </p:ext>
            </p:extLst>
          </p:nvPr>
        </p:nvGraphicFramePr>
        <p:xfrm>
          <a:off x="539552" y="1412775"/>
          <a:ext cx="8352929" cy="439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206"/>
                <a:gridCol w="2002796"/>
                <a:gridCol w="2371520"/>
                <a:gridCol w="1988407"/>
              </a:tblGrid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pozitiv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superlativ absolutní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hořký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hořký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přátelský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amicíssimo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přátelský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antiquíssimo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cruel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crudelíssimo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doce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sladký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dulcíssimo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sladký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studený, chladný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frigidíssimo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studený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4963" y="2041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7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Nepravidelný superlativ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879818"/>
              </p:ext>
            </p:extLst>
          </p:nvPr>
        </p:nvGraphicFramePr>
        <p:xfrm>
          <a:off x="827584" y="2060849"/>
          <a:ext cx="7848871" cy="3816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0107"/>
                <a:gridCol w="1881937"/>
                <a:gridCol w="2228410"/>
                <a:gridCol w="1868417"/>
              </a:tblGrid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geral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generalíssimo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magnífico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úžasný, skvělý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magnificentíssimo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okázalý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nobre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šlechtený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nobilíssimo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šlechetný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pessoal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ososbní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personalíssimo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osobní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sábio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sapientíssimo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jednoduchý, prostý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simplicíssimo/simplíssimo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prostý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094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adjektiv (změna významu)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0263182"/>
              </p:ext>
            </p:extLst>
          </p:nvPr>
        </p:nvGraphicFramePr>
        <p:xfrm>
          <a:off x="395536" y="1556790"/>
          <a:ext cx="8064896" cy="528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651"/>
                <a:gridCol w="3159606"/>
                <a:gridCol w="3704639"/>
              </a:tblGrid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adjektivum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antepozici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postpozici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bývalý (antigo presidente)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starožitný (uma cadeira antiga)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caro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milý, drahý (Caro  João)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drahý (cenově) (calças caras)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upřímný (francas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volný (zona franca)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grande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velký, slavný (grande homem)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 (casa grande)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leve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bezvýznamný (leve pressentimento)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lehký (comida leve)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maior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největší (o maior problema)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nejstarší (o meu irmão maior)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menor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(nej)menší (a menor causa)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(nej)mladší (a minha irmã menor)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nový-další v pořadí (um novo carro)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nový-nepoužitý (um carro novo)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próprio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vlastní (em próprias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vhodný (palavras próprias)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puro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pouhý, čirý, ryzí (puro ouro)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čistý (ar puro)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 (uma simples observação)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prostý, prostoduchý (um homem simples)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verdadeiro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pravý (verdadeiro cará(c)ter)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opravdový (um </a:t>
                      </a:r>
                      <a:r>
                        <a:rPr lang="cs-CZ" sz="1600" dirty="0" err="1">
                          <a:effectLst/>
                        </a:rPr>
                        <a:t>amigo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verdadeiro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34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Morfematická struktura portugalských </a:t>
            </a:r>
            <a:r>
              <a:rPr lang="cs-CZ" b="1" dirty="0" smtClean="0"/>
              <a:t>jednovýchodných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Dimorfní </a:t>
            </a:r>
            <a:r>
              <a:rPr lang="cs-CZ" b="1" i="1" dirty="0"/>
              <a:t>adjektiva (dvoučlenná)</a:t>
            </a:r>
            <a:r>
              <a:rPr lang="cs-CZ" dirty="0"/>
              <a:t> jsou adjektiva jednovýchodná. Patří k nim následující </a:t>
            </a:r>
            <a:r>
              <a:rPr lang="cs-CZ" dirty="0" smtClean="0"/>
              <a:t>adjektiva zakončená na: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 smtClean="0"/>
              <a:t>- a, 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b="1" dirty="0" smtClean="0"/>
              <a:t>e,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 smtClean="0"/>
              <a:t>ente</a:t>
            </a:r>
            <a:r>
              <a:rPr lang="cs-CZ" b="1" dirty="0" smtClean="0"/>
              <a:t>, -l, –</a:t>
            </a:r>
            <a:r>
              <a:rPr lang="cs-CZ" b="1" dirty="0" smtClean="0"/>
              <a:t>ar</a:t>
            </a:r>
            <a:r>
              <a:rPr lang="cs-CZ" b="1" dirty="0"/>
              <a:t>, -</a:t>
            </a:r>
            <a:r>
              <a:rPr lang="cs-CZ" b="1" dirty="0" err="1" smtClean="0"/>
              <a:t>or</a:t>
            </a:r>
            <a:r>
              <a:rPr lang="cs-CZ" b="1" dirty="0" smtClean="0"/>
              <a:t>, -m,</a:t>
            </a:r>
            <a:r>
              <a:rPr lang="cs-CZ" i="1" dirty="0" smtClean="0"/>
              <a:t> </a:t>
            </a:r>
            <a:r>
              <a:rPr lang="cs-CZ" b="1" dirty="0" smtClean="0"/>
              <a:t>-u, </a:t>
            </a:r>
            <a:r>
              <a:rPr lang="cs-CZ" b="1" dirty="0" smtClean="0"/>
              <a:t>-z</a:t>
            </a:r>
            <a:r>
              <a:rPr lang="cs-CZ" dirty="0" smtClean="0"/>
              <a:t> </a:t>
            </a:r>
            <a:r>
              <a:rPr lang="cs-CZ" i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1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Jednovýchodná adjektiva </a:t>
            </a:r>
            <a:r>
              <a:rPr lang="cs-CZ" dirty="0"/>
              <a:t>zakončená na</a:t>
            </a:r>
            <a:r>
              <a:rPr lang="cs-CZ" b="1" dirty="0"/>
              <a:t> </a:t>
            </a:r>
            <a:r>
              <a:rPr lang="cs-CZ" b="1" dirty="0" smtClean="0"/>
              <a:t>-a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 err="1" smtClean="0"/>
              <a:t>hipócrita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err="1"/>
              <a:t>hipokratický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err="1" smtClean="0"/>
              <a:t>homicida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vražedný“</a:t>
            </a:r>
          </a:p>
          <a:p>
            <a:pPr marL="0" indent="0">
              <a:buNone/>
            </a:pPr>
            <a:r>
              <a:rPr lang="cs-CZ" i="1" dirty="0" err="1" smtClean="0"/>
              <a:t>indígena</a:t>
            </a:r>
            <a:r>
              <a:rPr lang="cs-CZ" i="1" dirty="0" smtClean="0"/>
              <a:t> </a:t>
            </a:r>
            <a:r>
              <a:rPr lang="cs-CZ" i="1" dirty="0"/>
              <a:t>„ domorodý, </a:t>
            </a:r>
            <a:r>
              <a:rPr lang="cs-CZ" i="1" dirty="0" smtClean="0"/>
              <a:t>Indiánský</a:t>
            </a:r>
          </a:p>
          <a:p>
            <a:pPr marL="0" indent="0">
              <a:buNone/>
            </a:pPr>
            <a:r>
              <a:rPr lang="cs-CZ" i="1" dirty="0" err="1"/>
              <a:t>a</a:t>
            </a:r>
            <a:r>
              <a:rPr lang="cs-CZ" i="1" dirty="0" err="1" smtClean="0"/>
              <a:t>steca</a:t>
            </a:r>
            <a:r>
              <a:rPr lang="cs-CZ" i="1" dirty="0" smtClean="0"/>
              <a:t> </a:t>
            </a:r>
            <a:r>
              <a:rPr lang="cs-CZ" i="1" dirty="0"/>
              <a:t>– „aztécký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celta </a:t>
            </a:r>
            <a:r>
              <a:rPr lang="cs-CZ" i="1" dirty="0"/>
              <a:t>„keltský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israelita</a:t>
            </a:r>
            <a:r>
              <a:rPr lang="cs-CZ" i="1" dirty="0"/>
              <a:t> „</a:t>
            </a:r>
            <a:r>
              <a:rPr lang="cs-CZ" i="1" dirty="0" smtClean="0"/>
              <a:t>izraelský“</a:t>
            </a:r>
          </a:p>
          <a:p>
            <a:pPr marL="0" indent="0">
              <a:buNone/>
            </a:pPr>
            <a:r>
              <a:rPr lang="cs-CZ" i="1" dirty="0" err="1" smtClean="0"/>
              <a:t>maia</a:t>
            </a:r>
            <a:r>
              <a:rPr lang="cs-CZ" i="1" dirty="0" smtClean="0"/>
              <a:t>  </a:t>
            </a:r>
            <a:r>
              <a:rPr lang="cs-CZ" i="1" dirty="0"/>
              <a:t>„mayský</a:t>
            </a:r>
            <a:r>
              <a:rPr lang="cs-CZ" i="1" dirty="0" smtClean="0"/>
              <a:t>“,</a:t>
            </a:r>
          </a:p>
          <a:p>
            <a:pPr marL="0" indent="0">
              <a:buNone/>
            </a:pPr>
            <a:r>
              <a:rPr lang="cs-CZ" i="1" dirty="0" err="1" smtClean="0"/>
              <a:t>persa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perský</a:t>
            </a:r>
          </a:p>
          <a:p>
            <a:pPr marL="0" indent="0">
              <a:buNone/>
            </a:pPr>
            <a:r>
              <a:rPr lang="cs-CZ" i="1" dirty="0" err="1" smtClean="0"/>
              <a:t>agrícola</a:t>
            </a:r>
            <a:r>
              <a:rPr lang="cs-CZ" i="1" dirty="0" smtClean="0"/>
              <a:t> </a:t>
            </a:r>
            <a:r>
              <a:rPr lang="cs-CZ" i="1" dirty="0"/>
              <a:t>„zemědělský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err="1" smtClean="0"/>
              <a:t>silvícola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lesní“</a:t>
            </a:r>
          </a:p>
          <a:p>
            <a:pPr marL="0" indent="0">
              <a:buNone/>
            </a:pPr>
            <a:r>
              <a:rPr lang="cs-CZ" i="1" dirty="0" err="1" smtClean="0"/>
              <a:t>vinícola</a:t>
            </a:r>
            <a:r>
              <a:rPr lang="cs-CZ" i="1" dirty="0" smtClean="0"/>
              <a:t> </a:t>
            </a:r>
            <a:r>
              <a:rPr lang="cs-CZ" i="1" dirty="0"/>
              <a:t>„vinařský“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06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Jednovýchodná adjektiva </a:t>
            </a:r>
            <a:r>
              <a:rPr lang="cs-CZ" dirty="0"/>
              <a:t>zakončená na</a:t>
            </a:r>
            <a:r>
              <a:rPr lang="cs-CZ" b="1" dirty="0"/>
              <a:t> </a:t>
            </a:r>
            <a:r>
              <a:rPr lang="cs-CZ" b="1" dirty="0" smtClean="0"/>
              <a:t>-e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árabe</a:t>
            </a:r>
            <a:r>
              <a:rPr lang="cs-CZ" i="1" dirty="0"/>
              <a:t> „</a:t>
            </a:r>
            <a:r>
              <a:rPr lang="cs-CZ" i="1" dirty="0" smtClean="0"/>
              <a:t>arabský“</a:t>
            </a:r>
          </a:p>
          <a:p>
            <a:pPr marL="0" indent="0">
              <a:buNone/>
            </a:pPr>
            <a:r>
              <a:rPr lang="cs-CZ" i="1" dirty="0" smtClean="0"/>
              <a:t>breve </a:t>
            </a:r>
            <a:r>
              <a:rPr lang="cs-CZ" i="1" dirty="0"/>
              <a:t>„krátký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cafre</a:t>
            </a:r>
            <a:r>
              <a:rPr lang="cs-CZ" i="1" dirty="0"/>
              <a:t> „kafrový“ ( zastaralý název pro jihoafrické bantuské černochy – Zambie),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doce</a:t>
            </a:r>
            <a:r>
              <a:rPr lang="cs-CZ" i="1" dirty="0" smtClean="0"/>
              <a:t> </a:t>
            </a:r>
            <a:r>
              <a:rPr lang="cs-CZ" i="1" dirty="0"/>
              <a:t>„sladký</a:t>
            </a:r>
            <a:r>
              <a:rPr lang="cs-CZ" i="1" dirty="0" smtClean="0"/>
              <a:t>“,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humilde</a:t>
            </a:r>
            <a:r>
              <a:rPr lang="cs-CZ" i="1" dirty="0"/>
              <a:t> „pokorný, skromný“,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terrestre</a:t>
            </a:r>
            <a:r>
              <a:rPr lang="cs-CZ" i="1" dirty="0" smtClean="0"/>
              <a:t> </a:t>
            </a:r>
            <a:r>
              <a:rPr lang="cs-CZ" i="1" dirty="0"/>
              <a:t>„zemní, zemský“,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torpe</a:t>
            </a:r>
            <a:r>
              <a:rPr lang="cs-CZ" i="1" dirty="0" smtClean="0"/>
              <a:t> </a:t>
            </a:r>
            <a:r>
              <a:rPr lang="cs-CZ" i="1" dirty="0"/>
              <a:t>„hanebný, hnusný, nestydatý, nečestný,“ 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triste</a:t>
            </a:r>
            <a:r>
              <a:rPr lang="cs-CZ" i="1" dirty="0" smtClean="0"/>
              <a:t> </a:t>
            </a:r>
            <a:r>
              <a:rPr lang="cs-CZ" i="1" dirty="0"/>
              <a:t>„smutný“;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35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Jednovýchodná adjektiva </a:t>
            </a:r>
            <a:r>
              <a:rPr lang="cs-CZ" dirty="0"/>
              <a:t>zakončená na</a:t>
            </a:r>
            <a:r>
              <a:rPr lang="cs-CZ" b="1" dirty="0"/>
              <a:t> </a:t>
            </a:r>
            <a:r>
              <a:rPr lang="cs-CZ" b="1" dirty="0" smtClean="0"/>
              <a:t>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constante</a:t>
            </a:r>
            <a:r>
              <a:rPr lang="cs-CZ" i="1" dirty="0"/>
              <a:t> „</a:t>
            </a:r>
            <a:r>
              <a:rPr lang="cs-CZ" i="1" dirty="0" smtClean="0"/>
              <a:t>konstantní“</a:t>
            </a:r>
          </a:p>
          <a:p>
            <a:pPr marL="0" indent="0">
              <a:buNone/>
            </a:pPr>
            <a:r>
              <a:rPr lang="cs-CZ" i="1" dirty="0" err="1" smtClean="0"/>
              <a:t>crescente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/>
              <a:t>rostoucí</a:t>
            </a:r>
            <a:r>
              <a:rPr lang="cs-CZ" i="1" smtClean="0"/>
              <a:t>“,</a:t>
            </a:r>
          </a:p>
          <a:p>
            <a:pPr marL="0" indent="0">
              <a:buNone/>
            </a:pPr>
            <a:r>
              <a:rPr lang="cs-CZ" i="1" smtClean="0"/>
              <a:t>pedinte</a:t>
            </a:r>
            <a:r>
              <a:rPr lang="cs-CZ" i="1" dirty="0" smtClean="0"/>
              <a:t> </a:t>
            </a:r>
            <a:r>
              <a:rPr lang="cs-CZ" i="1" dirty="0"/>
              <a:t>„prosebný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0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zakončená</a:t>
            </a:r>
            <a:r>
              <a:rPr lang="cs-CZ" b="1" dirty="0"/>
              <a:t> </a:t>
            </a:r>
            <a:r>
              <a:rPr lang="cs-CZ" dirty="0"/>
              <a:t>na</a:t>
            </a:r>
            <a:r>
              <a:rPr lang="cs-CZ" b="1" dirty="0"/>
              <a:t> -l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cordial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srdečný“</a:t>
            </a:r>
          </a:p>
          <a:p>
            <a:pPr marL="0" indent="0">
              <a:buNone/>
            </a:pPr>
            <a:r>
              <a:rPr lang="cs-CZ" i="1" dirty="0" err="1" smtClean="0"/>
              <a:t>infiel</a:t>
            </a:r>
            <a:r>
              <a:rPr lang="cs-CZ" i="1" dirty="0" smtClean="0"/>
              <a:t> </a:t>
            </a:r>
            <a:r>
              <a:rPr lang="cs-CZ" i="1" dirty="0"/>
              <a:t>„nevěrný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amável</a:t>
            </a:r>
            <a:r>
              <a:rPr lang="cs-CZ" i="1" dirty="0"/>
              <a:t> „příjemný, laskavý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pueril</a:t>
            </a:r>
            <a:r>
              <a:rPr lang="cs-CZ" i="1" dirty="0"/>
              <a:t> „dětský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ágil</a:t>
            </a:r>
            <a:r>
              <a:rPr lang="cs-CZ" i="1" dirty="0"/>
              <a:t> „hbitý, mrštný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reinol</a:t>
            </a:r>
            <a:r>
              <a:rPr lang="cs-CZ" i="1" dirty="0"/>
              <a:t> „královský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azul</a:t>
            </a:r>
            <a:r>
              <a:rPr lang="cs-CZ" i="1" dirty="0"/>
              <a:t> „modrý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fácil</a:t>
            </a:r>
            <a:r>
              <a:rPr lang="cs-CZ" i="1" dirty="0"/>
              <a:t> „snadný</a:t>
            </a:r>
            <a:r>
              <a:rPr lang="cs-CZ" i="1" dirty="0" smtClean="0"/>
              <a:t>“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i="1" dirty="0" err="1"/>
              <a:t>difícil</a:t>
            </a:r>
            <a:r>
              <a:rPr lang="cs-CZ" i="1" dirty="0"/>
              <a:t> „obtížný“</a:t>
            </a:r>
            <a:r>
              <a:rPr lang="cs-CZ" dirty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4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</a:t>
            </a:r>
            <a:r>
              <a:rPr lang="cs-CZ" dirty="0" err="1" smtClean="0"/>
              <a:t>adj</a:t>
            </a:r>
            <a:r>
              <a:rPr lang="cs-CZ" dirty="0" smtClean="0"/>
              <a:t>. zakončená </a:t>
            </a:r>
            <a:r>
              <a:rPr lang="cs-CZ" dirty="0"/>
              <a:t>na</a:t>
            </a:r>
            <a:r>
              <a:rPr lang="cs-CZ" b="1" dirty="0"/>
              <a:t> –ar, -</a:t>
            </a:r>
            <a:r>
              <a:rPr lang="cs-CZ" b="1" dirty="0" err="1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maior </a:t>
            </a:r>
            <a:r>
              <a:rPr lang="cs-CZ" i="1" dirty="0"/>
              <a:t>„</a:t>
            </a:r>
            <a:r>
              <a:rPr lang="cs-CZ" i="1" dirty="0" smtClean="0"/>
              <a:t>větší“</a:t>
            </a:r>
          </a:p>
          <a:p>
            <a:r>
              <a:rPr lang="cs-CZ" i="1" dirty="0" err="1" smtClean="0"/>
              <a:t>menor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menší“</a:t>
            </a:r>
          </a:p>
          <a:p>
            <a:r>
              <a:rPr lang="cs-CZ" i="1" dirty="0" err="1" smtClean="0"/>
              <a:t>melhor</a:t>
            </a:r>
            <a:r>
              <a:rPr lang="cs-CZ" i="1" dirty="0" smtClean="0"/>
              <a:t> </a:t>
            </a:r>
            <a:r>
              <a:rPr lang="cs-CZ" i="1" dirty="0"/>
              <a:t>„lepší</a:t>
            </a:r>
            <a:r>
              <a:rPr lang="cs-CZ" i="1" dirty="0" smtClean="0"/>
              <a:t>“</a:t>
            </a:r>
          </a:p>
          <a:p>
            <a:r>
              <a:rPr lang="cs-CZ" i="1" dirty="0" err="1" smtClean="0"/>
              <a:t>pior</a:t>
            </a:r>
            <a:r>
              <a:rPr lang="cs-CZ" i="1" dirty="0" smtClean="0"/>
              <a:t> </a:t>
            </a:r>
            <a:r>
              <a:rPr lang="cs-CZ" i="1" dirty="0"/>
              <a:t>„horší“ superior „</a:t>
            </a:r>
            <a:r>
              <a:rPr lang="cs-CZ" i="1" dirty="0" smtClean="0"/>
              <a:t>vyšší“</a:t>
            </a:r>
          </a:p>
          <a:p>
            <a:r>
              <a:rPr lang="cs-CZ" i="1" dirty="0" err="1" smtClean="0"/>
              <a:t>inferior</a:t>
            </a:r>
            <a:r>
              <a:rPr lang="cs-CZ" i="1" dirty="0" smtClean="0"/>
              <a:t> </a:t>
            </a:r>
            <a:r>
              <a:rPr lang="cs-CZ" i="1" dirty="0"/>
              <a:t>„nižší</a:t>
            </a:r>
            <a:r>
              <a:rPr lang="cs-CZ" i="1" dirty="0" smtClean="0"/>
              <a:t>“</a:t>
            </a:r>
          </a:p>
          <a:p>
            <a:r>
              <a:rPr lang="cs-CZ" i="1" dirty="0" err="1" smtClean="0"/>
              <a:t>posterior</a:t>
            </a:r>
            <a:r>
              <a:rPr lang="cs-CZ" i="1" dirty="0" smtClean="0"/>
              <a:t> </a:t>
            </a:r>
            <a:r>
              <a:rPr lang="cs-CZ" i="1" dirty="0"/>
              <a:t>„následný“ </a:t>
            </a:r>
            <a:endParaRPr lang="cs-CZ" i="1" dirty="0" smtClean="0"/>
          </a:p>
          <a:p>
            <a:r>
              <a:rPr lang="cs-CZ" i="1" dirty="0" err="1" smtClean="0"/>
              <a:t>ulterior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smtClean="0"/>
              <a:t>poslední“</a:t>
            </a:r>
          </a:p>
          <a:p>
            <a:r>
              <a:rPr lang="cs-CZ" i="1" dirty="0" smtClean="0"/>
              <a:t> </a:t>
            </a:r>
            <a:r>
              <a:rPr lang="cs-CZ" i="1" dirty="0"/>
              <a:t>par „</a:t>
            </a:r>
            <a:r>
              <a:rPr lang="cs-CZ" i="1" dirty="0" smtClean="0"/>
              <a:t>sudý“</a:t>
            </a:r>
          </a:p>
          <a:p>
            <a:r>
              <a:rPr lang="cs-CZ" i="1" dirty="0" err="1" smtClean="0"/>
              <a:t>ímpar</a:t>
            </a:r>
            <a:r>
              <a:rPr lang="cs-CZ" i="1" dirty="0" smtClean="0"/>
              <a:t> </a:t>
            </a:r>
            <a:r>
              <a:rPr lang="cs-CZ" i="1" dirty="0"/>
              <a:t>„lichý“ 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211251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1278</Words>
  <Application>Microsoft Office PowerPoint</Application>
  <PresentationFormat>Předvádění na obrazovce (4:3)</PresentationFormat>
  <Paragraphs>441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Administrativní</vt:lpstr>
      <vt:lpstr>MORFOLOGIE  Přídavná jména - Adjektiva</vt:lpstr>
      <vt:lpstr>Dělení adjektiv podle vyjádření morf k. rodu</vt:lpstr>
      <vt:lpstr>     Morfematická struktura portugalských dvojvýchodných adjektiv</vt:lpstr>
      <vt:lpstr>Morfematická struktura portugalských jednovýchodných adjektiv</vt:lpstr>
      <vt:lpstr>Jednovýchodná adjektiva zakončená na -a</vt:lpstr>
      <vt:lpstr>Jednovýchodná adjektiva zakončená na -e</vt:lpstr>
      <vt:lpstr>Jednovýchodná adjektiva zakončená na -ense, -ante, -inte, -ente</vt:lpstr>
      <vt:lpstr>adjektiva zakončená na -l</vt:lpstr>
      <vt:lpstr>Komparativní adj. zakončená na –ar, -or</vt:lpstr>
      <vt:lpstr>adjektiva paroxytonní, která končí na -m</vt:lpstr>
      <vt:lpstr>některá adjektiva zakončená na –u, -ês, -z</vt:lpstr>
      <vt:lpstr>  Amorfní jsou některá adjektiva paroxytonní, která končí na -s</vt:lpstr>
      <vt:lpstr>Množné číslo - Adjektiva zakončená na</vt:lpstr>
      <vt:lpstr>Množné číslo - Adjektiva zakončená na</vt:lpstr>
      <vt:lpstr>MNOŽNÉ ČÍSLO</vt:lpstr>
      <vt:lpstr>MNOŽNÉ ČÍSLO (FONETIKA)</vt:lpstr>
      <vt:lpstr>Přídavná jména složená</vt:lpstr>
      <vt:lpstr>Výjimka - barvy</vt:lpstr>
      <vt:lpstr>Přídavná jména vztahující se k oblastem Portugalska:</vt:lpstr>
      <vt:lpstr>Přídavná jména vztahující se k bývalým koloniím Portugalska </vt:lpstr>
      <vt:lpstr>Přídavná jména odvozená od důležitých zemí a krajů</vt:lpstr>
      <vt:lpstr>Přídavná jména odvozená od důležitých zemí a krajů</vt:lpstr>
      <vt:lpstr>Přídavná jména odvozená od důležitých zemí</vt:lpstr>
      <vt:lpstr>Přídavná jména odvozená od kontinentů</vt:lpstr>
      <vt:lpstr>Kompozita´jsou složena ze dvou zeměpisných komponentů</vt:lpstr>
      <vt:lpstr>Výsledná kompozita</vt:lpstr>
      <vt:lpstr>Kategorie stupně</vt:lpstr>
      <vt:lpstr>Komparativ </vt:lpstr>
      <vt:lpstr>Kategorie stupně</vt:lpstr>
      <vt:lpstr>Superlativní absolutní, nebo také elativ, </vt:lpstr>
      <vt:lpstr>Nepravidelný superlativ</vt:lpstr>
      <vt:lpstr>Nepravidelný superlativ</vt:lpstr>
      <vt:lpstr>Postavení adjektiv (změna významu)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win</cp:lastModifiedBy>
  <cp:revision>15</cp:revision>
  <dcterms:created xsi:type="dcterms:W3CDTF">2018-10-11T09:33:35Z</dcterms:created>
  <dcterms:modified xsi:type="dcterms:W3CDTF">2018-11-09T14:52:30Z</dcterms:modified>
</cp:coreProperties>
</file>