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2" r:id="rId10"/>
    <p:sldId id="263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1" r:id="rId28"/>
    <p:sldId id="282" r:id="rId29"/>
    <p:sldId id="283" r:id="rId30"/>
    <p:sldId id="285" r:id="rId31"/>
    <p:sldId id="286" r:id="rId32"/>
    <p:sldId id="287" r:id="rId33"/>
    <p:sldId id="288" r:id="rId34"/>
    <p:sldId id="294" r:id="rId35"/>
    <p:sldId id="295" r:id="rId36"/>
    <p:sldId id="290" r:id="rId37"/>
    <p:sldId id="291" r:id="rId38"/>
    <p:sldId id="292" r:id="rId39"/>
    <p:sldId id="293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6F91C-8E7A-4F12-8EEE-4568A5859FD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327E3-2891-436F-81DB-66B550F52F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317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327E3-2891-436F-81DB-66B550F52FC6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59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95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47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3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96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23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90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49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1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14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61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56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2DFB-48EE-4233-AD26-0096D09B583E}" type="datetimeFigureOut">
              <a:rPr lang="cs-CZ" smtClean="0"/>
              <a:t>28. 4. 2015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66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História de Consonantismo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smtClean="0"/>
          </a:p>
          <a:p>
            <a:r>
              <a:rPr lang="cs-CZ" smtClean="0"/>
              <a:t>Edwin </a:t>
            </a:r>
            <a:r>
              <a:rPr lang="cs-CZ"/>
              <a:t>Williams, Do latim ao português, 71-103</a:t>
            </a:r>
          </a:p>
          <a:p>
            <a:r>
              <a:rPr lang="cs-CZ"/>
              <a:t>Joseph Huber, Gramática do Português Antigo</a:t>
            </a:r>
            <a:r>
              <a:rPr lang="cs-CZ"/>
              <a:t>, </a:t>
            </a:r>
            <a:r>
              <a:rPr lang="cs-CZ" smtClean="0"/>
              <a:t>Capítulo II</a:t>
            </a:r>
            <a:r>
              <a:rPr lang="cs-CZ"/>
              <a:t>, </a:t>
            </a:r>
            <a:endParaRPr lang="cs-CZ" smtClean="0"/>
          </a:p>
          <a:p>
            <a:r>
              <a:rPr lang="cs-CZ" smtClean="0"/>
              <a:t>História </a:t>
            </a:r>
            <a:r>
              <a:rPr lang="cs-CZ"/>
              <a:t>de Consonantismo (100-160)</a:t>
            </a:r>
          </a:p>
          <a:p>
            <a:r>
              <a:rPr lang="cs-CZ" smtClean="0"/>
              <a:t> </a:t>
            </a:r>
            <a:endParaRPr lang="cs-CZ"/>
          </a:p>
          <a:p>
            <a:r>
              <a:rPr lang="cs-CZ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667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F</a:t>
            </a:r>
            <a:r>
              <a:rPr lang="cs-CZ" b="1" smtClean="0">
                <a:solidFill>
                  <a:srgbClr val="FF0000"/>
                </a:solidFill>
              </a:rPr>
              <a:t>im de </a:t>
            </a:r>
            <a:r>
              <a:rPr lang="pt-PT" b="1" smtClean="0">
                <a:solidFill>
                  <a:srgbClr val="FF0000"/>
                </a:solidFill>
              </a:rPr>
              <a:t>P</a:t>
            </a:r>
            <a:r>
              <a:rPr lang="cs-CZ" b="1" smtClean="0">
                <a:solidFill>
                  <a:srgbClr val="FF0000"/>
                </a:solidFill>
              </a:rPr>
              <a:t>alavra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Em geral, as consoantes do latim vulgar diferem pouco das da língua literária</a:t>
            </a:r>
            <a:r>
              <a:rPr lang="pt-PT" b="1" smtClean="0"/>
              <a:t>.</a:t>
            </a:r>
            <a:endParaRPr lang="cs-CZ" b="1" smtClean="0"/>
          </a:p>
          <a:p>
            <a:pPr marL="0" indent="0" algn="just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cs-CZ" smtClean="0"/>
              <a:t>Em fim de palavra temos de considerar se</a:t>
            </a:r>
            <a:r>
              <a:rPr lang="pt-PT" smtClean="0"/>
              <a:t>:</a:t>
            </a:r>
          </a:p>
          <a:p>
            <a:pPr marL="0" indent="0" algn="ctr">
              <a:buNone/>
            </a:pPr>
            <a:r>
              <a:rPr lang="cs-CZ" smtClean="0"/>
              <a:t> as </a:t>
            </a:r>
            <a:r>
              <a:rPr lang="cs-CZ" b="1" smtClean="0"/>
              <a:t>consoantes</a:t>
            </a:r>
            <a:r>
              <a:rPr lang="cs-CZ" smtClean="0"/>
              <a:t> 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1.</a:t>
            </a:r>
            <a:r>
              <a:rPr lang="cs-CZ" smtClean="0"/>
              <a:t>já </a:t>
            </a:r>
            <a:r>
              <a:rPr lang="cs-CZ" b="1" smtClean="0">
                <a:solidFill>
                  <a:srgbClr val="FF0000"/>
                </a:solidFill>
              </a:rPr>
              <a:t>no latim </a:t>
            </a:r>
            <a:r>
              <a:rPr lang="cs-CZ" smtClean="0"/>
              <a:t>se encontravam no final de palavra</a:t>
            </a:r>
            <a:endParaRPr lang="pt-PT" smtClean="0"/>
          </a:p>
          <a:p>
            <a:pPr marL="0" indent="0" algn="ctr">
              <a:buNone/>
            </a:pPr>
            <a:r>
              <a:rPr lang="cs-CZ" smtClean="0"/>
              <a:t>ou 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2.</a:t>
            </a:r>
            <a:r>
              <a:rPr lang="cs-CZ" smtClean="0"/>
              <a:t>se somente ficaram nessa posição </a:t>
            </a:r>
            <a:r>
              <a:rPr lang="cs-CZ" b="1" smtClean="0">
                <a:solidFill>
                  <a:srgbClr val="FF0000"/>
                </a:solidFill>
              </a:rPr>
              <a:t>no romanço</a:t>
            </a:r>
            <a:r>
              <a:rPr lang="cs-CZ" smtClean="0"/>
              <a:t>, por queda das vogais. </a:t>
            </a:r>
            <a:endParaRPr lang="pt-PT" smtClean="0"/>
          </a:p>
          <a:p>
            <a:pPr marL="0" indent="0" algn="just">
              <a:buNone/>
            </a:pP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6088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ÍNDICE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smtClean="0"/>
              <a:t>Consoantes </a:t>
            </a:r>
            <a:r>
              <a:rPr lang="cs-CZ" b="1"/>
              <a:t>iniciais simples</a:t>
            </a:r>
            <a:r>
              <a:rPr lang="cs-CZ"/>
              <a:t>: labiais, palatais, velares,  dentais, líquidas, sibilantes, nasais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smtClean="0"/>
              <a:t>Grupos </a:t>
            </a:r>
            <a:r>
              <a:rPr lang="cs-CZ" b="1"/>
              <a:t>consonantais iniciais</a:t>
            </a:r>
            <a:r>
              <a:rPr lang="cs-CZ"/>
              <a:t>: consoante+l, consoante+R, velar+u, dental +I, E protético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smtClean="0"/>
              <a:t>Consoantes </a:t>
            </a:r>
            <a:r>
              <a:rPr lang="cs-CZ" b="1"/>
              <a:t>intervocálicas simples</a:t>
            </a:r>
            <a:r>
              <a:rPr lang="cs-CZ"/>
              <a:t>: labiais, palatais, velares, dentais,líquidas, sibilantes,m/intervocálicos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smtClean="0"/>
              <a:t>Consoantes </a:t>
            </a:r>
            <a:r>
              <a:rPr lang="cs-CZ" b="1"/>
              <a:t>intervocálicas longas</a:t>
            </a:r>
            <a:r>
              <a:rPr lang="cs-CZ"/>
              <a:t>: labiais, dentais, líquidas, sibilantes, nasais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978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>
                <a:solidFill>
                  <a:srgbClr val="00B050"/>
                </a:solidFill>
              </a:rPr>
              <a:t>Consoantes </a:t>
            </a:r>
            <a:r>
              <a:rPr lang="cs-CZ" b="1">
                <a:solidFill>
                  <a:srgbClr val="00B050"/>
                </a:solidFill>
              </a:rPr>
              <a:t>iniciais </a:t>
            </a:r>
            <a:r>
              <a:rPr lang="cs-CZ" b="1" smtClean="0">
                <a:solidFill>
                  <a:srgbClr val="00B050"/>
                </a:solidFill>
              </a:rPr>
              <a:t>simples</a:t>
            </a: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mtClean="0"/>
              <a:t>labiais</a:t>
            </a:r>
            <a:endParaRPr lang="pt-PT" smtClean="0"/>
          </a:p>
          <a:p>
            <a:pPr algn="ctr"/>
            <a:r>
              <a:rPr lang="cs-CZ" smtClean="0"/>
              <a:t>palatais</a:t>
            </a:r>
            <a:endParaRPr lang="pt-PT" smtClean="0"/>
          </a:p>
          <a:p>
            <a:pPr algn="ctr"/>
            <a:r>
              <a:rPr lang="cs-CZ" smtClean="0"/>
              <a:t>velares</a:t>
            </a:r>
            <a:endParaRPr lang="pt-PT" smtClean="0"/>
          </a:p>
          <a:p>
            <a:pPr algn="ctr"/>
            <a:r>
              <a:rPr lang="cs-CZ" smtClean="0"/>
              <a:t>dentais</a:t>
            </a:r>
            <a:endParaRPr lang="pt-PT" smtClean="0"/>
          </a:p>
          <a:p>
            <a:pPr algn="ctr"/>
            <a:r>
              <a:rPr lang="cs-CZ" smtClean="0"/>
              <a:t>líquidas</a:t>
            </a:r>
            <a:endParaRPr lang="pt-PT" smtClean="0"/>
          </a:p>
          <a:p>
            <a:pPr algn="ctr"/>
            <a:r>
              <a:rPr lang="cs-CZ" smtClean="0"/>
              <a:t>sibilantes</a:t>
            </a:r>
            <a:endParaRPr lang="pt-PT" smtClean="0"/>
          </a:p>
          <a:p>
            <a:pPr algn="ctr"/>
            <a:r>
              <a:rPr lang="cs-CZ" smtClean="0"/>
              <a:t>nasais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45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00B050"/>
                </a:solidFill>
              </a:rPr>
              <a:t>Consoantes iniciais </a:t>
            </a:r>
            <a:r>
              <a:rPr lang="pt-PT" b="1" smtClean="0">
                <a:solidFill>
                  <a:srgbClr val="00B050"/>
                </a:solidFill>
              </a:rPr>
              <a:t>LABIAIS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mtClean="0"/>
              <a:t>B =</a:t>
            </a:r>
            <a:r>
              <a:rPr lang="pt-PT" b="1" smtClean="0"/>
              <a:t>B</a:t>
            </a:r>
            <a:r>
              <a:rPr lang="pt-PT" smtClean="0"/>
              <a:t>    b</a:t>
            </a:r>
            <a:r>
              <a:rPr lang="cs-CZ" smtClean="0"/>
              <a:t>ǔccam</a:t>
            </a:r>
            <a:r>
              <a:rPr lang="pt-PT" smtClean="0"/>
              <a:t> = </a:t>
            </a:r>
            <a:r>
              <a:rPr lang="cs-CZ" smtClean="0"/>
              <a:t>boca</a:t>
            </a:r>
            <a:r>
              <a:rPr lang="pt-PT" smtClean="0"/>
              <a:t>  /   benem=</a:t>
            </a:r>
            <a:r>
              <a:rPr lang="pt-PT" smtClean="0"/>
              <a:t> </a:t>
            </a:r>
            <a:r>
              <a:rPr lang="cs-CZ" smtClean="0"/>
              <a:t>bem</a:t>
            </a:r>
            <a:endParaRPr lang="pt-PT" smtClean="0"/>
          </a:p>
          <a:p>
            <a:r>
              <a:rPr lang="cs-CZ" smtClean="0"/>
              <a:t>P</a:t>
            </a:r>
            <a:r>
              <a:rPr lang="pt-PT" smtClean="0"/>
              <a:t>=</a:t>
            </a:r>
            <a:r>
              <a:rPr lang="pt-PT" b="1" smtClean="0"/>
              <a:t>P</a:t>
            </a:r>
            <a:r>
              <a:rPr lang="pt-PT" smtClean="0"/>
              <a:t>     p</a:t>
            </a:r>
            <a:r>
              <a:rPr lang="cs-CZ" smtClean="0"/>
              <a:t>acem</a:t>
            </a:r>
            <a:r>
              <a:rPr lang="pt-PT" smtClean="0"/>
              <a:t>= </a:t>
            </a:r>
            <a:r>
              <a:rPr lang="cs-CZ" smtClean="0"/>
              <a:t>paz</a:t>
            </a:r>
            <a:endParaRPr lang="cs-CZ"/>
          </a:p>
          <a:p>
            <a:r>
              <a:rPr lang="pt-PT" smtClean="0"/>
              <a:t>F=</a:t>
            </a:r>
            <a:r>
              <a:rPr lang="pt-PT" b="1" smtClean="0"/>
              <a:t>F</a:t>
            </a:r>
            <a:r>
              <a:rPr lang="pt-PT" smtClean="0"/>
              <a:t>     filium = filho</a:t>
            </a:r>
            <a:endParaRPr lang="cs-CZ"/>
          </a:p>
          <a:p>
            <a:r>
              <a:rPr lang="cs-CZ" smtClean="0"/>
              <a:t>P</a:t>
            </a:r>
            <a:r>
              <a:rPr lang="pt-PT" smtClean="0"/>
              <a:t>=</a:t>
            </a:r>
            <a:r>
              <a:rPr lang="pt-PT" b="1" smtClean="0"/>
              <a:t>P</a:t>
            </a:r>
            <a:r>
              <a:rPr lang="pt-PT" smtClean="0"/>
              <a:t>     p</a:t>
            </a:r>
            <a:r>
              <a:rPr lang="cs-CZ" smtClean="0"/>
              <a:t>ersōnam</a:t>
            </a:r>
            <a:r>
              <a:rPr lang="pt-PT" smtClean="0"/>
              <a:t> = </a:t>
            </a:r>
            <a:r>
              <a:rPr lang="cs-CZ" smtClean="0"/>
              <a:t>p</a:t>
            </a:r>
            <a:r>
              <a:rPr lang="cs-CZ" smtClean="0"/>
              <a:t>essoa</a:t>
            </a:r>
            <a:r>
              <a:rPr lang="cs-CZ"/>
              <a:t>	</a:t>
            </a:r>
            <a:endParaRPr lang="pt-PT" smtClean="0"/>
          </a:p>
          <a:p>
            <a:r>
              <a:rPr lang="pt-PT" smtClean="0"/>
              <a:t>V=</a:t>
            </a:r>
            <a:r>
              <a:rPr lang="pt-PT" b="1" smtClean="0"/>
              <a:t>U</a:t>
            </a:r>
            <a:r>
              <a:rPr lang="pt-PT" smtClean="0"/>
              <a:t>=</a:t>
            </a:r>
            <a:r>
              <a:rPr lang="pt-PT" b="1" smtClean="0"/>
              <a:t>V</a:t>
            </a:r>
            <a:r>
              <a:rPr lang="pt-PT" smtClean="0"/>
              <a:t> v</a:t>
            </a:r>
            <a:r>
              <a:rPr lang="cs-CZ" smtClean="0"/>
              <a:t>idēre</a:t>
            </a:r>
            <a:r>
              <a:rPr lang="pt-PT" smtClean="0"/>
              <a:t> = ver, vineum=uineum=vinho</a:t>
            </a:r>
          </a:p>
          <a:p>
            <a:r>
              <a:rPr lang="pt-PT" smtClean="0"/>
              <a:t>V=</a:t>
            </a:r>
            <a:r>
              <a:rPr lang="pt-PT" b="1" smtClean="0"/>
              <a:t>G</a:t>
            </a:r>
            <a:r>
              <a:rPr lang="pt-PT" smtClean="0"/>
              <a:t>   influência germàniica: uastare=gastar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65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Consoantes iniciais </a:t>
            </a:r>
            <a:r>
              <a:rPr lang="pt-PT" b="1" smtClean="0">
                <a:solidFill>
                  <a:srgbClr val="00B050"/>
                </a:solidFill>
              </a:rPr>
              <a:t>PALATAIS e VELARES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b="1" smtClean="0"/>
              <a:t>CA, CO CU </a:t>
            </a:r>
            <a:r>
              <a:rPr lang="pt-PT" smtClean="0"/>
              <a:t>[ka</a:t>
            </a:r>
            <a:r>
              <a:rPr lang="pt-PT" smtClean="0"/>
              <a:t>] </a:t>
            </a:r>
            <a:r>
              <a:rPr lang="pt-PT" smtClean="0"/>
              <a:t>[ko</a:t>
            </a:r>
            <a:r>
              <a:rPr lang="pt-PT" smtClean="0"/>
              <a:t>] </a:t>
            </a:r>
            <a:r>
              <a:rPr lang="pt-PT" smtClean="0"/>
              <a:t>[ku] </a:t>
            </a:r>
          </a:p>
          <a:p>
            <a:pPr marL="0" indent="0" algn="ctr">
              <a:buNone/>
            </a:pPr>
            <a:r>
              <a:rPr lang="pt-PT" smtClean="0"/>
              <a:t>c</a:t>
            </a:r>
            <a:r>
              <a:rPr lang="cs-CZ" smtClean="0"/>
              <a:t>antāre</a:t>
            </a:r>
            <a:r>
              <a:rPr lang="pt-PT" smtClean="0"/>
              <a:t>  = c</a:t>
            </a:r>
            <a:r>
              <a:rPr lang="cs-CZ" smtClean="0"/>
              <a:t>antar</a:t>
            </a:r>
            <a:r>
              <a:rPr lang="pt-PT" smtClean="0"/>
              <a:t>, c</a:t>
            </a:r>
            <a:r>
              <a:rPr lang="cs-CZ" smtClean="0"/>
              <a:t>olōrem</a:t>
            </a:r>
            <a:r>
              <a:rPr lang="pt-PT" smtClean="0"/>
              <a:t> = c</a:t>
            </a:r>
            <a:r>
              <a:rPr lang="cs-CZ" smtClean="0"/>
              <a:t>or</a:t>
            </a:r>
            <a:r>
              <a:rPr lang="pt-PT" smtClean="0"/>
              <a:t>,   c</a:t>
            </a:r>
            <a:r>
              <a:rPr lang="cs-CZ" smtClean="0"/>
              <a:t>ūlum</a:t>
            </a:r>
            <a:r>
              <a:rPr lang="pt-PT" smtClean="0"/>
              <a:t>  = c</a:t>
            </a:r>
            <a:r>
              <a:rPr lang="cs-CZ" smtClean="0"/>
              <a:t>u</a:t>
            </a:r>
            <a:endParaRPr lang="pt-PT" smtClean="0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 smtClean="0"/>
              <a:t>CE, CI </a:t>
            </a:r>
            <a:r>
              <a:rPr lang="pt-PT" b="1" smtClean="0"/>
              <a:t>[TSE] [TSE] =</a:t>
            </a:r>
            <a:r>
              <a:rPr lang="pt-PT" smtClean="0"/>
              <a:t>[SE] [SI] </a:t>
            </a:r>
          </a:p>
          <a:p>
            <a:pPr marL="0" indent="0" algn="ctr">
              <a:buNone/>
            </a:pPr>
            <a:r>
              <a:rPr lang="pt-PT" smtClean="0"/>
              <a:t>centum = cento, circa = cerca</a:t>
            </a:r>
            <a:endParaRPr lang="pt-PT" smtClean="0"/>
          </a:p>
          <a:p>
            <a:pPr algn="ctr"/>
            <a:endParaRPr lang="pt-PT" b="1" smtClean="0"/>
          </a:p>
          <a:p>
            <a:pPr algn="ctr"/>
            <a:endParaRPr lang="cs-CZ" b="1"/>
          </a:p>
          <a:p>
            <a:pPr marL="0" indent="0" algn="ctr">
              <a:buNone/>
            </a:pPr>
            <a:r>
              <a:rPr lang="pt-PT" b="1" smtClean="0"/>
              <a:t>C = G </a:t>
            </a:r>
            <a:r>
              <a:rPr lang="pt-PT" smtClean="0"/>
              <a:t>(influência de sândi = ver mais adiante</a:t>
            </a:r>
          </a:p>
          <a:p>
            <a:pPr marL="0" indent="0" algn="ctr">
              <a:buNone/>
            </a:pPr>
            <a:r>
              <a:rPr lang="cs-CZ" smtClean="0"/>
              <a:t>Cattum</a:t>
            </a:r>
            <a:r>
              <a:rPr lang="pt-PT" smtClean="0"/>
              <a:t>=gato,  caveam = gaiva</a:t>
            </a:r>
            <a:endParaRPr lang="cs-CZ"/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C=CH (influência francesa)</a:t>
            </a:r>
          </a:p>
          <a:p>
            <a:pPr marL="0" indent="0" algn="ctr">
              <a:buNone/>
            </a:pPr>
            <a:r>
              <a:rPr lang="pt-PT" b="1" smtClean="0"/>
              <a:t>chapéu, chefe</a:t>
            </a:r>
            <a:r>
              <a:rPr lang="pt-PT"/>
              <a:t> </a:t>
            </a:r>
            <a:r>
              <a:rPr lang="pt-PT" smtClean="0"/>
              <a:t> 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smtClean="0"/>
              <a:t>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518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Consoantes iniciais </a:t>
            </a:r>
            <a:r>
              <a:rPr lang="pt-PT" b="1" smtClean="0">
                <a:solidFill>
                  <a:srgbClr val="00B050"/>
                </a:solidFill>
              </a:rPr>
              <a:t>PALATAIS e VELARES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smtClean="0"/>
              <a:t> </a:t>
            </a:r>
            <a:r>
              <a:rPr lang="pt-PT" b="1" smtClean="0"/>
              <a:t>GA, GO, GU    </a:t>
            </a:r>
          </a:p>
          <a:p>
            <a:pPr marL="0" indent="0" algn="ctr">
              <a:buNone/>
            </a:pPr>
            <a:r>
              <a:rPr lang="pt-PT" b="1" smtClean="0"/>
              <a:t>[ga] [go] [gu] </a:t>
            </a:r>
          </a:p>
          <a:p>
            <a:pPr marL="0" indent="0" algn="ctr">
              <a:buNone/>
            </a:pPr>
            <a:r>
              <a:rPr lang="pt-PT" smtClean="0"/>
              <a:t>  g</a:t>
            </a:r>
            <a:r>
              <a:rPr lang="cs-CZ" smtClean="0"/>
              <a:t>allīnam</a:t>
            </a:r>
            <a:r>
              <a:rPr lang="pt-PT" smtClean="0"/>
              <a:t> = </a:t>
            </a:r>
            <a:r>
              <a:rPr lang="cs-CZ" smtClean="0"/>
              <a:t>galinha	</a:t>
            </a:r>
            <a:endParaRPr lang="pt-PT" smtClean="0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 smtClean="0"/>
              <a:t>GE, GI</a:t>
            </a:r>
            <a:r>
              <a:rPr lang="pt-PT" smtClean="0"/>
              <a:t>  </a:t>
            </a:r>
          </a:p>
          <a:p>
            <a:pPr marL="0" indent="0" algn="ctr">
              <a:buNone/>
            </a:pPr>
            <a:r>
              <a:rPr lang="pt-PT" b="1" smtClean="0"/>
              <a:t>[GE, GI] [GJE, GJI] [JE, JI] [DʒE, DʒI] [ʒE, ʒI] </a:t>
            </a:r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pt-PT" smtClean="0"/>
              <a:t>g</a:t>
            </a:r>
            <a:r>
              <a:rPr lang="cs-CZ" smtClean="0"/>
              <a:t>ĕnĕrum</a:t>
            </a:r>
            <a:r>
              <a:rPr lang="pt-PT" smtClean="0"/>
              <a:t> </a:t>
            </a:r>
            <a:r>
              <a:rPr lang="cs-CZ" smtClean="0"/>
              <a:t>genro</a:t>
            </a:r>
            <a:endParaRPr lang="pt-PT" smtClean="0"/>
          </a:p>
          <a:p>
            <a:pPr marL="0" indent="0" algn="ctr">
              <a:buNone/>
            </a:pPr>
            <a:endParaRPr lang="pt-PT" smtClean="0"/>
          </a:p>
          <a:p>
            <a:r>
              <a:rPr lang="pt-PT" smtClean="0"/>
              <a:t>ale: germanum – germaho – germão – irmão (o </a:t>
            </a:r>
            <a:r>
              <a:rPr lang="pt-PT" i="1" smtClean="0"/>
              <a:t>g</a:t>
            </a:r>
            <a:r>
              <a:rPr lang="pt-PT" smtClean="0"/>
              <a:t> aparecia, frequentemente, na posição intervocálica)</a:t>
            </a:r>
            <a:r>
              <a:rPr lang="cs-CZ" smtClean="0"/>
              <a:t>	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022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Consoantes iniciais </a:t>
            </a:r>
            <a:r>
              <a:rPr lang="pt-PT" b="1" smtClean="0">
                <a:solidFill>
                  <a:srgbClr val="00B050"/>
                </a:solidFill>
              </a:rPr>
              <a:t>PALATAIS e VELARES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 smtClean="0"/>
              <a:t>i  = j [ʒ]</a:t>
            </a:r>
          </a:p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smtClean="0"/>
              <a:t>ianuarium = janeiro</a:t>
            </a:r>
          </a:p>
          <a:p>
            <a:pPr marL="0" indent="0" algn="ctr">
              <a:buNone/>
            </a:pPr>
            <a:r>
              <a:rPr lang="pt-PT" smtClean="0"/>
              <a:t>uirare = jurar</a:t>
            </a:r>
          </a:p>
          <a:p>
            <a:pPr marL="0" indent="0" algn="ctr">
              <a:buNone/>
            </a:pPr>
            <a:r>
              <a:rPr lang="pt-PT" smtClean="0"/>
              <a:t>iulium=julho</a:t>
            </a:r>
          </a:p>
        </p:txBody>
      </p:sp>
    </p:spTree>
    <p:extLst>
      <p:ext uri="{BB962C8B-B14F-4D97-AF65-F5344CB8AC3E}">
        <p14:creationId xmlns:p14="http://schemas.microsoft.com/office/powerpoint/2010/main" val="902014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B050"/>
                </a:solidFill>
                <a:effectLst/>
              </a:rPr>
              <a:t>Sândi</a:t>
            </a:r>
            <a:r>
              <a:rPr lang="pt-PT" smtClean="0">
                <a:solidFill>
                  <a:srgbClr val="00B050"/>
                </a:solidFill>
                <a:effectLst/>
              </a:rPr>
              <a:t> ou </a:t>
            </a:r>
            <a:r>
              <a:rPr lang="pt-PT" b="1" smtClean="0">
                <a:solidFill>
                  <a:srgbClr val="00B050"/>
                </a:solidFill>
                <a:effectLst/>
              </a:rPr>
              <a:t>Sandhi</a:t>
            </a:r>
            <a:r>
              <a:rPr lang="pt-PT" smtClean="0">
                <a:solidFill>
                  <a:srgbClr val="00B050"/>
                </a:solidFill>
                <a:effectLst/>
              </a:rPr>
              <a:t> (sânscrito: संधि, "união")</a:t>
            </a:r>
            <a:endParaRPr lang="cs-CZ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mtClean="0">
                <a:effectLst/>
              </a:rPr>
              <a:t>é um termo usado para </a:t>
            </a:r>
            <a:r>
              <a:rPr lang="pt-PT" b="1" smtClean="0">
                <a:effectLst/>
              </a:rPr>
              <a:t>uma variedade de processos  fonológicos </a:t>
            </a:r>
            <a:r>
              <a:rPr lang="pt-PT" smtClean="0">
                <a:effectLst/>
              </a:rPr>
              <a:t>que ocorrem </a:t>
            </a:r>
            <a:r>
              <a:rPr lang="pt-PT" b="1" smtClean="0">
                <a:effectLst/>
              </a:rPr>
              <a:t>nas extremidades </a:t>
            </a:r>
            <a:r>
              <a:rPr lang="pt-PT" smtClean="0">
                <a:effectLst/>
              </a:rPr>
              <a:t>de um morfema ou palavra e consiste na alteração de sons devido a sons vizinhos ou na função gramatical de palavras adjacentes. Acontece particularmente na </a:t>
            </a:r>
            <a:r>
              <a:rPr lang="pt-PT" b="1" smtClean="0">
                <a:effectLst/>
              </a:rPr>
              <a:t>fonologia</a:t>
            </a:r>
            <a:r>
              <a:rPr lang="pt-PT" smtClean="0">
                <a:effectLst/>
              </a:rPr>
              <a:t> sânscrita, daí a denominação com uma palavra sânscrita, mas muitas línguas têm </a:t>
            </a:r>
            <a:r>
              <a:rPr lang="pt-PT" b="1" smtClean="0">
                <a:effectLst/>
              </a:rPr>
              <a:t>sandhi</a:t>
            </a:r>
            <a:r>
              <a:rPr lang="pt-PT" smtClean="0">
                <a:effectLst/>
              </a:rPr>
              <a:t>.</a:t>
            </a:r>
          </a:p>
          <a:p>
            <a:pPr marL="0" indent="0" algn="just">
              <a:buNone/>
            </a:pPr>
            <a:endParaRPr lang="pt-PT" smtClean="0">
              <a:effectLst/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302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00B050"/>
                </a:solidFill>
                <a:effectLst/>
              </a:rPr>
              <a:t>Sândi interno e externo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b="1" smtClean="0">
                <a:effectLst/>
              </a:rPr>
              <a:t>Sândi interno</a:t>
            </a:r>
            <a:r>
              <a:rPr lang="pt-PT" smtClean="0">
                <a:effectLst/>
              </a:rPr>
              <a:t> é a alteração de sons nas palavras </a:t>
            </a:r>
            <a:r>
              <a:rPr lang="pt-PT" b="1" smtClean="0">
                <a:effectLst/>
              </a:rPr>
              <a:t>nas extremidades dos morfemas</a:t>
            </a:r>
            <a:r>
              <a:rPr lang="pt-PT" smtClean="0">
                <a:effectLst/>
              </a:rPr>
              <a:t>, como em </a:t>
            </a:r>
            <a:r>
              <a:rPr lang="pt-PT" i="1" smtClean="0">
                <a:effectLst/>
              </a:rPr>
              <a:t>simpatia</a:t>
            </a:r>
            <a:r>
              <a:rPr lang="pt-PT" smtClean="0">
                <a:effectLst/>
              </a:rPr>
              <a:t> (</a:t>
            </a:r>
            <a:r>
              <a:rPr lang="pt-PT" i="1" smtClean="0">
                <a:effectLst/>
              </a:rPr>
              <a:t>sy</a:t>
            </a:r>
            <a:r>
              <a:rPr lang="pt-PT" b="1" i="1" smtClean="0">
                <a:effectLst/>
              </a:rPr>
              <a:t>n</a:t>
            </a:r>
            <a:r>
              <a:rPr lang="pt-PT" b="1" smtClean="0">
                <a:effectLst/>
              </a:rPr>
              <a:t> </a:t>
            </a:r>
            <a:r>
              <a:rPr lang="pt-PT" smtClean="0">
                <a:effectLst/>
              </a:rPr>
              <a:t>+ </a:t>
            </a:r>
            <a:r>
              <a:rPr lang="pt-PT" b="1" i="1" smtClean="0">
                <a:effectLst/>
              </a:rPr>
              <a:t>p</a:t>
            </a:r>
            <a:r>
              <a:rPr lang="pt-PT" i="1" smtClean="0">
                <a:effectLst/>
              </a:rPr>
              <a:t>athia</a:t>
            </a:r>
            <a:r>
              <a:rPr lang="pt-PT" smtClean="0">
                <a:effectLst/>
              </a:rPr>
              <a:t>).</a:t>
            </a:r>
          </a:p>
          <a:p>
            <a:endParaRPr lang="pt-PT" smtClean="0">
              <a:effectLst/>
            </a:endParaRPr>
          </a:p>
          <a:p>
            <a:r>
              <a:rPr lang="pt-PT" b="1" smtClean="0">
                <a:effectLst/>
              </a:rPr>
              <a:t>Sândi externo</a:t>
            </a:r>
            <a:r>
              <a:rPr lang="pt-PT" smtClean="0">
                <a:effectLst/>
              </a:rPr>
              <a:t> refere-se a mudanças encontradas nas extremidades </a:t>
            </a:r>
            <a:r>
              <a:rPr lang="pt-PT" b="1" smtClean="0">
                <a:effectLst/>
              </a:rPr>
              <a:t>ENTRE AS palavras</a:t>
            </a:r>
            <a:r>
              <a:rPr lang="pt-PT" smtClean="0">
                <a:effectLst/>
              </a:rPr>
              <a:t>, como na pronúncia de </a:t>
            </a:r>
            <a:r>
              <a:rPr lang="pt-PT" i="1" smtClean="0">
                <a:effectLst/>
              </a:rPr>
              <a:t>dois mil e um</a:t>
            </a:r>
            <a:r>
              <a:rPr lang="pt-PT" smtClean="0">
                <a:effectLst/>
              </a:rPr>
              <a:t>, [dojs mi</a:t>
            </a:r>
            <a:r>
              <a:rPr lang="pt-PT" b="1" smtClean="0">
                <a:effectLst/>
              </a:rPr>
              <a:t>li</a:t>
            </a:r>
            <a:r>
              <a:rPr lang="pt-PT" smtClean="0">
                <a:effectLst/>
              </a:rPr>
              <a:t> um].  </a:t>
            </a:r>
          </a:p>
          <a:p>
            <a:endParaRPr lang="pt-PT" smtClean="0">
              <a:effectLst/>
            </a:endParaRPr>
          </a:p>
          <a:p>
            <a:r>
              <a:rPr lang="pt-PT" smtClean="0">
                <a:effectLst/>
              </a:rPr>
              <a:t>Mesmo sendo extremamente comum na fala, o sandhi é tipicamente ignorado na escrita, (com exceção da distinção entre os artigos definidos </a:t>
            </a:r>
            <a:r>
              <a:rPr lang="pt-PT" i="1" smtClean="0">
                <a:effectLst/>
              </a:rPr>
              <a:t>a</a:t>
            </a:r>
            <a:r>
              <a:rPr lang="pt-PT" smtClean="0">
                <a:effectLst/>
              </a:rPr>
              <a:t> e </a:t>
            </a:r>
            <a:r>
              <a:rPr lang="pt-PT" i="1" smtClean="0">
                <a:effectLst/>
              </a:rPr>
              <a:t>um</a:t>
            </a:r>
            <a:r>
              <a:rPr lang="pt-PT" smtClean="0">
                <a:effectLst/>
              </a:rPr>
              <a:t>).  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124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Consoantes iniciais </a:t>
            </a:r>
            <a:r>
              <a:rPr lang="pt-PT" b="1" smtClean="0">
                <a:solidFill>
                  <a:srgbClr val="00B050"/>
                </a:solidFill>
              </a:rPr>
              <a:t>DENTAIS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smtClean="0"/>
              <a:t>D=D, T=T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smtClean="0"/>
              <a:t>d</a:t>
            </a:r>
            <a:r>
              <a:rPr lang="cs-CZ" smtClean="0"/>
              <a:t>are</a:t>
            </a:r>
            <a:r>
              <a:rPr lang="cs-CZ"/>
              <a:t>	</a:t>
            </a:r>
            <a:r>
              <a:rPr lang="pt-PT" smtClean="0"/>
              <a:t>	d</a:t>
            </a:r>
            <a:r>
              <a:rPr lang="cs-CZ" smtClean="0"/>
              <a:t>ar</a:t>
            </a:r>
            <a:r>
              <a:rPr lang="cs-CZ"/>
              <a:t>	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d</a:t>
            </a:r>
            <a:r>
              <a:rPr lang="cs-CZ" smtClean="0"/>
              <a:t>ĕcem</a:t>
            </a:r>
            <a:r>
              <a:rPr lang="cs-CZ"/>
              <a:t>	</a:t>
            </a:r>
            <a:r>
              <a:rPr lang="pt-PT" smtClean="0"/>
              <a:t>d</a:t>
            </a:r>
            <a:r>
              <a:rPr lang="cs-CZ" smtClean="0"/>
              <a:t>ez</a:t>
            </a:r>
            <a:r>
              <a:rPr lang="cs-CZ"/>
              <a:t>	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t</a:t>
            </a:r>
            <a:r>
              <a:rPr lang="cs-CZ" smtClean="0"/>
              <a:t>enēre</a:t>
            </a:r>
            <a:r>
              <a:rPr lang="cs-CZ"/>
              <a:t>	</a:t>
            </a:r>
            <a:r>
              <a:rPr lang="pt-PT" smtClean="0"/>
              <a:t>t</a:t>
            </a:r>
            <a:r>
              <a:rPr lang="cs-CZ" smtClean="0"/>
              <a:t>er</a:t>
            </a:r>
            <a:r>
              <a:rPr lang="cs-CZ"/>
              <a:t>	</a:t>
            </a:r>
            <a:endParaRPr lang="cs-CZ"/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79615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Factores mais </a:t>
            </a:r>
            <a:r>
              <a:rPr lang="pt-PT" b="1" smtClean="0">
                <a:solidFill>
                  <a:srgbClr val="FF0000"/>
                </a:solidFill>
              </a:rPr>
              <a:t>I</a:t>
            </a:r>
            <a:r>
              <a:rPr lang="cs-CZ" b="1" smtClean="0">
                <a:solidFill>
                  <a:srgbClr val="FF0000"/>
                </a:solidFill>
              </a:rPr>
              <a:t>mportantes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Para </a:t>
            </a:r>
            <a:r>
              <a:rPr lang="cs-CZ"/>
              <a:t>evolução das consoantes interessa, em primeiro lugar, </a:t>
            </a:r>
            <a:r>
              <a:rPr lang="cs-CZ" b="1"/>
              <a:t>a sua posição </a:t>
            </a:r>
            <a:r>
              <a:rPr lang="cs-CZ"/>
              <a:t>e o </a:t>
            </a:r>
            <a:r>
              <a:rPr lang="cs-CZ" b="1"/>
              <a:t>seu ambiente fónico</a:t>
            </a:r>
            <a:r>
              <a:rPr lang="cs-CZ"/>
              <a:t>. </a:t>
            </a:r>
            <a:endParaRPr lang="cs-CZ" smtClean="0"/>
          </a:p>
          <a:p>
            <a:pPr marL="0" indent="0" algn="just">
              <a:buNone/>
            </a:pPr>
            <a:r>
              <a:rPr lang="cs-CZ" smtClean="0"/>
              <a:t> </a:t>
            </a:r>
            <a:endParaRPr lang="cs-CZ"/>
          </a:p>
          <a:p>
            <a:pPr marL="0" indent="0" algn="just">
              <a:buNone/>
            </a:pPr>
            <a:r>
              <a:rPr lang="cs-CZ"/>
              <a:t> </a:t>
            </a:r>
          </a:p>
          <a:p>
            <a:pPr marL="0" indent="0" algn="just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847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00B050"/>
                </a:solidFill>
              </a:rPr>
              <a:t>Consoantes iniciais </a:t>
            </a:r>
            <a:r>
              <a:rPr lang="pt-PT" b="1" smtClean="0">
                <a:solidFill>
                  <a:srgbClr val="00B050"/>
                </a:solidFill>
              </a:rPr>
              <a:t>LÍQUIDAS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 smtClean="0"/>
              <a:t>L=L, R=R</a:t>
            </a:r>
          </a:p>
          <a:p>
            <a:pPr marL="0" indent="0" algn="ctr">
              <a:buNone/>
            </a:pPr>
            <a:r>
              <a:rPr lang="pt-PT" b="1" smtClean="0"/>
              <a:t>     l</a:t>
            </a:r>
            <a:r>
              <a:rPr lang="cs-CZ" smtClean="0"/>
              <a:t>ǔpum</a:t>
            </a:r>
            <a:r>
              <a:rPr lang="pt-PT" smtClean="0"/>
              <a:t> = l</a:t>
            </a:r>
            <a:r>
              <a:rPr lang="cs-CZ" smtClean="0"/>
              <a:t>obo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       </a:t>
            </a:r>
            <a:r>
              <a:rPr lang="pt-PT" b="1" smtClean="0"/>
              <a:t>l</a:t>
            </a:r>
            <a:r>
              <a:rPr lang="cs-CZ" smtClean="0"/>
              <a:t>ĭnguam</a:t>
            </a:r>
            <a:r>
              <a:rPr lang="pt-PT" smtClean="0"/>
              <a:t> = l</a:t>
            </a:r>
            <a:r>
              <a:rPr lang="cs-CZ" smtClean="0"/>
              <a:t>íngua</a:t>
            </a:r>
            <a:r>
              <a:rPr lang="cs-CZ"/>
              <a:t>	</a:t>
            </a:r>
            <a:r>
              <a:rPr lang="pt-PT" smtClean="0"/>
              <a:t> </a:t>
            </a:r>
          </a:p>
          <a:p>
            <a:pPr marL="0" indent="0" algn="ctr">
              <a:buNone/>
            </a:pPr>
            <a:r>
              <a:rPr lang="pt-PT" b="1" i="1" smtClean="0"/>
              <a:t>L </a:t>
            </a:r>
            <a:r>
              <a:rPr lang="pt-PT" smtClean="0"/>
              <a:t>nas posições fortes , escrito antigamente como </a:t>
            </a:r>
            <a:r>
              <a:rPr lang="pt-PT" b="1" i="1" smtClean="0"/>
              <a:t>LL</a:t>
            </a:r>
            <a:r>
              <a:rPr lang="pt-PT" smtClean="0"/>
              <a:t>, era </a:t>
            </a:r>
            <a:r>
              <a:rPr lang="pt-PT" b="1" smtClean="0"/>
              <a:t>mais longo</a:t>
            </a:r>
            <a:r>
              <a:rPr lang="pt-PT" smtClean="0"/>
              <a:t>, o que, possivelmente, evitou a queda do l inicial em situações intervocálicas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b="1" smtClean="0"/>
              <a:t>r</a:t>
            </a:r>
            <a:r>
              <a:rPr lang="cs-CZ" smtClean="0"/>
              <a:t>īuum</a:t>
            </a:r>
            <a:r>
              <a:rPr lang="pt-PT" smtClean="0"/>
              <a:t>= r</a:t>
            </a:r>
            <a:r>
              <a:rPr lang="cs-CZ" smtClean="0"/>
              <a:t>io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    </a:t>
            </a:r>
            <a:r>
              <a:rPr lang="pt-PT" b="1" smtClean="0"/>
              <a:t>r</a:t>
            </a:r>
            <a:r>
              <a:rPr lang="cs-CZ" smtClean="0"/>
              <a:t>ŏsam</a:t>
            </a:r>
            <a:r>
              <a:rPr lang="pt-PT" smtClean="0"/>
              <a:t> = r</a:t>
            </a:r>
            <a:r>
              <a:rPr lang="cs-CZ" smtClean="0"/>
              <a:t>osa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22499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00B050"/>
                </a:solidFill>
              </a:rPr>
              <a:t>Consoantes iniciais </a:t>
            </a:r>
            <a:r>
              <a:rPr lang="pt-PT" b="1" smtClean="0">
                <a:solidFill>
                  <a:srgbClr val="00B050"/>
                </a:solidFill>
              </a:rPr>
              <a:t>SIBILANTES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S=S 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cs-CZ" smtClean="0"/>
              <a:t>Sal</a:t>
            </a:r>
            <a:r>
              <a:rPr lang="pt-PT" smtClean="0"/>
              <a:t>         S</a:t>
            </a:r>
            <a:r>
              <a:rPr lang="cs-CZ" smtClean="0"/>
              <a:t>al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Sŏnum</a:t>
            </a:r>
            <a:r>
              <a:rPr lang="pt-PT" smtClean="0"/>
              <a:t>	Som</a:t>
            </a:r>
            <a:r>
              <a:rPr lang="cs-CZ"/>
              <a:t>	</a:t>
            </a:r>
            <a:r>
              <a:rPr lang="pt-PT" smtClean="0"/>
              <a:t> 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638786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00B050"/>
                </a:solidFill>
              </a:rPr>
              <a:t>Consoantes iniciais </a:t>
            </a:r>
            <a:r>
              <a:rPr lang="pt-PT" b="1" smtClean="0">
                <a:solidFill>
                  <a:srgbClr val="00B050"/>
                </a:solidFill>
              </a:rPr>
              <a:t>NASAIS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b="1" smtClean="0"/>
              <a:t>M=M </a:t>
            </a:r>
          </a:p>
          <a:p>
            <a:pPr marL="0" indent="0" algn="ctr">
              <a:buNone/>
            </a:pPr>
            <a:r>
              <a:rPr lang="pt-PT" b="1" smtClean="0"/>
              <a:t>m</a:t>
            </a:r>
            <a:r>
              <a:rPr lang="cs-CZ" smtClean="0"/>
              <a:t>onētam</a:t>
            </a:r>
            <a:r>
              <a:rPr lang="pt-PT" smtClean="0"/>
              <a:t>= </a:t>
            </a:r>
            <a:r>
              <a:rPr lang="pt-PT" b="1" smtClean="0"/>
              <a:t>m</a:t>
            </a:r>
            <a:r>
              <a:rPr lang="cs-CZ" smtClean="0"/>
              <a:t>oeda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m</a:t>
            </a:r>
            <a:r>
              <a:rPr lang="cs-CZ" smtClean="0"/>
              <a:t>ale</a:t>
            </a:r>
            <a:r>
              <a:rPr lang="pt-PT" smtClean="0"/>
              <a:t> = m</a:t>
            </a:r>
            <a:r>
              <a:rPr lang="cs-CZ" smtClean="0"/>
              <a:t>al</a:t>
            </a:r>
            <a:r>
              <a:rPr lang="cs-CZ"/>
              <a:t>	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m</a:t>
            </a:r>
            <a:r>
              <a:rPr lang="cs-CZ" smtClean="0"/>
              <a:t>ĕtum</a:t>
            </a:r>
            <a:r>
              <a:rPr lang="pt-PT" smtClean="0"/>
              <a:t>= m</a:t>
            </a:r>
            <a:r>
              <a:rPr lang="cs-CZ" smtClean="0"/>
              <a:t>edo</a:t>
            </a:r>
            <a:endParaRPr lang="pt-PT" smtClean="0"/>
          </a:p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N=N</a:t>
            </a:r>
          </a:p>
          <a:p>
            <a:pPr marL="0" indent="0" algn="ctr">
              <a:buNone/>
            </a:pPr>
            <a:r>
              <a:rPr lang="pt-PT" b="1" smtClean="0"/>
              <a:t>n</a:t>
            </a:r>
            <a:r>
              <a:rPr lang="cs-CZ" smtClean="0"/>
              <a:t>ātāre</a:t>
            </a:r>
            <a:r>
              <a:rPr lang="pt-PT" smtClean="0"/>
              <a:t> = </a:t>
            </a:r>
            <a:r>
              <a:rPr lang="pt-PT" b="1" smtClean="0"/>
              <a:t>n</a:t>
            </a:r>
            <a:r>
              <a:rPr lang="cs-CZ" smtClean="0"/>
              <a:t>adar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n</a:t>
            </a:r>
            <a:r>
              <a:rPr lang="cs-CZ" smtClean="0"/>
              <a:t>ŏuum</a:t>
            </a:r>
            <a:r>
              <a:rPr lang="pt-PT"/>
              <a:t>=</a:t>
            </a:r>
            <a:r>
              <a:rPr lang="pt-PT" smtClean="0"/>
              <a:t>n</a:t>
            </a:r>
            <a:r>
              <a:rPr lang="cs-CZ" smtClean="0"/>
              <a:t>ovo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n</a:t>
            </a:r>
            <a:r>
              <a:rPr lang="cs-CZ" smtClean="0"/>
              <a:t>ec</a:t>
            </a:r>
            <a:r>
              <a:rPr lang="pt-PT" smtClean="0"/>
              <a:t>=n</a:t>
            </a:r>
            <a:r>
              <a:rPr lang="cs-CZ" smtClean="0"/>
              <a:t>em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ne-quem</a:t>
            </a:r>
            <a:r>
              <a:rPr lang="pt-PT" smtClean="0"/>
              <a:t>=</a:t>
            </a:r>
            <a:r>
              <a:rPr lang="cs-CZ" smtClean="0"/>
              <a:t>nẽguem</a:t>
            </a:r>
            <a:r>
              <a:rPr lang="pt-PT" smtClean="0"/>
              <a:t> =</a:t>
            </a:r>
            <a:r>
              <a:rPr lang="cs-CZ" smtClean="0"/>
              <a:t>nenguem </a:t>
            </a:r>
            <a:r>
              <a:rPr lang="pt-PT" smtClean="0"/>
              <a:t>=n</a:t>
            </a:r>
            <a:r>
              <a:rPr lang="cs-CZ" smtClean="0"/>
              <a:t>inguém</a:t>
            </a:r>
            <a:r>
              <a:rPr lang="cs-CZ"/>
              <a:t>		</a:t>
            </a:r>
          </a:p>
          <a:p>
            <a:pPr marL="0" indent="0" algn="ctr">
              <a:buNone/>
            </a:pPr>
            <a:r>
              <a:rPr lang="cs-CZ" smtClean="0"/>
              <a:t>nūdum</a:t>
            </a:r>
            <a:r>
              <a:rPr lang="pt-PT"/>
              <a:t>=</a:t>
            </a:r>
            <a:r>
              <a:rPr lang="pt-PT" smtClean="0"/>
              <a:t>n</a:t>
            </a:r>
            <a:r>
              <a:rPr lang="cs-CZ" smtClean="0"/>
              <a:t>u</a:t>
            </a:r>
            <a:r>
              <a:rPr lang="cs-CZ"/>
              <a:t>	</a:t>
            </a:r>
            <a:endParaRPr lang="pt-PT" b="1" smtClean="0"/>
          </a:p>
        </p:txBody>
      </p:sp>
    </p:spTree>
    <p:extLst>
      <p:ext uri="{BB962C8B-B14F-4D97-AF65-F5344CB8AC3E}">
        <p14:creationId xmlns:p14="http://schemas.microsoft.com/office/powerpoint/2010/main" val="4148057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endParaRPr lang="cs-CZ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smtClean="0"/>
              <a:t> </a:t>
            </a:r>
            <a:endParaRPr lang="pt-PT" smtClean="0"/>
          </a:p>
          <a:p>
            <a:pPr marL="0" indent="0" algn="ctr">
              <a:buNone/>
            </a:pPr>
            <a:r>
              <a:rPr lang="cs-CZ" b="1" smtClean="0"/>
              <a:t>consoante</a:t>
            </a:r>
            <a:r>
              <a:rPr lang="pt-PT" b="1" smtClean="0"/>
              <a:t> </a:t>
            </a:r>
            <a:r>
              <a:rPr lang="cs-CZ" b="1" smtClean="0"/>
              <a:t>+</a:t>
            </a:r>
            <a:r>
              <a:rPr lang="pt-PT" b="1" smtClean="0"/>
              <a:t> L</a:t>
            </a:r>
          </a:p>
          <a:p>
            <a:pPr marL="0" indent="0" algn="ctr">
              <a:buNone/>
            </a:pPr>
            <a:r>
              <a:rPr lang="cs-CZ" b="1" smtClean="0"/>
              <a:t>consoante+R</a:t>
            </a: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velar</a:t>
            </a:r>
            <a:r>
              <a:rPr lang="pt-PT" b="1" smtClean="0"/>
              <a:t> </a:t>
            </a:r>
            <a:r>
              <a:rPr lang="cs-CZ" b="1" smtClean="0"/>
              <a:t>+</a:t>
            </a:r>
            <a:r>
              <a:rPr lang="pt-PT" b="1" smtClean="0"/>
              <a:t> L</a:t>
            </a:r>
          </a:p>
          <a:p>
            <a:pPr marL="0" indent="0" algn="ctr">
              <a:buNone/>
            </a:pPr>
            <a:r>
              <a:rPr lang="cs-CZ" b="1" smtClean="0"/>
              <a:t>dental +</a:t>
            </a:r>
            <a:r>
              <a:rPr lang="pt-PT" b="1" smtClean="0"/>
              <a:t>L</a:t>
            </a:r>
          </a:p>
          <a:p>
            <a:pPr marL="0" indent="0" algn="ctr">
              <a:buNone/>
            </a:pPr>
            <a:r>
              <a:rPr lang="cs-CZ" b="1" smtClean="0"/>
              <a:t>E protético</a:t>
            </a:r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132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 smtClean="0"/>
              <a:t> consoante</a:t>
            </a:r>
            <a:r>
              <a:rPr lang="pt-PT" b="1" smtClean="0"/>
              <a:t> </a:t>
            </a:r>
            <a:r>
              <a:rPr lang="cs-CZ" b="1" smtClean="0"/>
              <a:t>+</a:t>
            </a:r>
            <a:r>
              <a:rPr lang="pt-PT" b="1" smtClean="0"/>
              <a:t> 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BR=BR, CR=C</a:t>
            </a:r>
            <a:r>
              <a:rPr lang="pt-PT" b="1" smtClean="0"/>
              <a:t>R, DR=DR. FR=FR, GR=GR, TR=TR</a:t>
            </a:r>
            <a:endParaRPr lang="cs-CZ" b="1" smtClean="0"/>
          </a:p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/>
              <a:t>b</a:t>
            </a:r>
            <a:r>
              <a:rPr lang="cs-CZ" smtClean="0"/>
              <a:t>racchĭum</a:t>
            </a:r>
            <a:r>
              <a:rPr lang="pt-PT" smtClean="0"/>
              <a:t>  = </a:t>
            </a:r>
            <a:r>
              <a:rPr lang="cs-CZ" smtClean="0"/>
              <a:t>br</a:t>
            </a:r>
            <a:r>
              <a:rPr lang="cs-CZ" smtClean="0"/>
              <a:t>aço</a:t>
            </a:r>
            <a:r>
              <a:rPr lang="cs-CZ"/>
              <a:t>	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c</a:t>
            </a:r>
            <a:r>
              <a:rPr lang="cs-CZ" smtClean="0"/>
              <a:t>rēdo</a:t>
            </a:r>
            <a:r>
              <a:rPr lang="pt-PT" smtClean="0"/>
              <a:t>  </a:t>
            </a:r>
            <a:r>
              <a:rPr lang="pt-PT" smtClean="0"/>
              <a:t>= </a:t>
            </a:r>
            <a:r>
              <a:rPr lang="cs-CZ" smtClean="0"/>
              <a:t>cr</a:t>
            </a:r>
            <a:r>
              <a:rPr lang="cs-CZ" smtClean="0"/>
              <a:t>eio</a:t>
            </a:r>
            <a:r>
              <a:rPr lang="cs-CZ"/>
              <a:t>	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c</a:t>
            </a:r>
            <a:r>
              <a:rPr lang="cs-CZ" smtClean="0"/>
              <a:t>reātum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cs-CZ" smtClean="0"/>
              <a:t>cr</a:t>
            </a:r>
            <a:r>
              <a:rPr lang="cs-CZ" smtClean="0"/>
              <a:t>iado</a:t>
            </a:r>
            <a:r>
              <a:rPr lang="cs-CZ"/>
              <a:t>	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d</a:t>
            </a:r>
            <a:r>
              <a:rPr lang="cs-CZ" smtClean="0"/>
              <a:t>racōnem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cs-CZ" smtClean="0"/>
              <a:t>dr</a:t>
            </a:r>
            <a:r>
              <a:rPr lang="cs-CZ" smtClean="0"/>
              <a:t>agão</a:t>
            </a:r>
            <a:r>
              <a:rPr lang="cs-CZ"/>
              <a:t>	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f</a:t>
            </a:r>
            <a:r>
              <a:rPr lang="cs-CZ" smtClean="0"/>
              <a:t>ructum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cs-CZ" smtClean="0"/>
              <a:t>fr</a:t>
            </a:r>
            <a:r>
              <a:rPr lang="cs-CZ" smtClean="0"/>
              <a:t>uto</a:t>
            </a:r>
            <a:r>
              <a:rPr lang="cs-CZ"/>
              <a:t>	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g</a:t>
            </a:r>
            <a:r>
              <a:rPr lang="cs-CZ" smtClean="0"/>
              <a:t>ranum</a:t>
            </a:r>
            <a:r>
              <a:rPr lang="pt-PT" smtClean="0"/>
              <a:t> =</a:t>
            </a:r>
            <a:r>
              <a:rPr lang="pt-PT" smtClean="0"/>
              <a:t> </a:t>
            </a:r>
            <a:r>
              <a:rPr lang="cs-CZ" smtClean="0"/>
              <a:t>gr</a:t>
            </a:r>
            <a:r>
              <a:rPr lang="cs-CZ" smtClean="0"/>
              <a:t>ão</a:t>
            </a:r>
            <a:r>
              <a:rPr lang="cs-CZ"/>
              <a:t>	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p</a:t>
            </a:r>
            <a:r>
              <a:rPr lang="cs-CZ" smtClean="0"/>
              <a:t>ratum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pt-PT" smtClean="0"/>
              <a:t>p</a:t>
            </a:r>
            <a:r>
              <a:rPr lang="cs-CZ" smtClean="0"/>
              <a:t>r</a:t>
            </a:r>
            <a:r>
              <a:rPr lang="cs-CZ" smtClean="0"/>
              <a:t>ato</a:t>
            </a:r>
            <a:r>
              <a:rPr lang="cs-CZ"/>
              <a:t>	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t</a:t>
            </a:r>
            <a:r>
              <a:rPr lang="cs-CZ" smtClean="0"/>
              <a:t>rĕdĕcim</a:t>
            </a:r>
            <a:r>
              <a:rPr lang="pt-PT" smtClean="0"/>
              <a:t> =</a:t>
            </a:r>
            <a:r>
              <a:rPr lang="pt-PT" smtClean="0"/>
              <a:t> </a:t>
            </a:r>
            <a:r>
              <a:rPr lang="cs-CZ" smtClean="0"/>
              <a:t>tr</a:t>
            </a:r>
            <a:r>
              <a:rPr lang="cs-CZ" smtClean="0"/>
              <a:t>eze</a:t>
            </a:r>
            <a:r>
              <a:rPr lang="cs-CZ"/>
              <a:t>	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010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 smtClean="0"/>
              <a:t> consoante</a:t>
            </a:r>
            <a:r>
              <a:rPr lang="pt-PT" b="1" smtClean="0"/>
              <a:t> </a:t>
            </a:r>
            <a:r>
              <a:rPr lang="cs-CZ" b="1" smtClean="0"/>
              <a:t>+</a:t>
            </a:r>
            <a:r>
              <a:rPr lang="pt-PT" b="1" smtClean="0"/>
              <a:t> 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BL=BR (bl=erudito: blasfemar)</a:t>
            </a:r>
          </a:p>
          <a:p>
            <a:pPr marL="0" indent="0" algn="ctr">
              <a:buNone/>
            </a:pPr>
            <a:r>
              <a:rPr lang="pt-PT" b="1" smtClean="0"/>
              <a:t>CL= CR,CL, CH</a:t>
            </a:r>
          </a:p>
          <a:p>
            <a:pPr marL="0" indent="0" algn="ctr">
              <a:buNone/>
            </a:pPr>
            <a:r>
              <a:rPr lang="pt-PT" b="1" smtClean="0"/>
              <a:t>FL= FR, FL, CH</a:t>
            </a:r>
          </a:p>
          <a:p>
            <a:pPr marL="0" indent="0" algn="ctr">
              <a:buNone/>
            </a:pPr>
            <a:r>
              <a:rPr lang="pt-PT" b="1" smtClean="0"/>
              <a:t>GL= L, GR</a:t>
            </a:r>
          </a:p>
          <a:p>
            <a:pPr marL="0" indent="0" algn="ctr">
              <a:buNone/>
            </a:pPr>
            <a:r>
              <a:rPr lang="pt-PT" b="1" smtClean="0"/>
              <a:t>PL= CH, PR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127088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 smtClean="0"/>
              <a:t> consoante</a:t>
            </a:r>
            <a:r>
              <a:rPr lang="pt-PT" b="1" smtClean="0"/>
              <a:t> </a:t>
            </a:r>
            <a:r>
              <a:rPr lang="cs-CZ" b="1" smtClean="0"/>
              <a:t>+</a:t>
            </a:r>
            <a:r>
              <a:rPr lang="pt-PT" b="1" smtClean="0"/>
              <a:t> 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171700" lvl="5" indent="0">
              <a:buNone/>
            </a:pPr>
            <a:r>
              <a:rPr lang="pt-PT"/>
              <a:t>b</a:t>
            </a:r>
            <a:r>
              <a:rPr lang="cs-CZ" smtClean="0"/>
              <a:t>landum</a:t>
            </a:r>
            <a:r>
              <a:rPr lang="pt-PT" smtClean="0"/>
              <a:t> =</a:t>
            </a:r>
            <a:r>
              <a:rPr lang="cs-CZ"/>
              <a:t>	</a:t>
            </a:r>
            <a:r>
              <a:rPr lang="pt-PT" smtClean="0"/>
              <a:t> br</a:t>
            </a:r>
            <a:r>
              <a:rPr lang="cs-CZ" smtClean="0"/>
              <a:t>ando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c</a:t>
            </a:r>
            <a:r>
              <a:rPr lang="cs-CZ" smtClean="0"/>
              <a:t>lavem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c</a:t>
            </a:r>
            <a:r>
              <a:rPr lang="cs-CZ" smtClean="0"/>
              <a:t>ave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c</a:t>
            </a:r>
            <a:r>
              <a:rPr lang="cs-CZ" smtClean="0"/>
              <a:t>lamāre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ch</a:t>
            </a:r>
            <a:r>
              <a:rPr lang="cs-CZ" smtClean="0"/>
              <a:t>amar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c</a:t>
            </a:r>
            <a:r>
              <a:rPr lang="cs-CZ" smtClean="0"/>
              <a:t>lauum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cr</a:t>
            </a:r>
            <a:r>
              <a:rPr lang="cs-CZ" smtClean="0"/>
              <a:t>avo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c</a:t>
            </a:r>
            <a:r>
              <a:rPr lang="cs-CZ" smtClean="0"/>
              <a:t>lĭma</a:t>
            </a:r>
            <a:r>
              <a:rPr lang="cs-CZ"/>
              <a:t>	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cl</a:t>
            </a:r>
            <a:r>
              <a:rPr lang="cs-CZ" smtClean="0"/>
              <a:t>ima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c</a:t>
            </a:r>
            <a:r>
              <a:rPr lang="cs-CZ" smtClean="0"/>
              <a:t>larum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cl</a:t>
            </a:r>
            <a:r>
              <a:rPr lang="cs-CZ" smtClean="0"/>
              <a:t>aro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f</a:t>
            </a:r>
            <a:r>
              <a:rPr lang="cs-CZ" smtClean="0"/>
              <a:t>lōrem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fl</a:t>
            </a:r>
            <a:r>
              <a:rPr lang="cs-CZ" smtClean="0"/>
              <a:t>or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f</a:t>
            </a:r>
            <a:r>
              <a:rPr lang="cs-CZ" smtClean="0"/>
              <a:t>lagrāre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ch</a:t>
            </a:r>
            <a:r>
              <a:rPr lang="cs-CZ" smtClean="0"/>
              <a:t>eirar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f</a:t>
            </a:r>
            <a:r>
              <a:rPr lang="cs-CZ" smtClean="0"/>
              <a:t>laccum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fr</a:t>
            </a:r>
            <a:r>
              <a:rPr lang="cs-CZ" smtClean="0"/>
              <a:t>aco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g</a:t>
            </a:r>
            <a:r>
              <a:rPr lang="cs-CZ" smtClean="0"/>
              <a:t>larĕam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l</a:t>
            </a:r>
            <a:r>
              <a:rPr lang="cs-CZ" smtClean="0"/>
              <a:t>eira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g</a:t>
            </a:r>
            <a:r>
              <a:rPr lang="cs-CZ" smtClean="0"/>
              <a:t>lŏbum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gl</a:t>
            </a:r>
            <a:r>
              <a:rPr lang="cs-CZ" smtClean="0"/>
              <a:t>obo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g</a:t>
            </a:r>
            <a:r>
              <a:rPr lang="cs-CZ" smtClean="0"/>
              <a:t>lōrĭam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gl</a:t>
            </a:r>
            <a:r>
              <a:rPr lang="cs-CZ" smtClean="0"/>
              <a:t>ória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p</a:t>
            </a:r>
            <a:r>
              <a:rPr lang="cs-CZ" smtClean="0"/>
              <a:t>lāgam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ch</a:t>
            </a:r>
            <a:r>
              <a:rPr lang="cs-CZ" smtClean="0"/>
              <a:t>aga</a:t>
            </a:r>
            <a:r>
              <a:rPr lang="cs-CZ"/>
              <a:t>	</a:t>
            </a:r>
            <a:r>
              <a:rPr lang="pt-PT" smtClean="0"/>
              <a:t> 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p</a:t>
            </a:r>
            <a:r>
              <a:rPr lang="cs-CZ" smtClean="0"/>
              <a:t>lēnum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ch</a:t>
            </a:r>
            <a:r>
              <a:rPr lang="cs-CZ" smtClean="0"/>
              <a:t>eio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2171700" lvl="5" indent="0">
              <a:buNone/>
            </a:pPr>
            <a:r>
              <a:rPr lang="pt-PT" smtClean="0"/>
              <a:t>p</a:t>
            </a:r>
            <a:r>
              <a:rPr lang="cs-CZ" smtClean="0"/>
              <a:t>lacēre</a:t>
            </a:r>
            <a:r>
              <a:rPr lang="pt-PT" smtClean="0"/>
              <a:t> = </a:t>
            </a:r>
            <a:r>
              <a:rPr lang="cs-CZ"/>
              <a:t>	</a:t>
            </a:r>
            <a:r>
              <a:rPr lang="pt-PT" smtClean="0"/>
              <a:t>pr</a:t>
            </a:r>
            <a:r>
              <a:rPr lang="cs-CZ" smtClean="0"/>
              <a:t>azer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7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cs-CZ" b="1" smtClean="0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 smtClean="0"/>
              <a:t> </a:t>
            </a:r>
            <a:r>
              <a:rPr lang="pt-PT" b="1" smtClean="0"/>
              <a:t/>
            </a:r>
            <a:br>
              <a:rPr lang="pt-PT" b="1" smtClean="0"/>
            </a:br>
            <a:r>
              <a:rPr lang="cs-CZ" b="1" smtClean="0"/>
              <a:t>velar</a:t>
            </a:r>
            <a:r>
              <a:rPr lang="pt-PT" b="1" smtClean="0"/>
              <a:t> </a:t>
            </a:r>
            <a:r>
              <a:rPr lang="cs-CZ" b="1" smtClean="0"/>
              <a:t>+</a:t>
            </a:r>
            <a:r>
              <a:rPr lang="pt-PT" b="1" smtClean="0"/>
              <a:t> L</a:t>
            </a:r>
            <a:endParaRPr lang="pt-PT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qu =qu, c </a:t>
            </a:r>
            <a:r>
              <a:rPr lang="pt-PT" b="1" smtClean="0">
                <a:latin typeface="Times New Roman"/>
                <a:cs typeface="Times New Roman"/>
              </a:rPr>
              <a:t>[k]</a:t>
            </a:r>
          </a:p>
          <a:p>
            <a:pPr marL="0" indent="0" algn="ctr">
              <a:buNone/>
            </a:pPr>
            <a:r>
              <a:rPr lang="pt-PT" b="1" smtClean="0">
                <a:latin typeface="Times New Roman"/>
                <a:cs typeface="Times New Roman"/>
              </a:rPr>
              <a:t>que, que </a:t>
            </a:r>
            <a:r>
              <a:rPr lang="pt-PT" b="1" smtClean="0">
                <a:latin typeface="Times New Roman"/>
                <a:cs typeface="Times New Roman"/>
              </a:rPr>
              <a:t>[ke] [ki]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q</a:t>
            </a:r>
            <a:r>
              <a:rPr lang="cs-CZ" smtClean="0"/>
              <a:t>uasi</a:t>
            </a:r>
            <a:r>
              <a:rPr lang="pt-PT" smtClean="0"/>
              <a:t> = qu</a:t>
            </a:r>
            <a:r>
              <a:rPr lang="cs-CZ" smtClean="0"/>
              <a:t>ase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q</a:t>
            </a:r>
            <a:r>
              <a:rPr lang="cs-CZ" smtClean="0"/>
              <a:t>uando</a:t>
            </a:r>
            <a:r>
              <a:rPr lang="pt-PT" smtClean="0"/>
              <a:t> = </a:t>
            </a:r>
            <a:r>
              <a:rPr lang="cs-CZ" smtClean="0"/>
              <a:t>ando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q</a:t>
            </a:r>
            <a:r>
              <a:rPr lang="cs-CZ" smtClean="0"/>
              <a:t>uatto</a:t>
            </a:r>
            <a:r>
              <a:rPr lang="pt-PT" smtClean="0"/>
              <a:t>r = qu</a:t>
            </a:r>
            <a:r>
              <a:rPr lang="cs-CZ" smtClean="0"/>
              <a:t>arto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q</a:t>
            </a:r>
            <a:r>
              <a:rPr lang="cs-CZ" smtClean="0"/>
              <a:t>uid</a:t>
            </a:r>
            <a:r>
              <a:rPr lang="pt-PT" smtClean="0"/>
              <a:t> = qu</a:t>
            </a:r>
            <a:r>
              <a:rPr lang="cs-CZ" smtClean="0"/>
              <a:t>e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q</a:t>
            </a:r>
            <a:r>
              <a:rPr lang="cs-CZ" smtClean="0"/>
              <a:t>uīntum</a:t>
            </a:r>
            <a:r>
              <a:rPr lang="pt-PT" smtClean="0"/>
              <a:t> = qu</a:t>
            </a:r>
            <a:r>
              <a:rPr lang="cs-CZ" smtClean="0"/>
              <a:t>into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925748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t-PT" b="1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smtClean="0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 smtClean="0"/>
              <a:t> </a:t>
            </a:r>
            <a:r>
              <a:rPr lang="pt-PT" b="1" smtClean="0"/>
              <a:t/>
            </a:r>
            <a:br>
              <a:rPr lang="pt-PT" b="1" smtClean="0"/>
            </a:br>
            <a:r>
              <a:rPr lang="cs-CZ" b="1" smtClean="0"/>
              <a:t>dental +</a:t>
            </a:r>
            <a:r>
              <a:rPr lang="pt-PT" b="1" smtClean="0"/>
              <a:t> i</a:t>
            </a:r>
            <a:br>
              <a:rPr lang="pt-PT" b="1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arcaico </a:t>
            </a:r>
          </a:p>
          <a:p>
            <a:pPr marL="0" indent="0" algn="ctr">
              <a:buNone/>
            </a:pPr>
            <a:r>
              <a:rPr lang="pt-PT" b="1" smtClean="0"/>
              <a:t>di</a:t>
            </a:r>
            <a:r>
              <a:rPr lang="pt-PT" smtClean="0"/>
              <a:t> + vogal = </a:t>
            </a:r>
            <a:r>
              <a:rPr lang="pt-PT" b="1" smtClean="0"/>
              <a:t>g [ʒ]</a:t>
            </a:r>
            <a:r>
              <a:rPr lang="pt-PT" smtClean="0"/>
              <a:t> </a:t>
            </a:r>
          </a:p>
          <a:p>
            <a:pPr marL="0" indent="0" algn="ctr">
              <a:buNone/>
            </a:pPr>
            <a:r>
              <a:rPr lang="pt-PT" smtClean="0"/>
              <a:t>diaria = geira</a:t>
            </a:r>
            <a:r>
              <a:rPr lang="cs-CZ"/>
              <a:t> </a:t>
            </a:r>
            <a:endParaRPr lang="pt-PT" smtClean="0"/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mas mantido em: </a:t>
            </a:r>
          </a:p>
          <a:p>
            <a:pPr marL="0" indent="0" algn="ctr">
              <a:buNone/>
            </a:pPr>
            <a:r>
              <a:rPr lang="pt-PT" b="1" smtClean="0"/>
              <a:t>d</a:t>
            </a:r>
            <a:r>
              <a:rPr lang="cs-CZ" b="1" smtClean="0"/>
              <a:t>iu</a:t>
            </a:r>
            <a:r>
              <a:rPr lang="cs-CZ" smtClean="0"/>
              <a:t>rnālem</a:t>
            </a:r>
            <a:r>
              <a:rPr lang="pt-PT" smtClean="0"/>
              <a:t> = </a:t>
            </a:r>
            <a:r>
              <a:rPr lang="pt-PT" b="1" smtClean="0"/>
              <a:t>j</a:t>
            </a:r>
            <a:r>
              <a:rPr lang="pt-PT" smtClean="0"/>
              <a:t>ornal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677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cs-CZ" b="1" smtClean="0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 smtClean="0"/>
              <a:t> </a:t>
            </a:r>
            <a:r>
              <a:rPr lang="pt-PT" b="1" smtClean="0"/>
              <a:t/>
            </a:r>
            <a:br>
              <a:rPr lang="pt-PT" b="1" smtClean="0"/>
            </a:br>
            <a:r>
              <a:rPr lang="cs-CZ" b="1" smtClean="0"/>
              <a:t>E protético</a:t>
            </a:r>
            <a:endParaRPr lang="cs-CZ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PT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PT" smtClean="0">
                <a:solidFill>
                  <a:srgbClr val="FF0000"/>
                </a:solidFill>
              </a:rPr>
              <a:t>st,   </a:t>
            </a:r>
            <a:r>
              <a:rPr lang="pt-PT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sp, </a:t>
            </a:r>
            <a:r>
              <a:rPr lang="pt-PT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sc,    </a:t>
            </a:r>
            <a:r>
              <a:rPr lang="pt-PT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str,    </a:t>
            </a:r>
            <a:r>
              <a:rPr lang="pt-PT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scl,   </a:t>
            </a:r>
            <a:r>
              <a:rPr lang="pt-PT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scr,   </a:t>
            </a:r>
            <a:r>
              <a:rPr lang="pt-PT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sm </a:t>
            </a:r>
            <a:r>
              <a:rPr lang="pt-PT" smtClean="0"/>
              <a:t>+</a:t>
            </a:r>
            <a:r>
              <a:rPr lang="pt-PT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pt-PT" smtClean="0"/>
              <a:t>vogal </a:t>
            </a:r>
          </a:p>
          <a:p>
            <a:pPr marL="0" indent="0" algn="ctr">
              <a:buNone/>
            </a:pPr>
            <a:r>
              <a:rPr lang="pt-PT" smtClean="0"/>
              <a:t>=</a:t>
            </a:r>
          </a:p>
          <a:p>
            <a:pPr marL="0" indent="0" algn="ctr">
              <a:buNone/>
            </a:pPr>
            <a:r>
              <a:rPr lang="pt-PT" smtClean="0">
                <a:solidFill>
                  <a:srgbClr val="FF0000"/>
                </a:solidFill>
              </a:rPr>
              <a:t>est</a:t>
            </a:r>
            <a:r>
              <a:rPr lang="pt-PT" smtClean="0"/>
              <a:t>,   </a:t>
            </a:r>
            <a:r>
              <a:rPr lang="pt-PT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esp </a:t>
            </a:r>
            <a:r>
              <a:rPr lang="pt-PT" smtClean="0"/>
              <a:t>,   </a:t>
            </a:r>
            <a:r>
              <a:rPr lang="pt-PT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esc,   </a:t>
            </a:r>
            <a:r>
              <a:rPr lang="pt-PT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estr, </a:t>
            </a:r>
            <a:r>
              <a:rPr lang="pt-PT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scl,   </a:t>
            </a:r>
            <a:r>
              <a:rPr lang="pt-PT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escr</a:t>
            </a:r>
            <a:r>
              <a:rPr lang="pt-PT" smtClean="0"/>
              <a:t>,  </a:t>
            </a:r>
            <a:r>
              <a:rPr lang="pt-PT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esm</a:t>
            </a:r>
            <a:r>
              <a:rPr lang="pt-PT" smtClean="0"/>
              <a:t> </a:t>
            </a:r>
          </a:p>
          <a:p>
            <a:endParaRPr lang="pt-PT"/>
          </a:p>
          <a:p>
            <a:pPr marL="0" indent="0" algn="ctr">
              <a:buNone/>
            </a:pPr>
            <a:r>
              <a:rPr lang="pt-PT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678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No início de palavra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mtClean="0"/>
              <a:t>No início de palavra </a:t>
            </a:r>
            <a:r>
              <a:rPr lang="cs-CZ" b="1" smtClean="0"/>
              <a:t>as consoantes </a:t>
            </a:r>
            <a:r>
              <a:rPr lang="cs-CZ" b="1" smtClean="0">
                <a:solidFill>
                  <a:srgbClr val="FF0000"/>
                </a:solidFill>
              </a:rPr>
              <a:t>não são </a:t>
            </a:r>
            <a:r>
              <a:rPr lang="cs-CZ" b="1" smtClean="0"/>
              <a:t>tratadas da mesma forma que no interior</a:t>
            </a:r>
            <a:r>
              <a:rPr lang="cs-CZ" smtClean="0"/>
              <a:t>, caso em que se </a:t>
            </a:r>
            <a:r>
              <a:rPr lang="cs-CZ" u="sng" smtClean="0">
                <a:solidFill>
                  <a:srgbClr val="FF0000"/>
                </a:solidFill>
              </a:rPr>
              <a:t>deve ter em conta </a:t>
            </a:r>
            <a:r>
              <a:rPr lang="cs-CZ" smtClean="0"/>
              <a:t>se</a:t>
            </a:r>
          </a:p>
          <a:p>
            <a:pPr algn="just"/>
            <a:r>
              <a:rPr lang="cs-CZ" smtClean="0"/>
              <a:t>se encontram </a:t>
            </a:r>
            <a:r>
              <a:rPr lang="cs-CZ" b="1" smtClean="0"/>
              <a:t>entre v</a:t>
            </a:r>
            <a:r>
              <a:rPr lang="cs-CZ" smtClean="0"/>
              <a:t>ogais,  </a:t>
            </a:r>
          </a:p>
          <a:p>
            <a:pPr algn="just"/>
            <a:r>
              <a:rPr lang="cs-CZ" b="1" smtClean="0"/>
              <a:t>antes</a:t>
            </a:r>
            <a:r>
              <a:rPr lang="cs-CZ" smtClean="0"/>
              <a:t> de </a:t>
            </a:r>
            <a:r>
              <a:rPr lang="cs-CZ" b="1" smtClean="0"/>
              <a:t>c</a:t>
            </a:r>
            <a:r>
              <a:rPr lang="cs-CZ" smtClean="0"/>
              <a:t>onsoantes</a:t>
            </a:r>
          </a:p>
          <a:p>
            <a:pPr algn="just"/>
            <a:r>
              <a:rPr lang="cs-CZ" b="1" smtClean="0"/>
              <a:t>depois</a:t>
            </a:r>
            <a:r>
              <a:rPr lang="cs-CZ" smtClean="0"/>
              <a:t> de </a:t>
            </a:r>
            <a:r>
              <a:rPr lang="cs-CZ" b="1" smtClean="0"/>
              <a:t>c</a:t>
            </a:r>
            <a:r>
              <a:rPr lang="cs-CZ" smtClean="0"/>
              <a:t>onsoantes</a:t>
            </a:r>
          </a:p>
          <a:p>
            <a:pPr algn="just"/>
            <a:r>
              <a:rPr lang="cs-CZ" b="1" smtClean="0"/>
              <a:t>entre</a:t>
            </a:r>
            <a:r>
              <a:rPr lang="cs-CZ" smtClean="0"/>
              <a:t> outras </a:t>
            </a:r>
            <a:r>
              <a:rPr lang="cs-CZ" b="1" smtClean="0"/>
              <a:t>c</a:t>
            </a:r>
            <a:r>
              <a:rPr lang="cs-CZ" smtClean="0"/>
              <a:t>onsoantes, </a:t>
            </a:r>
          </a:p>
          <a:p>
            <a:pPr algn="just"/>
            <a:r>
              <a:rPr lang="cs-CZ" smtClean="0"/>
              <a:t>em ligação com </a:t>
            </a:r>
            <a:r>
              <a:rPr lang="cs-CZ" b="1" smtClean="0"/>
              <a:t>as semiconsoantes </a:t>
            </a:r>
            <a:r>
              <a:rPr lang="cs-CZ" smtClean="0"/>
              <a:t>(i,u).</a:t>
            </a:r>
          </a:p>
          <a:p>
            <a:pPr algn="just"/>
            <a:r>
              <a:rPr lang="cs-CZ" b="1" smtClean="0"/>
              <a:t>no final </a:t>
            </a:r>
            <a:r>
              <a:rPr lang="cs-CZ" smtClean="0"/>
              <a:t>da palavra. </a:t>
            </a:r>
          </a:p>
          <a:p>
            <a:pPr algn="just"/>
            <a:r>
              <a:rPr lang="cs-CZ" smtClean="0"/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62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 smtClean="0"/>
              <a:t> </a:t>
            </a:r>
            <a:r>
              <a:rPr lang="pt-PT" b="1" smtClean="0"/>
              <a:t/>
            </a:r>
            <a:br>
              <a:rPr lang="pt-PT" b="1" smtClean="0"/>
            </a:br>
            <a:r>
              <a:rPr lang="cs-CZ" b="1" smtClean="0"/>
              <a:t>E protético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smtClean="0"/>
              <a:t>s</a:t>
            </a:r>
            <a:r>
              <a:rPr lang="cs-CZ" smtClean="0"/>
              <a:t>cūtum</a:t>
            </a:r>
            <a:r>
              <a:rPr lang="pt-PT" smtClean="0"/>
              <a:t> = </a:t>
            </a:r>
            <a:r>
              <a:rPr lang="pt-PT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 smtClean="0"/>
              <a:t>s</a:t>
            </a:r>
            <a:r>
              <a:rPr lang="cs-CZ" smtClean="0"/>
              <a:t>cudo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s</a:t>
            </a:r>
            <a:r>
              <a:rPr lang="cs-CZ" smtClean="0"/>
              <a:t>tūdĭum</a:t>
            </a:r>
            <a:r>
              <a:rPr lang="pt-PT" smtClean="0"/>
              <a:t> = </a:t>
            </a:r>
            <a:r>
              <a:rPr lang="pt-PT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 smtClean="0"/>
              <a:t>s</a:t>
            </a:r>
            <a:r>
              <a:rPr lang="cs-CZ" smtClean="0"/>
              <a:t>tudo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s</a:t>
            </a:r>
            <a:r>
              <a:rPr lang="cs-CZ" smtClean="0"/>
              <a:t>trĭctum</a:t>
            </a:r>
            <a:r>
              <a:rPr lang="pt-PT" smtClean="0"/>
              <a:t> = </a:t>
            </a:r>
            <a:r>
              <a:rPr lang="pt-PT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 smtClean="0"/>
              <a:t>s</a:t>
            </a:r>
            <a:r>
              <a:rPr lang="cs-CZ" smtClean="0"/>
              <a:t>trito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s</a:t>
            </a:r>
            <a:r>
              <a:rPr lang="cs-CZ" smtClean="0"/>
              <a:t>pērāre</a:t>
            </a:r>
            <a:r>
              <a:rPr lang="pt-PT" smtClean="0"/>
              <a:t> = </a:t>
            </a:r>
            <a:r>
              <a:rPr lang="pt-PT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 smtClean="0"/>
              <a:t>s</a:t>
            </a:r>
            <a:r>
              <a:rPr lang="cs-CZ" smtClean="0"/>
              <a:t>perar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s</a:t>
            </a:r>
            <a:r>
              <a:rPr lang="cs-CZ" smtClean="0"/>
              <a:t>maragdum</a:t>
            </a:r>
            <a:r>
              <a:rPr lang="pt-PT" smtClean="0"/>
              <a:t> = </a:t>
            </a:r>
            <a:r>
              <a:rPr lang="pt-PT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 smtClean="0"/>
              <a:t>s</a:t>
            </a:r>
            <a:r>
              <a:rPr lang="cs-CZ" smtClean="0"/>
              <a:t>meralda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s</a:t>
            </a:r>
            <a:r>
              <a:rPr lang="cs-CZ" smtClean="0"/>
              <a:t>clauum</a:t>
            </a:r>
            <a:r>
              <a:rPr lang="pt-PT" smtClean="0"/>
              <a:t> = </a:t>
            </a:r>
            <a:r>
              <a:rPr lang="pt-PT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 smtClean="0"/>
              <a:t>s</a:t>
            </a:r>
            <a:r>
              <a:rPr lang="cs-CZ" smtClean="0"/>
              <a:t>cravo</a:t>
            </a:r>
            <a:endParaRPr lang="pt-PT" smtClean="0"/>
          </a:p>
          <a:p>
            <a:pPr marL="0" indent="0" algn="ctr">
              <a:buNone/>
            </a:pPr>
            <a:r>
              <a:rPr lang="pt-PT" b="1" smtClean="0"/>
              <a:t>ale  </a:t>
            </a:r>
            <a:endParaRPr lang="cs-CZ" b="1"/>
          </a:p>
          <a:p>
            <a:pPr marL="0" indent="0" algn="ctr">
              <a:buNone/>
            </a:pPr>
            <a:r>
              <a:rPr lang="pt-PT" smtClean="0"/>
              <a:t>s</a:t>
            </a:r>
            <a:r>
              <a:rPr lang="cs-CZ" smtClean="0"/>
              <a:t>cientĭam</a:t>
            </a:r>
            <a:r>
              <a:rPr lang="pt-PT" smtClean="0"/>
              <a:t> = ci</a:t>
            </a:r>
            <a:r>
              <a:rPr lang="cs-CZ" smtClean="0"/>
              <a:t>ência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865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/>
              <a:t>. </a:t>
            </a:r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</a:t>
            </a:r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intervocálicas </a:t>
            </a:r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simples</a:t>
            </a:r>
            <a:endParaRPr lang="cs-CZ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labiais</a:t>
            </a: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palatais</a:t>
            </a: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velare</a:t>
            </a:r>
            <a:r>
              <a:rPr lang="pt-PT" b="1" smtClean="0"/>
              <a:t>s</a:t>
            </a:r>
          </a:p>
          <a:p>
            <a:pPr marL="0" indent="0" algn="ctr">
              <a:buNone/>
            </a:pPr>
            <a:r>
              <a:rPr lang="cs-CZ" b="1" smtClean="0"/>
              <a:t>dentais</a:t>
            </a: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líquidas</a:t>
            </a: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sibilantes</a:t>
            </a: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m/intervocálicos</a:t>
            </a:r>
            <a:br>
              <a:rPr lang="cs-CZ" b="1" smtClean="0"/>
            </a:b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422251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labiais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b="1" smtClean="0"/>
              <a:t>B=V/ U=V, F=V, P=B</a:t>
            </a:r>
          </a:p>
          <a:p>
            <a:pPr marL="0" indent="0">
              <a:buNone/>
            </a:pPr>
            <a:endParaRPr lang="pt-PT" b="1" smtClean="0"/>
          </a:p>
          <a:p>
            <a:pPr marL="0" indent="0">
              <a:buNone/>
            </a:pPr>
            <a:r>
              <a:rPr lang="pt-PT" smtClean="0"/>
              <a:t>d</a:t>
            </a:r>
            <a:r>
              <a:rPr lang="cs-CZ" smtClean="0"/>
              <a:t>ēbet</a:t>
            </a:r>
            <a:r>
              <a:rPr lang="cs-CZ"/>
              <a:t>	</a:t>
            </a:r>
            <a:r>
              <a:rPr lang="pt-PT" smtClean="0"/>
              <a:t>=  </a:t>
            </a:r>
            <a:r>
              <a:rPr lang="cs-CZ" smtClean="0"/>
              <a:t>de</a:t>
            </a:r>
            <a:r>
              <a:rPr lang="pt-PT"/>
              <a:t>v</a:t>
            </a:r>
            <a:r>
              <a:rPr lang="cs-CZ" smtClean="0"/>
              <a:t>e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 smtClean="0"/>
              <a:t>f</a:t>
            </a:r>
            <a:r>
              <a:rPr lang="cs-CZ" smtClean="0"/>
              <a:t>abam</a:t>
            </a:r>
            <a:r>
              <a:rPr lang="cs-CZ"/>
              <a:t>	</a:t>
            </a:r>
            <a:r>
              <a:rPr lang="pt-PT" smtClean="0"/>
              <a:t> = </a:t>
            </a:r>
            <a:r>
              <a:rPr lang="pt-PT" smtClean="0"/>
              <a:t> </a:t>
            </a:r>
            <a:r>
              <a:rPr lang="cs-CZ" smtClean="0"/>
              <a:t>fa</a:t>
            </a:r>
            <a:r>
              <a:rPr lang="pt-PT"/>
              <a:t>v</a:t>
            </a:r>
            <a:r>
              <a:rPr lang="cs-CZ" smtClean="0"/>
              <a:t>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 smtClean="0"/>
              <a:t>h</a:t>
            </a:r>
            <a:r>
              <a:rPr lang="cs-CZ" smtClean="0"/>
              <a:t>abēre</a:t>
            </a:r>
            <a:r>
              <a:rPr lang="cs-CZ"/>
              <a:t>	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pt-PT" smtClean="0"/>
              <a:t> </a:t>
            </a:r>
            <a:r>
              <a:rPr lang="cs-CZ" smtClean="0"/>
              <a:t>ha</a:t>
            </a:r>
            <a:r>
              <a:rPr lang="pt-PT" smtClean="0"/>
              <a:t>v</a:t>
            </a:r>
            <a:r>
              <a:rPr lang="cs-CZ" smtClean="0"/>
              <a:t>er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 smtClean="0"/>
              <a:t>n</a:t>
            </a:r>
            <a:r>
              <a:rPr lang="cs-CZ" smtClean="0"/>
              <a:t>ūbem</a:t>
            </a:r>
            <a:r>
              <a:rPr lang="cs-CZ"/>
              <a:t>	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pt-PT" smtClean="0"/>
              <a:t> </a:t>
            </a:r>
            <a:r>
              <a:rPr lang="cs-CZ" smtClean="0"/>
              <a:t>nu</a:t>
            </a:r>
            <a:r>
              <a:rPr lang="pt-PT" smtClean="0"/>
              <a:t>v</a:t>
            </a:r>
            <a:r>
              <a:rPr lang="cs-CZ" smtClean="0"/>
              <a:t>em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 smtClean="0"/>
              <a:t>a</a:t>
            </a:r>
            <a:r>
              <a:rPr lang="cs-CZ" smtClean="0"/>
              <a:t>uēnam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pt-PT" smtClean="0"/>
              <a:t> </a:t>
            </a:r>
            <a:r>
              <a:rPr lang="cs-CZ" smtClean="0"/>
              <a:t>a</a:t>
            </a:r>
            <a:r>
              <a:rPr lang="pt-PT" smtClean="0"/>
              <a:t>v</a:t>
            </a:r>
            <a:r>
              <a:rPr lang="cs-CZ" smtClean="0"/>
              <a:t>eia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 smtClean="0"/>
              <a:t>n</a:t>
            </a:r>
            <a:r>
              <a:rPr lang="cs-CZ" smtClean="0"/>
              <a:t>ŏuem</a:t>
            </a:r>
            <a:r>
              <a:rPr lang="cs-CZ"/>
              <a:t>	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pt-PT" smtClean="0"/>
              <a:t> </a:t>
            </a:r>
            <a:r>
              <a:rPr lang="cs-CZ" smtClean="0"/>
              <a:t>no</a:t>
            </a:r>
            <a:r>
              <a:rPr lang="pt-PT" smtClean="0"/>
              <a:t>v</a:t>
            </a:r>
            <a:r>
              <a:rPr lang="cs-CZ" smtClean="0"/>
              <a:t>e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 smtClean="0"/>
              <a:t>p</a:t>
            </a:r>
            <a:r>
              <a:rPr lang="cs-CZ" smtClean="0"/>
              <a:t>rofectum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pt-PT" smtClean="0"/>
              <a:t> </a:t>
            </a:r>
            <a:r>
              <a:rPr lang="cs-CZ" smtClean="0"/>
              <a:t>pro</a:t>
            </a:r>
            <a:r>
              <a:rPr lang="pt-PT" smtClean="0"/>
              <a:t>v</a:t>
            </a:r>
            <a:r>
              <a:rPr lang="cs-CZ" smtClean="0"/>
              <a:t>eito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cs-CZ" smtClean="0"/>
              <a:t>Stĕphănum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pt-PT" smtClean="0"/>
              <a:t> </a:t>
            </a:r>
            <a:r>
              <a:rPr lang="cs-CZ" smtClean="0"/>
              <a:t>Estê</a:t>
            </a:r>
            <a:r>
              <a:rPr lang="pt-PT" smtClean="0"/>
              <a:t>v</a:t>
            </a:r>
            <a:r>
              <a:rPr lang="cs-CZ" smtClean="0"/>
              <a:t>ão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 smtClean="0"/>
              <a:t>a</a:t>
            </a:r>
            <a:r>
              <a:rPr lang="cs-CZ" smtClean="0"/>
              <a:t>pĭcǔlam</a:t>
            </a:r>
            <a:r>
              <a:rPr lang="pt-PT" smtClean="0"/>
              <a:t> </a:t>
            </a:r>
            <a:r>
              <a:rPr lang="pt-PT" smtClean="0"/>
              <a:t>= </a:t>
            </a:r>
            <a:r>
              <a:rPr lang="pt-PT" smtClean="0"/>
              <a:t> </a:t>
            </a:r>
            <a:r>
              <a:rPr lang="cs-CZ" smtClean="0"/>
              <a:t>a</a:t>
            </a:r>
            <a:r>
              <a:rPr lang="pt-PT" smtClean="0"/>
              <a:t>b</a:t>
            </a:r>
            <a:r>
              <a:rPr lang="cs-CZ" smtClean="0"/>
              <a:t>elha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s</a:t>
            </a:r>
            <a:r>
              <a:rPr lang="cs-CZ" smtClean="0"/>
              <a:t>apit</a:t>
            </a:r>
            <a:r>
              <a:rPr lang="pt-PT" smtClean="0"/>
              <a:t> = </a:t>
            </a:r>
            <a:r>
              <a:rPr lang="pt-PT" smtClean="0"/>
              <a:t> </a:t>
            </a:r>
            <a:r>
              <a:rPr lang="cs-CZ" smtClean="0"/>
              <a:t>sa</a:t>
            </a:r>
            <a:r>
              <a:rPr lang="pt-PT" smtClean="0"/>
              <a:t>b</a:t>
            </a:r>
            <a:r>
              <a:rPr lang="cs-CZ" smtClean="0"/>
              <a:t>e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</a:p>
          <a:p>
            <a:pPr marL="0" indent="0">
              <a:buNone/>
            </a:pPr>
            <a:endParaRPr lang="pt-PT" b="1"/>
          </a:p>
          <a:p>
            <a:pPr marL="0" indent="0">
              <a:buNone/>
            </a:pPr>
            <a:r>
              <a:rPr lang="pt-PT" b="1" smtClean="0"/>
              <a:t>Em alguns casos, P =B =V : populum – poboo – povo, 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69217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velares e palatais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CA, CO, CU= GA, GO GU</a:t>
            </a:r>
            <a:r>
              <a:rPr lang="cs-CZ"/>
              <a:t> 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a</a:t>
            </a:r>
            <a:r>
              <a:rPr lang="cs-CZ" smtClean="0"/>
              <a:t>mīcum</a:t>
            </a:r>
            <a:r>
              <a:rPr lang="pt-PT" smtClean="0"/>
              <a:t>    </a:t>
            </a:r>
            <a:r>
              <a:rPr lang="cs-CZ" smtClean="0"/>
              <a:t>ami</a:t>
            </a:r>
            <a:r>
              <a:rPr lang="pt-PT" smtClean="0"/>
              <a:t>G</a:t>
            </a:r>
            <a:r>
              <a:rPr lang="cs-CZ" smtClean="0"/>
              <a:t>o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c</a:t>
            </a:r>
            <a:r>
              <a:rPr lang="cs-CZ" smtClean="0"/>
              <a:t>aecum</a:t>
            </a:r>
            <a:r>
              <a:rPr lang="pt-PT" smtClean="0"/>
              <a:t>     </a:t>
            </a:r>
            <a:r>
              <a:rPr lang="cs-CZ" smtClean="0"/>
              <a:t>ce</a:t>
            </a:r>
            <a:r>
              <a:rPr lang="pt-PT" smtClean="0"/>
              <a:t>G</a:t>
            </a:r>
            <a:r>
              <a:rPr lang="cs-CZ" smtClean="0"/>
              <a:t>o		</a:t>
            </a:r>
            <a:r>
              <a:rPr lang="pt-PT" smtClean="0"/>
              <a:t> </a:t>
            </a:r>
            <a:endParaRPr lang="cs-CZ" smtClean="0"/>
          </a:p>
          <a:p>
            <a:pPr marL="0" indent="0" algn="ctr">
              <a:buNone/>
            </a:pPr>
            <a:r>
              <a:rPr lang="pt-PT" smtClean="0"/>
              <a:t>d</a:t>
            </a:r>
            <a:r>
              <a:rPr lang="cs-CZ" smtClean="0"/>
              <a:t>īco</a:t>
            </a:r>
            <a:r>
              <a:rPr lang="cs-CZ"/>
              <a:t>	</a:t>
            </a:r>
            <a:r>
              <a:rPr lang="pt-PT" smtClean="0"/>
              <a:t> </a:t>
            </a:r>
            <a:r>
              <a:rPr lang="cs-CZ" smtClean="0"/>
              <a:t>di</a:t>
            </a:r>
            <a:r>
              <a:rPr lang="pt-PT" smtClean="0"/>
              <a:t>G</a:t>
            </a:r>
            <a:r>
              <a:rPr lang="cs-CZ" smtClean="0"/>
              <a:t>o</a:t>
            </a:r>
            <a:r>
              <a:rPr lang="cs-CZ"/>
              <a:t>	</a:t>
            </a:r>
            <a:r>
              <a:rPr lang="cs-CZ"/>
              <a:t>	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 </a:t>
            </a:r>
          </a:p>
          <a:p>
            <a:pPr marL="0" indent="0" algn="ctr">
              <a:buNone/>
            </a:pPr>
            <a:r>
              <a:rPr lang="pt-PT" b="1" smtClean="0"/>
              <a:t>CE,CI = Z</a:t>
            </a:r>
          </a:p>
          <a:p>
            <a:pPr marL="400050" lvl="1" indent="0" algn="ctr">
              <a:buNone/>
            </a:pPr>
            <a:r>
              <a:rPr lang="pt-PT" smtClean="0"/>
              <a:t>d</a:t>
            </a:r>
            <a:r>
              <a:rPr lang="cs-CZ" smtClean="0"/>
              <a:t>īcis	</a:t>
            </a:r>
            <a:r>
              <a:rPr lang="pt-PT" smtClean="0"/>
              <a:t> </a:t>
            </a:r>
            <a:r>
              <a:rPr lang="cs-CZ" smtClean="0"/>
              <a:t>di</a:t>
            </a:r>
            <a:r>
              <a:rPr lang="pt-PT" smtClean="0"/>
              <a:t>Z</a:t>
            </a:r>
            <a:r>
              <a:rPr lang="cs-CZ" smtClean="0"/>
              <a:t>es		</a:t>
            </a:r>
            <a:r>
              <a:rPr lang="pt-PT" smtClean="0"/>
              <a:t> </a:t>
            </a:r>
            <a:endParaRPr lang="cs-CZ" smtClean="0"/>
          </a:p>
          <a:p>
            <a:pPr marL="400050" lvl="1" indent="0" algn="ctr">
              <a:buNone/>
            </a:pPr>
            <a:r>
              <a:rPr lang="pt-PT" smtClean="0"/>
              <a:t>u</a:t>
            </a:r>
            <a:r>
              <a:rPr lang="cs-CZ" smtClean="0"/>
              <a:t>ĭces	</a:t>
            </a:r>
            <a:r>
              <a:rPr lang="pt-PT" smtClean="0"/>
              <a:t> </a:t>
            </a:r>
            <a:r>
              <a:rPr lang="cs-CZ" smtClean="0"/>
              <a:t>ve</a:t>
            </a:r>
            <a:r>
              <a:rPr lang="pt-PT" smtClean="0"/>
              <a:t>Z</a:t>
            </a:r>
            <a:r>
              <a:rPr lang="cs-CZ" smtClean="0"/>
              <a:t>es		</a:t>
            </a:r>
            <a:r>
              <a:rPr lang="pt-PT" smtClean="0"/>
              <a:t> </a:t>
            </a:r>
            <a:endParaRPr lang="cs-CZ" smtClean="0"/>
          </a:p>
          <a:p>
            <a:pPr marL="0" indent="0" algn="ctr">
              <a:buNone/>
            </a:pPr>
            <a:r>
              <a:rPr lang="pt-PT" smtClean="0"/>
              <a:t> </a:t>
            </a:r>
            <a:r>
              <a:rPr lang="cs-CZ" smtClean="0"/>
              <a:t>-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106356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velares 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b="1" smtClean="0"/>
              <a:t>GA, GO, GU – G</a:t>
            </a:r>
          </a:p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smtClean="0"/>
              <a:t>    l</a:t>
            </a:r>
            <a:r>
              <a:rPr lang="cs-CZ" smtClean="0"/>
              <a:t>egūmen</a:t>
            </a:r>
            <a:r>
              <a:rPr lang="pt-PT" smtClean="0"/>
              <a:t>  </a:t>
            </a:r>
            <a:r>
              <a:rPr lang="cs-CZ" smtClean="0"/>
              <a:t>le</a:t>
            </a:r>
            <a:r>
              <a:rPr lang="pt-PT" smtClean="0"/>
              <a:t>gu</a:t>
            </a:r>
            <a:r>
              <a:rPr lang="cs-CZ" smtClean="0"/>
              <a:t>mes		</a:t>
            </a:r>
            <a:r>
              <a:rPr lang="pt-PT" smtClean="0"/>
              <a:t> </a:t>
            </a:r>
            <a:endParaRPr lang="cs-CZ" smtClean="0"/>
          </a:p>
          <a:p>
            <a:pPr marL="0" indent="0" algn="ctr">
              <a:buNone/>
            </a:pPr>
            <a:r>
              <a:rPr lang="pt-PT" smtClean="0"/>
              <a:t>    n</a:t>
            </a:r>
            <a:r>
              <a:rPr lang="cs-CZ" smtClean="0"/>
              <a:t>egāre	</a:t>
            </a:r>
            <a:r>
              <a:rPr lang="pt-PT" smtClean="0"/>
              <a:t> </a:t>
            </a:r>
            <a:r>
              <a:rPr lang="cs-CZ" smtClean="0"/>
              <a:t>ne</a:t>
            </a:r>
            <a:r>
              <a:rPr lang="pt-PT" smtClean="0"/>
              <a:t>g</a:t>
            </a:r>
            <a:r>
              <a:rPr lang="cs-CZ" smtClean="0"/>
              <a:t>ar		</a:t>
            </a:r>
            <a:r>
              <a:rPr lang="pt-PT" smtClean="0"/>
              <a:t> </a:t>
            </a:r>
            <a:endParaRPr lang="pt-PT"/>
          </a:p>
          <a:p>
            <a:pPr marL="0" indent="0" algn="ctr">
              <a:buNone/>
            </a:pPr>
            <a:r>
              <a:rPr lang="pt-PT" smtClean="0"/>
              <a:t>p</a:t>
            </a:r>
            <a:r>
              <a:rPr lang="cs-CZ" smtClean="0"/>
              <a:t>lāgam</a:t>
            </a:r>
            <a:r>
              <a:rPr lang="pt-PT" smtClean="0"/>
              <a:t>   </a:t>
            </a:r>
            <a:r>
              <a:rPr lang="cs-CZ" smtClean="0"/>
              <a:t>cha</a:t>
            </a:r>
            <a:r>
              <a:rPr lang="pt-PT" smtClean="0"/>
              <a:t>g</a:t>
            </a:r>
            <a:r>
              <a:rPr lang="cs-CZ" smtClean="0"/>
              <a:t>a		</a:t>
            </a:r>
            <a:r>
              <a:rPr lang="pt-PT" smtClean="0"/>
              <a:t> </a:t>
            </a:r>
            <a:endParaRPr lang="cs-CZ" smtClean="0"/>
          </a:p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380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palatais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smtClean="0"/>
              <a:t> </a:t>
            </a:r>
            <a:r>
              <a:rPr lang="pt-PT" b="1" smtClean="0"/>
              <a:t>GE, GI = I</a:t>
            </a:r>
          </a:p>
          <a:p>
            <a:pPr marL="0" indent="0" algn="ctr">
              <a:buNone/>
            </a:pPr>
            <a:endParaRPr lang="pt-PT" b="1" smtClean="0"/>
          </a:p>
          <a:p>
            <a:pPr marL="1257300" lvl="3" indent="0" algn="ctr">
              <a:buNone/>
            </a:pPr>
            <a:r>
              <a:rPr lang="pt-PT" smtClean="0"/>
              <a:t>m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agĭstrum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mestre		</a:t>
            </a:r>
          </a:p>
          <a:p>
            <a:pPr marL="1257300" lvl="3" indent="0" algn="ctr">
              <a:buNone/>
            </a:pP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ĭgĭllum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selo		</a:t>
            </a:r>
            <a:endParaRPr lang="pt-PT" sz="2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 algn="ctr">
              <a:buNone/>
            </a:pP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īgĭntī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vinte		</a:t>
            </a:r>
          </a:p>
          <a:p>
            <a:pPr marL="1257300" lvl="3" indent="0" algn="ctr">
              <a:buNone/>
            </a:pP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ōgĭtāre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cuidar		</a:t>
            </a:r>
            <a:endParaRPr lang="pt-PT" sz="2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 algn="ctr">
              <a:buNone/>
            </a:pP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f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rīgĭdum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frio		</a:t>
            </a:r>
            <a:endParaRPr lang="pt-PT" sz="2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 algn="ctr">
              <a:buNone/>
            </a:pP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ēgem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		</a:t>
            </a:r>
            <a:endParaRPr lang="pt-PT" sz="2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ēgem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</a:t>
            </a:r>
            <a:endParaRPr lang="pt-PT" sz="2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4" indent="0" algn="ctr">
              <a:buNone/>
            </a:pP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ūium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4" indent="0" algn="ctr">
              <a:buNone/>
            </a:pP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ēiūnāre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pt-PT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uar</a:t>
            </a:r>
            <a:r>
              <a:rPr lang="cs-CZ" sz="2600"/>
              <a:t>	</a:t>
            </a:r>
            <a:r>
              <a:rPr lang="cs-CZ" sz="2600"/>
              <a:t>	</a:t>
            </a:r>
            <a:r>
              <a:rPr lang="pt-PT" sz="2600" smtClean="0"/>
              <a:t> </a:t>
            </a:r>
            <a:endParaRPr lang="cs-CZ" sz="2600"/>
          </a:p>
          <a:p>
            <a:pPr marL="1257300" lvl="3" indent="0" algn="ctr">
              <a:buNone/>
            </a:pPr>
            <a:r>
              <a:rPr lang="cs-CZ" smtClean="0"/>
              <a:t>		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4454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dentais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b="1" smtClean="0"/>
              <a:t>D caiu, T=D</a:t>
            </a:r>
          </a:p>
          <a:p>
            <a:pPr marL="0" indent="0" algn="ctr">
              <a:buNone/>
            </a:pPr>
            <a:r>
              <a:rPr lang="pt-PT" smtClean="0"/>
              <a:t>     c</a:t>
            </a:r>
            <a:r>
              <a:rPr lang="cs-CZ" smtClean="0"/>
              <a:t>atēnam</a:t>
            </a:r>
            <a:r>
              <a:rPr lang="pt-PT" smtClean="0"/>
              <a:t> </a:t>
            </a:r>
            <a:r>
              <a:rPr lang="pt-PT" smtClean="0"/>
              <a:t>=</a:t>
            </a:r>
            <a:r>
              <a:rPr lang="pt-PT" smtClean="0"/>
              <a:t>  </a:t>
            </a:r>
            <a:r>
              <a:rPr lang="cs-CZ" smtClean="0"/>
              <a:t>ca</a:t>
            </a:r>
            <a:r>
              <a:rPr lang="pt-PT" smtClean="0"/>
              <a:t>d</a:t>
            </a:r>
            <a:r>
              <a:rPr lang="cs-CZ" smtClean="0"/>
              <a:t>eia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</a:p>
          <a:p>
            <a:pPr marL="0" indent="0" algn="ctr">
              <a:buNone/>
            </a:pPr>
            <a:r>
              <a:rPr lang="pt-PT" smtClean="0"/>
              <a:t>n</a:t>
            </a:r>
            <a:r>
              <a:rPr lang="cs-CZ" smtClean="0"/>
              <a:t>atam</a:t>
            </a:r>
            <a:r>
              <a:rPr lang="pt-PT" smtClean="0"/>
              <a:t> </a:t>
            </a:r>
            <a:r>
              <a:rPr lang="pt-PT" smtClean="0"/>
              <a:t>=</a:t>
            </a:r>
            <a:r>
              <a:rPr lang="pt-PT" smtClean="0"/>
              <a:t>  </a:t>
            </a:r>
            <a:r>
              <a:rPr lang="cs-CZ" smtClean="0"/>
              <a:t>na</a:t>
            </a:r>
            <a:r>
              <a:rPr lang="pt-PT" smtClean="0"/>
              <a:t>d</a:t>
            </a:r>
            <a:r>
              <a:rPr lang="cs-CZ" smtClean="0"/>
              <a:t>a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</a:p>
          <a:p>
            <a:pPr marL="0" indent="0" algn="ctr">
              <a:buNone/>
            </a:pPr>
            <a:r>
              <a:rPr lang="pt-PT" smtClean="0"/>
              <a:t>u</a:t>
            </a:r>
            <a:r>
              <a:rPr lang="cs-CZ" smtClean="0"/>
              <a:t>ēritātem</a:t>
            </a:r>
            <a:r>
              <a:rPr lang="pt-PT" smtClean="0"/>
              <a:t> </a:t>
            </a:r>
            <a:r>
              <a:rPr lang="pt-PT" smtClean="0"/>
              <a:t>=</a:t>
            </a:r>
            <a:r>
              <a:rPr lang="pt-PT" smtClean="0"/>
              <a:t>   </a:t>
            </a:r>
            <a:r>
              <a:rPr lang="cs-CZ" smtClean="0"/>
              <a:t>ver</a:t>
            </a:r>
            <a:r>
              <a:rPr lang="pt-PT" smtClean="0"/>
              <a:t>d</a:t>
            </a:r>
            <a:r>
              <a:rPr lang="cs-CZ" smtClean="0"/>
              <a:t>a</a:t>
            </a:r>
            <a:r>
              <a:rPr lang="pt-PT" smtClean="0"/>
              <a:t>d</a:t>
            </a:r>
            <a:r>
              <a:rPr lang="cs-CZ" smtClean="0"/>
              <a:t>e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611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líquidas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b="1" smtClean="0"/>
              <a:t>                      </a:t>
            </a:r>
          </a:p>
          <a:p>
            <a:pPr marL="0" indent="0" algn="just">
              <a:buNone/>
            </a:pPr>
            <a:r>
              <a:rPr lang="pt-PT" b="1"/>
              <a:t> </a:t>
            </a:r>
            <a:r>
              <a:rPr lang="pt-PT" b="1" smtClean="0"/>
              <a:t>                      </a:t>
            </a:r>
            <a:r>
              <a:rPr lang="pt-PT" b="1" u="sng" smtClean="0"/>
              <a:t>L caiu/  R=R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 smtClean="0"/>
              <a:t>d</a:t>
            </a:r>
            <a:r>
              <a:rPr lang="cs-CZ" b="1" smtClean="0"/>
              <a:t>olōrem</a:t>
            </a:r>
            <a:r>
              <a:rPr lang="pt-PT" b="1" smtClean="0"/>
              <a:t> = </a:t>
            </a:r>
            <a:r>
              <a:rPr lang="cs-CZ" b="1" smtClean="0"/>
              <a:t>dor</a:t>
            </a:r>
            <a:r>
              <a:rPr lang="cs-CZ" b="1"/>
              <a:t>	</a:t>
            </a:r>
            <a:r>
              <a:rPr lang="cs-CZ" b="1"/>
              <a:t>	</a:t>
            </a:r>
            <a:endParaRPr lang="cs-CZ" b="1"/>
          </a:p>
          <a:p>
            <a:pPr marL="0" indent="0" algn="ctr">
              <a:buNone/>
            </a:pPr>
            <a:r>
              <a:rPr lang="pt-PT" b="1" smtClean="0"/>
              <a:t>s</a:t>
            </a:r>
            <a:r>
              <a:rPr lang="cs-CZ" b="1" smtClean="0"/>
              <a:t>alīre</a:t>
            </a:r>
            <a:r>
              <a:rPr lang="pt-PT" b="1" smtClean="0"/>
              <a:t>= </a:t>
            </a:r>
            <a:r>
              <a:rPr lang="cs-CZ" b="1" smtClean="0"/>
              <a:t>sair</a:t>
            </a:r>
            <a:r>
              <a:rPr lang="cs-CZ" b="1"/>
              <a:t>	</a:t>
            </a:r>
            <a:r>
              <a:rPr lang="cs-CZ" b="1"/>
              <a:t>	</a:t>
            </a:r>
            <a:r>
              <a:rPr lang="cs-CZ" b="1"/>
              <a:t>	</a:t>
            </a:r>
          </a:p>
          <a:p>
            <a:pPr marL="0" indent="0" algn="ctr">
              <a:buNone/>
            </a:pPr>
            <a:r>
              <a:rPr lang="pt-PT" b="1" smtClean="0"/>
              <a:t>s</a:t>
            </a:r>
            <a:r>
              <a:rPr lang="cs-CZ" b="1" smtClean="0"/>
              <a:t>ōles</a:t>
            </a:r>
            <a:r>
              <a:rPr lang="pt-PT" b="1" smtClean="0"/>
              <a:t>= </a:t>
            </a:r>
            <a:r>
              <a:rPr lang="cs-CZ" b="1" smtClean="0"/>
              <a:t>sóis</a:t>
            </a:r>
            <a:r>
              <a:rPr lang="cs-CZ" b="1"/>
              <a:t>	</a:t>
            </a:r>
            <a:r>
              <a:rPr lang="cs-CZ" b="1"/>
              <a:t>	</a:t>
            </a:r>
            <a:r>
              <a:rPr lang="cs-CZ" b="1"/>
              <a:t>	</a:t>
            </a:r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2309281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sibilantes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b="1" smtClean="0"/>
              <a:t>S=S [Z</a:t>
            </a:r>
            <a:r>
              <a:rPr lang="pt-PT" b="1" smtClean="0">
                <a:latin typeface="Times New Roman"/>
                <a:cs typeface="Times New Roman"/>
              </a:rPr>
              <a:t>]</a:t>
            </a:r>
          </a:p>
          <a:p>
            <a:pPr marL="0" indent="0" algn="ctr">
              <a:buNone/>
            </a:pPr>
            <a:endParaRPr lang="pt-PT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smtClean="0"/>
              <a:t>c</a:t>
            </a:r>
            <a:r>
              <a:rPr lang="cs-CZ" smtClean="0"/>
              <a:t>ausam</a:t>
            </a:r>
            <a:r>
              <a:rPr lang="cs-CZ"/>
              <a:t>	</a:t>
            </a:r>
            <a:r>
              <a:rPr lang="cs-CZ" smtClean="0"/>
              <a:t>coi</a:t>
            </a:r>
            <a:r>
              <a:rPr lang="pt-PT" smtClean="0"/>
              <a:t>S</a:t>
            </a:r>
            <a:r>
              <a:rPr lang="cs-CZ" smtClean="0"/>
              <a:t>a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1667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- m – intervocálico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b="1" smtClean="0"/>
              <a:t>m=m </a:t>
            </a:r>
          </a:p>
          <a:p>
            <a:pPr marL="0" indent="0" algn="ctr">
              <a:buNone/>
            </a:pPr>
            <a:r>
              <a:rPr lang="pt-PT" smtClean="0"/>
              <a:t>f</a:t>
            </a:r>
            <a:r>
              <a:rPr lang="cs-CZ" smtClean="0"/>
              <a:t>umāre</a:t>
            </a:r>
            <a:r>
              <a:rPr lang="pt-PT" smtClean="0"/>
              <a:t> = </a:t>
            </a:r>
            <a:r>
              <a:rPr lang="cs-CZ" smtClean="0"/>
              <a:t>fu</a:t>
            </a:r>
            <a:r>
              <a:rPr lang="pt-PT" smtClean="0"/>
              <a:t>m</a:t>
            </a:r>
            <a:r>
              <a:rPr lang="cs-CZ" smtClean="0"/>
              <a:t>ar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s</a:t>
            </a:r>
            <a:r>
              <a:rPr lang="cs-CZ" smtClean="0"/>
              <a:t>ǔmus</a:t>
            </a:r>
            <a:r>
              <a:rPr lang="pt-PT" smtClean="0"/>
              <a:t>=</a:t>
            </a:r>
            <a:r>
              <a:rPr lang="cs-CZ" smtClean="0"/>
              <a:t>so</a:t>
            </a:r>
            <a:r>
              <a:rPr lang="pt-PT" smtClean="0"/>
              <a:t>m</a:t>
            </a:r>
            <a:r>
              <a:rPr lang="cs-CZ" smtClean="0"/>
              <a:t>os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94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>As consoantes</a:t>
            </a:r>
            <a:r>
              <a:rPr lang="cs-CZ" smtClean="0"/>
              <a:t> </a:t>
            </a:r>
            <a:r>
              <a:rPr lang="cs-CZ" b="1" smtClean="0"/>
              <a:t>mantêm-se </a:t>
            </a:r>
            <a:r>
              <a:rPr lang="cs-CZ" smtClean="0"/>
              <a:t>a</a:t>
            </a:r>
            <a:r>
              <a:rPr lang="cs-CZ" b="1" smtClean="0"/>
              <a:t> </a:t>
            </a:r>
            <a:r>
              <a:rPr lang="cs-CZ" smtClean="0"/>
              <a:t>maior parte das vezes </a:t>
            </a:r>
            <a:r>
              <a:rPr lang="cs-CZ" b="1" smtClean="0">
                <a:solidFill>
                  <a:srgbClr val="FF0000"/>
                </a:solidFill>
              </a:rPr>
              <a:t>sem alteração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cs-CZ" b="1" smtClean="0"/>
          </a:p>
          <a:p>
            <a:pPr marL="514350" indent="-514350">
              <a:buAutoNum type="arabicPeriod"/>
            </a:pPr>
            <a:r>
              <a:rPr lang="cs-CZ" b="1" smtClean="0"/>
              <a:t>em posição forte (i.e. no início de palavra)</a:t>
            </a:r>
          </a:p>
          <a:p>
            <a:pPr marL="514350" indent="-514350">
              <a:buAutoNum type="arabicPeriod"/>
            </a:pPr>
            <a:r>
              <a:rPr lang="cs-CZ" smtClean="0"/>
              <a:t> num grupo de </a:t>
            </a:r>
            <a:r>
              <a:rPr lang="cs-CZ" b="1" smtClean="0"/>
              <a:t>consoantes  geminadas </a:t>
            </a:r>
            <a:r>
              <a:rPr lang="cs-CZ" smtClean="0"/>
              <a:t>  </a:t>
            </a:r>
          </a:p>
          <a:p>
            <a:pPr marL="514350" indent="-514350">
              <a:buAutoNum type="arabicPeriod"/>
            </a:pPr>
            <a:r>
              <a:rPr lang="cs-CZ" smtClean="0"/>
              <a:t>como </a:t>
            </a:r>
            <a:r>
              <a:rPr lang="cs-CZ" b="1" smtClean="0"/>
              <a:t>segunda consoante </a:t>
            </a:r>
            <a:r>
              <a:rPr lang="cs-CZ" smtClean="0"/>
              <a:t>dum grupo consonântico, (p.ex. no início de sílaba)</a:t>
            </a:r>
          </a:p>
          <a:p>
            <a:pPr marL="514350" indent="-514350">
              <a:buAutoNum type="arabicPeriod"/>
            </a:pPr>
            <a:r>
              <a:rPr lang="cs-CZ" smtClean="0"/>
              <a:t>quando é </a:t>
            </a:r>
            <a:r>
              <a:rPr lang="cs-CZ" b="1" smtClean="0"/>
              <a:t>precedida</a:t>
            </a:r>
            <a:r>
              <a:rPr lang="cs-CZ" smtClean="0"/>
              <a:t> </a:t>
            </a:r>
            <a:r>
              <a:rPr lang="cs-CZ" b="1" smtClean="0"/>
              <a:t>por outra consoante </a:t>
            </a:r>
            <a:r>
              <a:rPr lang="cs-CZ" smtClean="0"/>
              <a:t>que fecha a sílaba precedente 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103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PT" b="1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 smtClean="0">
                <a:solidFill>
                  <a:schemeClr val="bg1">
                    <a:lumMod val="50000"/>
                  </a:schemeClr>
                </a:solidFill>
              </a:rPr>
              <a:t> - n – intervocálico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pt-PT" sz="5900" smtClean="0"/>
              <a:t>n </a:t>
            </a:r>
            <a:r>
              <a:rPr lang="pt-PT" sz="5900" b="1" smtClean="0"/>
              <a:t>caiu</a:t>
            </a:r>
            <a:r>
              <a:rPr lang="pt-PT" sz="5900" smtClean="0"/>
              <a:t> e nasalisou a vogal precedente (século X)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t-PT" sz="5900" smtClean="0"/>
              <a:t>n=n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t-PT" sz="5900" smtClean="0"/>
              <a:t>n substituído por  nh</a:t>
            </a:r>
          </a:p>
          <a:p>
            <a:pPr algn="ctr"/>
            <a:endParaRPr lang="pt-PT"/>
          </a:p>
          <a:p>
            <a:pPr marL="0" indent="0" algn="ctr">
              <a:buNone/>
            </a:pPr>
            <a:r>
              <a:rPr lang="pt-PT" sz="4400" smtClean="0"/>
              <a:t>b</a:t>
            </a:r>
            <a:r>
              <a:rPr lang="cs-CZ" sz="4400" smtClean="0"/>
              <a:t>ŏnum</a:t>
            </a:r>
            <a:r>
              <a:rPr lang="pt-PT" sz="4400" smtClean="0"/>
              <a:t>=</a:t>
            </a:r>
            <a:r>
              <a:rPr lang="cs-CZ" sz="4400" smtClean="0"/>
              <a:t>bom</a:t>
            </a:r>
            <a:r>
              <a:rPr lang="cs-CZ" sz="4400"/>
              <a:t>	</a:t>
            </a:r>
            <a:endParaRPr lang="cs-CZ" sz="4400"/>
          </a:p>
          <a:p>
            <a:pPr marL="0" indent="0" algn="ctr">
              <a:buNone/>
            </a:pPr>
            <a:r>
              <a:rPr lang="pt-PT" sz="4400" smtClean="0"/>
              <a:t>l</a:t>
            </a:r>
            <a:r>
              <a:rPr lang="cs-CZ" sz="4400" smtClean="0"/>
              <a:t>anam</a:t>
            </a:r>
            <a:r>
              <a:rPr lang="pt-PT" sz="4400" smtClean="0"/>
              <a:t> = </a:t>
            </a:r>
            <a:r>
              <a:rPr lang="cs-CZ" sz="4400" smtClean="0"/>
              <a:t>lã</a:t>
            </a:r>
            <a:r>
              <a:rPr lang="cs-CZ" sz="4400"/>
              <a:t>	</a:t>
            </a:r>
            <a:r>
              <a:rPr lang="pt-PT" sz="4400" smtClean="0"/>
              <a:t> </a:t>
            </a:r>
            <a:endParaRPr lang="cs-CZ" sz="4400"/>
          </a:p>
          <a:p>
            <a:pPr marL="0" indent="0" algn="ctr">
              <a:buNone/>
            </a:pPr>
            <a:r>
              <a:rPr lang="pt-PT" sz="4400" smtClean="0"/>
              <a:t>t</a:t>
            </a:r>
            <a:r>
              <a:rPr lang="cs-CZ" sz="4400" smtClean="0"/>
              <a:t>ĕnes</a:t>
            </a:r>
            <a:r>
              <a:rPr lang="pt-PT" sz="4400" smtClean="0"/>
              <a:t> = </a:t>
            </a:r>
            <a:r>
              <a:rPr lang="cs-CZ" sz="4400" smtClean="0"/>
              <a:t>te</a:t>
            </a:r>
            <a:r>
              <a:rPr lang="pt-PT" sz="4400" smtClean="0"/>
              <a:t>n</a:t>
            </a:r>
            <a:r>
              <a:rPr lang="cs-CZ" sz="4400" smtClean="0"/>
              <a:t>s</a:t>
            </a:r>
            <a:r>
              <a:rPr lang="cs-CZ" sz="4400"/>
              <a:t>	</a:t>
            </a:r>
            <a:r>
              <a:rPr lang="pt-PT" sz="4400" smtClean="0"/>
              <a:t> </a:t>
            </a:r>
            <a:endParaRPr lang="cs-CZ" sz="4400"/>
          </a:p>
          <a:p>
            <a:pPr marL="0" indent="0" algn="ctr">
              <a:buNone/>
            </a:pPr>
            <a:r>
              <a:rPr lang="pt-PT" sz="4400" smtClean="0"/>
              <a:t>m</a:t>
            </a:r>
            <a:r>
              <a:rPr lang="cs-CZ" sz="4400" smtClean="0"/>
              <a:t>anum</a:t>
            </a:r>
            <a:r>
              <a:rPr lang="pt-PT" sz="4400" smtClean="0"/>
              <a:t> = </a:t>
            </a:r>
            <a:r>
              <a:rPr lang="cs-CZ" sz="4400" smtClean="0"/>
              <a:t>mão</a:t>
            </a:r>
            <a:r>
              <a:rPr lang="cs-CZ" sz="4400"/>
              <a:t>	</a:t>
            </a:r>
            <a:endParaRPr lang="pt-PT" sz="4400" smtClean="0"/>
          </a:p>
          <a:p>
            <a:pPr marL="0" indent="0" algn="ctr">
              <a:buNone/>
            </a:pPr>
            <a:r>
              <a:rPr lang="pt-PT" sz="4400" smtClean="0"/>
              <a:t>	p</a:t>
            </a:r>
            <a:r>
              <a:rPr lang="cs-CZ" sz="4400" smtClean="0"/>
              <a:t>ōnes</a:t>
            </a:r>
            <a:r>
              <a:rPr lang="pt-PT" sz="4400" smtClean="0"/>
              <a:t> = </a:t>
            </a:r>
            <a:r>
              <a:rPr lang="cs-CZ" sz="4400" smtClean="0"/>
              <a:t>pões</a:t>
            </a:r>
            <a:r>
              <a:rPr lang="cs-CZ" sz="4400"/>
              <a:t>	</a:t>
            </a:r>
            <a:r>
              <a:rPr lang="cs-CZ" sz="4400"/>
              <a:t>	</a:t>
            </a:r>
          </a:p>
          <a:p>
            <a:pPr marL="0" indent="0" algn="ctr">
              <a:buNone/>
            </a:pPr>
            <a:r>
              <a:rPr lang="pt-PT" sz="4400" smtClean="0"/>
              <a:t>ir</a:t>
            </a:r>
            <a:r>
              <a:rPr lang="cs-CZ" sz="4400" smtClean="0"/>
              <a:t>rmānum</a:t>
            </a:r>
            <a:r>
              <a:rPr lang="pt-PT" sz="4400" smtClean="0"/>
              <a:t> = </a:t>
            </a:r>
            <a:r>
              <a:rPr lang="cs-CZ" sz="4400" smtClean="0"/>
              <a:t>irmão</a:t>
            </a:r>
            <a:r>
              <a:rPr lang="cs-CZ" sz="4400"/>
              <a:t>	</a:t>
            </a:r>
            <a:endParaRPr lang="cs-CZ" sz="4400"/>
          </a:p>
          <a:p>
            <a:pPr marL="0" indent="0" algn="ctr">
              <a:buNone/>
            </a:pPr>
            <a:r>
              <a:rPr lang="pt-PT" sz="4400" smtClean="0"/>
              <a:t>a</a:t>
            </a:r>
            <a:r>
              <a:rPr lang="cs-CZ" sz="4400" smtClean="0"/>
              <a:t>rēnam</a:t>
            </a:r>
            <a:r>
              <a:rPr lang="pt-PT" sz="4400" smtClean="0"/>
              <a:t> = </a:t>
            </a:r>
            <a:r>
              <a:rPr lang="cs-CZ" sz="4400" smtClean="0"/>
              <a:t>areia</a:t>
            </a:r>
            <a:r>
              <a:rPr lang="cs-CZ" sz="4400"/>
              <a:t>	</a:t>
            </a:r>
            <a:endParaRPr lang="pt-PT" sz="4400" smtClean="0"/>
          </a:p>
          <a:p>
            <a:pPr marL="0" indent="0" algn="ctr">
              <a:buNone/>
            </a:pPr>
            <a:r>
              <a:rPr lang="pt-PT" sz="4400" smtClean="0"/>
              <a:t>	b</a:t>
            </a:r>
            <a:r>
              <a:rPr lang="cs-CZ" sz="4400" smtClean="0"/>
              <a:t>ŏnam</a:t>
            </a:r>
            <a:r>
              <a:rPr lang="pt-PT" sz="4400" smtClean="0"/>
              <a:t> = </a:t>
            </a:r>
            <a:r>
              <a:rPr lang="cs-CZ" sz="4400" smtClean="0"/>
              <a:t>boa</a:t>
            </a:r>
            <a:r>
              <a:rPr lang="cs-CZ" sz="4400"/>
              <a:t>	</a:t>
            </a:r>
            <a:r>
              <a:rPr lang="cs-CZ" sz="4400"/>
              <a:t>	</a:t>
            </a:r>
          </a:p>
          <a:p>
            <a:pPr marL="0" indent="0" algn="ctr">
              <a:buNone/>
            </a:pPr>
            <a:r>
              <a:rPr lang="pt-PT" sz="4400" smtClean="0"/>
              <a:t>	c</a:t>
            </a:r>
            <a:r>
              <a:rPr lang="cs-CZ" sz="4400" smtClean="0"/>
              <a:t>orōnam</a:t>
            </a:r>
            <a:r>
              <a:rPr lang="pt-PT" sz="4400" smtClean="0"/>
              <a:t> = </a:t>
            </a:r>
            <a:r>
              <a:rPr lang="cs-CZ" sz="4400" smtClean="0"/>
              <a:t>coroa</a:t>
            </a:r>
            <a:r>
              <a:rPr lang="cs-CZ" sz="4400"/>
              <a:t>	</a:t>
            </a:r>
            <a:r>
              <a:rPr lang="pt-PT" sz="4400" smtClean="0"/>
              <a:t> </a:t>
            </a:r>
            <a:r>
              <a:rPr lang="cs-CZ" sz="4400"/>
              <a:t>	</a:t>
            </a:r>
            <a:endParaRPr lang="pt-PT" sz="4400"/>
          </a:p>
          <a:p>
            <a:pPr marL="0" indent="0" algn="ctr">
              <a:buNone/>
            </a:pPr>
            <a:r>
              <a:rPr lang="pt-PT" sz="4400" smtClean="0"/>
              <a:t>galinam </a:t>
            </a:r>
            <a:r>
              <a:rPr lang="pt-PT" sz="4400" smtClean="0"/>
              <a:t>=</a:t>
            </a:r>
            <a:r>
              <a:rPr lang="pt-PT" sz="4400" smtClean="0"/>
              <a:t> galinha</a:t>
            </a:r>
            <a:endParaRPr lang="cs-CZ" sz="4400"/>
          </a:p>
          <a:p>
            <a:r>
              <a:rPr lang="cs-CZ"/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8523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endParaRPr lang="cs-CZ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PT" b="1" smtClean="0"/>
          </a:p>
          <a:p>
            <a:pPr algn="ctr"/>
            <a:r>
              <a:rPr lang="cs-CZ" b="1" smtClean="0"/>
              <a:t>labiais</a:t>
            </a:r>
            <a:endParaRPr lang="pt-PT" b="1" smtClean="0"/>
          </a:p>
          <a:p>
            <a:pPr algn="ctr"/>
            <a:r>
              <a:rPr lang="cs-CZ" b="1" smtClean="0"/>
              <a:t>dentais</a:t>
            </a:r>
            <a:endParaRPr lang="pt-PT" b="1" smtClean="0"/>
          </a:p>
          <a:p>
            <a:pPr algn="ctr"/>
            <a:r>
              <a:rPr lang="cs-CZ" b="1" smtClean="0"/>
              <a:t>líquidas</a:t>
            </a:r>
            <a:endParaRPr lang="pt-PT" b="1" smtClean="0"/>
          </a:p>
          <a:p>
            <a:pPr algn="ctr"/>
            <a:r>
              <a:rPr lang="cs-CZ" b="1" smtClean="0"/>
              <a:t>sibilantes</a:t>
            </a:r>
            <a:endParaRPr lang="pt-PT" b="1" smtClean="0"/>
          </a:p>
          <a:p>
            <a:pPr algn="ctr"/>
            <a:r>
              <a:rPr lang="cs-CZ" b="1" smtClean="0"/>
              <a:t>nasais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3787394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PT" b="1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>LABIAIS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     </a:t>
            </a:r>
            <a:r>
              <a:rPr lang="cs-CZ" smtClean="0"/>
              <a:t>Abbātem</a:t>
            </a:r>
            <a:r>
              <a:rPr lang="pt-PT" smtClean="0"/>
              <a:t>        </a:t>
            </a:r>
            <a:r>
              <a:rPr lang="cs-CZ"/>
              <a:t>	</a:t>
            </a:r>
            <a:r>
              <a:rPr lang="cs-CZ" smtClean="0"/>
              <a:t>a</a:t>
            </a:r>
            <a:r>
              <a:rPr lang="pt-PT" smtClean="0"/>
              <a:t>B</a:t>
            </a:r>
            <a:r>
              <a:rPr lang="cs-CZ" smtClean="0"/>
              <a:t>ade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Offendo</a:t>
            </a:r>
            <a:r>
              <a:rPr lang="cs-CZ"/>
              <a:t>	</a:t>
            </a:r>
            <a:r>
              <a:rPr lang="pt-PT"/>
              <a:t> </a:t>
            </a:r>
            <a:r>
              <a:rPr lang="pt-PT" smtClean="0"/>
              <a:t>     OF</a:t>
            </a:r>
            <a:r>
              <a:rPr lang="cs-CZ" smtClean="0"/>
              <a:t>endo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016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PT" b="1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>DENTAIS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t-PT" smtClean="0"/>
          </a:p>
          <a:p>
            <a:pPr algn="ctr"/>
            <a:r>
              <a:rPr lang="pt-PT" smtClean="0"/>
              <a:t>ADDERE  = ADIR</a:t>
            </a:r>
          </a:p>
          <a:p>
            <a:pPr algn="ctr"/>
            <a:r>
              <a:rPr lang="pt-PT" smtClean="0"/>
              <a:t>ADDUCO = ADUGO</a:t>
            </a:r>
          </a:p>
          <a:p>
            <a:pPr algn="ctr"/>
            <a:r>
              <a:rPr lang="pt-PT" smtClean="0"/>
              <a:t>MITTIT = METE</a:t>
            </a:r>
          </a:p>
          <a:p>
            <a:pPr algn="ctr"/>
            <a:r>
              <a:rPr lang="pt-PT" smtClean="0"/>
              <a:t>SAGITTAM = SETA</a:t>
            </a:r>
            <a:endParaRPr lang="cs-CZ"/>
          </a:p>
          <a:p>
            <a:pPr algn="ctr"/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3995596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PT" b="1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>LÍQUIDAS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PT" smtClean="0"/>
          </a:p>
          <a:p>
            <a:pPr algn="ctr"/>
            <a:r>
              <a:rPr lang="pt-PT" smtClean="0"/>
              <a:t>CABALLUM = CAVALO</a:t>
            </a:r>
          </a:p>
          <a:p>
            <a:pPr algn="ctr"/>
            <a:r>
              <a:rPr lang="pt-PT" smtClean="0"/>
              <a:t>GALLINHAM = GALINHA</a:t>
            </a:r>
          </a:p>
          <a:p>
            <a:pPr algn="ctr"/>
            <a:r>
              <a:rPr lang="pt-PT" smtClean="0"/>
              <a:t>FERRUM = FERRP </a:t>
            </a:r>
          </a:p>
          <a:p>
            <a:pPr algn="ctr"/>
            <a:r>
              <a:rPr lang="pt-PT" smtClean="0"/>
              <a:t>TURRIM = TORRE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151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PT" b="1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>SIBILANTES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smtClean="0"/>
              <a:t>Ŏssum</a:t>
            </a:r>
            <a:r>
              <a:rPr lang="pt-PT" smtClean="0"/>
              <a:t>= </a:t>
            </a:r>
            <a:r>
              <a:rPr lang="cs-CZ" smtClean="0"/>
              <a:t>o</a:t>
            </a:r>
            <a:r>
              <a:rPr lang="pt-PT" smtClean="0"/>
              <a:t>SS</a:t>
            </a:r>
            <a:r>
              <a:rPr lang="cs-CZ" smtClean="0"/>
              <a:t>o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Passum</a:t>
            </a:r>
            <a:r>
              <a:rPr lang="pt-PT" smtClean="0"/>
              <a:t> = </a:t>
            </a:r>
            <a:r>
              <a:rPr lang="cs-CZ" smtClean="0"/>
              <a:t>pa</a:t>
            </a:r>
            <a:r>
              <a:rPr lang="pt-PT" smtClean="0"/>
              <a:t>SS</a:t>
            </a:r>
            <a:r>
              <a:rPr lang="cs-CZ" smtClean="0"/>
              <a:t>o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pt-PT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8770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PT" b="1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 smtClean="0">
                <a:solidFill>
                  <a:schemeClr val="accent6">
                    <a:lumMod val="75000"/>
                  </a:schemeClr>
                </a:solidFill>
              </a:rPr>
              <a:t>NASAIS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pt-PT" smtClean="0"/>
              <a:t>c</a:t>
            </a:r>
            <a:r>
              <a:rPr lang="cs-CZ" smtClean="0"/>
              <a:t>ommūnem</a:t>
            </a:r>
            <a:r>
              <a:rPr lang="pt-PT" smtClean="0"/>
              <a:t>= </a:t>
            </a:r>
            <a:r>
              <a:rPr lang="cs-CZ" smtClean="0"/>
              <a:t>co</a:t>
            </a:r>
            <a:r>
              <a:rPr lang="pt-PT" smtClean="0"/>
              <a:t>M</a:t>
            </a:r>
            <a:r>
              <a:rPr lang="cs-CZ" smtClean="0"/>
              <a:t>um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f</a:t>
            </a:r>
            <a:r>
              <a:rPr lang="cs-CZ" smtClean="0"/>
              <a:t>lammam</a:t>
            </a:r>
            <a:r>
              <a:rPr lang="pt-PT" smtClean="0"/>
              <a:t>=</a:t>
            </a:r>
            <a:r>
              <a:rPr lang="cs-CZ" smtClean="0"/>
              <a:t>cha</a:t>
            </a:r>
            <a:r>
              <a:rPr lang="pt-PT" smtClean="0"/>
              <a:t>M</a:t>
            </a:r>
            <a:r>
              <a:rPr lang="cs-CZ" smtClean="0"/>
              <a:t>a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a</a:t>
            </a:r>
            <a:r>
              <a:rPr lang="cs-CZ" smtClean="0"/>
              <a:t>nnum</a:t>
            </a:r>
            <a:r>
              <a:rPr lang="pt-PT" smtClean="0"/>
              <a:t>= </a:t>
            </a:r>
            <a:r>
              <a:rPr lang="cs-CZ" smtClean="0"/>
              <a:t>a</a:t>
            </a:r>
            <a:r>
              <a:rPr lang="pt-PT" smtClean="0"/>
              <a:t>N</a:t>
            </a:r>
            <a:r>
              <a:rPr lang="cs-CZ" smtClean="0"/>
              <a:t>o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pt-PT" smtClean="0"/>
              <a:t>        p</a:t>
            </a:r>
            <a:r>
              <a:rPr lang="cs-CZ" smtClean="0"/>
              <a:t>annum</a:t>
            </a:r>
            <a:r>
              <a:rPr lang="pt-PT" smtClean="0"/>
              <a:t>=</a:t>
            </a:r>
            <a:r>
              <a:rPr lang="cs-CZ" smtClean="0"/>
              <a:t>pa</a:t>
            </a:r>
            <a:r>
              <a:rPr lang="pt-PT" smtClean="0"/>
              <a:t>N</a:t>
            </a:r>
            <a:r>
              <a:rPr lang="cs-CZ" smtClean="0"/>
              <a:t>o</a:t>
            </a:r>
            <a:r>
              <a:rPr lang="cs-CZ"/>
              <a:t>	</a:t>
            </a:r>
            <a:r>
              <a:rPr lang="cs-CZ"/>
              <a:t>	</a:t>
            </a:r>
            <a:r>
              <a:rPr lang="pt-PT" smtClean="0"/>
              <a:t> </a:t>
            </a:r>
            <a:r>
              <a:rPr lang="cs-CZ"/>
              <a:t>	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87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P</a:t>
            </a:r>
            <a:r>
              <a:rPr lang="cs-CZ" b="1" smtClean="0">
                <a:solidFill>
                  <a:srgbClr val="FF0000"/>
                </a:solidFill>
              </a:rPr>
              <a:t>alatais C e G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 </a:t>
            </a:r>
          </a:p>
          <a:p>
            <a:pPr marL="0" indent="0" algn="ctr">
              <a:buNone/>
            </a:pPr>
            <a:r>
              <a:rPr lang="cs-CZ" smtClean="0"/>
              <a:t>as palatais </a:t>
            </a:r>
            <a:r>
              <a:rPr lang="cs-CZ" b="1" smtClean="0"/>
              <a:t>C</a:t>
            </a:r>
            <a:r>
              <a:rPr lang="cs-CZ" smtClean="0"/>
              <a:t> e </a:t>
            </a:r>
            <a:r>
              <a:rPr lang="cs-CZ" b="1" smtClean="0"/>
              <a:t>G</a:t>
            </a:r>
            <a:r>
              <a:rPr lang="cs-CZ" smtClean="0"/>
              <a:t> antes de </a:t>
            </a:r>
            <a:r>
              <a:rPr lang="cs-CZ" b="1" i="1" smtClean="0"/>
              <a:t>e, i</a:t>
            </a:r>
            <a:r>
              <a:rPr lang="cs-CZ" smtClean="0"/>
              <a:t>  tornam-se sibiliantes e palatais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0723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 P</a:t>
            </a:r>
            <a:r>
              <a:rPr lang="cs-CZ" b="1" smtClean="0">
                <a:solidFill>
                  <a:srgbClr val="FF0000"/>
                </a:solidFill>
              </a:rPr>
              <a:t>osição </a:t>
            </a:r>
            <a:r>
              <a:rPr lang="pt-PT" b="1" smtClean="0">
                <a:solidFill>
                  <a:srgbClr val="FF0000"/>
                </a:solidFill>
              </a:rPr>
              <a:t>F</a:t>
            </a:r>
            <a:r>
              <a:rPr lang="cs-CZ" b="1" smtClean="0">
                <a:solidFill>
                  <a:srgbClr val="FF0000"/>
                </a:solidFill>
              </a:rPr>
              <a:t>raca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mtClean="0"/>
              <a:t>i.e. </a:t>
            </a:r>
            <a:r>
              <a:rPr lang="cs-CZ" b="1" smtClean="0"/>
              <a:t>no interior de palavra</a:t>
            </a:r>
            <a:r>
              <a:rPr lang="cs-CZ" smtClean="0"/>
              <a:t>, </a:t>
            </a:r>
            <a:r>
              <a:rPr lang="cs-CZ" b="1" smtClean="0"/>
              <a:t>entre a vogal </a:t>
            </a:r>
            <a:r>
              <a:rPr lang="cs-CZ" smtClean="0"/>
              <a:t>e</a:t>
            </a:r>
            <a:r>
              <a:rPr lang="cs-CZ" b="1" smtClean="0"/>
              <a:t> R</a:t>
            </a:r>
            <a:r>
              <a:rPr lang="cs-CZ" smtClean="0"/>
              <a:t>, </a:t>
            </a:r>
          </a:p>
          <a:p>
            <a:pPr marL="0" indent="0" algn="just">
              <a:buNone/>
            </a:pPr>
            <a:r>
              <a:rPr lang="cs-CZ" smtClean="0"/>
              <a:t>as consoantes </a:t>
            </a:r>
            <a:r>
              <a:rPr lang="cs-CZ" b="1" smtClean="0">
                <a:solidFill>
                  <a:srgbClr val="FF0000"/>
                </a:solidFill>
              </a:rPr>
              <a:t>surdas</a:t>
            </a:r>
            <a:r>
              <a:rPr lang="cs-CZ" smtClean="0"/>
              <a:t> tornam-se </a:t>
            </a:r>
            <a:r>
              <a:rPr lang="cs-CZ" b="1" smtClean="0">
                <a:solidFill>
                  <a:srgbClr val="FF0000"/>
                </a:solidFill>
              </a:rPr>
              <a:t>sonoras</a:t>
            </a:r>
            <a:r>
              <a:rPr lang="cs-CZ" smtClean="0"/>
              <a:t>, </a:t>
            </a:r>
          </a:p>
          <a:p>
            <a:pPr marL="0" indent="0" algn="just">
              <a:buNone/>
            </a:pPr>
            <a:r>
              <a:rPr lang="cs-CZ" smtClean="0"/>
              <a:t>ao passo que </a:t>
            </a:r>
          </a:p>
          <a:p>
            <a:pPr marL="0" indent="0" algn="just">
              <a:buNone/>
            </a:pPr>
            <a:r>
              <a:rPr lang="cs-CZ" smtClean="0"/>
              <a:t>as consoantes </a:t>
            </a:r>
            <a:r>
              <a:rPr lang="cs-CZ" b="1" smtClean="0">
                <a:solidFill>
                  <a:srgbClr val="FF0000"/>
                </a:solidFill>
              </a:rPr>
              <a:t>sonoras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 smtClean="0"/>
              <a:t>geralmente</a:t>
            </a:r>
          </a:p>
          <a:p>
            <a:pPr lvl="1" algn="just"/>
            <a:r>
              <a:rPr lang="cs-CZ" b="1" smtClean="0"/>
              <a:t> mantêm-se</a:t>
            </a:r>
            <a:r>
              <a:rPr lang="cs-CZ" smtClean="0"/>
              <a:t> ou </a:t>
            </a:r>
          </a:p>
          <a:p>
            <a:pPr lvl="1" algn="just"/>
            <a:r>
              <a:rPr lang="cs-CZ" b="1" smtClean="0"/>
              <a:t>passam a vogais </a:t>
            </a:r>
          </a:p>
          <a:p>
            <a:pPr lvl="1" algn="just"/>
            <a:r>
              <a:rPr lang="cs-CZ" smtClean="0"/>
              <a:t>ou </a:t>
            </a:r>
            <a:r>
              <a:rPr lang="cs-CZ" b="1" smtClean="0"/>
              <a:t>desaparecem completamente. 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75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Grupos Consonânticos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mtClean="0"/>
              <a:t>Os grupos consonânticos sofrem em parte </a:t>
            </a:r>
            <a:r>
              <a:rPr lang="cs-CZ" b="1" smtClean="0"/>
              <a:t>transformações especiais</a:t>
            </a:r>
            <a:r>
              <a:rPr lang="cs-CZ" smtClean="0"/>
              <a:t>. </a:t>
            </a:r>
            <a:endParaRPr lang="pt-PT" smtClean="0"/>
          </a:p>
          <a:p>
            <a:pPr marL="0" indent="0" algn="just">
              <a:buNone/>
            </a:pPr>
            <a:r>
              <a:rPr lang="cs-CZ" smtClean="0"/>
              <a:t>A </a:t>
            </a:r>
            <a:r>
              <a:rPr lang="cs-CZ" b="1" u="sng" smtClean="0"/>
              <a:t>última consoante </a:t>
            </a:r>
            <a:r>
              <a:rPr lang="cs-CZ" smtClean="0"/>
              <a:t>dum grupo mantém-se identicamente </a:t>
            </a:r>
            <a:r>
              <a:rPr lang="pt-PT" smtClean="0"/>
              <a:t>às consoantes </a:t>
            </a:r>
            <a:r>
              <a:rPr lang="cs-CZ" smtClean="0"/>
              <a:t>do </a:t>
            </a:r>
            <a:r>
              <a:rPr lang="cs-CZ" b="1" smtClean="0"/>
              <a:t>início de palavra</a:t>
            </a:r>
            <a:endParaRPr lang="pt-PT"/>
          </a:p>
          <a:p>
            <a:pPr marL="0" indent="0" algn="ctr">
              <a:buNone/>
            </a:pPr>
            <a:r>
              <a:rPr lang="cs-CZ" smtClean="0"/>
              <a:t>ao passo que </a:t>
            </a:r>
            <a:endParaRPr lang="pt-PT" smtClean="0"/>
          </a:p>
          <a:p>
            <a:pPr marL="0" indent="0" algn="ctr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cs-CZ" smtClean="0"/>
              <a:t>a</a:t>
            </a:r>
            <a:r>
              <a:rPr lang="pt-PT" smtClean="0"/>
              <a:t> </a:t>
            </a:r>
            <a:r>
              <a:rPr lang="pt-PT" b="1" u="sng" smtClean="0"/>
              <a:t>consoante</a:t>
            </a:r>
            <a:r>
              <a:rPr lang="cs-CZ" u="sng" smtClean="0"/>
              <a:t> </a:t>
            </a:r>
            <a:r>
              <a:rPr lang="cs-CZ" b="1" u="sng" smtClean="0"/>
              <a:t>precedente</a:t>
            </a:r>
            <a:r>
              <a:rPr lang="cs-CZ" smtClean="0"/>
              <a:t> sofre, na maior parte das vezes, </a:t>
            </a:r>
            <a:r>
              <a:rPr lang="cs-CZ" b="1" smtClean="0"/>
              <a:t>transformações mais ou menos fortes</a:t>
            </a:r>
            <a:r>
              <a:rPr lang="cs-CZ" smtClean="0"/>
              <a:t>.   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67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H, M, V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cs-CZ" b="1" smtClean="0"/>
              <a:t>H</a:t>
            </a:r>
            <a:r>
              <a:rPr lang="cs-CZ" smtClean="0"/>
              <a:t> perdeu-se completamante.</a:t>
            </a:r>
            <a:endParaRPr lang="pt-PT" smtClean="0"/>
          </a:p>
          <a:p>
            <a:pPr marL="0" indent="0" algn="ctr">
              <a:buNone/>
            </a:pPr>
            <a:r>
              <a:rPr lang="cs-CZ" b="1" smtClean="0"/>
              <a:t>M</a:t>
            </a:r>
            <a:r>
              <a:rPr lang="cs-CZ" smtClean="0"/>
              <a:t> do final de palavra cedo emudeceu. </a:t>
            </a:r>
            <a:endParaRPr lang="pt-PT" smtClean="0"/>
          </a:p>
          <a:p>
            <a:pPr marL="0" indent="0" algn="ctr">
              <a:buNone/>
            </a:pPr>
            <a:r>
              <a:rPr lang="cs-CZ" smtClean="0"/>
              <a:t>No interior de palavra, entre vogais, o B e </a:t>
            </a:r>
            <a:r>
              <a:rPr lang="cs-CZ" b="1" smtClean="0"/>
              <a:t>V</a:t>
            </a:r>
            <a:r>
              <a:rPr lang="cs-CZ" smtClean="0"/>
              <a:t> reduziram-se a </a:t>
            </a:r>
            <a:r>
              <a:rPr lang="cs-CZ" b="1" smtClean="0"/>
              <a:t>V</a:t>
            </a:r>
            <a:r>
              <a:rPr lang="cs-CZ" smtClean="0"/>
              <a:t>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334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M, R, S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cs-CZ" smtClean="0"/>
              <a:t>As sonantes </a:t>
            </a:r>
            <a:r>
              <a:rPr lang="cs-CZ" b="1" smtClean="0"/>
              <a:t>M,R </a:t>
            </a:r>
            <a:r>
              <a:rPr lang="cs-CZ" smtClean="0"/>
              <a:t>e </a:t>
            </a:r>
            <a:r>
              <a:rPr lang="cs-CZ" b="1" smtClean="0"/>
              <a:t>S</a:t>
            </a:r>
            <a:r>
              <a:rPr lang="cs-CZ" smtClean="0"/>
              <a:t>, constituem os </a:t>
            </a:r>
            <a:r>
              <a:rPr lang="cs-CZ" b="1" smtClean="0"/>
              <a:t>sons consonânticos </a:t>
            </a:r>
            <a:r>
              <a:rPr lang="cs-CZ" smtClean="0"/>
              <a:t>relativamente </a:t>
            </a:r>
            <a:r>
              <a:rPr lang="cs-CZ" b="1" smtClean="0"/>
              <a:t>mais estáveis</a:t>
            </a:r>
            <a:r>
              <a:rPr lang="cs-CZ" smtClean="0"/>
              <a:t>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2814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1153</Words>
  <Application>Microsoft Office PowerPoint</Application>
  <PresentationFormat>Předvádění na obrazovce (4:3)</PresentationFormat>
  <Paragraphs>366</Paragraphs>
  <Slides>46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Motiv systému Office</vt:lpstr>
      <vt:lpstr>História de Consonantismo</vt:lpstr>
      <vt:lpstr>Factores mais Importantes</vt:lpstr>
      <vt:lpstr>No início de palavra</vt:lpstr>
      <vt:lpstr>As consoantes mantêm-se a maior parte das vezes sem alteração</vt:lpstr>
      <vt:lpstr>Palatais C e G</vt:lpstr>
      <vt:lpstr> Posição Fraca</vt:lpstr>
      <vt:lpstr>Grupos Consonânticos</vt:lpstr>
      <vt:lpstr>H, M, V</vt:lpstr>
      <vt:lpstr>M, R, S</vt:lpstr>
      <vt:lpstr>Fim de Palavra</vt:lpstr>
      <vt:lpstr>ÍNDICE</vt:lpstr>
      <vt:lpstr>Consoantes iniciais simples</vt:lpstr>
      <vt:lpstr>Consoantes iniciais LABIAIS</vt:lpstr>
      <vt:lpstr>Consoantes iniciais PALATAIS e VELARES</vt:lpstr>
      <vt:lpstr>Consoantes iniciais PALATAIS e VELARES</vt:lpstr>
      <vt:lpstr>Consoantes iniciais PALATAIS e VELARES</vt:lpstr>
      <vt:lpstr>Sândi ou Sandhi (sânscrito: संधि, "união")</vt:lpstr>
      <vt:lpstr>Sândi interno e externo </vt:lpstr>
      <vt:lpstr>Consoantes iniciais DENTAIS</vt:lpstr>
      <vt:lpstr>Consoantes iniciais LÍQUIDAS</vt:lpstr>
      <vt:lpstr>Consoantes iniciais SIBILANTES</vt:lpstr>
      <vt:lpstr>Consoantes iniciais NASAIS</vt:lpstr>
      <vt:lpstr>Grupos consonantais iniciais</vt:lpstr>
      <vt:lpstr>Grupos consonantais iniciais consoante + R</vt:lpstr>
      <vt:lpstr>Grupos consonantais iniciais consoante + L</vt:lpstr>
      <vt:lpstr>Grupos consonantais iniciais consoante + L</vt:lpstr>
      <vt:lpstr>Grupos consonantais iniciais  velar + L</vt:lpstr>
      <vt:lpstr> Grupos consonantais iniciais  dental + i </vt:lpstr>
      <vt:lpstr>Grupos consonantais iniciais  E protético</vt:lpstr>
      <vt:lpstr>Grupos consonantais iniciais  E protético</vt:lpstr>
      <vt:lpstr>. Consoantes intervocálicas simples</vt:lpstr>
      <vt:lpstr>Consoantes intervocálicas simples labiais</vt:lpstr>
      <vt:lpstr>Consoantes intervocálicas simples velares e palatais</vt:lpstr>
      <vt:lpstr>Consoantes intervocálicas simples velares  </vt:lpstr>
      <vt:lpstr>Consoantes intervocálicas simples palatais</vt:lpstr>
      <vt:lpstr>Consoantes intervocálicas simples dentais</vt:lpstr>
      <vt:lpstr>Consoantes intervocálicas simples líquidas</vt:lpstr>
      <vt:lpstr>Consoantes intervocálicas simples sibilantes</vt:lpstr>
      <vt:lpstr>Consoantes intervocálicas simples  - m – intervocálico</vt:lpstr>
      <vt:lpstr>Consoantes intervocálicas simples  - n – intervocálico</vt:lpstr>
      <vt:lpstr>Consoantes intervocálicas longas</vt:lpstr>
      <vt:lpstr>Consoantes intervocálicas longas LABIAIS</vt:lpstr>
      <vt:lpstr>Consoantes intervocálicas longas DENTAIS</vt:lpstr>
      <vt:lpstr>Consoantes intervocálicas longas LÍQUIDAS</vt:lpstr>
      <vt:lpstr>Consoantes intervocálicas longas SIBILANTES</vt:lpstr>
      <vt:lpstr>Consoantes intervocálicas longas NASAIS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de Consonantismo</dc:title>
  <dc:creator>Iva Svobodová</dc:creator>
  <cp:lastModifiedBy>Iva Svobodová</cp:lastModifiedBy>
  <cp:revision>18</cp:revision>
  <dcterms:created xsi:type="dcterms:W3CDTF">2015-04-28T07:34:58Z</dcterms:created>
  <dcterms:modified xsi:type="dcterms:W3CDTF">2015-04-28T12:25:21Z</dcterms:modified>
</cp:coreProperties>
</file>