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24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59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4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42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30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325E-35A8-46B1-BC35-CE82F054D77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897F-2D60-4E8B-8D5E-F607948D1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 </a:t>
            </a:r>
            <a:r>
              <a:rPr lang="cs-CZ" dirty="0" err="1" smtClean="0"/>
              <a:t>papel</a:t>
            </a:r>
            <a:r>
              <a:rPr lang="cs-CZ" dirty="0" smtClean="0"/>
              <a:t> </a:t>
            </a:r>
            <a:r>
              <a:rPr lang="cs-CZ" dirty="0" err="1" smtClean="0"/>
              <a:t>dos</a:t>
            </a:r>
            <a:r>
              <a:rPr lang="cs-CZ" dirty="0" smtClean="0"/>
              <a:t> </a:t>
            </a:r>
            <a:r>
              <a:rPr lang="cs-CZ" dirty="0" err="1" smtClean="0"/>
              <a:t>substratos</a:t>
            </a:r>
            <a:r>
              <a:rPr lang="cs-CZ" dirty="0" smtClean="0"/>
              <a:t> e </a:t>
            </a:r>
            <a:r>
              <a:rPr lang="cs-CZ" dirty="0" err="1" smtClean="0"/>
              <a:t>dos</a:t>
            </a:r>
            <a:r>
              <a:rPr lang="cs-CZ" dirty="0" smtClean="0"/>
              <a:t> </a:t>
            </a:r>
            <a:r>
              <a:rPr lang="cs-CZ" dirty="0" err="1" smtClean="0"/>
              <a:t>superstratos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PT" sz="2000" dirty="0" smtClean="0">
              <a:solidFill>
                <a:schemeClr val="tx1"/>
              </a:solidFill>
            </a:endParaRPr>
          </a:p>
          <a:p>
            <a:r>
              <a:rPr lang="pt-PT" sz="2000" dirty="0" smtClean="0">
                <a:solidFill>
                  <a:schemeClr val="tx1"/>
                </a:solidFill>
              </a:rPr>
              <a:t>CARDEIRA, E., </a:t>
            </a:r>
            <a:r>
              <a:rPr lang="cs-CZ" sz="2000" dirty="0" smtClean="0">
                <a:solidFill>
                  <a:schemeClr val="tx1"/>
                </a:solidFill>
              </a:rPr>
              <a:t>O </a:t>
            </a:r>
            <a:r>
              <a:rPr lang="cs-CZ" sz="2000" dirty="0" err="1" smtClean="0">
                <a:solidFill>
                  <a:schemeClr val="tx1"/>
                </a:solidFill>
              </a:rPr>
              <a:t>essencial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sobre</a:t>
            </a:r>
            <a:r>
              <a:rPr lang="cs-CZ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err="1" smtClean="0">
                <a:solidFill>
                  <a:schemeClr val="tx1"/>
                </a:solidFill>
              </a:rPr>
              <a:t>história</a:t>
            </a:r>
            <a:r>
              <a:rPr lang="cs-CZ" sz="2000" dirty="0" smtClean="0">
                <a:solidFill>
                  <a:schemeClr val="tx1"/>
                </a:solidFill>
              </a:rPr>
              <a:t> do </a:t>
            </a:r>
            <a:r>
              <a:rPr lang="cs-CZ" sz="2000" dirty="0" err="1" smtClean="0">
                <a:solidFill>
                  <a:schemeClr val="tx1"/>
                </a:solidFill>
              </a:rPr>
              <a:t>portugu</a:t>
            </a:r>
            <a:r>
              <a:rPr lang="pt-PT" sz="2000" dirty="0" smtClean="0">
                <a:solidFill>
                  <a:schemeClr val="tx1"/>
                </a:solidFill>
              </a:rPr>
              <a:t>ês, Editorial Caminho, Lisboa`, 2006,  </a:t>
            </a:r>
            <a:r>
              <a:rPr lang="cs-CZ" sz="2000" dirty="0" smtClean="0">
                <a:solidFill>
                  <a:schemeClr val="tx1"/>
                </a:solidFill>
              </a:rPr>
              <a:t>pp. 26-37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5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substrato</a:t>
            </a:r>
            <a:r>
              <a:rPr lang="pt-PT" dirty="0" smtClean="0"/>
              <a:t> </a:t>
            </a:r>
            <a:r>
              <a:rPr lang="pt-PT" b="1" dirty="0" smtClean="0"/>
              <a:t>celta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LENIÇÃO</a:t>
            </a:r>
            <a:r>
              <a:rPr lang="pt-PT" dirty="0" smtClean="0"/>
              <a:t> – processo de enfraquecimento das consoantes oclusivas intervocálicas</a:t>
            </a:r>
          </a:p>
          <a:p>
            <a:r>
              <a:rPr lang="pt-PT" dirty="0"/>
              <a:t> </a:t>
            </a:r>
            <a:r>
              <a:rPr lang="pt-PT" b="1" dirty="0" smtClean="0"/>
              <a:t>KT</a:t>
            </a:r>
            <a:r>
              <a:rPr lang="pt-PT" dirty="0" smtClean="0"/>
              <a:t> – evolui para IT</a:t>
            </a:r>
          </a:p>
          <a:p>
            <a:pPr marL="0" indent="0">
              <a:buNone/>
            </a:pPr>
            <a:r>
              <a:rPr lang="pt-PT" dirty="0" smtClean="0"/>
              <a:t>Apenas nas línguas da România Ocidental (português, galego, castelhano, catalão, francês, provençal, Franco provençal). Nas línguas da România Oriental (Italiano, Moldavo, ROmeno) são conservados.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3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imperio romano ocidental e or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4505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3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Comparação </a:t>
            </a:r>
            <a:br>
              <a:rPr lang="pt-PT" dirty="0" smtClean="0"/>
            </a:br>
            <a:r>
              <a:rPr lang="pt-PT" dirty="0" smtClean="0"/>
              <a:t>România Oriental </a:t>
            </a:r>
            <a:r>
              <a:rPr lang="pt-PT" i="1" dirty="0" smtClean="0"/>
              <a:t>versus</a:t>
            </a:r>
            <a:r>
              <a:rPr lang="pt-PT" dirty="0" smtClean="0"/>
              <a:t> Ocidental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România Oriental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SAPERE – SAPERE</a:t>
            </a:r>
          </a:p>
          <a:p>
            <a:pPr marL="0" indent="0">
              <a:buNone/>
            </a:pPr>
            <a:r>
              <a:rPr lang="pt-PT" dirty="0" smtClean="0"/>
              <a:t>NOCTE - NOTTE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 smtClean="0"/>
              <a:t>România Ocidental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SAPERE – SABER</a:t>
            </a:r>
          </a:p>
          <a:p>
            <a:pPr marL="0" indent="0">
              <a:buNone/>
            </a:pPr>
            <a:r>
              <a:rPr lang="pt-PT" dirty="0" smtClean="0"/>
              <a:t>NOCTE - NOITE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0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 </a:t>
            </a:r>
            <a:r>
              <a:rPr lang="pt-PT" sz="2700" b="1" dirty="0" smtClean="0"/>
              <a:t>TOPÓNIMOS,HIDRÓNIMOS E  OUTROS VOCÁBULOS PORTUGUESES COM RAÍZ PRÉ-LATINA</a:t>
            </a:r>
            <a:r>
              <a:rPr lang="pt-PT" sz="2700" dirty="0" smtClean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 smtClean="0"/>
              <a:t>Topónimos </a:t>
            </a:r>
          </a:p>
          <a:p>
            <a:pPr lvl="1"/>
            <a:r>
              <a:rPr lang="pt-PT" dirty="0" smtClean="0"/>
              <a:t>Bracara – Braga</a:t>
            </a:r>
          </a:p>
          <a:p>
            <a:pPr lvl="1"/>
            <a:r>
              <a:rPr lang="pt-PT" dirty="0" smtClean="0"/>
              <a:t>Olissipo – Lisboa</a:t>
            </a:r>
          </a:p>
          <a:p>
            <a:pPr lvl="1"/>
            <a:r>
              <a:rPr lang="pt-PT" dirty="0" smtClean="0"/>
              <a:t>Ossonoba – Faro</a:t>
            </a:r>
          </a:p>
          <a:p>
            <a:r>
              <a:rPr lang="pt-PT" b="1" dirty="0" smtClean="0"/>
              <a:t>Outros vocábulos</a:t>
            </a:r>
          </a:p>
          <a:p>
            <a:pPr lvl="1"/>
            <a:r>
              <a:rPr lang="pt-PT" dirty="0" smtClean="0"/>
              <a:t>Chaparro – sobreiro novo</a:t>
            </a:r>
          </a:p>
          <a:p>
            <a:pPr lvl="1"/>
            <a:r>
              <a:rPr lang="pt-PT" dirty="0" smtClean="0"/>
              <a:t>Esquerdo</a:t>
            </a:r>
          </a:p>
          <a:p>
            <a:pPr lvl="1"/>
            <a:r>
              <a:rPr lang="pt-PT" dirty="0" smtClean="0"/>
              <a:t>Sapo - </a:t>
            </a:r>
            <a:r>
              <a:rPr lang="pt-BR" dirty="0" smtClean="0"/>
              <a:t>espécie</a:t>
            </a:r>
            <a:r>
              <a:rPr lang="pt-BR" dirty="0"/>
              <a:t> de batráquio anuro</a:t>
            </a:r>
            <a:r>
              <a:rPr lang="pt-BR" dirty="0" smtClean="0"/>
              <a:t>.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Várzea - </a:t>
            </a:r>
            <a:r>
              <a:rPr lang="pt-BR" dirty="0" smtClean="0"/>
              <a:t>campina</a:t>
            </a:r>
            <a:r>
              <a:rPr lang="pt-BR" dirty="0"/>
              <a:t> cultivada; planície; </a:t>
            </a:r>
            <a:r>
              <a:rPr lang="pt-BR" dirty="0" smtClean="0"/>
              <a:t>chã</a:t>
            </a:r>
            <a:r>
              <a:rPr lang="pt-BR" dirty="0"/>
              <a:t> </a:t>
            </a:r>
            <a:r>
              <a:rPr lang="pt-BR" dirty="0" smtClean="0"/>
              <a:t>– nova, luh, pole</a:t>
            </a:r>
            <a:endParaRPr lang="pt-PT" dirty="0" smtClean="0"/>
          </a:p>
          <a:p>
            <a:pPr lvl="1"/>
            <a:r>
              <a:rPr lang="pt-PT" dirty="0" smtClean="0"/>
              <a:t>Mata</a:t>
            </a:r>
          </a:p>
          <a:p>
            <a:pPr lvl="1"/>
            <a:r>
              <a:rPr lang="pt-PT" dirty="0" smtClean="0"/>
              <a:t>Sarna –</a:t>
            </a:r>
            <a:r>
              <a:rPr lang="cs-CZ" dirty="0" smtClean="0"/>
              <a:t> </a:t>
            </a:r>
            <a:r>
              <a:rPr lang="pt-PT" dirty="0" smtClean="0"/>
              <a:t> svrab </a:t>
            </a:r>
            <a:r>
              <a:rPr lang="cs-CZ" dirty="0" err="1" smtClean="0"/>
              <a:t>infe</a:t>
            </a:r>
            <a:r>
              <a:rPr lang="pt-PT" dirty="0" smtClean="0"/>
              <a:t>ção </a:t>
            </a:r>
            <a:r>
              <a:rPr lang="pt-BR" dirty="0"/>
              <a:t> cutânea e contagiosa produzida por um ácaro. = </a:t>
            </a:r>
            <a:r>
              <a:rPr lang="pt-BR" cap="small" dirty="0"/>
              <a:t>ACARÍASE</a:t>
            </a:r>
            <a:r>
              <a:rPr lang="pt-BR" cap="small" dirty="0" smtClean="0"/>
              <a:t>,</a:t>
            </a:r>
            <a:endParaRPr lang="pt-PT" dirty="0" smtClean="0"/>
          </a:p>
          <a:p>
            <a:pPr lvl="1"/>
            <a:r>
              <a:rPr lang="pt-PT" dirty="0" smtClean="0"/>
              <a:t>Bruxa 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9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b="1" dirty="0" smtClean="0"/>
              <a:t>INVASÃO GERMÂNICAS</a:t>
            </a:r>
            <a:r>
              <a:rPr lang="pt-PT" sz="2000" dirty="0" smtClean="0"/>
              <a:t>: VISIGODA, SUEVA, CARTAGINENESE, SUEVA E VÂNDALA – UMA CURTA DESCRIÇÃO HISTÓRICA E A INFLUÊNCIA  NO ENRIQUECIMENTO LEXICAL</a:t>
            </a:r>
            <a:r>
              <a:rPr lang="pt-PT" sz="2800" dirty="0" smtClean="0"/>
              <a:t>. </a:t>
            </a:r>
            <a:r>
              <a:rPr lang="pt-PT" sz="3200" dirty="0" smtClean="0"/>
              <a:t/>
            </a:r>
            <a:br>
              <a:rPr lang="pt-PT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partir do século </a:t>
            </a:r>
            <a:r>
              <a:rPr lang="cs-CZ" dirty="0" smtClean="0"/>
              <a:t>V</a:t>
            </a:r>
            <a:endParaRPr lang="pt-PT" dirty="0" smtClean="0"/>
          </a:p>
          <a:p>
            <a:r>
              <a:rPr lang="pt-PT" b="1" dirty="0" smtClean="0"/>
              <a:t>Em 409 – Alanos, Suevos, Vándalos</a:t>
            </a:r>
          </a:p>
          <a:p>
            <a:r>
              <a:rPr lang="pt-PT" b="1" dirty="0" smtClean="0"/>
              <a:t>Alanos – Lusitânia e Cartaginense</a:t>
            </a:r>
          </a:p>
          <a:p>
            <a:r>
              <a:rPr lang="pt-PT" b="1" dirty="0" smtClean="0"/>
              <a:t>Suevos e Vândalos – Galécia e  Bética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86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invasoes germanicas na peninsula iberic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116632"/>
            <a:ext cx="4641079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galicie betica lusitania cartaginese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95" y="2913056"/>
            <a:ext cx="5234205" cy="39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1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Reino Suevo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027"/>
          </a:xfrm>
        </p:spPr>
        <p:txBody>
          <a:bodyPr/>
          <a:lstStyle/>
          <a:p>
            <a:r>
              <a:rPr lang="pt-PT" dirty="0" smtClean="0"/>
              <a:t>em 410 – todos derrotados pelos Visigodos, com a exceção dos Suevos</a:t>
            </a:r>
            <a:endParaRPr lang="cs-CZ" dirty="0" smtClean="0"/>
          </a:p>
          <a:p>
            <a:r>
              <a:rPr lang="pt-PT" dirty="0" smtClean="0"/>
              <a:t>capital Braga – ocupará a Galicia por mais um século </a:t>
            </a:r>
          </a:p>
          <a:p>
            <a:endParaRPr lang="cs-CZ" dirty="0"/>
          </a:p>
        </p:txBody>
      </p:sp>
      <p:pic>
        <p:nvPicPr>
          <p:cNvPr id="1026" name="Picture 2" descr="Výsledek obrázku pro reino dos visigodos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14" y="3303382"/>
            <a:ext cx="3240360" cy="33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4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/>
              <a:t/>
            </a:r>
            <a:br>
              <a:rPr lang="pt-PT" sz="2400" dirty="0"/>
            </a:br>
            <a:r>
              <a:rPr lang="cs-CZ" sz="4000" b="1" dirty="0" err="1" smtClean="0"/>
              <a:t>INVAS</a:t>
            </a:r>
            <a:r>
              <a:rPr lang="pt-PT" sz="4000" b="1" dirty="0" smtClean="0"/>
              <a:t>ÕES GERMÂNICAS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400" b="1" dirty="0" smtClean="0"/>
              <a:t>Curta descrição histórica e a influência  no enriquecimento lexical</a:t>
            </a:r>
            <a:r>
              <a:rPr lang="cs-CZ" sz="2400" b="1" dirty="0" smtClean="0"/>
              <a:t> </a:t>
            </a:r>
            <a:endParaRPr lang="pt-PT" sz="2400" b="1" dirty="0" smtClean="0"/>
          </a:p>
          <a:p>
            <a:r>
              <a:rPr lang="pt-PT" sz="2400" dirty="0" smtClean="0"/>
              <a:t>Não ocasionaram uma ruptura brusca na vida da sociedade hispânica. A cultura hispano-romana era a  mais dominante o que provam vários factos:</a:t>
            </a:r>
          </a:p>
          <a:p>
            <a:pPr lvl="1"/>
            <a:r>
              <a:rPr lang="pt-PT" sz="2000" dirty="0" smtClean="0"/>
              <a:t>o facto de os visigodos terem convertido ao catolicismo </a:t>
            </a:r>
            <a:endParaRPr lang="pt-PT" sz="2000" dirty="0"/>
          </a:p>
          <a:p>
            <a:pPr lvl="1"/>
            <a:r>
              <a:rPr lang="pt-PT" sz="2000" dirty="0" smtClean="0"/>
              <a:t>o facto de continuar a ser aplicado o direito romano </a:t>
            </a:r>
          </a:p>
          <a:p>
            <a:pPr lvl="1"/>
            <a:r>
              <a:rPr lang="pt-PT" sz="2000" dirty="0" smtClean="0"/>
              <a:t>o facto de se manterem as divisões administrativas romanas </a:t>
            </a:r>
          </a:p>
          <a:p>
            <a:pPr lvl="1"/>
            <a:r>
              <a:rPr lang="pt-PT" sz="2000" dirty="0" smtClean="0"/>
              <a:t>o facto de os costumes e tradições histpânicos sofrerem poucas alterações</a:t>
            </a:r>
          </a:p>
          <a:p>
            <a:pPr lvl="1"/>
            <a:r>
              <a:rPr lang="pt-PT" sz="2000" dirty="0" smtClean="0"/>
              <a:t>os visigodos, já romanizados, ao conquistarem a Península, diluem-se na população e na cultura hispano-romana</a:t>
            </a:r>
            <a:br>
              <a:rPr lang="pt-PT" sz="2000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684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Influência germânica na língua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smtClean="0"/>
              <a:t>Reduz-se , principalmente, a um enriquecimento lexical:</a:t>
            </a:r>
          </a:p>
          <a:p>
            <a:pPr lvl="1"/>
            <a:r>
              <a:rPr lang="pt-PT" dirty="0" smtClean="0"/>
              <a:t>influência sueva: </a:t>
            </a:r>
            <a:r>
              <a:rPr lang="pt-PT" i="1" dirty="0" smtClean="0"/>
              <a:t>broa</a:t>
            </a:r>
          </a:p>
          <a:p>
            <a:pPr lvl="1"/>
            <a:r>
              <a:rPr lang="pt-PT" dirty="0" smtClean="0"/>
              <a:t>influência visigoda: </a:t>
            </a:r>
            <a:r>
              <a:rPr lang="pt-PT" i="1" dirty="0" smtClean="0"/>
              <a:t>ganso, luva, íngreme</a:t>
            </a:r>
          </a:p>
          <a:p>
            <a:pPr lvl="1"/>
            <a:r>
              <a:rPr lang="pt-PT" dirty="0" smtClean="0"/>
              <a:t>outras palavras de origem germânica: </a:t>
            </a:r>
            <a:r>
              <a:rPr lang="pt-PT" i="1" dirty="0" smtClean="0"/>
              <a:t>guerra, trégua, guardar  </a:t>
            </a:r>
          </a:p>
          <a:p>
            <a:pPr lvl="1"/>
            <a:r>
              <a:rPr lang="cs-CZ" b="1" dirty="0" smtClean="0"/>
              <a:t>p</a:t>
            </a:r>
            <a:r>
              <a:rPr lang="pt-PT" b="1" dirty="0" smtClean="0"/>
              <a:t>atronímicos</a:t>
            </a:r>
            <a:r>
              <a:rPr lang="pt-PT" i="1" dirty="0" smtClean="0"/>
              <a:t>: </a:t>
            </a:r>
            <a:r>
              <a:rPr lang="pt-PT" dirty="0" smtClean="0"/>
              <a:t>Gonçalves – filho de Gonçalo, Rodrigues`- filho do Rodrigo, Soares</a:t>
            </a:r>
          </a:p>
          <a:p>
            <a:pPr lvl="1"/>
            <a:r>
              <a:rPr lang="cs-CZ" dirty="0" smtClean="0"/>
              <a:t>a</a:t>
            </a:r>
            <a:r>
              <a:rPr lang="pt-PT" b="1" dirty="0" smtClean="0"/>
              <a:t>s </a:t>
            </a:r>
            <a:r>
              <a:rPr lang="pt-PT" b="1" dirty="0" smtClean="0"/>
              <a:t>oclusivas surdas </a:t>
            </a:r>
            <a:r>
              <a:rPr lang="cs-CZ" b="1" dirty="0" err="1" smtClean="0"/>
              <a:t>intevocálicas</a:t>
            </a:r>
            <a:r>
              <a:rPr lang="cs-CZ" b="1" dirty="0" smtClean="0"/>
              <a:t> </a:t>
            </a:r>
            <a:r>
              <a:rPr lang="pt-PT" dirty="0" smtClean="0"/>
              <a:t>que </a:t>
            </a:r>
            <a:r>
              <a:rPr lang="pt-PT" dirty="0" smtClean="0"/>
              <a:t>sonorizaram </a:t>
            </a:r>
            <a:r>
              <a:rPr lang="pt-PT" i="1" dirty="0" smtClean="0"/>
              <a:t>(ripa – riba, amica-amiga), </a:t>
            </a:r>
            <a:r>
              <a:rPr lang="pt-PT" dirty="0" smtClean="0"/>
              <a:t>em Francês (por influência do contacto do latim da Gália com os hábitos articulatórios das línguas germânicas) ou fricatizaram ou desapareceram </a:t>
            </a:r>
            <a:r>
              <a:rPr lang="pt-PT" i="1" dirty="0" smtClean="0"/>
              <a:t>(riba-rive, amica –amie) – </a:t>
            </a:r>
            <a:r>
              <a:rPr lang="pt-PT" dirty="0" smtClean="0"/>
              <a:t>o que fez distinguir dois grupos: </a:t>
            </a:r>
            <a:r>
              <a:rPr lang="pt-PT" i="1" dirty="0" smtClean="0"/>
              <a:t>o francês das outras línguas românicas.</a:t>
            </a:r>
          </a:p>
          <a:p>
            <a:pPr lvl="1"/>
            <a:r>
              <a:rPr lang="cs-CZ" dirty="0" smtClean="0"/>
              <a:t>o</a:t>
            </a:r>
            <a:r>
              <a:rPr lang="pt-PT" dirty="0" smtClean="0"/>
              <a:t> </a:t>
            </a:r>
            <a:r>
              <a:rPr lang="pt-PT" dirty="0" smtClean="0"/>
              <a:t>acento de intensidade desagua na ditongação das vogais tónicas no castelhano: (pEdra – pIEdra, pOrta - pUErta)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8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RESULTADO DAS INVASÕES GERMÂNICAS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Concorreram para a fragmentação linguística, </a:t>
            </a:r>
            <a:r>
              <a:rPr lang="pt-PT" b="1" dirty="0" smtClean="0"/>
              <a:t>desmembrando</a:t>
            </a:r>
            <a:r>
              <a:rPr lang="pt-PT" dirty="0" smtClean="0"/>
              <a:t> o Império e </a:t>
            </a:r>
            <a:r>
              <a:rPr lang="pt-PT" b="1" dirty="0" smtClean="0"/>
              <a:t>fraccionando</a:t>
            </a:r>
            <a:r>
              <a:rPr lang="pt-PT" dirty="0" smtClean="0"/>
              <a:t> a România, </a:t>
            </a:r>
            <a:r>
              <a:rPr lang="pt-PT" b="1" dirty="0" smtClean="0"/>
              <a:t>separando a área ocidental da área oriental </a:t>
            </a:r>
            <a:r>
              <a:rPr lang="pt-PT" dirty="0" smtClean="0"/>
              <a:t>(com superstrato eslavo) e apartando a Península do resto do </a:t>
            </a:r>
            <a:r>
              <a:rPr lang="pt-PT" dirty="0" smtClean="0"/>
              <a:t>Império</a:t>
            </a:r>
            <a:r>
              <a:rPr lang="cs-CZ" dirty="0" smtClean="0"/>
              <a:t>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10810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Pontos mais importantes </a:t>
            </a:r>
            <a:br>
              <a:rPr lang="pt-PT" sz="3600" dirty="0" smtClean="0"/>
            </a:br>
            <a:r>
              <a:rPr lang="pt-PT" sz="3600" dirty="0" smtClean="0"/>
              <a:t>(temas para o exame)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definição do substrato e as tendências linguísticas pré-existentes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 </a:t>
            </a:r>
            <a:r>
              <a:rPr lang="pt-PT" b="1" dirty="0" smtClean="0"/>
              <a:t>betacismo</a:t>
            </a:r>
            <a:r>
              <a:rPr lang="pt-PT" dirty="0" smtClean="0"/>
              <a:t> (definição e localização) -  substrato </a:t>
            </a:r>
            <a:r>
              <a:rPr lang="pt-PT" b="1" dirty="0" smtClean="0"/>
              <a:t>basco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grupos iniciais latinno PL, CL, FL – substrato </a:t>
            </a:r>
            <a:r>
              <a:rPr lang="pt-PT" b="1" dirty="0" smtClean="0"/>
              <a:t>celta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lenição e o grupo CT`(KT) latinos – substrato </a:t>
            </a:r>
            <a:r>
              <a:rPr lang="pt-PT" b="1" dirty="0" smtClean="0"/>
              <a:t>celta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exemplificação dos topónimos e hidrónimos e de outros vocábulos portugueses </a:t>
            </a:r>
            <a:r>
              <a:rPr lang="pt-PT" b="1" dirty="0" smtClean="0"/>
              <a:t>com raíz pré-latina</a:t>
            </a:r>
            <a:r>
              <a:rPr lang="pt-P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invasão germânicas</a:t>
            </a:r>
            <a:r>
              <a:rPr lang="pt-PT" dirty="0" smtClean="0"/>
              <a:t>: visigoda, sueva, cartaginenese, sueva e vândala – uma curta descrição histórica e a influência  no enriquecimento lexical.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patronímicos</a:t>
            </a:r>
            <a:r>
              <a:rPr lang="pt-PT" dirty="0" smtClean="0"/>
              <a:t> – definição, etimologia, exemplificação dos patronímicos germânicos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 a influência das </a:t>
            </a:r>
            <a:r>
              <a:rPr lang="pt-PT" b="1" dirty="0" smtClean="0"/>
              <a:t>línguas germâncias </a:t>
            </a:r>
            <a:r>
              <a:rPr lang="pt-PT" dirty="0" smtClean="0"/>
              <a:t>no acento, ditongação, sonorização – contribuição para a diferenciação entreo o Francês e o Português, e, entre o Português e o Castelhano.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superstratos `e adstratos:  definição do termo superstrato´p.30  e adstrato``p.32, romance. p. 30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Romance hispânico </a:t>
            </a:r>
            <a:r>
              <a:rPr lang="pt-PT" dirty="0" smtClean="0"/>
              <a:t>e o </a:t>
            </a:r>
            <a:r>
              <a:rPr lang="pt-PT" b="1" dirty="0" smtClean="0"/>
              <a:t>romance visigótico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invasão árabe </a:t>
            </a:r>
            <a:r>
              <a:rPr lang="pt-PT" dirty="0" smtClean="0"/>
              <a:t>e a sua influência na língua portuguesa.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vocabulário árabe </a:t>
            </a:r>
            <a:r>
              <a:rPr lang="pt-PT" dirty="0" smtClean="0"/>
              <a:t>na língua portuguesa `campo semântico referente à administração, guerra, organização urbana, agricultura, ciência, antroponímia, toponímia, e ainda outros.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 smtClean="0"/>
              <a:t>moçárabe</a:t>
            </a:r>
            <a:r>
              <a:rPr lang="pt-PT" dirty="0" smtClean="0"/>
              <a:t> – romance arcaizante –d efinição, dialetalização, moaxás, hardjas – e elementos conservadores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a compartimentação do território em reinos, e reinos a a divisão da sociedade hispano-goda e as caraterísticas linguísticas distintivas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7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Latim</a:t>
            </a:r>
            <a:r>
              <a:rPr lang="cs-CZ" b="1" dirty="0" smtClean="0"/>
              <a:t> </a:t>
            </a:r>
            <a:r>
              <a:rPr lang="cs-CZ" b="1" dirty="0" err="1" smtClean="0"/>
              <a:t>vulgar</a:t>
            </a:r>
            <a:r>
              <a:rPr lang="cs-CZ" b="1" dirty="0" smtClean="0"/>
              <a:t> </a:t>
            </a:r>
            <a:r>
              <a:rPr lang="cs-CZ" b="1" dirty="0" err="1" smtClean="0"/>
              <a:t>hisp</a:t>
            </a:r>
            <a:r>
              <a:rPr lang="pt-PT" b="1" dirty="0"/>
              <a:t>â</a:t>
            </a:r>
            <a:r>
              <a:rPr lang="cs-CZ" b="1" dirty="0" err="1" smtClean="0"/>
              <a:t>nico</a:t>
            </a:r>
            <a:r>
              <a:rPr lang="cs-CZ" b="1" dirty="0" smtClean="0"/>
              <a:t> </a:t>
            </a:r>
            <a:r>
              <a:rPr lang="pt-PT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Visigodos na Pen. Ibérica – </a:t>
            </a:r>
            <a:r>
              <a:rPr lang="pt-PT" b="1" dirty="0" smtClean="0"/>
              <a:t>300</a:t>
            </a:r>
            <a:r>
              <a:rPr lang="pt-PT" dirty="0" smtClean="0"/>
              <a:t> anos</a:t>
            </a:r>
          </a:p>
          <a:p>
            <a:pPr algn="just"/>
            <a:r>
              <a:rPr lang="pt-PT" dirty="0" smtClean="0"/>
              <a:t>A língua  sofre profundas mudanças que vão acentuando uma diversidade que se funda na transformação do </a:t>
            </a:r>
            <a:r>
              <a:rPr lang="pt-PT" b="1" dirty="0" smtClean="0"/>
              <a:t>Latim vulgar hispânico</a:t>
            </a:r>
            <a:r>
              <a:rPr lang="pt-PT" dirty="0" smtClean="0"/>
              <a:t>, isto é, o </a:t>
            </a:r>
            <a:r>
              <a:rPr lang="pt-PT" b="1" dirty="0" smtClean="0"/>
              <a:t>Latim vulgar </a:t>
            </a:r>
            <a:r>
              <a:rPr lang="pt-PT" dirty="0" smtClean="0"/>
              <a:t>que se implantara na Hispânia,  pela acção dos substratos, favorecida pelo isolamento de algumas regiões. </a:t>
            </a:r>
          </a:p>
          <a:p>
            <a:pPr algn="just"/>
            <a:r>
              <a:rPr lang="pt-PT" b="1" dirty="0" smtClean="0"/>
              <a:t>Romance </a:t>
            </a:r>
            <a:r>
              <a:rPr lang="pt-PT" b="1" dirty="0"/>
              <a:t>visigótico </a:t>
            </a:r>
            <a:r>
              <a:rPr lang="pt-PT" dirty="0"/>
              <a:t>(falado no século VIII na Pen. Ibérica), cuja destruição vai dar origem à queda do Império </a:t>
            </a:r>
            <a:r>
              <a:rPr lang="pt-PT" dirty="0" smtClean="0"/>
              <a:t>Visigodo </a:t>
            </a:r>
            <a:r>
              <a:rPr lang="pt-PT" dirty="0"/>
              <a:t>e traduzir-se-á na emergência de falares regionais.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95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Regiões isoladas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b="1" dirty="0" smtClean="0"/>
              <a:t>Galécia</a:t>
            </a:r>
            <a:r>
              <a:rPr lang="pt-PT" dirty="0" smtClean="0"/>
              <a:t> – fracamente romanizada, povoada por colonos que se quiseram dedicar essencialmente à agricultura</a:t>
            </a:r>
          </a:p>
          <a:p>
            <a:r>
              <a:rPr lang="pt-PT" b="1" dirty="0" smtClean="0"/>
              <a:t>Reino Suevo </a:t>
            </a:r>
            <a:r>
              <a:rPr lang="pt-PT" dirty="0" smtClean="0"/>
              <a:t>– separado da Península visigoda</a:t>
            </a:r>
          </a:p>
          <a:p>
            <a:r>
              <a:rPr lang="pt-PT" dirty="0"/>
              <a:t> </a:t>
            </a:r>
            <a:r>
              <a:rPr lang="pt-PT" dirty="0" smtClean="0"/>
              <a:t>a língua tomará o seu rumo particular, sendo influenciada pelo efeitos dos:</a:t>
            </a:r>
          </a:p>
          <a:p>
            <a:pPr lvl="1"/>
            <a:r>
              <a:rPr lang="pt-PT" dirty="0" smtClean="0"/>
              <a:t> substratos</a:t>
            </a:r>
          </a:p>
          <a:p>
            <a:pPr lvl="1"/>
            <a:r>
              <a:rPr lang="pt-PT" dirty="0" smtClean="0"/>
              <a:t> circunstâncias geográficas – posição periférica na Península e no Império</a:t>
            </a:r>
          </a:p>
          <a:p>
            <a:pPr lvl="1"/>
            <a:r>
              <a:rPr lang="pt-PT" dirty="0" smtClean="0"/>
              <a:t> circunstâncias históricas (invasões germânicas fragmentação do Império) </a:t>
            </a:r>
          </a:p>
          <a:p>
            <a:pPr lvl="1"/>
            <a:r>
              <a:rPr lang="pt-PT" dirty="0" smtClean="0"/>
              <a:t>contexto social (maior ou menor centralização da língua, imposta por instituições como a Escola ou a Igreja, influência de centros urbanos)</a:t>
            </a:r>
          </a:p>
        </p:txBody>
      </p:sp>
    </p:spTree>
    <p:extLst>
      <p:ext uri="{BB962C8B-B14F-4D97-AF65-F5344CB8AC3E}">
        <p14:creationId xmlns:p14="http://schemas.microsoft.com/office/powerpoint/2010/main" val="391970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Árabes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711 – invasão da Península pelos árabes</a:t>
            </a:r>
          </a:p>
          <a:p>
            <a:r>
              <a:rPr lang="pt-PT" dirty="0" smtClean="0"/>
              <a:t>712 – ocuparam quase toda a região meridional, até ao rio Mondego, empurrando os hispano-godos  para a codilheira norte. </a:t>
            </a:r>
          </a:p>
          <a:p>
            <a:r>
              <a:rPr lang="pt-PT" dirty="0" smtClean="0"/>
              <a:t>Administração árabe – Córdova</a:t>
            </a:r>
          </a:p>
          <a:p>
            <a:endParaRPr lang="pt-PT" dirty="0" smtClean="0"/>
          </a:p>
          <a:p>
            <a:r>
              <a:rPr lang="pt-PT" dirty="0" smtClean="0"/>
              <a:t>Panorama durante cinco séculos: cristãos a norte, muçulmanos (hispano-godos) a sul.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28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Moçárabes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PT" dirty="0" smtClean="0"/>
              <a:t>A nobreza visigoda </a:t>
            </a:r>
            <a:r>
              <a:rPr lang="pt-PT" b="1" dirty="0" smtClean="0"/>
              <a:t>refugia-se no norte </a:t>
            </a:r>
            <a:r>
              <a:rPr lang="pt-PT" dirty="0" smtClean="0"/>
              <a:t>e organiza-se em reinos de onde partirão os </a:t>
            </a:r>
            <a:r>
              <a:rPr lang="pt-PT" b="1" dirty="0" smtClean="0"/>
              <a:t>movimentos de reconquista</a:t>
            </a:r>
            <a:r>
              <a:rPr lang="pt-PT" dirty="0" smtClean="0"/>
              <a:t>.  </a:t>
            </a:r>
          </a:p>
          <a:p>
            <a:r>
              <a:rPr lang="pt-PT" dirty="0" smtClean="0"/>
              <a:t>Mas a sul, onde convivem povos e religiões diversas, as populações que não aceitam converter-se, acabam por ser toleradas pelo invasor. </a:t>
            </a:r>
          </a:p>
          <a:p>
            <a:r>
              <a:rPr lang="pt-PT" b="1" dirty="0" smtClean="0"/>
              <a:t>Os moçárabes </a:t>
            </a:r>
            <a:r>
              <a:rPr lang="pt-PT" dirty="0" smtClean="0"/>
              <a:t>(cristão vivendo sob o domínio árabe) preservam a sua identidade cultural, mantêm os costumens e as tradições cristãs. </a:t>
            </a:r>
          </a:p>
          <a:p>
            <a:r>
              <a:rPr lang="pt-PT" b="1" dirty="0" smtClean="0"/>
              <a:t>O romance moçárabe </a:t>
            </a:r>
            <a:r>
              <a:rPr lang="pt-PT" dirty="0" smtClean="0"/>
              <a:t>= continuação do romance visigótico, continua a ser falado por estas populações que conhecem também o árabe. Assim, o árabe, convive no mesmo espaço com um estrato linguístico de origem latina. Fala-se, portanto, de </a:t>
            </a:r>
            <a:r>
              <a:rPr lang="pt-PT" b="1" dirty="0" smtClean="0"/>
              <a:t>superstrato árabe</a:t>
            </a:r>
            <a:r>
              <a:rPr lang="pt-PT" dirty="0" smtClean="0"/>
              <a:t>, que se materializa, sobretudo, </a:t>
            </a:r>
            <a:r>
              <a:rPr lang="pt-PT" b="1" dirty="0" smtClean="0"/>
              <a:t>num contributo lexical.  (não conservou o –l- e o –n- intervocálicos)</a:t>
            </a:r>
          </a:p>
          <a:p>
            <a:r>
              <a:rPr lang="pt-PT" dirty="0" smtClean="0"/>
              <a:t>Palavras de origem árabe: iniciadas em </a:t>
            </a:r>
            <a:r>
              <a:rPr lang="pt-PT" b="1" dirty="0" smtClean="0"/>
              <a:t>ode (rio), </a:t>
            </a:r>
            <a:r>
              <a:rPr lang="pt-PT" dirty="0" smtClean="0"/>
              <a:t>ou </a:t>
            </a:r>
            <a:r>
              <a:rPr lang="pt-PT" b="1" dirty="0" smtClean="0"/>
              <a:t>al (artigo)</a:t>
            </a:r>
          </a:p>
          <a:p>
            <a:pPr marL="0" indent="0">
              <a:buNone/>
            </a:pPr>
            <a:r>
              <a:rPr lang="pt-PT" b="1" i="1" dirty="0" smtClean="0"/>
              <a:t>      Arroz – al-roz, al-cúcar – açúar, Loulé, Odemira, Alfama, Odivelas</a:t>
            </a:r>
          </a:p>
        </p:txBody>
      </p:sp>
    </p:spTree>
    <p:extLst>
      <p:ext uri="{BB962C8B-B14F-4D97-AF65-F5344CB8AC3E}">
        <p14:creationId xmlns:p14="http://schemas.microsoft.com/office/powerpoint/2010/main" val="402284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Palavras de origem árabe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Campos semânticos referentes a: </a:t>
            </a:r>
          </a:p>
          <a:p>
            <a:r>
              <a:rPr lang="pt-PT" dirty="0" smtClean="0"/>
              <a:t>administração e guerra: </a:t>
            </a:r>
            <a:r>
              <a:rPr lang="pt-PT" i="1" dirty="0" smtClean="0"/>
              <a:t>alcaide, almirante, alferes, alfândega, algazarra, alarido</a:t>
            </a:r>
          </a:p>
          <a:p>
            <a:r>
              <a:rPr lang="pt-PT" dirty="0" smtClean="0"/>
              <a:t>Arquitectura e organização urbana: </a:t>
            </a:r>
            <a:r>
              <a:rPr lang="pt-PT" i="1" dirty="0" smtClean="0"/>
              <a:t>alpendre, açoiteia tabique, azulejo, anaime, armazém, bairro, aldeia</a:t>
            </a:r>
          </a:p>
          <a:p>
            <a:r>
              <a:rPr lang="pt-PT" dirty="0" smtClean="0"/>
              <a:t>Agricultura: </a:t>
            </a:r>
            <a:r>
              <a:rPr lang="pt-PT" i="1" dirty="0" smtClean="0"/>
              <a:t>açude, azenha, nora</a:t>
            </a:r>
          </a:p>
          <a:p>
            <a:r>
              <a:rPr lang="pt-PT" dirty="0" smtClean="0"/>
              <a:t>Ciência: </a:t>
            </a:r>
            <a:r>
              <a:rPr lang="pt-PT" i="1" dirty="0" smtClean="0"/>
              <a:t>algarismo, álgebra,  cifra, azimute, zénite</a:t>
            </a:r>
          </a:p>
          <a:p>
            <a:r>
              <a:rPr lang="pt-PT" dirty="0" smtClean="0"/>
              <a:t>Plantas e frutas: </a:t>
            </a:r>
            <a:r>
              <a:rPr lang="pt-PT" i="1" dirty="0" smtClean="0"/>
              <a:t>alfazema, algodão, tremoço, azeitona, laranja, limão</a:t>
            </a:r>
          </a:p>
          <a:p>
            <a:r>
              <a:rPr lang="pt-PT" dirty="0" smtClean="0"/>
              <a:t>Alimentação:  </a:t>
            </a:r>
            <a:r>
              <a:rPr lang="pt-PT" i="1" dirty="0" smtClean="0"/>
              <a:t>xarope, açorda, almôndega</a:t>
            </a:r>
          </a:p>
          <a:p>
            <a:r>
              <a:rPr lang="pt-PT" dirty="0" smtClean="0"/>
              <a:t>Instrumentos: </a:t>
            </a:r>
            <a:r>
              <a:rPr lang="pt-PT" i="1" dirty="0" smtClean="0"/>
              <a:t>alicante, alfinete, almofariz,  rabeca, tambor</a:t>
            </a:r>
          </a:p>
          <a:p>
            <a:endParaRPr lang="pt-PT" i="1" dirty="0"/>
          </a:p>
          <a:p>
            <a:r>
              <a:rPr lang="pt-PT" i="1" dirty="0" smtClean="0"/>
              <a:t>Muitos arabismos caíram em desuso, mas ainda comemos REGUEIFAS e ALETRIA e vestimos CEROULAS</a:t>
            </a:r>
          </a:p>
        </p:txBody>
      </p:sp>
    </p:spTree>
    <p:extLst>
      <p:ext uri="{BB962C8B-B14F-4D97-AF65-F5344CB8AC3E}">
        <p14:creationId xmlns:p14="http://schemas.microsoft.com/office/powerpoint/2010/main" val="2312705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OUTOS ARABISMOS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Oxalá – wa sha llah </a:t>
            </a:r>
            <a:r>
              <a:rPr lang="pt-PT" i="1" dirty="0" smtClean="0"/>
              <a:t>Queira Deus</a:t>
            </a:r>
          </a:p>
          <a:p>
            <a:r>
              <a:rPr lang="pt-PT" dirty="0" smtClean="0"/>
              <a:t>Termos técnicos, novos, culturais, instrumentos., etc...</a:t>
            </a:r>
          </a:p>
          <a:p>
            <a:r>
              <a:rPr lang="pt-PT" dirty="0" smtClean="0"/>
              <a:t>Muitas vezes é usado o termo </a:t>
            </a:r>
            <a:r>
              <a:rPr lang="pt-PT" b="1" dirty="0" smtClean="0"/>
              <a:t>adstrato</a:t>
            </a:r>
            <a:r>
              <a:rPr lang="pt-PT" dirty="0" smtClean="0"/>
              <a:t>  para designar este convívio pacífico linguístico: estrato românico e árabe influenciam-se mutuamente, </a:t>
            </a:r>
            <a:r>
              <a:rPr lang="pt-PT" b="1" dirty="0" smtClean="0"/>
              <a:t>mas essa influência não se traduz em profundas transformações linguísticas que modifiquem o rumo de qualqer deles.</a:t>
            </a:r>
            <a:r>
              <a:rPr lang="pt-PT" dirty="0" smtClean="0"/>
              <a:t>  Do domínio </a:t>
            </a:r>
            <a:r>
              <a:rPr lang="pt-PT" b="1" dirty="0" smtClean="0"/>
              <a:t>árabe não resultou uma arabizaçao.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370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Moaxás e hardjas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Moaxás - composições poéticas árabes </a:t>
            </a:r>
          </a:p>
          <a:p>
            <a:r>
              <a:rPr lang="pt-PT" dirty="0" smtClean="0"/>
              <a:t>Hardjas – os  últimos versos</a:t>
            </a:r>
          </a:p>
          <a:p>
            <a:r>
              <a:rPr lang="pt-PT" dirty="0" smtClean="0"/>
              <a:t>Conservador: não ocorre síncope de L e N e a evolução dos grupos PL, CL, FL</a:t>
            </a:r>
          </a:p>
          <a:p>
            <a:r>
              <a:rPr lang="pt-PT" dirty="0" smtClean="0"/>
              <a:t>Nem ocorre o aapgamente de F latino o u monotongação dos ditongos AI, AU</a:t>
            </a:r>
          </a:p>
          <a:p>
            <a:r>
              <a:rPr lang="pt-PT" dirty="0" smtClean="0"/>
              <a:t>ROMANCE arcaizante, marcado pela renovação lexical árabe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53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490173" cy="67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3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Diversificação linguística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4044"/>
            <a:ext cx="8229600" cy="28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9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Definição do substrato e as tendências linguísticas pré-existentes </a:t>
            </a:r>
            <a:br>
              <a:rPr lang="pt-PT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Na</a:t>
            </a:r>
            <a:r>
              <a:rPr lang="pt-BR" dirty="0"/>
              <a:t> </a:t>
            </a:r>
            <a:r>
              <a:rPr lang="pt-BR" dirty="0" smtClean="0"/>
              <a:t>linguística, </a:t>
            </a:r>
            <a:r>
              <a:rPr lang="pt-BR" dirty="0"/>
              <a:t>um </a:t>
            </a:r>
            <a:r>
              <a:rPr lang="pt-BR" b="1" dirty="0"/>
              <a:t>estrato</a:t>
            </a:r>
            <a:r>
              <a:rPr lang="pt-BR" dirty="0"/>
              <a:t> ou estratos (do latim </a:t>
            </a:r>
            <a:r>
              <a:rPr lang="pt-BR" i="1" dirty="0"/>
              <a:t>stratum</a:t>
            </a:r>
            <a:r>
              <a:rPr lang="pt-BR" dirty="0"/>
              <a:t>, significando camada) é uma </a:t>
            </a:r>
            <a:r>
              <a:rPr lang="pt-BR" dirty="0" smtClean="0"/>
              <a:t>língua</a:t>
            </a:r>
            <a:r>
              <a:rPr lang="pt-BR" dirty="0"/>
              <a:t> que influencia ou é influenciada por outra através de </a:t>
            </a:r>
            <a:r>
              <a:rPr lang="pt-BR" dirty="0" smtClean="0"/>
              <a:t>contacto. </a:t>
            </a:r>
          </a:p>
          <a:p>
            <a:r>
              <a:rPr lang="pt-BR" dirty="0" smtClean="0"/>
              <a:t>Um</a:t>
            </a:r>
            <a:r>
              <a:rPr lang="pt-BR" dirty="0"/>
              <a:t> </a:t>
            </a:r>
            <a:r>
              <a:rPr lang="pt-BR" b="1" dirty="0"/>
              <a:t>substrato</a:t>
            </a:r>
            <a:r>
              <a:rPr lang="pt-BR" dirty="0"/>
              <a:t> é uma língua que tem menor poder ou influência do que outra, enquanto um </a:t>
            </a:r>
            <a:r>
              <a:rPr lang="pt-BR" b="1" dirty="0"/>
              <a:t>superestrato</a:t>
            </a:r>
            <a:r>
              <a:rPr lang="pt-BR" dirty="0"/>
              <a:t> é uma língua que tem maior presença ou influência. Substrato e superestrato influenciam-se mutuamente, mas de formas diferentes. </a:t>
            </a:r>
            <a:endParaRPr lang="pt-BR" dirty="0" smtClean="0"/>
          </a:p>
          <a:p>
            <a:r>
              <a:rPr lang="pt-BR" dirty="0" smtClean="0"/>
              <a:t>Um</a:t>
            </a:r>
            <a:r>
              <a:rPr lang="pt-BR" dirty="0"/>
              <a:t> </a:t>
            </a:r>
            <a:r>
              <a:rPr lang="pt-BR" b="1" dirty="0"/>
              <a:t>adstrato</a:t>
            </a:r>
            <a:r>
              <a:rPr lang="pt-BR" dirty="0"/>
              <a:t> refere-se a uma linguagem que está em contato com outro idioma de uma população vizinha, sem por isso ter </a:t>
            </a:r>
            <a:r>
              <a:rPr lang="pt-BR" dirty="0" smtClean="0"/>
              <a:t>uma </a:t>
            </a:r>
            <a:r>
              <a:rPr lang="pt-BR" dirty="0"/>
              <a:t>influência identificável maior ou menor.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1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Substratos: situação etnológica na Península Ibérica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b="1" dirty="0" smtClean="0"/>
              <a:t>Ibérios</a:t>
            </a:r>
            <a:r>
              <a:rPr lang="pt-PT" dirty="0" smtClean="0"/>
              <a:t> – (vindos do norte de África), estabeleceram-se nas partes de sul e este da Península Ibérica – língua </a:t>
            </a:r>
          </a:p>
          <a:p>
            <a:r>
              <a:rPr lang="pt-PT" b="1" dirty="0" smtClean="0"/>
              <a:t>Celtas</a:t>
            </a:r>
            <a:r>
              <a:rPr lang="pt-PT" dirty="0" smtClean="0"/>
              <a:t> – no Centro e Oeste</a:t>
            </a:r>
          </a:p>
          <a:p>
            <a:r>
              <a:rPr lang="pt-PT" b="1" dirty="0" smtClean="0"/>
              <a:t>Fenícios</a:t>
            </a:r>
            <a:r>
              <a:rPr lang="pt-PT" dirty="0" smtClean="0"/>
              <a:t> – nas costa meridional</a:t>
            </a:r>
          </a:p>
          <a:p>
            <a:r>
              <a:rPr lang="pt-PT" b="1" dirty="0" smtClean="0"/>
              <a:t>Bascos</a:t>
            </a:r>
            <a:r>
              <a:rPr lang="pt-PT" dirty="0" smtClean="0"/>
              <a:t> – a norte, na cadeia montanhosa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14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pt-PT" sz="3200" b="1" dirty="0" smtClean="0"/>
              <a:t>Situação  em 218 a.C. quando os romanos desembarcaram em Ampúrias</a:t>
            </a:r>
            <a:endParaRPr lang="cs-CZ" sz="3200" b="1" dirty="0"/>
          </a:p>
        </p:txBody>
      </p:sp>
      <p:pic>
        <p:nvPicPr>
          <p:cNvPr id="4" name="Picture 4" descr="Výsledek obrázku pro bascos na peninsula iberica ma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3374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218 a. c  ampu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5415"/>
            <a:ext cx="4471574" cy="32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6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/>
              <a:t>INFLUÊNCIA DOS SUBSTRATOS NO LATIM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Durante a romanização, a assimilação cultural implicou um </a:t>
            </a:r>
            <a:r>
              <a:rPr lang="pt-PT" b="1" dirty="0" smtClean="0"/>
              <a:t>período de bilinguismo</a:t>
            </a:r>
            <a:r>
              <a:rPr lang="pt-PT" dirty="0" smtClean="0"/>
              <a:t>, mais ou menos longo, em que caraterísticas das línguas nativas penetraram, como maior ou menor intensidade, na língua recentemente adquirida.  O bilinguismo, num jogo de compromisso entre hábitos articulatórios da língua materna e a aquisição de uma nova língua, permite que tendências linguística pré-existentes actuem sobre a marcha evolutiva da língua que se adquire.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71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pt-PT" sz="3600" b="1" dirty="0" smtClean="0"/>
              <a:t>substrato</a:t>
            </a:r>
            <a:r>
              <a:rPr lang="pt-PT" sz="3600" dirty="0" smtClean="0"/>
              <a:t> </a:t>
            </a:r>
            <a:r>
              <a:rPr lang="pt-PT" sz="3600" b="1" dirty="0" smtClean="0"/>
              <a:t>basco</a:t>
            </a:r>
            <a:br>
              <a:rPr lang="pt-PT" sz="3600" b="1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BETACISMO = a não distinção entre </a:t>
            </a:r>
            <a:r>
              <a:rPr lang="pt-PT" b="1" i="1" dirty="0" smtClean="0"/>
              <a:t>b</a:t>
            </a:r>
            <a:r>
              <a:rPr lang="pt-PT" b="1" dirty="0" smtClean="0"/>
              <a:t> e </a:t>
            </a:r>
            <a:r>
              <a:rPr lang="pt-PT" b="1" i="1" dirty="0" smtClean="0"/>
              <a:t>v</a:t>
            </a:r>
          </a:p>
          <a:p>
            <a:pPr lvl="1"/>
            <a:r>
              <a:rPr lang="pt-PT" dirty="0" smtClean="0"/>
              <a:t>caracteriza os dialetos setentrionais portugueses, o Galego e todos os falares originários do norte peninsular</a:t>
            </a:r>
          </a:p>
        </p:txBody>
      </p:sp>
    </p:spTree>
    <p:extLst>
      <p:ext uri="{BB962C8B-B14F-4D97-AF65-F5344CB8AC3E}">
        <p14:creationId xmlns:p14="http://schemas.microsoft.com/office/powerpoint/2010/main" val="362364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Substrato basco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queda do </a:t>
            </a:r>
            <a:r>
              <a:rPr lang="pt-PT" i="1" dirty="0" smtClean="0"/>
              <a:t>–l- </a:t>
            </a:r>
            <a:r>
              <a:rPr lang="pt-PT" dirty="0" smtClean="0"/>
              <a:t>e</a:t>
            </a:r>
            <a:r>
              <a:rPr lang="pt-PT" i="1" dirty="0" smtClean="0"/>
              <a:t> –n-  </a:t>
            </a:r>
            <a:r>
              <a:rPr lang="pt-PT" dirty="0" smtClean="0"/>
              <a:t>intervocálicos latinos</a:t>
            </a:r>
          </a:p>
          <a:p>
            <a:pPr marL="800100" lvl="2" indent="0">
              <a:buNone/>
            </a:pPr>
            <a:r>
              <a:rPr lang="pt-PT" dirty="0"/>
              <a:t> </a:t>
            </a:r>
            <a:r>
              <a:rPr lang="pt-PT" dirty="0" smtClean="0"/>
              <a:t>DO</a:t>
            </a:r>
            <a:r>
              <a:rPr lang="pt-PT" strike="sngStrike" dirty="0" smtClean="0"/>
              <a:t>L</a:t>
            </a:r>
            <a:r>
              <a:rPr lang="pt-PT" dirty="0" smtClean="0"/>
              <a:t>ORE  e     LA</a:t>
            </a:r>
            <a:r>
              <a:rPr lang="pt-PT" strike="sngStrike" dirty="0" smtClean="0"/>
              <a:t>N</a:t>
            </a:r>
            <a:r>
              <a:rPr lang="pt-PT" dirty="0" smtClean="0"/>
              <a:t>A   dão origem </a:t>
            </a:r>
          </a:p>
          <a:p>
            <a:pPr marL="800100" lvl="2" indent="0">
              <a:buNone/>
            </a:pPr>
            <a:r>
              <a:rPr lang="pt-PT" i="1" dirty="0" smtClean="0"/>
              <a:t> </a:t>
            </a:r>
            <a:r>
              <a:rPr lang="pt-PT" dirty="0" smtClean="0"/>
              <a:t>DOR          e      L</a:t>
            </a:r>
            <a:r>
              <a:rPr lang="pt-PT" b="1" dirty="0" smtClean="0">
                <a:solidFill>
                  <a:schemeClr val="tx2"/>
                </a:solidFill>
              </a:rPr>
              <a:t>Ã</a:t>
            </a:r>
          </a:p>
          <a:p>
            <a:pPr marL="400050" lvl="1" indent="0">
              <a:buNone/>
            </a:pPr>
            <a:endParaRPr lang="pt-PT" b="1" dirty="0" smtClean="0">
              <a:solidFill>
                <a:schemeClr val="tx2"/>
              </a:solidFill>
            </a:endParaRPr>
          </a:p>
          <a:p>
            <a:r>
              <a:rPr lang="pt-PT" dirty="0" smtClean="0"/>
              <a:t>O apagamento do F latino inicial no castelhano mas não no português</a:t>
            </a:r>
            <a:endParaRPr lang="cs-CZ" dirty="0" smtClean="0"/>
          </a:p>
          <a:p>
            <a:pPr marL="914400" lvl="2" indent="0">
              <a:buNone/>
            </a:pPr>
            <a:r>
              <a:rPr lang="pt-PT" b="1" dirty="0" smtClean="0"/>
              <a:t>F</a:t>
            </a:r>
            <a:r>
              <a:rPr lang="pt-PT" dirty="0" smtClean="0"/>
              <a:t>ARINA - </a:t>
            </a:r>
            <a:r>
              <a:rPr lang="pt-PT" b="1" dirty="0" smtClean="0"/>
              <a:t>H</a:t>
            </a:r>
            <a:r>
              <a:rPr lang="pt-PT" dirty="0" smtClean="0"/>
              <a:t>ARINA</a:t>
            </a:r>
            <a:endParaRPr lang="cs-CZ" dirty="0"/>
          </a:p>
        </p:txBody>
      </p:sp>
      <p:sp>
        <p:nvSpPr>
          <p:cNvPr id="4" name="Zahnutá šipka dolů 3"/>
          <p:cNvSpPr/>
          <p:nvPr/>
        </p:nvSpPr>
        <p:spPr>
          <a:xfrm flipH="1" flipV="1">
            <a:off x="3230633" y="2532294"/>
            <a:ext cx="227820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 </a:t>
            </a:r>
            <a:r>
              <a:rPr lang="pt-PT" b="1" dirty="0" smtClean="0"/>
              <a:t>substrato</a:t>
            </a:r>
            <a:r>
              <a:rPr lang="pt-PT" dirty="0" smtClean="0"/>
              <a:t> </a:t>
            </a:r>
            <a:r>
              <a:rPr lang="pt-PT" b="1" dirty="0" smtClean="0"/>
              <a:t>celta</a:t>
            </a:r>
            <a:br>
              <a:rPr lang="pt-PT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Grupos latinos iniciais </a:t>
            </a:r>
          </a:p>
          <a:p>
            <a:r>
              <a:rPr lang="pt-PT" dirty="0" smtClean="0"/>
              <a:t>PL, CL e FL  mudaram para CH em português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                              para LL em castelhano  </a:t>
            </a:r>
          </a:p>
          <a:p>
            <a:pPr marL="0" indent="0">
              <a:buNone/>
            </a:pPr>
            <a:endParaRPr lang="pt-PT" dirty="0"/>
          </a:p>
          <a:p>
            <a:pPr marL="400050" lvl="1" indent="0">
              <a:buNone/>
            </a:pPr>
            <a:r>
              <a:rPr lang="pt-PT" dirty="0" smtClean="0"/>
              <a:t>PLICARE   - CHEGAR – LLEGAR </a:t>
            </a:r>
          </a:p>
          <a:p>
            <a:pPr marL="400050" lvl="1" indent="0">
              <a:buNone/>
            </a:pPr>
            <a:r>
              <a:rPr lang="pt-PT" dirty="0" smtClean="0"/>
              <a:t>CLAVE       - CHAVE    -  LLAVE</a:t>
            </a:r>
          </a:p>
          <a:p>
            <a:pPr marL="400050" lvl="1" indent="0">
              <a:buNone/>
            </a:pPr>
            <a:r>
              <a:rPr lang="pt-PT" dirty="0" smtClean="0"/>
              <a:t>FLAMMA   - CHAMA  -  LLAMA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621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1533</Words>
  <Application>Microsoft Office PowerPoint</Application>
  <PresentationFormat>Předvádění na obrazovce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O papel dos substratos e dos superstratos</vt:lpstr>
      <vt:lpstr>Pontos mais importantes  (temas para o exame)</vt:lpstr>
      <vt:lpstr> Definição do substrato e as tendências linguísticas pré-existentes  </vt:lpstr>
      <vt:lpstr>Substratos: situação etnológica na Península Ibérica</vt:lpstr>
      <vt:lpstr>Situação  em 218 a.C. quando os romanos desembarcaram em Ampúrias</vt:lpstr>
      <vt:lpstr>INFLUÊNCIA DOS SUBSTRATOS NO LATIM </vt:lpstr>
      <vt:lpstr>substrato basco </vt:lpstr>
      <vt:lpstr>Substrato basco</vt:lpstr>
      <vt:lpstr> substrato celta </vt:lpstr>
      <vt:lpstr>substrato celta</vt:lpstr>
      <vt:lpstr>Prezentace aplikace PowerPoint</vt:lpstr>
      <vt:lpstr>Comparação  România Oriental versus Ocidental</vt:lpstr>
      <vt:lpstr> TOPÓNIMOS,HIDRÓNIMOS E  OUTROS VOCÁBULOS PORTUGUESES COM RAÍZ PRÉ-LATINA.</vt:lpstr>
      <vt:lpstr> INVASÃO GERMÂNICAS: VISIGODA, SUEVA, CARTAGINENESE, SUEVA E VÂNDALA – UMA CURTA DESCRIÇÃO HISTÓRICA E A INFLUÊNCIA  NO ENRIQUECIMENTO LEXICAL.  </vt:lpstr>
      <vt:lpstr>Prezentace aplikace PowerPoint</vt:lpstr>
      <vt:lpstr>Reino Suevo</vt:lpstr>
      <vt:lpstr>  INVASÕES GERMÂNICAS</vt:lpstr>
      <vt:lpstr>Influência germânica na língua</vt:lpstr>
      <vt:lpstr>RESULTADO DAS INVASÕES GERMÂNICAS</vt:lpstr>
      <vt:lpstr>Latim vulgar hispânico  </vt:lpstr>
      <vt:lpstr>Regiões isoladas </vt:lpstr>
      <vt:lpstr>Árabes </vt:lpstr>
      <vt:lpstr>Moçárabes </vt:lpstr>
      <vt:lpstr>Palavras de origem árabe</vt:lpstr>
      <vt:lpstr>OUTOS ARABISMOS</vt:lpstr>
      <vt:lpstr>Moaxás e hardjas</vt:lpstr>
      <vt:lpstr>Prezentace aplikace PowerPoint</vt:lpstr>
      <vt:lpstr>Diversificação linguística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dos substratos e dos superstratos</dc:title>
  <dc:creator>win</dc:creator>
  <cp:lastModifiedBy>win</cp:lastModifiedBy>
  <cp:revision>20</cp:revision>
  <dcterms:created xsi:type="dcterms:W3CDTF">2018-03-03T17:29:06Z</dcterms:created>
  <dcterms:modified xsi:type="dcterms:W3CDTF">2018-03-05T14:44:02Z</dcterms:modified>
</cp:coreProperties>
</file>