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81" r:id="rId28"/>
    <p:sldId id="282" r:id="rId29"/>
    <p:sldId id="283" r:id="rId30"/>
    <p:sldId id="285" r:id="rId31"/>
    <p:sldId id="286" r:id="rId32"/>
    <p:sldId id="287" r:id="rId33"/>
    <p:sldId id="288" r:id="rId34"/>
    <p:sldId id="290" r:id="rId35"/>
    <p:sldId id="291" r:id="rId36"/>
    <p:sldId id="292" r:id="rId37"/>
    <p:sldId id="289" r:id="rId38"/>
    <p:sldId id="297" r:id="rId39"/>
    <p:sldId id="298" r:id="rId40"/>
    <p:sldId id="294" r:id="rId41"/>
    <p:sldId id="295" r:id="rId42"/>
    <p:sldId id="299" r:id="rId43"/>
    <p:sldId id="300" r:id="rId44"/>
    <p:sldId id="301" r:id="rId45"/>
    <p:sldId id="302" r:id="rId46"/>
    <p:sldId id="303" r:id="rId47"/>
    <p:sldId id="304" r:id="rId48"/>
    <p:sldId id="316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6ABFF6-C857-44A1-AA10-F6FB5150EC36}" type="datetimeFigureOut">
              <a:rPr lang="pt-PT" smtClean="0"/>
              <a:t>13/04/2016</a:t>
            </a:fld>
            <a:endParaRPr lang="pt-PT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BE970EC-A175-4FB7-B794-982644BBFC20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www/9255/articl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Iva Svobodová</a:t>
            </a:r>
          </a:p>
          <a:p>
            <a:r>
              <a:rPr lang="cs-CZ" smtClean="0"/>
              <a:t>ÚRJL FFMU Brno</a:t>
            </a:r>
          </a:p>
          <a:p>
            <a:r>
              <a:rPr lang="cs-CZ" smtClean="0"/>
              <a:t>16.4.2016</a:t>
            </a:r>
            <a:endParaRPr lang="pt-PT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ČLEN A JEHO DVOJÍ PŘÍZNAKOVOST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6937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regresivní pohyb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smtClean="0"/>
              <a:t>člen= </a:t>
            </a:r>
            <a:r>
              <a:rPr lang="cs-CZ" sz="2400" b="1" u="sng" smtClean="0"/>
              <a:t>přijímá gramatické vlastnosti N: generické a numerické flektivní rysy</a:t>
            </a:r>
            <a:r>
              <a:rPr lang="cs-CZ" sz="2400" b="1" smtClean="0"/>
              <a:t>.             </a:t>
            </a:r>
            <a:r>
              <a:rPr lang="cs-CZ" sz="2400" smtClean="0"/>
              <a:t>To znamená, že jde o </a:t>
            </a:r>
            <a:r>
              <a:rPr lang="cs-CZ" sz="2400" b="1" u="sng" smtClean="0"/>
              <a:t>REGRESIVNÍ POHYB.</a:t>
            </a:r>
            <a:endParaRPr lang="pt-PT" sz="2400" b="1" u="sng"/>
          </a:p>
        </p:txBody>
      </p:sp>
      <p:sp>
        <p:nvSpPr>
          <p:cNvPr id="4" name="Šipka doprava 3"/>
          <p:cNvSpPr/>
          <p:nvPr/>
        </p:nvSpPr>
        <p:spPr>
          <a:xfrm>
            <a:off x="2339752" y="213285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Ovál 4"/>
          <p:cNvSpPr/>
          <p:nvPr/>
        </p:nvSpPr>
        <p:spPr>
          <a:xfrm>
            <a:off x="827584" y="2924944"/>
            <a:ext cx="6984776" cy="1800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smtClean="0"/>
              <a:t> </a:t>
            </a:r>
            <a:r>
              <a:rPr lang="cs-CZ" sz="7200" smtClean="0">
                <a:solidFill>
                  <a:schemeClr val="tx1"/>
                </a:solidFill>
              </a:rPr>
              <a:t>N = casa </a:t>
            </a:r>
            <a:endParaRPr lang="pt-PT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1331640" y="3573016"/>
            <a:ext cx="698376" cy="69837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smtClean="0">
                <a:solidFill>
                  <a:schemeClr val="tx1"/>
                </a:solidFill>
              </a:rPr>
              <a:t>a</a:t>
            </a:r>
            <a:r>
              <a:rPr lang="cs-CZ" sz="5400" smtClean="0"/>
              <a:t> </a:t>
            </a:r>
            <a:r>
              <a:rPr lang="cs-CZ" smtClean="0"/>
              <a:t> </a:t>
            </a:r>
            <a:endParaRPr lang="pt-PT"/>
          </a:p>
        </p:txBody>
      </p:sp>
      <p:sp>
        <p:nvSpPr>
          <p:cNvPr id="7" name="Zahnutá šipka nahoru 6"/>
          <p:cNvSpPr/>
          <p:nvPr/>
        </p:nvSpPr>
        <p:spPr>
          <a:xfrm flipH="1">
            <a:off x="1403648" y="4293096"/>
            <a:ext cx="3240360" cy="116356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4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progresivní pohyb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smtClean="0"/>
              <a:t>Někdy ale dochází k situaci opačné, kdy podstatné jméno </a:t>
            </a:r>
            <a:r>
              <a:rPr lang="cs-CZ" sz="2400" b="1" u="sng" smtClean="0"/>
              <a:t>přijímá  generické a numerické flektivní rysy členu</a:t>
            </a:r>
            <a:r>
              <a:rPr lang="cs-CZ" sz="2400" b="1" smtClean="0"/>
              <a:t>             </a:t>
            </a:r>
            <a:r>
              <a:rPr lang="cs-CZ" sz="2400" smtClean="0"/>
              <a:t> to znamená, že jde o </a:t>
            </a:r>
            <a:r>
              <a:rPr lang="cs-CZ" sz="2400" b="1" u="sng" smtClean="0"/>
              <a:t>POHYB progresivní</a:t>
            </a:r>
            <a:r>
              <a:rPr lang="cs-CZ" sz="2400" u="sng" smtClean="0"/>
              <a:t>.</a:t>
            </a:r>
            <a:r>
              <a:rPr lang="cs-CZ" sz="2400" smtClean="0"/>
              <a:t> V tom případě  se jméno se posouvá v syntagmatickém spojení z hlediska sémantického mírně z pozice jádra a člen se k ní zase přibližuje.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7236296" y="191683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Ovál 4"/>
          <p:cNvSpPr/>
          <p:nvPr/>
        </p:nvSpPr>
        <p:spPr>
          <a:xfrm>
            <a:off x="467544" y="3717032"/>
            <a:ext cx="8280920" cy="27363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smtClean="0"/>
              <a:t>            </a:t>
            </a:r>
            <a:endParaRPr lang="pt-PT"/>
          </a:p>
        </p:txBody>
      </p:sp>
      <p:sp>
        <p:nvSpPr>
          <p:cNvPr id="6" name="Ovál 5"/>
          <p:cNvSpPr/>
          <p:nvPr/>
        </p:nvSpPr>
        <p:spPr>
          <a:xfrm>
            <a:off x="2843808" y="4725144"/>
            <a:ext cx="720080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smtClean="0">
                <a:solidFill>
                  <a:schemeClr val="tx1"/>
                </a:solidFill>
              </a:rPr>
              <a:t>a</a:t>
            </a:r>
            <a:r>
              <a:rPr lang="cs-CZ" sz="5400" smtClean="0">
                <a:solidFill>
                  <a:schemeClr val="tx1"/>
                </a:solidFill>
              </a:rPr>
              <a:t> </a:t>
            </a:r>
            <a:r>
              <a:rPr lang="cs-CZ" smtClean="0">
                <a:solidFill>
                  <a:schemeClr val="tx1"/>
                </a:solidFill>
              </a:rPr>
              <a:t> </a:t>
            </a:r>
            <a:endParaRPr lang="pt-PT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755576" y="4725144"/>
            <a:ext cx="864096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strike="sngStrike" smtClean="0">
                <a:solidFill>
                  <a:schemeClr val="tx1"/>
                </a:solidFill>
              </a:rPr>
              <a:t>a</a:t>
            </a:r>
            <a:r>
              <a:rPr lang="cs-CZ" sz="5400" smtClean="0">
                <a:solidFill>
                  <a:schemeClr val="tx1"/>
                </a:solidFill>
              </a:rPr>
              <a:t> </a:t>
            </a:r>
            <a:r>
              <a:rPr lang="cs-CZ" smtClean="0">
                <a:solidFill>
                  <a:schemeClr val="tx1"/>
                </a:solidFill>
              </a:rPr>
              <a:t> </a:t>
            </a:r>
            <a:endParaRPr lang="pt-PT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3851920" y="4725144"/>
            <a:ext cx="2304256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strike="sngStrike" smtClean="0">
                <a:solidFill>
                  <a:schemeClr val="tx1"/>
                </a:solidFill>
              </a:rPr>
              <a:t>casa</a:t>
            </a:r>
            <a:r>
              <a:rPr lang="cs-CZ" sz="5400" strike="sngStrike" smtClean="0">
                <a:solidFill>
                  <a:schemeClr val="tx1"/>
                </a:solidFill>
              </a:rPr>
              <a:t> </a:t>
            </a:r>
            <a:r>
              <a:rPr lang="cs-CZ" strike="sngStrike" smtClean="0">
                <a:solidFill>
                  <a:schemeClr val="tx1"/>
                </a:solidFill>
              </a:rPr>
              <a:t> </a:t>
            </a:r>
            <a:endParaRPr lang="pt-PT" strike="sngStrike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508104" y="4725144"/>
            <a:ext cx="2592288" cy="9864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smtClean="0">
                <a:solidFill>
                  <a:schemeClr val="tx1"/>
                </a:solidFill>
              </a:rPr>
              <a:t>casa  </a:t>
            </a:r>
            <a:endParaRPr lang="pt-PT" sz="4000">
              <a:solidFill>
                <a:schemeClr val="tx1"/>
              </a:solidFill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4932040" y="530120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1475656" y="5085184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609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příznakovost [+/-]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   (teorie:  M.Krčmová)</a:t>
            </a:r>
          </a:p>
          <a:p>
            <a:pPr marL="0" indent="0">
              <a:buNone/>
            </a:pPr>
            <a:endParaRPr lang="cs-CZ" smtClean="0"/>
          </a:p>
          <a:p>
            <a:pPr algn="just"/>
            <a:r>
              <a:rPr lang="cs-CZ" b="1" smtClean="0"/>
              <a:t>příznakovost +</a:t>
            </a:r>
            <a:r>
              <a:rPr lang="cs-CZ" smtClean="0"/>
              <a:t>   kanonická funkce (v tomto případě regresivní pohyb)</a:t>
            </a:r>
          </a:p>
          <a:p>
            <a:pPr algn="just"/>
            <a:endParaRPr lang="cs-CZ"/>
          </a:p>
          <a:p>
            <a:pPr algn="just"/>
            <a:r>
              <a:rPr lang="cs-CZ" b="1" smtClean="0"/>
              <a:t>příznakovost -</a:t>
            </a:r>
            <a:r>
              <a:rPr lang="cs-CZ" smtClean="0"/>
              <a:t>  opačný význam, agramatičnost, neobvyklost, odchylka od normy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6641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smtClean="0"/>
              <a:t>makrojazykové vlastnosti členu</a:t>
            </a:r>
            <a:endParaRPr lang="pt-PT" b="1" u="sng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mtClean="0"/>
              <a:t>Na úrovni stylistické je člen možno vnímat jako </a:t>
            </a:r>
            <a:r>
              <a:rPr lang="cs-CZ" b="1" smtClean="0"/>
              <a:t>stylém</a:t>
            </a:r>
            <a:r>
              <a:rPr lang="cs-CZ" smtClean="0"/>
              <a:t>, což je pojem, který zavedl Ján Findra a znamená j akýkoliv stylistický prostředek, který je schopen aktivovat či deaktivovat stylistický profil. Má</a:t>
            </a:r>
            <a:r>
              <a:rPr lang="cs-CZ" b="1" smtClean="0"/>
              <a:t> dvě </a:t>
            </a:r>
            <a:r>
              <a:rPr lang="cs-CZ" smtClean="0"/>
              <a:t>složky: </a:t>
            </a:r>
          </a:p>
          <a:p>
            <a:pPr marL="0" indent="0" algn="just">
              <a:buNone/>
            </a:pPr>
            <a:endParaRPr lang="cs-CZ" smtClean="0"/>
          </a:p>
          <a:p>
            <a:r>
              <a:rPr lang="cs-CZ" b="1" smtClean="0"/>
              <a:t>informém</a:t>
            </a:r>
            <a:r>
              <a:rPr lang="cs-CZ" smtClean="0"/>
              <a:t> (stylisticky pasivní složka, objektivní a informačně věcná)</a:t>
            </a:r>
          </a:p>
          <a:p>
            <a:endParaRPr lang="cs-CZ" smtClean="0"/>
          </a:p>
          <a:p>
            <a:pPr algn="just"/>
            <a:r>
              <a:rPr lang="cs-CZ" b="1" smtClean="0"/>
              <a:t>pragmém</a:t>
            </a:r>
            <a:r>
              <a:rPr lang="cs-CZ" smtClean="0"/>
              <a:t> (stylisticky aktivní složka, subjektivní, expresivní, emotivní, apod). </a:t>
            </a:r>
          </a:p>
          <a:p>
            <a:pPr algn="just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1016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transparence členu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mtClean="0"/>
              <a:t>Stylistické složky členu  implikují </a:t>
            </a:r>
            <a:r>
              <a:rPr lang="cs-CZ" b="1" smtClean="0"/>
              <a:t>různou míru transparence.</a:t>
            </a:r>
            <a:r>
              <a:rPr lang="cs-CZ" smtClean="0"/>
              <a:t> </a:t>
            </a:r>
          </a:p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r>
              <a:rPr lang="cs-CZ" smtClean="0"/>
              <a:t>Zatimco nocionální význam členu, tedy </a:t>
            </a:r>
            <a:r>
              <a:rPr lang="cs-CZ" b="1" smtClean="0"/>
              <a:t>informém</a:t>
            </a:r>
            <a:r>
              <a:rPr lang="cs-CZ" smtClean="0"/>
              <a:t>, je pouze nepříznakový, pak pragmatická složka členu, zvaná </a:t>
            </a:r>
            <a:r>
              <a:rPr lang="cs-CZ" b="1" smtClean="0"/>
              <a:t>pragmém</a:t>
            </a:r>
            <a:r>
              <a:rPr lang="cs-CZ" smtClean="0"/>
              <a:t>, která </a:t>
            </a:r>
            <a:r>
              <a:rPr lang="cs-CZ" smtClean="0"/>
              <a:t>může </a:t>
            </a:r>
            <a:r>
              <a:rPr lang="cs-CZ" smtClean="0"/>
              <a:t>pozměnit stylistický profil, není vždy úplně transparentní, protože im</a:t>
            </a:r>
            <a:r>
              <a:rPr lang="cs-CZ" u="sng" smtClean="0"/>
              <a:t>plikuje různé stupně familiarity, expresivity, </a:t>
            </a:r>
            <a:r>
              <a:rPr lang="cs-CZ" smtClean="0"/>
              <a:t>atd. 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9602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transparence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600" b="1"/>
              <a:t> </a:t>
            </a:r>
            <a:r>
              <a:rPr lang="cs-CZ" sz="1200" b="1" smtClean="0"/>
              <a:t> </a:t>
            </a:r>
            <a:r>
              <a:rPr lang="cs-CZ" sz="16600" b="1" smtClean="0"/>
              <a:t>      </a:t>
            </a:r>
            <a:r>
              <a:rPr lang="cs-CZ" sz="11500" b="1" smtClean="0"/>
              <a:t> </a:t>
            </a:r>
            <a:endParaRPr lang="pt-PT" sz="16600" b="1"/>
          </a:p>
        </p:txBody>
      </p:sp>
      <p:sp>
        <p:nvSpPr>
          <p:cNvPr id="4" name="Ovál 3"/>
          <p:cNvSpPr/>
          <p:nvPr/>
        </p:nvSpPr>
        <p:spPr>
          <a:xfrm>
            <a:off x="5364088" y="2492896"/>
            <a:ext cx="2592288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smtClean="0">
                <a:solidFill>
                  <a:schemeClr val="bg2">
                    <a:lumMod val="25000"/>
                  </a:schemeClr>
                </a:solidFill>
              </a:rPr>
              <a:t>O  José</a:t>
            </a:r>
            <a:endParaRPr lang="cs-CZ" sz="28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cs-CZ" sz="2800" b="1" smtClean="0">
                <a:solidFill>
                  <a:schemeClr val="bg2">
                    <a:lumMod val="25000"/>
                  </a:schemeClr>
                </a:solidFill>
              </a:rPr>
              <a:t>(-)  José</a:t>
            </a:r>
            <a:endParaRPr lang="pt-PT" sz="28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3275856" y="2564904"/>
            <a:ext cx="1944216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9600" b="1" smtClean="0">
                <a:solidFill>
                  <a:schemeClr val="bg2">
                    <a:lumMod val="25000"/>
                  </a:schemeClr>
                </a:solidFill>
              </a:rPr>
              <a:t>&gt;</a:t>
            </a:r>
            <a:endParaRPr lang="pt-PT" sz="40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1115616" y="2492896"/>
            <a:ext cx="1944216" cy="19442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smtClean="0">
                <a:solidFill>
                  <a:schemeClr val="bg2">
                    <a:lumMod val="25000"/>
                  </a:schemeClr>
                </a:solidFill>
              </a:rPr>
              <a:t>A casa</a:t>
            </a:r>
            <a:endParaRPr lang="pt-PT" sz="40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835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informém</a:t>
            </a:r>
            <a:r>
              <a:rPr lang="cs-CZ" smtClean="0"/>
              <a:t>   </a:t>
            </a:r>
            <a:r>
              <a:rPr lang="cs-CZ" smtClean="0"/>
              <a:t>     </a:t>
            </a:r>
            <a:r>
              <a:rPr lang="cs-CZ" i="1" smtClean="0"/>
              <a:t>vs</a:t>
            </a:r>
            <a:r>
              <a:rPr lang="cs-CZ" smtClean="0"/>
              <a:t>.     </a:t>
            </a:r>
            <a:r>
              <a:rPr lang="cs-CZ" b="1" smtClean="0">
                <a:solidFill>
                  <a:srgbClr val="7030A0"/>
                </a:solidFill>
              </a:rPr>
              <a:t>pragmém </a:t>
            </a:r>
            <a:endParaRPr lang="pt-PT" b="1">
              <a:solidFill>
                <a:srgbClr val="7030A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4095817"/>
              </p:ext>
            </p:extLst>
          </p:nvPr>
        </p:nvGraphicFramePr>
        <p:xfrm>
          <a:off x="323528" y="1844824"/>
          <a:ext cx="8424936" cy="4789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0176"/>
                <a:gridCol w="4144760"/>
              </a:tblGrid>
              <a:tr h="1265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solidFill>
                            <a:srgbClr val="0070C0"/>
                          </a:solidFill>
                          <a:effectLst/>
                        </a:rPr>
                        <a:t>povaha</a:t>
                      </a:r>
                      <a:r>
                        <a:rPr lang="cs-CZ" sz="2800" b="1" smtClean="0">
                          <a:effectLst/>
                        </a:rPr>
                        <a:t>:</a:t>
                      </a:r>
                      <a:r>
                        <a:rPr lang="cs-CZ" sz="2800" b="1" baseline="0" smtClean="0">
                          <a:effectLst/>
                        </a:rPr>
                        <a:t> </a:t>
                      </a:r>
                      <a:endParaRPr lang="cs-CZ" sz="2800" b="1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smtClean="0">
                          <a:effectLst/>
                        </a:rPr>
                        <a:t>kanonická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smtClean="0">
                          <a:effectLst/>
                          <a:latin typeface="Times New Roman"/>
                          <a:ea typeface="Times New Roman"/>
                        </a:rPr>
                        <a:t>bezpříznakový</a:t>
                      </a:r>
                      <a:r>
                        <a:rPr lang="cs-CZ" sz="2800" baseline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pt-PT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solidFill>
                            <a:srgbClr val="7030A0"/>
                          </a:solidFill>
                          <a:effectLst/>
                        </a:rPr>
                        <a:t>povaha:</a:t>
                      </a:r>
                      <a:r>
                        <a:rPr lang="cs-CZ" sz="2800" b="1" baseline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endParaRPr lang="cs-CZ" sz="2800" b="1" smtClean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effectLst/>
                        </a:rPr>
                        <a:t>NE</a:t>
                      </a:r>
                      <a:r>
                        <a:rPr lang="cs-CZ" sz="2800" smtClean="0">
                          <a:effectLst/>
                        </a:rPr>
                        <a:t>kanonická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effectLst/>
                          <a:latin typeface="Times New Roman"/>
                          <a:ea typeface="Times New Roman"/>
                        </a:rPr>
                        <a:t>BEZ</a:t>
                      </a:r>
                      <a:r>
                        <a:rPr lang="cs-CZ" sz="2800" smtClean="0">
                          <a:effectLst/>
                          <a:latin typeface="Times New Roman"/>
                          <a:ea typeface="Times New Roman"/>
                        </a:rPr>
                        <a:t>příznaková</a:t>
                      </a:r>
                      <a:endParaRPr lang="pt-PT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17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solidFill>
                            <a:srgbClr val="0070C0"/>
                          </a:solidFill>
                          <a:effectLst/>
                        </a:rPr>
                        <a:t>význam</a:t>
                      </a:r>
                      <a:r>
                        <a:rPr lang="cs-CZ" sz="2800" b="1" smtClean="0">
                          <a:effectLst/>
                        </a:rPr>
                        <a:t>:</a:t>
                      </a:r>
                      <a:r>
                        <a:rPr lang="cs-CZ" sz="2800" b="1" baseline="0" smtClean="0">
                          <a:effectLst/>
                        </a:rPr>
                        <a:t> </a:t>
                      </a:r>
                      <a:endParaRPr lang="cs-CZ" sz="2800" b="1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smtClean="0">
                          <a:effectLst/>
                        </a:rPr>
                        <a:t>neutrální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smtClean="0">
                          <a:effectLst/>
                          <a:latin typeface="Times New Roman"/>
                          <a:ea typeface="Times New Roman"/>
                        </a:rPr>
                        <a:t>věcný</a:t>
                      </a:r>
                      <a:r>
                        <a:rPr lang="cs-CZ" sz="2800" baseline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baseline="0" smtClean="0">
                          <a:effectLst/>
                          <a:latin typeface="Times New Roman"/>
                          <a:ea typeface="Times New Roman"/>
                        </a:rPr>
                        <a:t>ob</a:t>
                      </a:r>
                      <a:r>
                        <a:rPr lang="cs-CZ" sz="2800" baseline="0" smtClean="0">
                          <a:effectLst/>
                          <a:latin typeface="Times New Roman"/>
                          <a:ea typeface="Times New Roman"/>
                        </a:rPr>
                        <a:t>jektivní</a:t>
                      </a:r>
                      <a:endParaRPr lang="cs-CZ" sz="280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solidFill>
                            <a:srgbClr val="7030A0"/>
                          </a:solidFill>
                          <a:effectLst/>
                        </a:rPr>
                        <a:t>význam:</a:t>
                      </a:r>
                      <a:r>
                        <a:rPr lang="cs-CZ" sz="2800" b="1" baseline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endParaRPr lang="cs-CZ" sz="2800" b="1" smtClean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effectLst/>
                        </a:rPr>
                        <a:t>pragmatický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effectLst/>
                          <a:latin typeface="Times New Roman"/>
                          <a:ea typeface="Times New Roman"/>
                        </a:rPr>
                        <a:t>expresivní</a:t>
                      </a:r>
                      <a:endParaRPr lang="cs-CZ" sz="2800" b="1" baseline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baseline="0" smtClean="0">
                          <a:effectLst/>
                          <a:latin typeface="Times New Roman"/>
                          <a:ea typeface="Times New Roman"/>
                        </a:rPr>
                        <a:t>sub</a:t>
                      </a:r>
                      <a:r>
                        <a:rPr lang="cs-CZ" sz="2800" baseline="0" smtClean="0">
                          <a:effectLst/>
                          <a:latin typeface="Times New Roman"/>
                          <a:ea typeface="Times New Roman"/>
                        </a:rPr>
                        <a:t>jektivní</a:t>
                      </a:r>
                      <a:endParaRPr lang="pt-PT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93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solidFill>
                            <a:srgbClr val="0070C0"/>
                          </a:solidFill>
                          <a:effectLst/>
                        </a:rPr>
                        <a:t>transparence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effectLst/>
                          <a:latin typeface="Times New Roman"/>
                          <a:ea typeface="Times New Roman"/>
                        </a:rPr>
                        <a:t>MAX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smtClean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pt-PT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solidFill>
                            <a:srgbClr val="7030A0"/>
                          </a:solidFill>
                          <a:effectLst/>
                        </a:rPr>
                        <a:t>transparence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effectLst/>
                          <a:latin typeface="Times New Roman"/>
                          <a:ea typeface="Times New Roman"/>
                        </a:rPr>
                        <a:t>MIN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pt-PT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03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morfologická </a:t>
            </a:r>
            <a:r>
              <a:rPr lang="cs-CZ" smtClean="0"/>
              <a:t>příznakovost členu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ve dvou rovinách:</a:t>
            </a:r>
          </a:p>
          <a:p>
            <a:pPr algn="just"/>
            <a:endParaRPr lang="cs-CZ" smtClean="0"/>
          </a:p>
          <a:p>
            <a:pPr marL="0" indent="0" algn="just">
              <a:buNone/>
            </a:pPr>
            <a:r>
              <a:rPr lang="pt-PT" smtClean="0"/>
              <a:t> </a:t>
            </a:r>
            <a:r>
              <a:rPr lang="pt-PT"/>
              <a:t>1. </a:t>
            </a:r>
            <a:r>
              <a:rPr lang="cs-CZ" smtClean="0"/>
              <a:t> </a:t>
            </a:r>
            <a:r>
              <a:rPr lang="pt-PT" i="1" smtClean="0"/>
              <a:t> </a:t>
            </a:r>
            <a:r>
              <a:rPr lang="pt-PT" i="1"/>
              <a:t>la langue,</a:t>
            </a:r>
            <a:r>
              <a:rPr lang="pt-PT"/>
              <a:t> </a:t>
            </a:r>
            <a:r>
              <a:rPr lang="cs-CZ" smtClean="0"/>
              <a:t>pohyb, v němž dochází ke gramatické shodě a možnost kompatibility s jinými slovními druhy než N při nevlastní derivaci. </a:t>
            </a:r>
          </a:p>
          <a:p>
            <a:pPr marL="0" indent="0" algn="just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pt-PT" smtClean="0"/>
              <a:t>2</a:t>
            </a:r>
            <a:r>
              <a:rPr lang="pt-PT"/>
              <a:t>. </a:t>
            </a:r>
            <a:r>
              <a:rPr lang="cs-CZ" smtClean="0"/>
              <a:t> </a:t>
            </a:r>
            <a:r>
              <a:rPr lang="pt-PT" i="1" smtClean="0"/>
              <a:t>la </a:t>
            </a:r>
            <a:r>
              <a:rPr lang="pt-PT" i="1"/>
              <a:t>parole</a:t>
            </a:r>
            <a:r>
              <a:rPr lang="pt-PT"/>
              <a:t>, </a:t>
            </a:r>
            <a:r>
              <a:rPr lang="cs-CZ" smtClean="0"/>
              <a:t>především pak v konkrétních morfologických tvarech stažených s předložkami. </a:t>
            </a:r>
          </a:p>
        </p:txBody>
      </p:sp>
    </p:spTree>
    <p:extLst>
      <p:ext uri="{BB962C8B-B14F-4D97-AF65-F5344CB8AC3E}">
        <p14:creationId xmlns:p14="http://schemas.microsoft.com/office/powerpoint/2010/main" val="310360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příznakovost </a:t>
            </a:r>
            <a:r>
              <a:rPr lang="cs-CZ" smtClean="0"/>
              <a:t>na úrovni </a:t>
            </a:r>
            <a:r>
              <a:rPr lang="cs-CZ" i="1" smtClean="0"/>
              <a:t>la langue</a:t>
            </a:r>
            <a:endParaRPr lang="pt-PT" i="1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mtClean="0"/>
              <a:t>Vychází z</a:t>
            </a:r>
            <a:r>
              <a:rPr lang="cs-CZ" i="1" smtClean="0"/>
              <a:t> </a:t>
            </a:r>
            <a:r>
              <a:rPr lang="cs-CZ" b="1" i="1" smtClean="0"/>
              <a:t>exponentní funkce </a:t>
            </a:r>
            <a:r>
              <a:rPr lang="cs-CZ" smtClean="0"/>
              <a:t>členu, který přijímá generické a numerické rysy N.  </a:t>
            </a:r>
          </a:p>
          <a:p>
            <a:pPr algn="just"/>
            <a:endParaRPr lang="pt-PT" sz="2400"/>
          </a:p>
          <a:p>
            <a:pPr algn="just"/>
            <a:r>
              <a:rPr lang="cs-CZ" sz="2400" b="1" i="1" smtClean="0"/>
              <a:t>Exponent</a:t>
            </a:r>
            <a:r>
              <a:rPr lang="cs-CZ" sz="2400" i="1" smtClean="0"/>
              <a:t> </a:t>
            </a:r>
            <a:r>
              <a:rPr lang="cs-CZ" sz="2400" smtClean="0"/>
              <a:t>je pojem zavedený Vladimírem Skaličkou a je to lingvistický prostředek, který je schopen vyjádřit gramatické kagegorie. </a:t>
            </a:r>
          </a:p>
          <a:p>
            <a:pPr algn="just"/>
            <a:endParaRPr lang="cs-CZ" sz="2400" smtClean="0"/>
          </a:p>
          <a:p>
            <a:pPr algn="just"/>
            <a:r>
              <a:rPr lang="cs-CZ" sz="2400" smtClean="0"/>
              <a:t>Často v Pražském kroužku nahrazuje pojem </a:t>
            </a:r>
            <a:r>
              <a:rPr lang="cs-CZ" sz="2400" i="1" smtClean="0"/>
              <a:t>gramatický</a:t>
            </a:r>
            <a:r>
              <a:rPr lang="cs-CZ" sz="2400" smtClean="0"/>
              <a:t> </a:t>
            </a:r>
            <a:r>
              <a:rPr lang="cs-CZ" sz="2400" i="1" smtClean="0"/>
              <a:t>morfém</a:t>
            </a:r>
            <a:r>
              <a:rPr lang="cs-CZ" sz="2400" smtClean="0"/>
              <a:t> nebo </a:t>
            </a:r>
            <a:r>
              <a:rPr lang="cs-CZ" sz="2400" i="1" smtClean="0"/>
              <a:t>gramém</a:t>
            </a:r>
            <a:r>
              <a:rPr lang="cs-CZ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222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shoda </a:t>
            </a:r>
            <a:r>
              <a:rPr lang="cs-CZ" b="1" smtClean="0"/>
              <a:t>progresivní </a:t>
            </a:r>
            <a:endParaRPr lang="pt-PT" b="1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/>
              <a:t>Progresivní </a:t>
            </a:r>
            <a:r>
              <a:rPr lang="cs-CZ"/>
              <a:t> </a:t>
            </a:r>
            <a:r>
              <a:rPr lang="cs-CZ" smtClean="0"/>
              <a:t>shoda byla shledána, když se člen staví před  následující N: </a:t>
            </a:r>
          </a:p>
          <a:p>
            <a:pPr marL="0" indent="0">
              <a:buNone/>
            </a:pPr>
            <a:endParaRPr lang="cs-CZ" smtClean="0"/>
          </a:p>
          <a:p>
            <a:pPr marL="514350" indent="-514350">
              <a:buAutoNum type="arabicPeriod"/>
            </a:pPr>
            <a:r>
              <a:rPr lang="cs-CZ" smtClean="0"/>
              <a:t>uniformní bigenerické  </a:t>
            </a:r>
            <a:r>
              <a:rPr lang="pt-PT" smtClean="0"/>
              <a:t>(</a:t>
            </a:r>
            <a:r>
              <a:rPr lang="cs-CZ" smtClean="0"/>
              <a:t> </a:t>
            </a:r>
            <a:r>
              <a:rPr lang="pt-PT" i="1" smtClean="0"/>
              <a:t>o/a </a:t>
            </a:r>
            <a:r>
              <a:rPr lang="pt-PT" i="1"/>
              <a:t>pianista</a:t>
            </a:r>
            <a:r>
              <a:rPr lang="pt-PT"/>
              <a:t>) </a:t>
            </a:r>
            <a:endParaRPr lang="cs-CZ" smtClean="0"/>
          </a:p>
          <a:p>
            <a:pPr marL="514350" indent="-514350">
              <a:buAutoNum type="arabicPeriod"/>
            </a:pPr>
            <a:r>
              <a:rPr lang="cs-CZ" smtClean="0"/>
              <a:t>uniformní binumerické ( </a:t>
            </a:r>
            <a:r>
              <a:rPr lang="pt-PT" i="1" smtClean="0"/>
              <a:t>o/os </a:t>
            </a:r>
            <a:r>
              <a:rPr lang="pt-PT" i="1"/>
              <a:t>atlas</a:t>
            </a:r>
            <a:r>
              <a:rPr lang="pt-PT"/>
              <a:t>).  </a:t>
            </a:r>
            <a:endParaRPr lang="cs-CZ" smtClean="0"/>
          </a:p>
          <a:p>
            <a:pPr marL="514350" indent="-514350">
              <a:buAutoNum type="arabicPeriod"/>
            </a:pPr>
            <a:r>
              <a:rPr lang="cs-CZ" smtClean="0"/>
              <a:t>uniformní bigenerická polisemantické  </a:t>
            </a:r>
            <a:r>
              <a:rPr lang="pt-PT" smtClean="0"/>
              <a:t>(</a:t>
            </a:r>
            <a:r>
              <a:rPr lang="cs-CZ" smtClean="0"/>
              <a:t> </a:t>
            </a:r>
            <a:r>
              <a:rPr lang="pt-PT" i="1" smtClean="0"/>
              <a:t>o/a </a:t>
            </a:r>
            <a:r>
              <a:rPr lang="pt-PT" i="1"/>
              <a:t>capital, o/a guarda, o/a lente)</a:t>
            </a:r>
            <a:r>
              <a:rPr lang="pt-PT"/>
              <a:t>. </a:t>
            </a:r>
            <a:endParaRPr lang="cs-CZ" smtClean="0"/>
          </a:p>
          <a:p>
            <a:pPr marL="514350" indent="-514350">
              <a:buAutoNum type="arabicPeriod"/>
            </a:pPr>
            <a:r>
              <a:rPr lang="cs-CZ" smtClean="0"/>
              <a:t>v některých případech hrál roli faktor historický: o/a </a:t>
            </a:r>
            <a:r>
              <a:rPr lang="pt-PT" i="1" smtClean="0"/>
              <a:t>eczema,</a:t>
            </a:r>
            <a:r>
              <a:rPr lang="cs-CZ"/>
              <a:t> o/a</a:t>
            </a:r>
            <a:r>
              <a:rPr lang="pt-PT" i="1" smtClean="0"/>
              <a:t> </a:t>
            </a:r>
            <a:r>
              <a:rPr lang="pt-PT" i="1"/>
              <a:t>laringe</a:t>
            </a:r>
            <a:r>
              <a:rPr lang="pt-PT" i="1" smtClean="0"/>
              <a:t>,</a:t>
            </a:r>
            <a:r>
              <a:rPr lang="cs-CZ"/>
              <a:t> o/a</a:t>
            </a:r>
            <a:r>
              <a:rPr lang="pt-PT" i="1" smtClean="0"/>
              <a:t> </a:t>
            </a:r>
            <a:r>
              <a:rPr lang="pt-PT" i="1"/>
              <a:t>entorse</a:t>
            </a:r>
            <a:endParaRPr lang="cs-CZ" smtClean="0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116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ÚVOD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Byla zjištěna příznakovost členu na úrovni: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mikrojazykové (základní  jazykovědné vrstvy:  </a:t>
            </a:r>
            <a:r>
              <a:rPr lang="cs-CZ" b="1" smtClean="0"/>
              <a:t>fonetické, morfologické a syntaktické</a:t>
            </a:r>
            <a:r>
              <a:rPr lang="cs-CZ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a makrojazykové (</a:t>
            </a:r>
            <a:r>
              <a:rPr lang="cs-CZ" b="1" smtClean="0"/>
              <a:t>stylistické, pragmatické, kognitivní, </a:t>
            </a:r>
            <a:r>
              <a:rPr lang="cs-CZ" smtClean="0"/>
              <a:t>atd.)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4397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generická  </a:t>
            </a:r>
            <a:r>
              <a:rPr lang="cs-CZ" smtClean="0"/>
              <a:t>progresivní shoda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mtClean="0"/>
              <a:t>člen může také lokalizovat N do </a:t>
            </a:r>
            <a:r>
              <a:rPr lang="cs-CZ" smtClean="0"/>
              <a:t>různých </a:t>
            </a:r>
            <a:r>
              <a:rPr lang="cs-CZ" smtClean="0"/>
              <a:t>variant a dialektů portugalštiny: Zde bychom mohli hovořit o diatopické relevanci členu: </a:t>
            </a:r>
          </a:p>
          <a:p>
            <a:pPr marL="0" indent="0" algn="just">
              <a:buNone/>
            </a:pPr>
            <a:r>
              <a:rPr lang="cs-CZ" smtClean="0"/>
              <a:t>		</a:t>
            </a:r>
            <a:r>
              <a:rPr lang="cs-CZ" b="1" i="1" smtClean="0"/>
              <a:t>o</a:t>
            </a:r>
            <a:r>
              <a:rPr lang="cs-CZ" i="1" smtClean="0"/>
              <a:t> </a:t>
            </a:r>
            <a:r>
              <a:rPr lang="cs-CZ" i="1"/>
              <a:t>árvore (dial</a:t>
            </a:r>
            <a:r>
              <a:rPr lang="cs-CZ" i="1" smtClean="0"/>
              <a:t>.) x </a:t>
            </a:r>
            <a:r>
              <a:rPr lang="cs-CZ" b="1" i="1" smtClean="0"/>
              <a:t>a</a:t>
            </a:r>
            <a:r>
              <a:rPr lang="cs-CZ" i="1" smtClean="0"/>
              <a:t> árvore (PE,PB) </a:t>
            </a:r>
          </a:p>
          <a:p>
            <a:pPr marL="0" indent="0" algn="ctr">
              <a:buNone/>
            </a:pPr>
            <a:r>
              <a:rPr lang="pt-PT" b="1" i="1" smtClean="0"/>
              <a:t>o</a:t>
            </a:r>
            <a:r>
              <a:rPr lang="pt-PT" i="1" smtClean="0"/>
              <a:t> </a:t>
            </a:r>
            <a:r>
              <a:rPr lang="pt-PT" i="1"/>
              <a:t>grama (PB) x </a:t>
            </a:r>
            <a:r>
              <a:rPr lang="pt-PT" b="1" i="1"/>
              <a:t>a</a:t>
            </a:r>
            <a:r>
              <a:rPr lang="pt-PT" i="1"/>
              <a:t> grama (PE</a:t>
            </a:r>
            <a:r>
              <a:rPr lang="pt-PT" i="1" smtClean="0"/>
              <a:t>)</a:t>
            </a:r>
            <a:endParaRPr lang="cs-CZ" i="1" smtClean="0"/>
          </a:p>
          <a:p>
            <a:pPr marL="0" indent="0" algn="ctr">
              <a:buNone/>
            </a:pPr>
            <a:r>
              <a:rPr lang="pt-PT" i="1" smtClean="0"/>
              <a:t> </a:t>
            </a:r>
            <a:r>
              <a:rPr lang="pt-PT" b="1" i="1"/>
              <a:t>o</a:t>
            </a:r>
            <a:r>
              <a:rPr lang="pt-PT" i="1"/>
              <a:t> media (PE) x </a:t>
            </a:r>
            <a:r>
              <a:rPr lang="pt-PT" b="1" i="1"/>
              <a:t>a</a:t>
            </a:r>
            <a:r>
              <a:rPr lang="pt-PT" i="1"/>
              <a:t> mídia (PB</a:t>
            </a:r>
            <a:r>
              <a:rPr lang="pt-PT" i="1" smtClean="0"/>
              <a:t>)</a:t>
            </a:r>
            <a:endParaRPr lang="cs-CZ" i="1" smtClean="0"/>
          </a:p>
          <a:p>
            <a:pPr marL="0" indent="0" algn="ctr">
              <a:buNone/>
            </a:pPr>
            <a:r>
              <a:rPr lang="pt-PT" b="1" i="1" smtClean="0"/>
              <a:t>o</a:t>
            </a:r>
            <a:r>
              <a:rPr lang="pt-PT" i="1" smtClean="0"/>
              <a:t> </a:t>
            </a:r>
            <a:r>
              <a:rPr lang="pt-PT" i="1"/>
              <a:t>duche (PE) x </a:t>
            </a:r>
            <a:r>
              <a:rPr lang="pt-PT" b="1" i="1"/>
              <a:t>a</a:t>
            </a:r>
            <a:r>
              <a:rPr lang="pt-PT" i="1"/>
              <a:t> duche (PB</a:t>
            </a:r>
            <a:r>
              <a:rPr lang="pt-PT" i="1" smtClean="0"/>
              <a:t>)</a:t>
            </a:r>
            <a:endParaRPr lang="cs-CZ" i="1" smtClean="0"/>
          </a:p>
          <a:p>
            <a:pPr marL="0" indent="0" algn="ctr">
              <a:buNone/>
            </a:pPr>
            <a:r>
              <a:rPr lang="pt-PT" i="1" smtClean="0"/>
              <a:t> </a:t>
            </a:r>
            <a:r>
              <a:rPr lang="pt-PT" b="1" i="1"/>
              <a:t>o</a:t>
            </a:r>
            <a:r>
              <a:rPr lang="pt-PT" i="1"/>
              <a:t> gangue (PE) x </a:t>
            </a:r>
            <a:r>
              <a:rPr lang="pt-PT" b="1" i="1"/>
              <a:t>a </a:t>
            </a:r>
            <a:r>
              <a:rPr lang="pt-PT" i="1"/>
              <a:t>gang (PB)</a:t>
            </a:r>
            <a:r>
              <a:rPr lang="pt-PT"/>
              <a:t> </a:t>
            </a:r>
            <a:r>
              <a:rPr lang="cs-CZ" smtClean="0"/>
              <a:t> </a:t>
            </a:r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6354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mtClean="0"/>
              <a:t>geografická lokalizace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prezence </a:t>
            </a:r>
            <a:r>
              <a:rPr lang="cs-CZ" smtClean="0"/>
              <a:t>x absence členu 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/>
          </a:p>
          <a:p>
            <a:pPr marL="0" indent="0" algn="just">
              <a:buNone/>
            </a:pPr>
            <a:r>
              <a:rPr lang="cs-CZ" smtClean="0"/>
              <a:t>Někdy to není rod substantiv, ale jen pouhá přítomnost členu: </a:t>
            </a:r>
          </a:p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pt-PT" smtClean="0"/>
              <a:t> </a:t>
            </a:r>
            <a:r>
              <a:rPr lang="pt-PT" b="1" i="1" smtClean="0"/>
              <a:t>(-)</a:t>
            </a:r>
            <a:r>
              <a:rPr lang="pt-PT" smtClean="0"/>
              <a:t> </a:t>
            </a:r>
            <a:r>
              <a:rPr lang="pt-PT" i="1"/>
              <a:t>Lagoa (PE</a:t>
            </a:r>
            <a:r>
              <a:rPr lang="pt-PT" i="1" smtClean="0"/>
              <a:t>)</a:t>
            </a:r>
            <a:r>
              <a:rPr lang="cs-CZ" i="1" smtClean="0"/>
              <a:t> </a:t>
            </a:r>
            <a:r>
              <a:rPr lang="pt-PT" i="1" smtClean="0"/>
              <a:t>x </a:t>
            </a:r>
            <a:r>
              <a:rPr lang="pt-PT" b="1" i="1"/>
              <a:t>a</a:t>
            </a:r>
            <a:r>
              <a:rPr lang="pt-PT" i="1"/>
              <a:t> Lagoa (PE dos Açores</a:t>
            </a:r>
            <a:r>
              <a:rPr lang="pt-PT" i="1" smtClean="0"/>
              <a:t>)</a:t>
            </a:r>
            <a:endParaRPr lang="cs-CZ" i="1" smtClean="0"/>
          </a:p>
          <a:p>
            <a:pPr marL="0" indent="0" algn="ctr">
              <a:buNone/>
            </a:pPr>
            <a:r>
              <a:rPr lang="pt-PT" i="1" smtClean="0"/>
              <a:t>em </a:t>
            </a:r>
            <a:r>
              <a:rPr lang="pt-PT" b="1" i="1"/>
              <a:t>(-)</a:t>
            </a:r>
            <a:r>
              <a:rPr lang="pt-PT" i="1"/>
              <a:t>  África (PE) </a:t>
            </a:r>
            <a:r>
              <a:rPr lang="pt-PT" i="1" smtClean="0"/>
              <a:t>x </a:t>
            </a:r>
            <a:r>
              <a:rPr lang="pt-PT" b="1" i="1"/>
              <a:t>na</a:t>
            </a:r>
            <a:r>
              <a:rPr lang="pt-PT" i="1"/>
              <a:t> África (PB</a:t>
            </a:r>
            <a:r>
              <a:rPr lang="pt-PT" i="1" smtClean="0"/>
              <a:t>)</a:t>
            </a:r>
            <a:endParaRPr lang="cs-CZ" i="1" smtClean="0"/>
          </a:p>
          <a:p>
            <a:pPr marL="0" indent="0" algn="ctr">
              <a:buNone/>
            </a:pPr>
            <a:r>
              <a:rPr lang="pt-PT" i="1" smtClean="0"/>
              <a:t>em </a:t>
            </a:r>
            <a:r>
              <a:rPr lang="pt-PT" b="1" i="1"/>
              <a:t>(-) </a:t>
            </a:r>
            <a:r>
              <a:rPr lang="pt-PT" i="1"/>
              <a:t>Itália (PE) x </a:t>
            </a:r>
            <a:r>
              <a:rPr lang="pt-PT" b="1" i="1"/>
              <a:t>na</a:t>
            </a:r>
            <a:r>
              <a:rPr lang="pt-PT" i="1"/>
              <a:t> Itália (PB) </a:t>
            </a:r>
            <a:endParaRPr lang="cs-CZ" smtClean="0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4808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morfologická příznakovost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/>
          </a:p>
          <a:p>
            <a:pPr marL="0" indent="0" algn="just">
              <a:buNone/>
            </a:pPr>
            <a:r>
              <a:rPr lang="cs-CZ" smtClean="0"/>
              <a:t>spočívá tedy v progresivním pohybu shody, kdy rod, číslo, lexikální význam či diatopické vymezení je dáno členem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2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smtClean="0"/>
              <a:t>bezpříznakovost</a:t>
            </a:r>
            <a:endParaRPr lang="pt-PT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99886257"/>
              </p:ext>
            </p:extLst>
          </p:nvPr>
        </p:nvGraphicFramePr>
        <p:xfrm>
          <a:off x="899592" y="1988837"/>
          <a:ext cx="7848872" cy="3980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/>
                <a:gridCol w="5472608"/>
                <a:gridCol w="1728192"/>
              </a:tblGrid>
              <a:tr h="751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effectLst/>
                        </a:rPr>
                        <a:t> </a:t>
                      </a:r>
                      <a:endParaRPr lang="pt-PT" sz="4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effectLst/>
                        </a:rPr>
                        <a:t>sentido regressivo</a:t>
                      </a:r>
                      <a:endParaRPr lang="pt-PT" sz="4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 smtClean="0">
                          <a:solidFill>
                            <a:srgbClr val="00B050"/>
                          </a:solidFill>
                          <a:effectLst/>
                        </a:rPr>
                        <a:t>◄◄◄◄◄◄◄◄◄◄◄◄◄</a:t>
                      </a:r>
                      <a:endParaRPr lang="pt-PT" sz="440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 smtClean="0">
                          <a:effectLst/>
                        </a:rPr>
                        <a:t>o </a:t>
                      </a:r>
                      <a:r>
                        <a:rPr lang="pt-PT" sz="3200">
                          <a:effectLst/>
                        </a:rPr>
                        <a:t>artigo assume o género e o número do nome (núcleo do SN)</a:t>
                      </a:r>
                      <a:endParaRPr lang="pt-PT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solidFill>
                            <a:schemeClr val="tx1"/>
                          </a:solidFill>
                          <a:effectLst/>
                        </a:rPr>
                        <a:t>nome</a:t>
                      </a:r>
                      <a:endParaRPr lang="pt-PT" sz="4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51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pt-PT" sz="4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effectLst/>
                        </a:rPr>
                        <a:t>amigo </a:t>
                      </a:r>
                      <a:endParaRPr lang="pt-PT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51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PT" sz="4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effectLst/>
                        </a:rPr>
                        <a:t>amiga </a:t>
                      </a:r>
                      <a:endParaRPr lang="pt-PT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51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solidFill>
                            <a:schemeClr val="tx1"/>
                          </a:solidFill>
                          <a:effectLst/>
                        </a:rPr>
                        <a:t>os </a:t>
                      </a:r>
                      <a:endParaRPr lang="pt-PT" sz="4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effectLst/>
                        </a:rPr>
                        <a:t>amigos</a:t>
                      </a:r>
                      <a:endParaRPr lang="pt-PT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54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solidFill>
                            <a:schemeClr val="tx1"/>
                          </a:solidFill>
                          <a:effectLst/>
                        </a:rPr>
                        <a:t>as</a:t>
                      </a:r>
                      <a:endParaRPr lang="pt-PT" sz="4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200">
                          <a:effectLst/>
                        </a:rPr>
                        <a:t>amigas</a:t>
                      </a:r>
                      <a:endParaRPr lang="pt-PT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22425" y="3424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475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příznakovost</a:t>
            </a:r>
            <a:endParaRPr lang="pt-PT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04970293"/>
              </p:ext>
            </p:extLst>
          </p:nvPr>
        </p:nvGraphicFramePr>
        <p:xfrm>
          <a:off x="323528" y="1373782"/>
          <a:ext cx="8640960" cy="3985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8722"/>
                <a:gridCol w="5854046"/>
                <a:gridCol w="1728192"/>
              </a:tblGrid>
              <a:tr h="9053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 </a:t>
                      </a:r>
                      <a:endParaRPr lang="pt-PT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effectLst/>
                        </a:rPr>
                        <a:t> </a:t>
                      </a:r>
                      <a:r>
                        <a:rPr lang="pt-PT" sz="3600" smtClean="0">
                          <a:effectLst/>
                        </a:rPr>
                        <a:t>determinação </a:t>
                      </a:r>
                      <a:r>
                        <a:rPr lang="pt-PT" sz="3600">
                          <a:effectLst/>
                        </a:rPr>
                        <a:t>progressiva</a:t>
                      </a:r>
                      <a:endParaRPr lang="pt-PT" sz="4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effectLst/>
                        </a:rPr>
                        <a:t> </a:t>
                      </a:r>
                      <a:endParaRPr lang="cs-CZ" sz="360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 smtClean="0">
                          <a:solidFill>
                            <a:srgbClr val="00B050"/>
                          </a:solidFill>
                          <a:effectLst/>
                        </a:rPr>
                        <a:t>►►►►►►►►►►►►</a:t>
                      </a:r>
                      <a:endParaRPr lang="pt-PT" sz="480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o </a:t>
                      </a:r>
                      <a:r>
                        <a:rPr lang="pt-PT" sz="3600">
                          <a:effectLst/>
                        </a:rPr>
                        <a:t>nome (núcleo do SN) assume o género ou o número do artigo  </a:t>
                      </a:r>
                      <a:endParaRPr lang="pt-PT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effectLst/>
                        </a:rPr>
                        <a:t>nome</a:t>
                      </a:r>
                      <a:endParaRPr lang="pt-PT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78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pt-PT" sz="4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effectLst/>
                        </a:rPr>
                        <a:t>pianista </a:t>
                      </a:r>
                      <a:endParaRPr lang="pt-PT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78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PT" sz="4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effectLst/>
                        </a:rPr>
                        <a:t>pianista </a:t>
                      </a:r>
                      <a:endParaRPr lang="pt-PT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78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solidFill>
                            <a:schemeClr val="tx1"/>
                          </a:solidFill>
                          <a:effectLst/>
                        </a:rPr>
                        <a:t>o  </a:t>
                      </a:r>
                      <a:endParaRPr lang="pt-PT" sz="4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effectLst/>
                        </a:rPr>
                        <a:t>lápis</a:t>
                      </a:r>
                      <a:endParaRPr lang="pt-PT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490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solidFill>
                            <a:schemeClr val="tx1"/>
                          </a:solidFill>
                          <a:effectLst/>
                        </a:rPr>
                        <a:t>os</a:t>
                      </a:r>
                      <a:endParaRPr lang="pt-PT" sz="4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3600">
                          <a:effectLst/>
                        </a:rPr>
                        <a:t>lápis</a:t>
                      </a:r>
                      <a:endParaRPr lang="pt-PT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78762" y="3452783"/>
            <a:ext cx="2031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altLang="pt-PT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endParaRPr kumimoji="0" lang="pt-PT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27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příznakovost</a:t>
            </a:r>
            <a:endParaRPr lang="pt-PT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9725098"/>
              </p:ext>
            </p:extLst>
          </p:nvPr>
        </p:nvGraphicFramePr>
        <p:xfrm>
          <a:off x="179512" y="1916831"/>
          <a:ext cx="8856984" cy="2952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5191"/>
                <a:gridCol w="6331633"/>
                <a:gridCol w="1440160"/>
              </a:tblGrid>
              <a:tr h="8908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smtClean="0">
                          <a:effectLst/>
                        </a:rPr>
                        <a:t> </a:t>
                      </a:r>
                      <a:endParaRPr lang="pt-PT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movimento progressivo</a:t>
                      </a:r>
                      <a:endParaRPr lang="pt-PT" sz="4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 </a:t>
                      </a:r>
                      <a:endParaRPr lang="cs-CZ" sz="280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 smtClean="0">
                          <a:solidFill>
                            <a:srgbClr val="00B050"/>
                          </a:solidFill>
                          <a:effectLst/>
                        </a:rPr>
                        <a:t>►►►►►►►►►►►►►►►►►</a:t>
                      </a:r>
                      <a:endParaRPr lang="pt-PT" sz="400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o </a:t>
                      </a:r>
                      <a:r>
                        <a:rPr lang="pt-PT" sz="2800">
                          <a:effectLst/>
                        </a:rPr>
                        <a:t>nome (núcleo do SN) assume o sentido de acordo com o género do artigo  </a:t>
                      </a:r>
                      <a:endParaRPr lang="pt-PT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nome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908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lente 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705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lente 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109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příznakovost</a:t>
            </a:r>
            <a:endParaRPr lang="pt-PT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39569569"/>
              </p:ext>
            </p:extLst>
          </p:nvPr>
        </p:nvGraphicFramePr>
        <p:xfrm>
          <a:off x="467545" y="1556790"/>
          <a:ext cx="8280919" cy="3764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4609"/>
                <a:gridCol w="3849807"/>
                <a:gridCol w="3416503"/>
              </a:tblGrid>
              <a:tr h="888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artigo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movimento progressivo</a:t>
                      </a:r>
                      <a:endParaRPr lang="pt-PT" sz="4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 </a:t>
                      </a:r>
                      <a:r>
                        <a:rPr lang="pt-PT" sz="2800" smtClean="0">
                          <a:solidFill>
                            <a:srgbClr val="00B050"/>
                          </a:solidFill>
                          <a:effectLst/>
                        </a:rPr>
                        <a:t>►►►►►►►►►</a:t>
                      </a:r>
                      <a:endParaRPr lang="pt-PT" sz="400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o artigo (núcleo do SN) localiza o nome diatopicamente  numa das variedades de Português</a:t>
                      </a:r>
                      <a:endParaRPr lang="pt-PT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nome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8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sanduíche (Português do Brasil) 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chemeClr val="tx1"/>
                          </a:solidFill>
                          <a:effectLst/>
                        </a:rPr>
                        <a:t>sanduíche (Português Europeu) </a:t>
                      </a:r>
                      <a:endParaRPr lang="pt-PT" sz="4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260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příznakovost</a:t>
            </a:r>
            <a:endParaRPr lang="pt-PT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12898144"/>
              </p:ext>
            </p:extLst>
          </p:nvPr>
        </p:nvGraphicFramePr>
        <p:xfrm>
          <a:off x="827583" y="2060848"/>
          <a:ext cx="7920881" cy="2510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0496"/>
                <a:gridCol w="4358097"/>
                <a:gridCol w="2592288"/>
              </a:tblGrid>
              <a:tr h="778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chemeClr val="tx1"/>
                          </a:solidFill>
                          <a:effectLst/>
                        </a:rPr>
                        <a:t>artigo</a:t>
                      </a:r>
                      <a:endParaRPr lang="pt-PT" sz="3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movimento progressivo</a:t>
                      </a:r>
                      <a:endParaRPr lang="pt-PT" sz="3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 </a:t>
                      </a:r>
                      <a:r>
                        <a:rPr lang="pt-PT" sz="2400" smtClean="0">
                          <a:solidFill>
                            <a:srgbClr val="00B050"/>
                          </a:solidFill>
                          <a:effectLst/>
                        </a:rPr>
                        <a:t>►►►►►►►►►►►►</a:t>
                      </a:r>
                      <a:endParaRPr lang="pt-PT" sz="3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o artigo (núcleo do SN) restringe diatopica e semânticamente a significação do nome, no sentido progressivo   </a:t>
                      </a:r>
                      <a:endParaRPr lang="pt-PT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chemeClr val="tx1"/>
                          </a:solidFill>
                          <a:effectLst/>
                        </a:rPr>
                        <a:t>nome</a:t>
                      </a:r>
                      <a:endParaRPr lang="pt-PT" sz="3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8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pt-PT" sz="3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chemeClr val="tx1"/>
                          </a:solidFill>
                          <a:effectLst/>
                        </a:rPr>
                        <a:t>componente </a:t>
                      </a:r>
                      <a:r>
                        <a:rPr lang="pt-PT" sz="240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cs-CZ" sz="2400" smtClean="0">
                          <a:solidFill>
                            <a:schemeClr val="tx1"/>
                          </a:solidFill>
                          <a:effectLst/>
                        </a:rPr>
                        <a:t>PB)</a:t>
                      </a:r>
                      <a:endParaRPr lang="pt-PT" sz="3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90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PT" sz="3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chemeClr val="tx1"/>
                          </a:solidFill>
                          <a:effectLst/>
                        </a:rPr>
                        <a:t>componente (</a:t>
                      </a:r>
                      <a:r>
                        <a:rPr lang="pt-PT" sz="240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cs-CZ" sz="2400" smtClean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PT" sz="240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endParaRPr lang="pt-PT" sz="3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859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nevlastní derivace 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/>
              <a:t> další typ morfologické příznakovosti: na slovním druhem jiným, než je podstatné jméno           jde o jakousi anomálii, která vykazuje jak funkční tak stylistickou aktivitu. </a:t>
            </a:r>
          </a:p>
          <a:p>
            <a:pPr marL="0" indent="0">
              <a:buNone/>
            </a:pPr>
            <a:r>
              <a:rPr lang="cs-CZ" smtClean="0"/>
              <a:t>  </a:t>
            </a:r>
          </a:p>
          <a:p>
            <a:pPr marL="0" indent="0">
              <a:buNone/>
            </a:pPr>
            <a:r>
              <a:rPr lang="cs-CZ" smtClean="0"/>
              <a:t>Podle  Z</a:t>
            </a:r>
            <a:r>
              <a:rPr lang="pt-PT" smtClean="0"/>
              <a:t>avadil</a:t>
            </a:r>
            <a:r>
              <a:rPr lang="pt-PT"/>
              <a:t>, Čermák (</a:t>
            </a:r>
            <a:r>
              <a:rPr lang="pt-PT" smtClean="0"/>
              <a:t>2010:172</a:t>
            </a:r>
            <a:r>
              <a:rPr lang="cs-CZ" smtClean="0"/>
              <a:t>) hovoří o: </a:t>
            </a:r>
          </a:p>
          <a:p>
            <a:r>
              <a:rPr lang="cs-CZ" b="1" smtClean="0"/>
              <a:t>morfologické</a:t>
            </a:r>
            <a:r>
              <a:rPr lang="cs-CZ" smtClean="0"/>
              <a:t> nominalizaci a</a:t>
            </a:r>
          </a:p>
          <a:p>
            <a:r>
              <a:rPr lang="cs-CZ" b="1" smtClean="0"/>
              <a:t>syntaktické</a:t>
            </a:r>
            <a:r>
              <a:rPr lang="cs-CZ" smtClean="0"/>
              <a:t> nominalizaci  </a:t>
            </a:r>
          </a:p>
          <a:p>
            <a:endParaRPr lang="pt-PT"/>
          </a:p>
        </p:txBody>
      </p:sp>
      <p:sp>
        <p:nvSpPr>
          <p:cNvPr id="4" name="Šipka doprava 3"/>
          <p:cNvSpPr/>
          <p:nvPr/>
        </p:nvSpPr>
        <p:spPr>
          <a:xfrm>
            <a:off x="4860032" y="1988840"/>
            <a:ext cx="402344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13687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morfologická nominalizace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/>
              <a:t>morfologická </a:t>
            </a:r>
            <a:r>
              <a:rPr lang="cs-CZ"/>
              <a:t>nominalizace je </a:t>
            </a:r>
            <a:r>
              <a:rPr lang="cs-CZ" b="1" smtClean="0"/>
              <a:t>kompletní</a:t>
            </a:r>
            <a:r>
              <a:rPr lang="cs-CZ" smtClean="0"/>
              <a:t>, tzn: jiný slovní druh </a:t>
            </a:r>
            <a:r>
              <a:rPr lang="cs-CZ" b="1" smtClean="0"/>
              <a:t>přijímá gramatické kategorie a mohou být součástí slovesné valence. 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a) přímo, tedy podle morfologické struktury daného slova:  </a:t>
            </a:r>
            <a:r>
              <a:rPr lang="pt-PT" smtClean="0"/>
              <a:t>(</a:t>
            </a:r>
            <a:r>
              <a:rPr lang="pt-PT" b="1" i="1"/>
              <a:t>os</a:t>
            </a:r>
            <a:r>
              <a:rPr lang="pt-PT" i="1"/>
              <a:t> prós, </a:t>
            </a:r>
            <a:r>
              <a:rPr lang="pt-PT" b="1" i="1"/>
              <a:t>o</a:t>
            </a:r>
            <a:r>
              <a:rPr lang="pt-PT" i="1"/>
              <a:t> que) </a:t>
            </a:r>
            <a:endParaRPr lang="cs-CZ" i="1" smtClean="0"/>
          </a:p>
          <a:p>
            <a:pPr marL="0" indent="0">
              <a:buNone/>
            </a:pPr>
            <a:endParaRPr lang="cs-CZ" i="1"/>
          </a:p>
          <a:p>
            <a:pPr marL="0" indent="0">
              <a:buNone/>
            </a:pPr>
            <a:r>
              <a:rPr lang="cs-CZ" i="1" smtClean="0"/>
              <a:t>b) </a:t>
            </a:r>
            <a:r>
              <a:rPr lang="cs-CZ" smtClean="0"/>
              <a:t>nebo nepřímo, podle sémanticky původního jmenného ekvivalentu</a:t>
            </a:r>
            <a:r>
              <a:rPr lang="cs-CZ" i="1" smtClean="0"/>
              <a:t>. </a:t>
            </a:r>
            <a:r>
              <a:rPr lang="cs-CZ" smtClean="0"/>
              <a:t> </a:t>
            </a:r>
            <a:r>
              <a:rPr lang="pt-PT" i="1" smtClean="0"/>
              <a:t>(</a:t>
            </a:r>
            <a:r>
              <a:rPr lang="pt-PT" b="1" i="1"/>
              <a:t>o</a:t>
            </a:r>
            <a:r>
              <a:rPr lang="pt-PT" i="1"/>
              <a:t> sim x </a:t>
            </a:r>
            <a:r>
              <a:rPr lang="pt-PT" b="1" i="1"/>
              <a:t>os</a:t>
            </a:r>
            <a:r>
              <a:rPr lang="pt-PT" i="1"/>
              <a:t> sim, </a:t>
            </a:r>
            <a:r>
              <a:rPr lang="pt-PT" b="1" i="1"/>
              <a:t>o</a:t>
            </a:r>
            <a:r>
              <a:rPr lang="pt-PT" i="1"/>
              <a:t> não x </a:t>
            </a:r>
            <a:r>
              <a:rPr lang="pt-PT" b="1" i="1"/>
              <a:t>os</a:t>
            </a:r>
            <a:r>
              <a:rPr lang="pt-PT" i="1"/>
              <a:t> não</a:t>
            </a:r>
            <a:r>
              <a:rPr lang="pt-PT" smtClean="0"/>
              <a:t>).</a:t>
            </a:r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671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smtClean="0"/>
              <a:t>mikrojazykové vlastnosti členu</a:t>
            </a:r>
            <a:endParaRPr lang="pt-PT" b="1" u="sng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člen podle B.Zavadila = </a:t>
            </a:r>
            <a:r>
              <a:rPr lang="cs-CZ" b="1" smtClean="0"/>
              <a:t>satelitní premorfém, </a:t>
            </a:r>
            <a:r>
              <a:rPr lang="cs-CZ" smtClean="0"/>
              <a:t>který vstupuje do nominální konstrukce za podmínky shody v rodě a čísle s jádrem SN.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01787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 morfologické nominalizace 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časté: </a:t>
            </a:r>
          </a:p>
          <a:p>
            <a:pPr lvl="1"/>
            <a:r>
              <a:rPr lang="cs-CZ" smtClean="0"/>
              <a:t>deadjektivní </a:t>
            </a:r>
            <a:r>
              <a:rPr lang="pt-PT" smtClean="0"/>
              <a:t>(</a:t>
            </a:r>
            <a:r>
              <a:rPr lang="pt-PT" b="1" i="1" smtClean="0"/>
              <a:t>negro</a:t>
            </a:r>
            <a:r>
              <a:rPr lang="pt-PT" b="1" i="1"/>
              <a:t>→o negro</a:t>
            </a:r>
            <a:r>
              <a:rPr lang="pt-PT"/>
              <a:t>) </a:t>
            </a:r>
            <a:endParaRPr lang="cs-CZ" smtClean="0"/>
          </a:p>
          <a:p>
            <a:pPr lvl="1"/>
            <a:r>
              <a:rPr lang="cs-CZ" smtClean="0"/>
              <a:t>deverbální infinitní a participijná  </a:t>
            </a:r>
            <a:r>
              <a:rPr lang="pt-PT" smtClean="0"/>
              <a:t> </a:t>
            </a:r>
            <a:r>
              <a:rPr lang="pt-PT"/>
              <a:t>(</a:t>
            </a:r>
            <a:r>
              <a:rPr lang="pt-PT" b="1" i="1"/>
              <a:t>jantar→o jantar; morto→o morto</a:t>
            </a:r>
            <a:r>
              <a:rPr lang="pt-PT" b="1"/>
              <a:t>). </a:t>
            </a:r>
            <a:endParaRPr lang="cs-CZ" b="1" smtClean="0"/>
          </a:p>
          <a:p>
            <a:r>
              <a:rPr lang="cs-CZ" smtClean="0"/>
              <a:t>okazionální: </a:t>
            </a:r>
          </a:p>
          <a:p>
            <a:pPr lvl="1"/>
            <a:r>
              <a:rPr lang="cs-CZ" smtClean="0"/>
              <a:t>spojky </a:t>
            </a:r>
            <a:r>
              <a:rPr lang="pt-PT" smtClean="0"/>
              <a:t>(</a:t>
            </a:r>
            <a:r>
              <a:rPr lang="pt-PT" b="1" i="1" smtClean="0"/>
              <a:t>o </a:t>
            </a:r>
            <a:r>
              <a:rPr lang="pt-PT" b="1" i="1"/>
              <a:t>onde</a:t>
            </a:r>
            <a:r>
              <a:rPr lang="pt-PT" i="1"/>
              <a:t>, </a:t>
            </a:r>
            <a:r>
              <a:rPr lang="pt-PT" b="1" i="1"/>
              <a:t>o quando, o como ou o porquê</a:t>
            </a:r>
            <a:r>
              <a:rPr lang="pt-PT" smtClean="0"/>
              <a:t>)</a:t>
            </a:r>
            <a:r>
              <a:rPr lang="cs-CZ" i="1" smtClean="0"/>
              <a:t> </a:t>
            </a:r>
          </a:p>
          <a:p>
            <a:pPr lvl="1"/>
            <a:r>
              <a:rPr lang="cs-CZ" i="1" smtClean="0"/>
              <a:t>negativní, pozitivní azpůsobová adverbia </a:t>
            </a:r>
            <a:r>
              <a:rPr lang="cs-CZ" smtClean="0"/>
              <a:t> </a:t>
            </a:r>
            <a:r>
              <a:rPr lang="pt-PT" smtClean="0"/>
              <a:t>(</a:t>
            </a:r>
            <a:r>
              <a:rPr lang="pt-PT" b="1" i="1"/>
              <a:t>o não</a:t>
            </a:r>
            <a:r>
              <a:rPr lang="pt-PT" i="1"/>
              <a:t>, </a:t>
            </a:r>
            <a:r>
              <a:rPr lang="pt-PT" b="1" i="1"/>
              <a:t>o</a:t>
            </a:r>
            <a:r>
              <a:rPr lang="pt-PT" i="1"/>
              <a:t> </a:t>
            </a:r>
            <a:r>
              <a:rPr lang="pt-PT" b="1" i="1"/>
              <a:t>sim, o </a:t>
            </a:r>
            <a:r>
              <a:rPr lang="pt-PT" b="1" i="1" smtClean="0"/>
              <a:t>bem</a:t>
            </a:r>
            <a:r>
              <a:rPr lang="cs-CZ"/>
              <a:t>)</a:t>
            </a:r>
            <a:endParaRPr lang="cs-CZ" smtClean="0"/>
          </a:p>
          <a:p>
            <a:pPr lvl="1"/>
            <a:r>
              <a:rPr lang="cs-CZ" smtClean="0"/>
              <a:t>předložky </a:t>
            </a:r>
            <a:r>
              <a:rPr lang="pt-PT" smtClean="0"/>
              <a:t>(</a:t>
            </a:r>
            <a:r>
              <a:rPr lang="pt-PT" b="1" i="1"/>
              <a:t>os prós e os contras</a:t>
            </a:r>
            <a:r>
              <a:rPr lang="pt-PT"/>
              <a:t>)</a:t>
            </a:r>
            <a:r>
              <a:rPr lang="pt-PT" i="1"/>
              <a:t> </a:t>
            </a:r>
            <a:endParaRPr lang="cs-CZ" smtClean="0"/>
          </a:p>
          <a:p>
            <a:pPr lvl="1"/>
            <a:r>
              <a:rPr lang="cs-CZ" smtClean="0"/>
              <a:t>citoslovce  </a:t>
            </a:r>
            <a:r>
              <a:rPr lang="pt-PT" smtClean="0"/>
              <a:t>(</a:t>
            </a:r>
            <a:r>
              <a:rPr lang="pt-PT" b="1" i="1"/>
              <a:t>o</a:t>
            </a:r>
            <a:r>
              <a:rPr lang="pt-PT" i="1"/>
              <a:t> </a:t>
            </a:r>
            <a:r>
              <a:rPr lang="pt-PT" b="1" i="1"/>
              <a:t>oxalá</a:t>
            </a:r>
            <a:r>
              <a:rPr lang="pt-PT" smtClean="0"/>
              <a:t>)</a:t>
            </a:r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22273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syntaktická nominalizace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300" smtClean="0"/>
              <a:t>časté:</a:t>
            </a:r>
          </a:p>
          <a:p>
            <a:pPr lvl="2"/>
            <a:r>
              <a:rPr lang="cs-CZ" sz="2800" b="1" u="sng" smtClean="0"/>
              <a:t>nominalizace infinitivních vět </a:t>
            </a:r>
          </a:p>
          <a:p>
            <a:pPr lvl="2">
              <a:buFontTx/>
              <a:buChar char="-"/>
            </a:pPr>
            <a:r>
              <a:rPr lang="pt-PT" sz="2800" i="1" smtClean="0"/>
              <a:t>Agradeço-lhe </a:t>
            </a:r>
            <a:r>
              <a:rPr lang="pt-PT" sz="2800" b="1" i="1"/>
              <a:t>o ter-me convidado</a:t>
            </a:r>
            <a:r>
              <a:rPr lang="pt-PT" sz="2800" i="1"/>
              <a:t> para os Dias de Cultura</a:t>
            </a:r>
            <a:r>
              <a:rPr lang="pt-PT" sz="2800" i="1" smtClean="0"/>
              <a:t>.</a:t>
            </a:r>
            <a:endParaRPr lang="cs-CZ" sz="2800" i="1" smtClean="0"/>
          </a:p>
          <a:p>
            <a:pPr lvl="2">
              <a:buFontTx/>
              <a:buChar char="-"/>
            </a:pPr>
            <a:r>
              <a:rPr lang="cs-CZ" sz="2800" b="1" i="1" smtClean="0"/>
              <a:t>O </a:t>
            </a:r>
            <a:r>
              <a:rPr lang="cs-CZ" sz="2800" b="1" i="1" u="sng" smtClean="0"/>
              <a:t>eles</a:t>
            </a:r>
            <a:r>
              <a:rPr lang="cs-CZ" sz="2800" b="1" i="1" smtClean="0"/>
              <a:t> terem fumado demasiado prejudicou-lhes a saúde.</a:t>
            </a:r>
          </a:p>
          <a:p>
            <a:pPr lvl="2"/>
            <a:r>
              <a:rPr lang="cs-CZ" sz="2800" b="1" i="1" smtClean="0"/>
              <a:t>O terem aparecido</a:t>
            </a:r>
            <a:r>
              <a:rPr lang="cs-CZ" sz="2800" i="1" smtClean="0"/>
              <a:t> </a:t>
            </a:r>
            <a:r>
              <a:rPr lang="cs-CZ" sz="2800" b="1" i="1" u="sng" smtClean="0"/>
              <a:t>tantas pessoas </a:t>
            </a:r>
            <a:r>
              <a:rPr lang="cs-CZ" sz="2800" i="1" smtClean="0"/>
              <a:t>na manifestacao indica o grau de descontentamento dos trabalhadores. </a:t>
            </a:r>
          </a:p>
          <a:p>
            <a:pPr lvl="2"/>
            <a:endParaRPr lang="cs-CZ" sz="2800" smtClean="0"/>
          </a:p>
          <a:p>
            <a:r>
              <a:rPr lang="cs-CZ" sz="3300" smtClean="0"/>
              <a:t>okazionální </a:t>
            </a:r>
            <a:r>
              <a:rPr lang="cs-CZ" sz="2800" smtClean="0"/>
              <a:t>(hovorově)</a:t>
            </a:r>
          </a:p>
          <a:p>
            <a:pPr lvl="2"/>
            <a:r>
              <a:rPr lang="pt-PT" sz="2800" smtClean="0"/>
              <a:t> </a:t>
            </a:r>
            <a:r>
              <a:rPr lang="cs-CZ" sz="2800" b="1" u="sng" smtClean="0"/>
              <a:t>nominalizace finitních sloves  </a:t>
            </a:r>
            <a:r>
              <a:rPr lang="pt-PT" sz="2800" smtClean="0"/>
              <a:t>(</a:t>
            </a:r>
            <a:r>
              <a:rPr lang="pt-PT" sz="2800" i="1" smtClean="0"/>
              <a:t>É </a:t>
            </a:r>
            <a:r>
              <a:rPr lang="pt-PT" sz="2800" b="1" i="1"/>
              <a:t>o</a:t>
            </a:r>
            <a:r>
              <a:rPr lang="pt-PT" sz="2800" i="1"/>
              <a:t> </a:t>
            </a:r>
            <a:r>
              <a:rPr lang="pt-PT" sz="2800" b="1" i="1" smtClean="0"/>
              <a:t>vens</a:t>
            </a:r>
            <a:r>
              <a:rPr lang="cs-CZ" sz="2800" i="1"/>
              <a:t>!</a:t>
            </a:r>
            <a:r>
              <a:rPr lang="pt-PT" sz="2800" i="1" smtClean="0"/>
              <a:t>)</a:t>
            </a:r>
            <a:r>
              <a:rPr lang="pt-PT" i="1" smtClean="0"/>
              <a:t>. </a:t>
            </a:r>
            <a:r>
              <a:rPr lang="pt-PT" smtClean="0"/>
              <a:t>  </a:t>
            </a:r>
            <a:endParaRPr lang="pt-PT"/>
          </a:p>
          <a:p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282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stylistická aktivita na úrovni morfologické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mtClean="0"/>
              <a:t>Nominalizované </a:t>
            </a:r>
            <a:r>
              <a:rPr lang="cs-CZ"/>
              <a:t>slovní druhy, jako jsou spojky, předložky, citoslovce, atd</a:t>
            </a:r>
            <a:r>
              <a:rPr lang="cs-CZ"/>
              <a:t>...  </a:t>
            </a:r>
            <a:r>
              <a:rPr lang="cs-CZ" smtClean="0"/>
              <a:t>jsou na </a:t>
            </a:r>
            <a:r>
              <a:rPr lang="cs-CZ"/>
              <a:t>straně jedné </a:t>
            </a:r>
            <a:r>
              <a:rPr lang="cs-CZ" b="1" smtClean="0"/>
              <a:t>ikonické</a:t>
            </a:r>
            <a:r>
              <a:rPr lang="cs-CZ" smtClean="0"/>
              <a:t>, </a:t>
            </a:r>
            <a:r>
              <a:rPr lang="cs-CZ" b="1" smtClean="0"/>
              <a:t>sémanticky jednoznačné</a:t>
            </a:r>
            <a:r>
              <a:rPr lang="cs-CZ" smtClean="0"/>
              <a:t>. </a:t>
            </a:r>
          </a:p>
          <a:p>
            <a:pPr marL="0" indent="0" algn="just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mtClean="0"/>
              <a:t>Na straně druhé ale působí </a:t>
            </a:r>
            <a:r>
              <a:rPr lang="cs-CZ" b="1" smtClean="0"/>
              <a:t>gramaticky anomálně</a:t>
            </a:r>
            <a:r>
              <a:rPr lang="cs-CZ" smtClean="0"/>
              <a:t>, což upoutává větší pozornost čtenáře a přispívá tak k dynamičtějšímu a snad asi i většímu důrazu na daná pojmenování  ve srovnání s jeho ekvivalenty kanonickými.</a:t>
            </a:r>
          </a:p>
        </p:txBody>
      </p:sp>
    </p:spTree>
    <p:extLst>
      <p:ext uri="{BB962C8B-B14F-4D97-AF65-F5344CB8AC3E}">
        <p14:creationId xmlns:p14="http://schemas.microsoft.com/office/powerpoint/2010/main" val="30771178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pragmém</a:t>
            </a:r>
            <a:r>
              <a:rPr lang="cs-CZ" smtClean="0"/>
              <a:t> x informém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i="1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PT" sz="3200" i="1" smtClean="0">
                <a:solidFill>
                  <a:srgbClr val="FF0000"/>
                </a:solidFill>
              </a:rPr>
              <a:t>o sim</a:t>
            </a:r>
            <a:r>
              <a:rPr lang="cs-CZ" sz="3200" i="1" smtClean="0">
                <a:solidFill>
                  <a:srgbClr val="FF0000"/>
                </a:solidFill>
              </a:rPr>
              <a:t> </a:t>
            </a:r>
            <a:r>
              <a:rPr lang="pt-PT" sz="3200" i="1" smtClean="0"/>
              <a:t>= </a:t>
            </a:r>
            <a:r>
              <a:rPr lang="pt-PT" sz="3200" i="1"/>
              <a:t>o </a:t>
            </a:r>
            <a:r>
              <a:rPr lang="pt-PT" sz="3200" i="1" smtClean="0"/>
              <a:t>acordo</a:t>
            </a:r>
            <a:endParaRPr lang="cs-CZ" sz="3200" i="1" smtClean="0"/>
          </a:p>
          <a:p>
            <a:pPr marL="0" indent="0" algn="ctr">
              <a:buNone/>
            </a:pPr>
            <a:r>
              <a:rPr lang="pt-PT" sz="3200" i="1" smtClean="0">
                <a:solidFill>
                  <a:srgbClr val="FF0000"/>
                </a:solidFill>
              </a:rPr>
              <a:t>o não</a:t>
            </a:r>
            <a:r>
              <a:rPr lang="cs-CZ" sz="3200" i="1" smtClean="0">
                <a:solidFill>
                  <a:srgbClr val="FF0000"/>
                </a:solidFill>
              </a:rPr>
              <a:t> </a:t>
            </a:r>
            <a:r>
              <a:rPr lang="pt-PT" sz="3200" i="1" smtClean="0"/>
              <a:t>=</a:t>
            </a:r>
            <a:r>
              <a:rPr lang="cs-CZ" sz="3200" i="1" smtClean="0"/>
              <a:t> </a:t>
            </a:r>
            <a:r>
              <a:rPr lang="pt-PT" sz="3200" i="1" smtClean="0"/>
              <a:t>o desacordo</a:t>
            </a:r>
            <a:endParaRPr lang="cs-CZ" sz="3200" i="1" smtClean="0"/>
          </a:p>
          <a:p>
            <a:pPr marL="0" indent="0" algn="ctr">
              <a:buNone/>
            </a:pPr>
            <a:r>
              <a:rPr lang="pt-PT" sz="3200" i="1" smtClean="0">
                <a:solidFill>
                  <a:srgbClr val="FF0000"/>
                </a:solidFill>
              </a:rPr>
              <a:t>o onde</a:t>
            </a:r>
            <a:r>
              <a:rPr lang="cs-CZ" sz="3200" i="1" smtClean="0">
                <a:solidFill>
                  <a:srgbClr val="FF0000"/>
                </a:solidFill>
              </a:rPr>
              <a:t> </a:t>
            </a:r>
            <a:r>
              <a:rPr lang="pt-PT" sz="3200" i="1" smtClean="0"/>
              <a:t>=</a:t>
            </a:r>
            <a:r>
              <a:rPr lang="cs-CZ" sz="3200" i="1" smtClean="0"/>
              <a:t> </a:t>
            </a:r>
            <a:r>
              <a:rPr lang="pt-PT" sz="3200" i="1" smtClean="0"/>
              <a:t>o lugar</a:t>
            </a:r>
            <a:endParaRPr lang="cs-CZ" sz="3200" i="1" smtClean="0"/>
          </a:p>
          <a:p>
            <a:pPr marL="0" indent="0" algn="ctr">
              <a:buNone/>
            </a:pPr>
            <a:r>
              <a:rPr lang="pt-PT" sz="3200" i="1" smtClean="0">
                <a:solidFill>
                  <a:srgbClr val="FF0000"/>
                </a:solidFill>
              </a:rPr>
              <a:t>o quando</a:t>
            </a:r>
            <a:r>
              <a:rPr lang="cs-CZ" sz="3200" i="1" smtClean="0">
                <a:solidFill>
                  <a:srgbClr val="FF0000"/>
                </a:solidFill>
              </a:rPr>
              <a:t> </a:t>
            </a:r>
            <a:r>
              <a:rPr lang="pt-PT" sz="3200" i="1" smtClean="0"/>
              <a:t>=</a:t>
            </a:r>
            <a:r>
              <a:rPr lang="cs-CZ" sz="3200" i="1" smtClean="0"/>
              <a:t> </a:t>
            </a:r>
            <a:r>
              <a:rPr lang="pt-PT" sz="3200" i="1" smtClean="0"/>
              <a:t>o tempo</a:t>
            </a:r>
            <a:endParaRPr lang="cs-CZ" sz="3200" smtClean="0"/>
          </a:p>
          <a:p>
            <a:pPr marL="0" indent="0" algn="ctr">
              <a:buNone/>
            </a:pPr>
            <a:r>
              <a:rPr lang="pt-PT" sz="3200" i="1" smtClean="0">
                <a:solidFill>
                  <a:srgbClr val="FF0000"/>
                </a:solidFill>
              </a:rPr>
              <a:t>o pró</a:t>
            </a:r>
            <a:r>
              <a:rPr lang="cs-CZ" sz="3200" i="1" smtClean="0">
                <a:solidFill>
                  <a:srgbClr val="FF0000"/>
                </a:solidFill>
              </a:rPr>
              <a:t> </a:t>
            </a:r>
            <a:r>
              <a:rPr lang="pt-PT" sz="3200" i="1" smtClean="0"/>
              <a:t>=</a:t>
            </a:r>
            <a:r>
              <a:rPr lang="cs-CZ" sz="3200" i="1" smtClean="0"/>
              <a:t> </a:t>
            </a:r>
            <a:r>
              <a:rPr lang="pt-PT" sz="3200" i="1" smtClean="0"/>
              <a:t>a vantagam</a:t>
            </a:r>
            <a:endParaRPr lang="cs-CZ" sz="3200" i="1" smtClean="0"/>
          </a:p>
          <a:p>
            <a:pPr marL="0" indent="0" algn="ctr">
              <a:buNone/>
            </a:pPr>
            <a:r>
              <a:rPr lang="pt-PT" sz="3200" i="1" smtClean="0">
                <a:solidFill>
                  <a:srgbClr val="FF0000"/>
                </a:solidFill>
              </a:rPr>
              <a:t>o porquê</a:t>
            </a:r>
            <a:r>
              <a:rPr lang="cs-CZ" sz="3200" i="1" smtClean="0">
                <a:solidFill>
                  <a:srgbClr val="FF0000"/>
                </a:solidFill>
              </a:rPr>
              <a:t> </a:t>
            </a:r>
            <a:r>
              <a:rPr lang="pt-PT" sz="3200" i="1" smtClean="0"/>
              <a:t>=</a:t>
            </a:r>
            <a:r>
              <a:rPr lang="cs-CZ" sz="3200" i="1" smtClean="0"/>
              <a:t> </a:t>
            </a:r>
            <a:r>
              <a:rPr lang="pt-PT" sz="3200" i="1" smtClean="0"/>
              <a:t>a causa</a:t>
            </a:r>
            <a:endParaRPr lang="cs-CZ" sz="3200" i="1" smtClean="0"/>
          </a:p>
          <a:p>
            <a:pPr marL="0" indent="0" algn="ctr">
              <a:buNone/>
            </a:pPr>
            <a:r>
              <a:rPr lang="pt-PT" sz="3200" i="1" smtClean="0">
                <a:solidFill>
                  <a:srgbClr val="FF0000"/>
                </a:solidFill>
              </a:rPr>
              <a:t>o  contra</a:t>
            </a:r>
            <a:r>
              <a:rPr lang="cs-CZ" sz="3200" i="1" smtClean="0">
                <a:solidFill>
                  <a:srgbClr val="FF0000"/>
                </a:solidFill>
              </a:rPr>
              <a:t> </a:t>
            </a:r>
            <a:r>
              <a:rPr lang="pt-PT" sz="3200" i="1" smtClean="0"/>
              <a:t>=</a:t>
            </a:r>
            <a:r>
              <a:rPr lang="cs-CZ" sz="3200" i="1" smtClean="0"/>
              <a:t> </a:t>
            </a:r>
            <a:r>
              <a:rPr lang="pt-PT" sz="3200" i="1" smtClean="0"/>
              <a:t>a desvantagem</a:t>
            </a:r>
            <a:endParaRPr lang="cs-CZ" sz="3200" i="1" smtClean="0"/>
          </a:p>
          <a:p>
            <a:pPr marL="0" indent="0">
              <a:buNone/>
            </a:pPr>
            <a:endParaRPr lang="pt-PT" sz="3200"/>
          </a:p>
        </p:txBody>
      </p:sp>
    </p:spTree>
    <p:extLst>
      <p:ext uri="{BB962C8B-B14F-4D97-AF65-F5344CB8AC3E}">
        <p14:creationId xmlns:p14="http://schemas.microsoft.com/office/powerpoint/2010/main" val="2683788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 příznakovost na úrovni </a:t>
            </a:r>
            <a:r>
              <a:rPr lang="cs-CZ" i="1" smtClean="0"/>
              <a:t>la parole</a:t>
            </a:r>
            <a:endParaRPr lang="pt-PT" i="1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mtClean="0"/>
          </a:p>
          <a:p>
            <a:r>
              <a:rPr lang="cs-CZ" smtClean="0"/>
              <a:t>příznakovost konkrétního morfologického tvaru:   tedy neurčitého členu s předložkou </a:t>
            </a:r>
            <a:r>
              <a:rPr lang="cs-CZ" i="1" u="sng" smtClean="0"/>
              <a:t>de</a:t>
            </a:r>
          </a:p>
          <a:p>
            <a:endParaRPr lang="cs-CZ" smtClean="0"/>
          </a:p>
          <a:p>
            <a:r>
              <a:rPr lang="cs-CZ" smtClean="0"/>
              <a:t>zjištěna vysoká frekvence jak </a:t>
            </a:r>
            <a:r>
              <a:rPr lang="cs-CZ" b="1" smtClean="0"/>
              <a:t>stažených</a:t>
            </a:r>
            <a:r>
              <a:rPr lang="cs-CZ" smtClean="0"/>
              <a:t> tak </a:t>
            </a:r>
            <a:r>
              <a:rPr lang="cs-CZ" b="1" smtClean="0"/>
              <a:t>nestažených</a:t>
            </a:r>
            <a:r>
              <a:rPr lang="cs-CZ" smtClean="0"/>
              <a:t> tvarů </a:t>
            </a:r>
            <a:r>
              <a:rPr lang="cs-CZ" u="sng" smtClean="0"/>
              <a:t>v různých typech textu </a:t>
            </a:r>
            <a:endParaRPr lang="pt-PT" u="sng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965376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tvar </a:t>
            </a:r>
            <a:r>
              <a:rPr lang="cs-CZ" i="1" smtClean="0"/>
              <a:t>dum/duma</a:t>
            </a:r>
            <a:r>
              <a:rPr lang="cs-CZ" smtClean="0"/>
              <a:t> x </a:t>
            </a:r>
            <a:r>
              <a:rPr lang="cs-CZ" i="1" smtClean="0"/>
              <a:t>de um/ de uma</a:t>
            </a:r>
            <a:endParaRPr lang="pt-PT" i="1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mtClean="0"/>
              <a:t> </a:t>
            </a:r>
          </a:p>
          <a:p>
            <a:pPr marL="0" indent="0">
              <a:buNone/>
            </a:pPr>
            <a:endParaRPr lang="cs-CZ" sz="8000" i="1"/>
          </a:p>
          <a:p>
            <a:pPr marL="0" indent="0">
              <a:buNone/>
            </a:pPr>
            <a:r>
              <a:rPr lang="cs-CZ" sz="9600" i="1" smtClean="0"/>
              <a:t>de um / de uma je  </a:t>
            </a:r>
            <a:r>
              <a:rPr lang="cs-CZ" sz="9600" smtClean="0"/>
              <a:t>obligatorní jen když je člen název titulu či součástí podmětu osobního infinitivu</a:t>
            </a:r>
            <a:r>
              <a:rPr lang="cs-CZ" sz="9600" i="1" smtClean="0"/>
              <a:t>. </a:t>
            </a:r>
          </a:p>
          <a:p>
            <a:pPr marL="0" indent="0">
              <a:buNone/>
            </a:pPr>
            <a:endParaRPr lang="cs-CZ" sz="9600" i="1" smtClean="0"/>
          </a:p>
          <a:p>
            <a:pPr marL="0" indent="0">
              <a:buNone/>
            </a:pPr>
            <a:r>
              <a:rPr lang="cs-CZ" sz="9600" smtClean="0"/>
              <a:t>porovnáme-li  bez hlubší analýzy , výsledky signalizují </a:t>
            </a:r>
            <a:r>
              <a:rPr lang="cs-CZ" sz="9600" b="1" smtClean="0"/>
              <a:t>vyšší frekvenci tvaru „de um“     </a:t>
            </a:r>
            <a:r>
              <a:rPr lang="cs-CZ" sz="9600" smtClean="0"/>
              <a:t>(CETEM PÚBLICO)</a:t>
            </a:r>
          </a:p>
          <a:p>
            <a:pPr marL="0" indent="0">
              <a:buNone/>
            </a:pPr>
            <a:endParaRPr lang="cs-CZ" sz="9600" smtClean="0"/>
          </a:p>
          <a:p>
            <a:pPr marL="0" indent="0" algn="ctr">
              <a:buNone/>
            </a:pPr>
            <a:r>
              <a:rPr lang="cs-CZ" sz="9600" i="1" smtClean="0"/>
              <a:t>„de“ „um“   </a:t>
            </a:r>
            <a:r>
              <a:rPr lang="cs-CZ" sz="9600" b="1" u="sng" smtClean="0"/>
              <a:t>50 780 </a:t>
            </a:r>
            <a:r>
              <a:rPr lang="cs-CZ" sz="9600" smtClean="0"/>
              <a:t>výskytů      </a:t>
            </a:r>
            <a:r>
              <a:rPr lang="cs-CZ" sz="9600" b="1" smtClean="0">
                <a:solidFill>
                  <a:srgbClr val="FF0000"/>
                </a:solidFill>
              </a:rPr>
              <a:t>&gt; </a:t>
            </a:r>
            <a:r>
              <a:rPr lang="cs-CZ" sz="9600" smtClean="0"/>
              <a:t>     </a:t>
            </a:r>
            <a:r>
              <a:rPr lang="cs-CZ" sz="9600" i="1" smtClean="0"/>
              <a:t>„dum“  </a:t>
            </a:r>
            <a:r>
              <a:rPr lang="cs-CZ" sz="9600" b="1" u="sng" smtClean="0"/>
              <a:t>580</a:t>
            </a:r>
            <a:r>
              <a:rPr lang="cs-CZ" sz="9600" smtClean="0"/>
              <a:t> výskytů </a:t>
            </a:r>
          </a:p>
          <a:p>
            <a:pPr marL="0" indent="0" algn="ctr">
              <a:buNone/>
            </a:pPr>
            <a:endParaRPr lang="cs-CZ" sz="9600"/>
          </a:p>
          <a:p>
            <a:pPr marL="0" indent="0" algn="ctr">
              <a:buNone/>
            </a:pPr>
            <a:r>
              <a:rPr lang="cs-CZ" sz="9600" i="1" smtClean="0"/>
              <a:t>příklady:  </a:t>
            </a:r>
          </a:p>
          <a:p>
            <a:pPr marL="0" indent="0" algn="ctr">
              <a:buNone/>
            </a:pPr>
            <a:r>
              <a:rPr lang="pt-PT" sz="9600" i="1" smtClean="0"/>
              <a:t>as </a:t>
            </a:r>
            <a:r>
              <a:rPr lang="pt-PT" sz="9600" i="1"/>
              <a:t>armas </a:t>
            </a:r>
            <a:r>
              <a:rPr lang="pt-PT" sz="9600" b="1" i="1"/>
              <a:t>de uma</a:t>
            </a:r>
            <a:r>
              <a:rPr lang="pt-PT" sz="9600" i="1"/>
              <a:t> </a:t>
            </a:r>
            <a:r>
              <a:rPr lang="pt-PT" sz="9600" i="1"/>
              <a:t>luxuosa </a:t>
            </a:r>
            <a:r>
              <a:rPr lang="pt-PT" sz="9600" i="1" smtClean="0"/>
              <a:t>arte</a:t>
            </a:r>
            <a:r>
              <a:rPr lang="cs-CZ" sz="9600" i="1" smtClean="0"/>
              <a:t> </a:t>
            </a:r>
            <a:endParaRPr lang="cs-CZ" sz="9600"/>
          </a:p>
          <a:p>
            <a:pPr marL="0" indent="0" algn="ctr">
              <a:buNone/>
            </a:pPr>
            <a:r>
              <a:rPr lang="pt-PT" sz="9600" i="1" smtClean="0"/>
              <a:t>Nessa </a:t>
            </a:r>
            <a:r>
              <a:rPr lang="pt-PT" sz="9600" i="1"/>
              <a:t>altura o desporto era encarado </a:t>
            </a:r>
            <a:r>
              <a:rPr lang="pt-PT" sz="9600" b="1" i="1"/>
              <a:t>de uma</a:t>
            </a:r>
            <a:r>
              <a:rPr lang="pt-PT" sz="9600" i="1"/>
              <a:t> maneira diferente.). </a:t>
            </a:r>
            <a:endParaRPr lang="cs-CZ" sz="9600" i="1"/>
          </a:p>
          <a:p>
            <a:pPr marL="0" indent="0">
              <a:buNone/>
            </a:pPr>
            <a:endParaRPr lang="cs-CZ" sz="9600" smtClean="0"/>
          </a:p>
          <a:p>
            <a:pPr marL="0" indent="0">
              <a:buNone/>
            </a:pPr>
            <a:endParaRPr lang="cs-CZ" sz="9600" i="1"/>
          </a:p>
          <a:p>
            <a:pPr marL="0" indent="0">
              <a:buNone/>
            </a:pPr>
            <a:r>
              <a:rPr lang="cs-CZ" sz="9600" smtClean="0"/>
              <a:t> </a:t>
            </a:r>
            <a:endParaRPr lang="pt-PT" sz="9600"/>
          </a:p>
        </p:txBody>
      </p:sp>
    </p:spTree>
    <p:extLst>
      <p:ext uri="{BB962C8B-B14F-4D97-AF65-F5344CB8AC3E}">
        <p14:creationId xmlns:p14="http://schemas.microsoft.com/office/powerpoint/2010/main" val="10671300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hypotéza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rabicPeriod"/>
            </a:pPr>
            <a:r>
              <a:rPr lang="cs-CZ" smtClean="0"/>
              <a:t>Domníváme se, že nestažené tvary jsou povědomě používány mluvčími pro enfatizaci kvality podstatného jména, které následuje. Podle M.R. Lapy  </a:t>
            </a:r>
            <a:r>
              <a:rPr lang="pt-PT" smtClean="0"/>
              <a:t> </a:t>
            </a:r>
            <a:r>
              <a:rPr lang="pt-PT"/>
              <a:t>(1989:122</a:t>
            </a:r>
            <a:r>
              <a:rPr lang="pt-PT"/>
              <a:t>), </a:t>
            </a:r>
            <a:r>
              <a:rPr lang="cs-CZ" smtClean="0"/>
              <a:t>totiž má </a:t>
            </a:r>
            <a:r>
              <a:rPr lang="cs-CZ" b="1" u="sng" smtClean="0"/>
              <a:t>člen neurčitý schopnost emfatizovat kvalitu </a:t>
            </a:r>
            <a:r>
              <a:rPr lang="cs-CZ" smtClean="0"/>
              <a:t>skutečnosti. </a:t>
            </a:r>
          </a:p>
          <a:p>
            <a:pPr marL="514350" indent="-514350" algn="just">
              <a:buAutoNum type="arabicPeriod"/>
            </a:pPr>
            <a:endParaRPr lang="cs-CZ" smtClean="0"/>
          </a:p>
          <a:p>
            <a:pPr marL="514350" indent="-514350" algn="just">
              <a:buAutoNum type="arabicPeriod"/>
            </a:pPr>
            <a:r>
              <a:rPr lang="cs-CZ" smtClean="0"/>
              <a:t>Tato </a:t>
            </a:r>
            <a:r>
              <a:rPr lang="cs-CZ" b="1" smtClean="0"/>
              <a:t>funkce valorizační </a:t>
            </a:r>
            <a:r>
              <a:rPr lang="cs-CZ" smtClean="0"/>
              <a:t>je viditelnější, když neurčitý člen figuruje v textu jako </a:t>
            </a:r>
            <a:r>
              <a:rPr lang="cs-CZ" b="1" u="sng" smtClean="0"/>
              <a:t>samostatná jednotka </a:t>
            </a:r>
            <a:r>
              <a:rPr lang="cs-CZ" smtClean="0"/>
              <a:t>(tedy v nestaženém tvaru). Zároveň však mohou </a:t>
            </a:r>
            <a:r>
              <a:rPr lang="cs-CZ" b="1" u="sng" smtClean="0"/>
              <a:t>nestažené tvary </a:t>
            </a:r>
            <a:r>
              <a:rPr lang="cs-CZ" smtClean="0"/>
              <a:t>souviset s </a:t>
            </a:r>
            <a:r>
              <a:rPr lang="cs-CZ" b="1" u="sng" smtClean="0"/>
              <a:t>pomalejším tempem </a:t>
            </a:r>
            <a:r>
              <a:rPr lang="cs-CZ" smtClean="0"/>
              <a:t>promluvy. </a:t>
            </a:r>
          </a:p>
          <a:p>
            <a:pPr marL="514350" indent="-514350" algn="just">
              <a:buAutoNum type="arabicPeriod"/>
            </a:pPr>
            <a:endParaRPr lang="cs-CZ" smtClean="0"/>
          </a:p>
          <a:p>
            <a:pPr marL="514350" indent="-514350" algn="just">
              <a:buAutoNum type="arabicPeriod"/>
            </a:pPr>
            <a:r>
              <a:rPr lang="cs-CZ" smtClean="0"/>
              <a:t>v tomto duchu bychom mohli hovořit o </a:t>
            </a:r>
            <a:r>
              <a:rPr lang="cs-CZ" b="1" u="sng" smtClean="0"/>
              <a:t>enfatizující a stylisticky příznakové povaze nestaženého </a:t>
            </a:r>
            <a:r>
              <a:rPr lang="cs-CZ" smtClean="0"/>
              <a:t>tvaru v porovnání s tvarem staženým. </a:t>
            </a:r>
          </a:p>
          <a:p>
            <a:pPr marL="0" indent="0" algn="just">
              <a:buNone/>
            </a:pP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15182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Porovnání stažených a nestažených tvarů s předložkou </a:t>
            </a:r>
            <a:r>
              <a:rPr lang="cs-CZ" i="1" smtClean="0"/>
              <a:t>em</a:t>
            </a:r>
            <a:endParaRPr lang="pt-PT" i="1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4000" b="1" i="1" u="sng" smtClean="0"/>
              <a:t>num/numa  26780/25762 výskytů </a:t>
            </a:r>
          </a:p>
          <a:p>
            <a:pPr marL="0" indent="0">
              <a:buNone/>
            </a:pPr>
            <a:r>
              <a:rPr lang="cs-CZ" sz="4000" i="1" smtClean="0"/>
              <a:t>&gt; </a:t>
            </a:r>
            <a:r>
              <a:rPr lang="cs-CZ" sz="4000" smtClean="0"/>
              <a:t>  </a:t>
            </a:r>
          </a:p>
          <a:p>
            <a:pPr marL="0" indent="0">
              <a:buNone/>
            </a:pPr>
            <a:r>
              <a:rPr lang="cs-CZ" sz="4000" i="1" smtClean="0"/>
              <a:t>em</a:t>
            </a:r>
            <a:r>
              <a:rPr lang="cs-CZ" sz="4000" smtClean="0"/>
              <a:t> </a:t>
            </a:r>
            <a:r>
              <a:rPr lang="cs-CZ" sz="4000" i="1" smtClean="0"/>
              <a:t>um/uma 203 </a:t>
            </a:r>
            <a:r>
              <a:rPr lang="cs-CZ" sz="4000" smtClean="0"/>
              <a:t>/56 výskytů</a:t>
            </a:r>
          </a:p>
          <a:p>
            <a:pPr marL="0" indent="0">
              <a:buNone/>
            </a:pPr>
            <a:endParaRPr lang="cs-CZ" sz="4000" i="1"/>
          </a:p>
          <a:p>
            <a:pPr marL="0" indent="0">
              <a:buNone/>
            </a:pPr>
            <a:endParaRPr lang="cs-CZ" sz="4000" i="1"/>
          </a:p>
          <a:p>
            <a:pPr marL="0" indent="0">
              <a:buNone/>
            </a:pPr>
            <a:r>
              <a:rPr lang="cs-CZ" sz="4000" i="1" smtClean="0"/>
              <a:t>„</a:t>
            </a:r>
            <a:r>
              <a:rPr lang="cs-CZ" sz="4000" i="1"/>
              <a:t>dum</a:t>
            </a:r>
            <a:r>
              <a:rPr lang="cs-CZ" sz="4000" i="1" smtClean="0"/>
              <a:t>“/duma </a:t>
            </a:r>
            <a:r>
              <a:rPr lang="cs-CZ" sz="4000" smtClean="0"/>
              <a:t>580/618 </a:t>
            </a:r>
            <a:r>
              <a:rPr lang="cs-CZ" sz="4000"/>
              <a:t>výskytů </a:t>
            </a:r>
            <a:r>
              <a:rPr lang="cs-CZ" sz="4000" smtClean="0"/>
              <a:t> </a:t>
            </a:r>
          </a:p>
          <a:p>
            <a:pPr marL="0" indent="0">
              <a:buNone/>
            </a:pPr>
            <a:r>
              <a:rPr lang="cs-CZ" sz="4000" b="1" smtClean="0">
                <a:solidFill>
                  <a:srgbClr val="FF0000"/>
                </a:solidFill>
              </a:rPr>
              <a:t>&gt; </a:t>
            </a:r>
            <a:r>
              <a:rPr lang="cs-CZ" sz="4000" smtClean="0"/>
              <a:t>   </a:t>
            </a:r>
          </a:p>
          <a:p>
            <a:pPr marL="0" indent="0">
              <a:buNone/>
            </a:pPr>
            <a:r>
              <a:rPr lang="cs-CZ" sz="4000" b="1" i="1" u="sng" smtClean="0"/>
              <a:t>de um/de uma   </a:t>
            </a:r>
            <a:r>
              <a:rPr lang="cs-CZ" sz="4000" b="1" u="sng"/>
              <a:t>50 </a:t>
            </a:r>
            <a:r>
              <a:rPr lang="cs-CZ" sz="4000" b="1" u="sng"/>
              <a:t>780 </a:t>
            </a:r>
            <a:r>
              <a:rPr lang="cs-CZ" sz="4000" b="1" u="sng" smtClean="0"/>
              <a:t>/</a:t>
            </a:r>
            <a:r>
              <a:rPr lang="pt-PT" sz="4000" b="1" u="sng" smtClean="0"/>
              <a:t>43725</a:t>
            </a:r>
            <a:r>
              <a:rPr lang="cs-CZ" sz="4000" b="1" u="sng" smtClean="0"/>
              <a:t> výskytů</a:t>
            </a:r>
            <a:endParaRPr lang="cs-CZ" sz="4000" b="1" u="sng"/>
          </a:p>
          <a:p>
            <a:pPr marL="0" indent="0">
              <a:buNone/>
            </a:pPr>
            <a:endParaRPr lang="cs-CZ" sz="5400" smtClean="0"/>
          </a:p>
        </p:txBody>
      </p:sp>
      <p:sp>
        <p:nvSpPr>
          <p:cNvPr id="4" name="Zahnutá šipka doprava 3"/>
          <p:cNvSpPr/>
          <p:nvPr/>
        </p:nvSpPr>
        <p:spPr>
          <a:xfrm flipH="1" flipV="1">
            <a:off x="7236296" y="1052736"/>
            <a:ext cx="2520280" cy="4464496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659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porovnání příznakovosti</a:t>
            </a:r>
            <a:endParaRPr lang="pt-PT" b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91088001"/>
              </p:ext>
            </p:extLst>
          </p:nvPr>
        </p:nvGraphicFramePr>
        <p:xfrm>
          <a:off x="179512" y="1700808"/>
          <a:ext cx="8856985" cy="5088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0463"/>
                <a:gridCol w="371785"/>
                <a:gridCol w="1521101"/>
                <a:gridCol w="2568028"/>
                <a:gridCol w="2535608"/>
              </a:tblGrid>
              <a:tr h="227349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nestažený 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tvar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FFFF00"/>
                          </a:solidFill>
                          <a:effectLst/>
                        </a:rPr>
                        <a:t>►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de um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de uma </a:t>
                      </a:r>
                      <a:endParaRPr lang="pt-PT" sz="360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em uma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em um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gramaticky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správný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morfologicky</a:t>
                      </a:r>
                      <a:r>
                        <a:rPr lang="cs-CZ" sz="2400" b="0" baseline="0" smtClean="0">
                          <a:solidFill>
                            <a:schemeClr val="tx1"/>
                          </a:solidFill>
                          <a:effectLst/>
                        </a:rPr>
                        <a:t> nepříznakový</a:t>
                      </a:r>
                      <a:r>
                        <a:rPr lang="cs-CZ" sz="2400" baseline="0" smtClean="0">
                          <a:solidFill>
                            <a:srgbClr val="FF0000"/>
                          </a:solidFill>
                          <a:effectLst/>
                        </a:rPr>
                        <a:t>, ale</a:t>
                      </a:r>
                      <a:endParaRPr lang="cs-CZ" sz="240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u="sng" smtClean="0">
                          <a:solidFill>
                            <a:srgbClr val="FF0000"/>
                          </a:solidFill>
                          <a:effectLst/>
                        </a:rPr>
                        <a:t>stylisticky</a:t>
                      </a:r>
                      <a:r>
                        <a:rPr lang="cs-CZ" sz="2400" u="sng" baseline="0" smtClean="0">
                          <a:solidFill>
                            <a:srgbClr val="FF0000"/>
                          </a:solidFill>
                          <a:effectLst/>
                        </a:rPr>
                        <a:t> aktivní</a:t>
                      </a:r>
                      <a:endParaRPr lang="pt-PT" sz="3600" u="sng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930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stažený</a:t>
                      </a:r>
                      <a:r>
                        <a:rPr lang="cs-CZ" sz="2400" baseline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baseline="0" smtClean="0">
                          <a:solidFill>
                            <a:srgbClr val="FFFF00"/>
                          </a:solidFill>
                          <a:effectLst/>
                        </a:rPr>
                        <a:t>tvar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FFFF00"/>
                          </a:solidFill>
                          <a:effectLst/>
                        </a:rPr>
                        <a:t>►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240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pt-PT" sz="2400" b="1" smtClean="0">
                          <a:solidFill>
                            <a:srgbClr val="FFFF00"/>
                          </a:solidFill>
                          <a:effectLst/>
                        </a:rPr>
                        <a:t>dum</a:t>
                      </a: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solidFill>
                            <a:srgbClr val="FFFF00"/>
                          </a:solidFill>
                          <a:effectLst/>
                        </a:rPr>
                        <a:t>duma</a:t>
                      </a:r>
                      <a:endParaRPr lang="cs-CZ" sz="2400" b="1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num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numa </a:t>
                      </a:r>
                      <a:endParaRPr lang="pt-PT" sz="3600" b="1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</a:rPr>
                        <a:t>gramaticky správný</a:t>
                      </a:r>
                      <a:endParaRPr lang="pt-PT" sz="3600" b="1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chemeClr val="tx1"/>
                          </a:solidFill>
                          <a:effectLst/>
                        </a:rPr>
                        <a:t>morfologicky nepříznakový,</a:t>
                      </a:r>
                      <a:r>
                        <a:rPr lang="pt-PT" sz="240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400" b="1" smtClean="0">
                          <a:solidFill>
                            <a:schemeClr val="tx1"/>
                          </a:solidFill>
                          <a:effectLst/>
                        </a:rPr>
                        <a:t>stylísticky 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pasivní </a:t>
                      </a:r>
                      <a:endParaRPr lang="pt-PT" sz="36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301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porovnání  frekvence</a:t>
            </a:r>
            <a:endParaRPr lang="pt-PT" b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44736480"/>
              </p:ext>
            </p:extLst>
          </p:nvPr>
        </p:nvGraphicFramePr>
        <p:xfrm>
          <a:off x="179512" y="1700808"/>
          <a:ext cx="8856985" cy="4468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0463"/>
                <a:gridCol w="371785"/>
                <a:gridCol w="1521101"/>
                <a:gridCol w="2568028"/>
                <a:gridCol w="2535608"/>
              </a:tblGrid>
              <a:tr h="227349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nestažený  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stažený</a:t>
                      </a:r>
                      <a:r>
                        <a:rPr lang="cs-CZ" sz="2400" baseline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tvar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400" smtClean="0">
                          <a:solidFill>
                            <a:srgbClr val="FFFF00"/>
                          </a:solidFill>
                          <a:effectLst/>
                        </a:rPr>
                        <a:t>►</a:t>
                      </a:r>
                      <a:endParaRPr lang="pt-PT" sz="360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2400" smtClean="0">
                          <a:solidFill>
                            <a:srgbClr val="FFFF00"/>
                          </a:solidFill>
                          <a:effectLst/>
                        </a:rPr>
                        <a:t>►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de um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de uma </a:t>
                      </a:r>
                      <a:endParaRPr lang="pt-PT" sz="360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num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</a:rPr>
                        <a:t>numa </a:t>
                      </a:r>
                      <a:endParaRPr lang="cs-CZ" sz="2400" smtClean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stylisicky</a:t>
                      </a:r>
                      <a:r>
                        <a:rPr lang="cs-CZ" sz="2400" baseline="0" smtClean="0">
                          <a:solidFill>
                            <a:srgbClr val="FFFF00"/>
                          </a:solidFill>
                          <a:effectLst/>
                        </a:rPr>
                        <a:t> aktivní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baseline="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baseline="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aseline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stylisticky pasivní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00B050"/>
                          </a:solidFill>
                          <a:effectLst/>
                        </a:rPr>
                        <a:t>vyšší</a:t>
                      </a:r>
                      <a:r>
                        <a:rPr lang="cs-CZ" sz="2400" baseline="0" smtClean="0">
                          <a:solidFill>
                            <a:srgbClr val="00B050"/>
                          </a:solidFill>
                          <a:effectLst/>
                        </a:rPr>
                        <a:t> frekvence</a:t>
                      </a:r>
                      <a:endParaRPr lang="cs-CZ" sz="2400" smtClean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930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nestažený  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stažený</a:t>
                      </a:r>
                      <a:r>
                        <a:rPr lang="cs-CZ" sz="2400" baseline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tvar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400" smtClean="0">
                          <a:solidFill>
                            <a:srgbClr val="FFFF00"/>
                          </a:solidFill>
                          <a:effectLst/>
                        </a:rPr>
                        <a:t>►</a:t>
                      </a:r>
                      <a:endParaRPr lang="pt-PT" sz="360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2400" smtClean="0">
                          <a:solidFill>
                            <a:srgbClr val="FFFF00"/>
                          </a:solidFill>
                          <a:effectLst/>
                        </a:rPr>
                        <a:t>►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240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</a:rPr>
                        <a:t>em 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em uma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b="1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b="1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duma </a:t>
                      </a:r>
                      <a:endParaRPr lang="pt-PT" sz="3600" b="1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u="sng" smtClean="0">
                          <a:solidFill>
                            <a:srgbClr val="FF0000"/>
                          </a:solidFill>
                          <a:effectLst/>
                        </a:rPr>
                        <a:t>stylisticky</a:t>
                      </a:r>
                      <a:r>
                        <a:rPr lang="cs-CZ" sz="2400" b="1" u="sng" baseline="0" smtClean="0">
                          <a:solidFill>
                            <a:srgbClr val="FF0000"/>
                          </a:solidFill>
                          <a:effectLst/>
                        </a:rPr>
                        <a:t> aktivní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b="0" baseline="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b="0" baseline="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b="0" baseline="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0" baseline="0" smtClean="0">
                          <a:solidFill>
                            <a:srgbClr val="FFFF00"/>
                          </a:solidFill>
                          <a:effectLst/>
                        </a:rPr>
                        <a:t>stylisticky pasivní</a:t>
                      </a:r>
                      <a:endParaRPr lang="cs-CZ" sz="2400" b="1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pt-PT" sz="3600" b="1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cs-CZ" sz="24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0070C0"/>
                          </a:solidFill>
                          <a:effectLst/>
                        </a:rPr>
                        <a:t>nižší</a:t>
                      </a:r>
                      <a:r>
                        <a:rPr lang="cs-CZ" sz="2400" b="1" baseline="0" smtClean="0">
                          <a:solidFill>
                            <a:srgbClr val="0070C0"/>
                          </a:solidFill>
                          <a:effectLst/>
                        </a:rPr>
                        <a:t> frekvence</a:t>
                      </a:r>
                      <a:endParaRPr lang="pt-PT" sz="36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35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klasifikace morfémů podle pražské romanistiky (B.Zavadil+P.Čermák)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na základě dvou faktorů: </a:t>
            </a:r>
          </a:p>
          <a:p>
            <a:endParaRPr lang="cs-CZ" smtClean="0"/>
          </a:p>
          <a:p>
            <a:r>
              <a:rPr lang="cs-CZ" smtClean="0"/>
              <a:t>1. morfemická struktura jazykové jednotky</a:t>
            </a:r>
          </a:p>
          <a:p>
            <a:r>
              <a:rPr lang="cs-CZ" smtClean="0"/>
              <a:t>2. lexikální význam morfému. </a:t>
            </a:r>
          </a:p>
          <a:p>
            <a:pPr marL="0" indent="0">
              <a:buNone/>
            </a:pP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9392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agramatické vazby/odchylky od normy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cs-CZ" smtClean="0"/>
          </a:p>
          <a:p>
            <a:pPr algn="just"/>
            <a:r>
              <a:rPr lang="cs-CZ" smtClean="0"/>
              <a:t>Zajímavé jsou také </a:t>
            </a:r>
            <a:r>
              <a:rPr lang="cs-CZ" b="1" smtClean="0">
                <a:solidFill>
                  <a:srgbClr val="00B050"/>
                </a:solidFill>
              </a:rPr>
              <a:t>morfologicky příznakové tvary agramatické</a:t>
            </a:r>
            <a:r>
              <a:rPr lang="cs-CZ" smtClean="0"/>
              <a:t>, které by podle našeho mínění mohly pro svou frekvenci použití být považovány za </a:t>
            </a:r>
            <a:r>
              <a:rPr lang="cs-CZ" i="1" smtClean="0"/>
              <a:t>odchylku od normy</a:t>
            </a:r>
            <a:r>
              <a:rPr lang="cs-CZ" smtClean="0"/>
              <a:t>. </a:t>
            </a:r>
          </a:p>
          <a:p>
            <a:pPr marL="0" indent="0" algn="just">
              <a:buNone/>
            </a:pPr>
            <a:endParaRPr lang="cs-CZ" smtClean="0"/>
          </a:p>
          <a:p>
            <a:pPr algn="just"/>
            <a:r>
              <a:rPr lang="cs-CZ" smtClean="0"/>
              <a:t>Použití kratických tvarů i v případě, že </a:t>
            </a:r>
            <a:r>
              <a:rPr lang="cs-CZ" u="sng" smtClean="0">
                <a:solidFill>
                  <a:srgbClr val="00B050"/>
                </a:solidFill>
              </a:rPr>
              <a:t>člen byl součástí SN  [</a:t>
            </a:r>
            <a:r>
              <a:rPr lang="cs-CZ" u="sng">
                <a:solidFill>
                  <a:srgbClr val="00B050"/>
                </a:solidFill>
              </a:rPr>
              <a:t>podmět osobního </a:t>
            </a:r>
            <a:r>
              <a:rPr lang="cs-CZ" u="sng">
                <a:solidFill>
                  <a:srgbClr val="00B050"/>
                </a:solidFill>
              </a:rPr>
              <a:t>infinitivu</a:t>
            </a:r>
            <a:r>
              <a:rPr lang="cs-CZ" u="sng" smtClean="0">
                <a:solidFill>
                  <a:srgbClr val="00B050"/>
                </a:solidFill>
              </a:rPr>
              <a:t>]. </a:t>
            </a:r>
            <a:endParaRPr lang="pt-PT" u="sng">
              <a:solidFill>
                <a:srgbClr val="00B050"/>
              </a:solidFill>
            </a:endParaRPr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82235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i="1"/>
              <a:t>...é o facto </a:t>
            </a:r>
            <a:r>
              <a:rPr lang="pt-PT" b="1" i="1"/>
              <a:t>dos</a:t>
            </a:r>
            <a:r>
              <a:rPr lang="pt-PT" i="1"/>
              <a:t> alunos que frequentam colégios particulares,  conseguirem alcançar médias que nunca conseguiriam alcançar no ensino público</a:t>
            </a:r>
            <a:r>
              <a:rPr lang="pt-PT" i="1"/>
              <a:t>….           </a:t>
            </a:r>
            <a:r>
              <a:rPr lang="pt-PT" i="1" smtClean="0"/>
              <a:t>   </a:t>
            </a:r>
            <a:r>
              <a:rPr lang="pt-PT"/>
              <a:t>(CD, Português falado, Vida de </a:t>
            </a:r>
            <a:r>
              <a:rPr lang="pt-PT"/>
              <a:t>estudante</a:t>
            </a:r>
            <a:r>
              <a:rPr lang="pt-PT" smtClean="0"/>
              <a:t>)</a:t>
            </a:r>
            <a:endParaRPr lang="cs-CZ" smtClean="0"/>
          </a:p>
          <a:p>
            <a:pPr algn="just"/>
            <a:endParaRPr lang="pt-PT"/>
          </a:p>
          <a:p>
            <a:pPr algn="just"/>
            <a:r>
              <a:rPr lang="cs-CZ" i="1"/>
              <a:t>A referida placa só terá inaugurada em 1911, quando em Lisboa decorreu um conjunto de iniciativas dedicado ao </a:t>
            </a:r>
            <a:r>
              <a:rPr lang="cs-CZ" b="1" i="1"/>
              <a:t>autor dos </a:t>
            </a:r>
            <a:r>
              <a:rPr lang="cs-CZ" b="1" i="1"/>
              <a:t>Lusíadas</a:t>
            </a:r>
            <a:r>
              <a:rPr lang="cs-CZ"/>
              <a:t> </a:t>
            </a:r>
            <a:r>
              <a:rPr lang="cs-CZ" smtClean="0"/>
              <a:t>(</a:t>
            </a:r>
            <a:r>
              <a:rPr lang="cs-CZ"/>
              <a:t>CETEM Público</a:t>
            </a:r>
            <a:r>
              <a:rPr lang="cs-CZ"/>
              <a:t>, </a:t>
            </a:r>
            <a:r>
              <a:rPr lang="cs-CZ" smtClean="0"/>
              <a:t>linguateca.pt:</a:t>
            </a:r>
            <a:r>
              <a:rPr lang="cs-CZ" i="1" smtClean="0"/>
              <a:t>par=ext1281121-soc-97b-2</a:t>
            </a:r>
            <a:r>
              <a:rPr lang="cs-CZ" smtClean="0"/>
              <a:t>)</a:t>
            </a:r>
          </a:p>
          <a:p>
            <a:pPr algn="just"/>
            <a:endParaRPr lang="cs-CZ" smtClean="0"/>
          </a:p>
          <a:p>
            <a:pPr algn="just"/>
            <a:r>
              <a:rPr lang="cs-CZ" i="1" smtClean="0"/>
              <a:t>Sintoma </a:t>
            </a:r>
            <a:r>
              <a:rPr lang="cs-CZ" i="1"/>
              <a:t>da gravidade da situação </a:t>
            </a:r>
            <a:r>
              <a:rPr lang="cs-CZ" b="1" i="1"/>
              <a:t>é o facto dos</a:t>
            </a:r>
            <a:r>
              <a:rPr lang="cs-CZ" i="1"/>
              <a:t> militares estarem divididos entre as duas </a:t>
            </a:r>
            <a:r>
              <a:rPr lang="cs-CZ" i="1"/>
              <a:t>facções</a:t>
            </a:r>
            <a:r>
              <a:rPr lang="cs-CZ" i="1" smtClean="0"/>
              <a:t>...</a:t>
            </a:r>
          </a:p>
          <a:p>
            <a:pPr marL="0" indent="0" algn="just">
              <a:buNone/>
            </a:pPr>
            <a:r>
              <a:rPr lang="cs-CZ" smtClean="0"/>
              <a:t>      (</a:t>
            </a:r>
            <a:r>
              <a:rPr lang="cs-CZ"/>
              <a:t>CETEM Público, linguateca.pt:</a:t>
            </a:r>
            <a:r>
              <a:rPr lang="cs-CZ" i="1"/>
              <a:t> </a:t>
            </a:r>
            <a:r>
              <a:rPr lang="cs-CZ" i="1"/>
              <a:t>par=ext525938-pol-92a-2</a:t>
            </a:r>
            <a:r>
              <a:rPr lang="cs-CZ" smtClean="0"/>
              <a:t>)</a:t>
            </a:r>
            <a:r>
              <a:rPr lang="pt-PT" i="1"/>
              <a:t>	</a:t>
            </a:r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41561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porovnání příznakovosti</a:t>
            </a:r>
            <a:endParaRPr lang="pt-PT" b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6465950"/>
              </p:ext>
            </p:extLst>
          </p:nvPr>
        </p:nvGraphicFramePr>
        <p:xfrm>
          <a:off x="179512" y="1700808"/>
          <a:ext cx="8856985" cy="4466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0463"/>
                <a:gridCol w="371785"/>
                <a:gridCol w="1521101"/>
                <a:gridCol w="2568028"/>
                <a:gridCol w="2535608"/>
              </a:tblGrid>
              <a:tr h="227349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stažený 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tvar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FFFF00"/>
                          </a:solidFill>
                          <a:effectLst/>
                        </a:rPr>
                        <a:t>►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duma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da </a:t>
                      </a:r>
                      <a:endParaRPr lang="pt-PT" sz="360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agramatický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(odchylka</a:t>
                      </a:r>
                      <a:r>
                        <a:rPr lang="cs-CZ" sz="2400" baseline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od normy)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0000"/>
                          </a:solidFill>
                          <a:effectLst/>
                        </a:rPr>
                        <a:t>morfologicky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cs-CZ" sz="2400" u="sng" smtClean="0">
                          <a:solidFill>
                            <a:srgbClr val="FF0000"/>
                          </a:solidFill>
                          <a:effectLst/>
                        </a:rPr>
                        <a:t>příznakový</a:t>
                      </a:r>
                      <a:endParaRPr lang="pt-PT" sz="3600" u="sng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930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rgbClr val="FFFF00"/>
                          </a:solidFill>
                          <a:effectLst/>
                        </a:rPr>
                        <a:t>nestažený</a:t>
                      </a:r>
                      <a:r>
                        <a:rPr lang="cs-CZ" sz="2400" baseline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baseline="0" smtClean="0">
                          <a:solidFill>
                            <a:srgbClr val="FFFF00"/>
                          </a:solidFill>
                          <a:effectLst/>
                        </a:rPr>
                        <a:t>tvar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FFFF00"/>
                          </a:solidFill>
                          <a:effectLst/>
                        </a:rPr>
                        <a:t>►</a:t>
                      </a:r>
                      <a:endParaRPr lang="pt-PT" sz="36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240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</a:rPr>
                        <a:t>de 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de uma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de</a:t>
                      </a:r>
                      <a:r>
                        <a:rPr lang="cs-CZ" sz="2400" b="1" baseline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baseline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de a</a:t>
                      </a:r>
                      <a:endParaRPr lang="pt-PT" sz="3600" b="1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40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rgbClr val="FFFF00"/>
                          </a:solidFill>
                          <a:effectLst/>
                        </a:rPr>
                        <a:t>gramatický </a:t>
                      </a:r>
                      <a:endParaRPr lang="pt-PT" sz="3600" b="1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400" smtClean="0">
                          <a:solidFill>
                            <a:schemeClr val="tx1"/>
                          </a:solidFill>
                          <a:effectLst/>
                        </a:rPr>
                        <a:t>morfologicky 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4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nepříznakový</a:t>
                      </a:r>
                      <a:endParaRPr lang="pt-PT" sz="3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7850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stylistická příznakovost </a:t>
            </a:r>
            <a:endParaRPr lang="pt-PT" b="1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navrhujeme rozdělit hodnotu členu na: </a:t>
            </a:r>
          </a:p>
          <a:p>
            <a:endParaRPr lang="cs-CZ" smtClean="0"/>
          </a:p>
          <a:p>
            <a:pPr marL="514350" indent="-514350" algn="ctr">
              <a:buFont typeface="+mj-lt"/>
              <a:buAutoNum type="arabicPeriod"/>
            </a:pPr>
            <a:r>
              <a:rPr lang="cs-CZ" i="1" smtClean="0"/>
              <a:t>konstantní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cs-CZ" i="1" smtClean="0"/>
              <a:t>inherentní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cs-CZ" i="1" smtClean="0"/>
              <a:t>adherentní </a:t>
            </a:r>
            <a:endParaRPr lang="pt-PT" i="1"/>
          </a:p>
        </p:txBody>
      </p:sp>
    </p:spTree>
    <p:extLst>
      <p:ext uri="{BB962C8B-B14F-4D97-AF65-F5344CB8AC3E}">
        <p14:creationId xmlns:p14="http://schemas.microsoft.com/office/powerpoint/2010/main" val="3771355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konstantní hodnota 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smtClean="0"/>
          </a:p>
          <a:p>
            <a:r>
              <a:rPr lang="cs-CZ" smtClean="0"/>
              <a:t>systematicky stejné používání členu </a:t>
            </a:r>
          </a:p>
          <a:p>
            <a:r>
              <a:rPr lang="cs-CZ" smtClean="0"/>
              <a:t> látkové podstatné jméno ve funkci předmětu je bez členu:  </a:t>
            </a:r>
          </a:p>
          <a:p>
            <a:pPr marL="0" indent="0">
              <a:buNone/>
            </a:pPr>
            <a:r>
              <a:rPr lang="cs-CZ" i="1"/>
              <a:t> </a:t>
            </a:r>
            <a:r>
              <a:rPr lang="cs-CZ" i="1" smtClean="0"/>
              <a:t>     </a:t>
            </a:r>
            <a:r>
              <a:rPr lang="pt-PT" i="1" smtClean="0"/>
              <a:t>Bebeu </a:t>
            </a:r>
            <a:r>
              <a:rPr lang="pt-PT" b="1" i="1"/>
              <a:t>(-) </a:t>
            </a:r>
            <a:r>
              <a:rPr lang="pt-PT" i="1"/>
              <a:t>água fria./ Não há </a:t>
            </a:r>
            <a:r>
              <a:rPr lang="pt-PT" b="1" i="1"/>
              <a:t>(-)</a:t>
            </a:r>
            <a:r>
              <a:rPr lang="pt-PT" i="1"/>
              <a:t> salmonetes no mercado</a:t>
            </a:r>
            <a:r>
              <a:rPr lang="pt-PT"/>
              <a:t>. </a:t>
            </a:r>
            <a:endParaRPr lang="cs-CZ" smtClean="0"/>
          </a:p>
          <a:p>
            <a:r>
              <a:rPr lang="cs-CZ"/>
              <a:t>látkové podstatné jméno ve </a:t>
            </a:r>
            <a:r>
              <a:rPr lang="cs-CZ"/>
              <a:t>funkci </a:t>
            </a:r>
            <a:r>
              <a:rPr lang="cs-CZ" smtClean="0"/>
              <a:t>podmětu je se členem: </a:t>
            </a:r>
          </a:p>
          <a:p>
            <a:pPr marL="0" indent="0">
              <a:buNone/>
            </a:pPr>
            <a:r>
              <a:rPr lang="cs-CZ" b="1" i="1" smtClean="0"/>
              <a:t>      A</a:t>
            </a:r>
            <a:r>
              <a:rPr lang="cs-CZ" i="1" smtClean="0"/>
              <a:t> água é indispensável para a vida</a:t>
            </a:r>
            <a:r>
              <a:rPr lang="cs-CZ" smtClean="0"/>
              <a:t>. </a:t>
            </a:r>
          </a:p>
          <a:p>
            <a:r>
              <a:rPr lang="cs-CZ" smtClean="0"/>
              <a:t>podstatné jméno označujíci profesi v sekundární predikaci je bez členu:   </a:t>
            </a:r>
            <a:r>
              <a:rPr lang="pt-PT" i="1" smtClean="0"/>
              <a:t>Ele </a:t>
            </a:r>
            <a:r>
              <a:rPr lang="pt-PT" i="1"/>
              <a:t>é </a:t>
            </a:r>
            <a:r>
              <a:rPr lang="pt-PT" b="1" i="1"/>
              <a:t>(-) </a:t>
            </a:r>
            <a:r>
              <a:rPr lang="pt-PT" i="1"/>
              <a:t>médico</a:t>
            </a:r>
            <a:r>
              <a:rPr lang="pt-PT" i="1" smtClean="0"/>
              <a:t>./</a:t>
            </a:r>
            <a:endParaRPr lang="cs-CZ" smtClean="0"/>
          </a:p>
          <a:p>
            <a:r>
              <a:rPr lang="cs-CZ" smtClean="0"/>
              <a:t>používání eliptického členu v titulcích zpravodajství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 </a:t>
            </a:r>
            <a:r>
              <a:rPr lang="pt-PT" smtClean="0"/>
              <a:t>(</a:t>
            </a:r>
            <a:r>
              <a:rPr lang="pt-PT" i="1" smtClean="0"/>
              <a:t>Médico </a:t>
            </a:r>
            <a:r>
              <a:rPr lang="pt-PT" i="1"/>
              <a:t>segura coração de bebé</a:t>
            </a:r>
            <a:r>
              <a:rPr lang="pt-PT"/>
              <a:t>). </a:t>
            </a:r>
          </a:p>
          <a:p>
            <a:r>
              <a:rPr lang="cs-CZ" b="1" smtClean="0"/>
              <a:t>A T D.....</a:t>
            </a:r>
          </a:p>
          <a:p>
            <a:endParaRPr lang="cs-CZ" b="1" smtClean="0"/>
          </a:p>
          <a:p>
            <a:r>
              <a:rPr lang="pt-PT" smtClean="0"/>
              <a:t>“</a:t>
            </a:r>
            <a:r>
              <a:rPr lang="pt-PT"/>
              <a:t>Gramática Construtural da Língua Portuguesa</a:t>
            </a:r>
            <a:r>
              <a:rPr lang="pt-PT"/>
              <a:t>” </a:t>
            </a:r>
            <a:r>
              <a:rPr lang="cs-CZ" smtClean="0"/>
              <a:t>definuje </a:t>
            </a:r>
            <a:r>
              <a:rPr lang="pt-PT" smtClean="0"/>
              <a:t>“</a:t>
            </a:r>
            <a:r>
              <a:rPr lang="pt-PT"/>
              <a:t>constâncias</a:t>
            </a:r>
            <a:r>
              <a:rPr lang="pt-PT"/>
              <a:t>” </a:t>
            </a:r>
            <a:r>
              <a:rPr lang="cs-CZ" smtClean="0"/>
              <a:t>jako „ konstantní jednotky, jejichž záměna by mohla způsobit nedorozumnění.  </a:t>
            </a:r>
            <a:r>
              <a:rPr lang="pt-PT" smtClean="0"/>
              <a:t> </a:t>
            </a:r>
            <a:r>
              <a:rPr lang="pt-PT"/>
              <a:t>(Back, Mattos: 1972</a:t>
            </a:r>
            <a:r>
              <a:rPr lang="pt-PT"/>
              <a:t>).  </a:t>
            </a:r>
            <a:r>
              <a:rPr lang="cs-CZ" smtClean="0"/>
              <a:t> </a:t>
            </a:r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54398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adherentní hodnota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mtClean="0"/>
          </a:p>
          <a:p>
            <a:r>
              <a:rPr lang="cs-CZ" smtClean="0"/>
              <a:t>může spočívat i ve vyšší stylistické aktivitě. </a:t>
            </a:r>
          </a:p>
          <a:p>
            <a:r>
              <a:rPr lang="cs-CZ" smtClean="0"/>
              <a:t>člen má kromě funkce aktualizační (determinační) také kontextovou, stylistickou funkci: </a:t>
            </a:r>
          </a:p>
          <a:p>
            <a:endParaRPr lang="cs-CZ" smtClean="0"/>
          </a:p>
          <a:p>
            <a:pPr marL="400050" lvl="1" indent="0" algn="ctr">
              <a:buNone/>
            </a:pPr>
            <a:r>
              <a:rPr lang="pt-PT" i="1" smtClean="0"/>
              <a:t>É </a:t>
            </a:r>
            <a:r>
              <a:rPr lang="pt-PT" b="1" i="1"/>
              <a:t>o</a:t>
            </a:r>
            <a:r>
              <a:rPr lang="pt-PT" i="1"/>
              <a:t> vens</a:t>
            </a:r>
            <a:r>
              <a:rPr lang="pt-PT" i="1"/>
              <a:t>! </a:t>
            </a:r>
            <a:endParaRPr lang="cs-CZ" i="1" smtClean="0"/>
          </a:p>
          <a:p>
            <a:pPr marL="400050" lvl="1" indent="0" algn="ctr">
              <a:buNone/>
            </a:pPr>
            <a:r>
              <a:rPr lang="pt-PT" i="1" smtClean="0"/>
              <a:t>As </a:t>
            </a:r>
            <a:r>
              <a:rPr lang="pt-PT" i="1"/>
              <a:t>crianças são </a:t>
            </a:r>
            <a:r>
              <a:rPr lang="pt-PT" b="1" i="1"/>
              <a:t>uns</a:t>
            </a:r>
            <a:r>
              <a:rPr lang="pt-PT" i="1"/>
              <a:t> piratas</a:t>
            </a:r>
            <a:r>
              <a:rPr lang="pt-PT" i="1"/>
              <a:t>! </a:t>
            </a:r>
            <a:endParaRPr lang="cs-CZ" i="1" smtClean="0"/>
          </a:p>
          <a:p>
            <a:pPr marL="400050" lvl="1" indent="0" algn="ctr">
              <a:buNone/>
            </a:pPr>
            <a:r>
              <a:rPr lang="pt-PT" i="1" smtClean="0"/>
              <a:t>Ela </a:t>
            </a:r>
            <a:r>
              <a:rPr lang="pt-PT" i="1"/>
              <a:t>tem </a:t>
            </a:r>
            <a:r>
              <a:rPr lang="pt-PT" b="1" i="1"/>
              <a:t>uns</a:t>
            </a:r>
            <a:r>
              <a:rPr lang="pt-PT" i="1"/>
              <a:t> </a:t>
            </a:r>
            <a:r>
              <a:rPr lang="pt-PT" i="1"/>
              <a:t>olhos</a:t>
            </a:r>
            <a:r>
              <a:rPr lang="pt-PT" i="1" smtClean="0"/>
              <a:t>!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08744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inherentní hodnota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mtClean="0"/>
          </a:p>
          <a:p>
            <a:r>
              <a:rPr lang="cs-CZ" smtClean="0"/>
              <a:t>má pouze </a:t>
            </a:r>
            <a:r>
              <a:rPr lang="cs-CZ" b="1" smtClean="0"/>
              <a:t>komunikační informativně věcnou </a:t>
            </a:r>
            <a:r>
              <a:rPr lang="cs-CZ" smtClean="0"/>
              <a:t>funkci.</a:t>
            </a:r>
          </a:p>
          <a:p>
            <a:r>
              <a:rPr lang="cs-CZ" smtClean="0"/>
              <a:t>člen je nositelem pouze </a:t>
            </a:r>
            <a:r>
              <a:rPr lang="cs-CZ" b="1" smtClean="0"/>
              <a:t>nocionálního,  objektivního </a:t>
            </a:r>
            <a:r>
              <a:rPr lang="cs-CZ" smtClean="0"/>
              <a:t>významu. </a:t>
            </a:r>
          </a:p>
          <a:p>
            <a:r>
              <a:rPr lang="cs-CZ" b="1" smtClean="0"/>
              <a:t>nevykazuje</a:t>
            </a:r>
            <a:r>
              <a:rPr lang="cs-CZ" smtClean="0"/>
              <a:t> pragmatickou funci</a:t>
            </a:r>
          </a:p>
          <a:p>
            <a:r>
              <a:rPr lang="cs-CZ" smtClean="0"/>
              <a:t>součástí terminologických názvů </a:t>
            </a:r>
          </a:p>
          <a:p>
            <a:endParaRPr lang="cs-CZ" smtClean="0"/>
          </a:p>
          <a:p>
            <a:pPr marL="0" indent="0" algn="ctr">
              <a:buNone/>
            </a:pPr>
            <a:r>
              <a:rPr lang="pt-PT" smtClean="0"/>
              <a:t>(</a:t>
            </a:r>
            <a:r>
              <a:rPr lang="pt-PT" b="1" i="1" smtClean="0"/>
              <a:t>a </a:t>
            </a:r>
            <a:r>
              <a:rPr lang="pt-PT" i="1"/>
              <a:t>cirurgia x *uma cirurgia</a:t>
            </a:r>
            <a:r>
              <a:rPr lang="pt-PT"/>
              <a:t>). </a:t>
            </a:r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66899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cíl výzkumu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mtClean="0"/>
          </a:p>
          <a:p>
            <a:pPr algn="ctr"/>
            <a:endParaRPr lang="cs-CZ" smtClean="0"/>
          </a:p>
          <a:p>
            <a:pPr marL="0" indent="0" algn="ctr">
              <a:buNone/>
            </a:pPr>
            <a:endParaRPr lang="cs-CZ" sz="4000"/>
          </a:p>
          <a:p>
            <a:pPr marL="0" indent="0" algn="ctr">
              <a:buNone/>
            </a:pPr>
            <a:r>
              <a:rPr lang="cs-CZ" sz="4000" smtClean="0"/>
              <a:t>zkoumat adherentní hodnotu členu</a:t>
            </a:r>
          </a:p>
          <a:p>
            <a:pPr marL="0" indent="0" algn="ctr">
              <a:buNone/>
            </a:pPr>
            <a:endParaRPr lang="cs-CZ" sz="4000" smtClean="0"/>
          </a:p>
          <a:p>
            <a:pPr marL="0" indent="0" algn="ctr">
              <a:buNone/>
            </a:pPr>
            <a:r>
              <a:rPr lang="cs-CZ" sz="4000" smtClean="0"/>
              <a:t>toponym a antroponym:</a:t>
            </a:r>
          </a:p>
          <a:p>
            <a:pPr marL="0" indent="0">
              <a:buNone/>
            </a:pPr>
            <a:endParaRPr lang="cs-CZ" sz="4000" smtClean="0"/>
          </a:p>
        </p:txBody>
      </p:sp>
    </p:spTree>
    <p:extLst>
      <p:ext uri="{BB962C8B-B14F-4D97-AF65-F5344CB8AC3E}">
        <p14:creationId xmlns:p14="http://schemas.microsoft.com/office/powerpoint/2010/main" val="29149023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variabilita členu v PB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2"/>
            <a:r>
              <a:rPr lang="cs-CZ" sz="3200" smtClean="0"/>
              <a:t>variabilita </a:t>
            </a:r>
            <a:r>
              <a:rPr lang="cs-CZ" sz="3200"/>
              <a:t>úzusu je v PB </a:t>
            </a:r>
            <a:r>
              <a:rPr lang="cs-CZ" sz="3200"/>
              <a:t>méně </a:t>
            </a:r>
            <a:r>
              <a:rPr lang="cs-CZ" sz="3200" smtClean="0"/>
              <a:t>stabilní,jelikož společnost </a:t>
            </a:r>
            <a:r>
              <a:rPr lang="cs-CZ" sz="3200"/>
              <a:t>je sociolingvisticky variabilněnější</a:t>
            </a:r>
          </a:p>
          <a:p>
            <a:pPr lvl="2"/>
            <a:r>
              <a:rPr lang="cs-CZ" sz="3200"/>
              <a:t>v PB </a:t>
            </a:r>
            <a:r>
              <a:rPr lang="cs-CZ" sz="3200"/>
              <a:t>se </a:t>
            </a:r>
            <a:r>
              <a:rPr lang="cs-CZ" sz="3200" smtClean="0"/>
              <a:t>v mluveném jazyce člen </a:t>
            </a:r>
            <a:r>
              <a:rPr lang="cs-CZ" sz="3200"/>
              <a:t>s </a:t>
            </a:r>
            <a:r>
              <a:rPr lang="cs-CZ" sz="3200" smtClean="0"/>
              <a:t>antroponymy používá </a:t>
            </a:r>
            <a:r>
              <a:rPr lang="cs-CZ" sz="3200"/>
              <a:t>v závislosti </a:t>
            </a:r>
            <a:r>
              <a:rPr lang="cs-CZ" sz="3200" b="1"/>
              <a:t>na věku a pohlaví </a:t>
            </a:r>
            <a:r>
              <a:rPr lang="cs-CZ" sz="3200"/>
              <a:t>mluvčího, ale také na </a:t>
            </a:r>
            <a:r>
              <a:rPr lang="cs-CZ" sz="3200" b="1"/>
              <a:t>stupni familiarity </a:t>
            </a:r>
            <a:r>
              <a:rPr lang="cs-CZ" sz="3200"/>
              <a:t>mezi mluvčími  </a:t>
            </a:r>
          </a:p>
          <a:p>
            <a:pPr lvl="2"/>
            <a:r>
              <a:rPr lang="cs-CZ" sz="3200"/>
              <a:t>v psaném jazyce </a:t>
            </a:r>
            <a:r>
              <a:rPr lang="cs-CZ" sz="3200"/>
              <a:t>se </a:t>
            </a:r>
            <a:r>
              <a:rPr lang="cs-CZ" sz="3200" smtClean="0"/>
              <a:t>členu s antroponymy </a:t>
            </a:r>
            <a:r>
              <a:rPr lang="cs-CZ" sz="3200"/>
              <a:t>v PB </a:t>
            </a:r>
            <a:r>
              <a:rPr lang="cs-CZ" sz="3200"/>
              <a:t>téměř </a:t>
            </a:r>
            <a:r>
              <a:rPr lang="cs-CZ" sz="3200" smtClean="0"/>
              <a:t>nevyskytuje , zde člen vykazuje větší stabilitu než v PE. </a:t>
            </a:r>
            <a:endParaRPr lang="pt-PT" sz="3200"/>
          </a:p>
          <a:p>
            <a:pPr marL="0" indent="0">
              <a:buNone/>
            </a:pPr>
            <a:endParaRPr lang="pt-PT" sz="3600"/>
          </a:p>
        </p:txBody>
      </p:sp>
    </p:spTree>
    <p:extLst>
      <p:ext uri="{BB962C8B-B14F-4D97-AF65-F5344CB8AC3E}">
        <p14:creationId xmlns:p14="http://schemas.microsoft.com/office/powerpoint/2010/main" val="13140341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použití členu s antroponymy</a:t>
            </a:r>
            <a:br>
              <a:rPr lang="cs-CZ" smtClean="0"/>
            </a:br>
            <a:r>
              <a:rPr lang="cs-CZ" smtClean="0"/>
              <a:t>názory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algn="ctr"/>
            <a:endParaRPr lang="cs-CZ" sz="2800" smtClean="0"/>
          </a:p>
          <a:p>
            <a:pPr algn="ctr"/>
            <a:r>
              <a:rPr lang="pt-PT" sz="2800" smtClean="0"/>
              <a:t>“</a:t>
            </a:r>
            <a:r>
              <a:rPr lang="pt-PT" sz="2800"/>
              <a:t>Em português europeu, os nomes próprios de pessoa (quando usados referencialmente) são </a:t>
            </a:r>
            <a:r>
              <a:rPr lang="pt-PT" sz="2800" b="1"/>
              <a:t>obrigatoriamente</a:t>
            </a:r>
            <a:r>
              <a:rPr lang="pt-PT" sz="2800"/>
              <a:t> precedidos de um artigo definido ... todos os nomes próprios se encontram submetidos a este comportamento.” (Soares 1999: 496). </a:t>
            </a:r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15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klasifikace morfémů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500" b="1" u="sng" smtClean="0">
                <a:solidFill>
                  <a:schemeClr val="accent4"/>
                </a:solidFill>
              </a:rPr>
              <a:t>MORFÉMY VOLNÉ</a:t>
            </a:r>
          </a:p>
          <a:p>
            <a:pPr marL="1828800" lvl="4" indent="0">
              <a:buNone/>
            </a:pPr>
            <a:r>
              <a:rPr lang="cs-CZ" sz="3200" smtClean="0"/>
              <a:t>autonomní</a:t>
            </a:r>
          </a:p>
          <a:p>
            <a:pPr marL="1828800" lvl="4" indent="0">
              <a:buNone/>
            </a:pPr>
            <a:r>
              <a:rPr lang="cs-CZ" sz="3200" u="sng" smtClean="0">
                <a:solidFill>
                  <a:schemeClr val="accent4"/>
                </a:solidFill>
              </a:rPr>
              <a:t>satelitní</a:t>
            </a:r>
          </a:p>
          <a:p>
            <a:endParaRPr lang="cs-CZ" smtClean="0"/>
          </a:p>
          <a:p>
            <a:pPr marL="0" indent="0">
              <a:buNone/>
            </a:pPr>
            <a:r>
              <a:rPr lang="cs-CZ" sz="3000" b="1" smtClean="0"/>
              <a:t>MORFÉMY VÁZANÉ</a:t>
            </a:r>
          </a:p>
          <a:p>
            <a:pPr marL="1828800" lvl="4" indent="0">
              <a:buNone/>
            </a:pPr>
            <a:r>
              <a:rPr lang="cs-CZ" sz="3200" smtClean="0"/>
              <a:t>bázové</a:t>
            </a:r>
          </a:p>
          <a:p>
            <a:pPr marL="1828800" lvl="4" indent="0">
              <a:buNone/>
            </a:pPr>
            <a:r>
              <a:rPr lang="cs-CZ" sz="3200" smtClean="0"/>
              <a:t>derivační</a:t>
            </a:r>
          </a:p>
          <a:p>
            <a:pPr marL="1828800" lvl="4" indent="0">
              <a:buNone/>
            </a:pPr>
            <a:r>
              <a:rPr lang="cs-CZ" sz="3200" smtClean="0"/>
              <a:t>spojovací</a:t>
            </a:r>
          </a:p>
          <a:p>
            <a:pPr marL="1828800" lvl="4" indent="0">
              <a:buNone/>
            </a:pPr>
            <a:r>
              <a:rPr lang="cs-CZ" sz="3200" smtClean="0"/>
              <a:t>desinenciální</a:t>
            </a:r>
            <a:endParaRPr lang="pt-PT" sz="3200"/>
          </a:p>
        </p:txBody>
      </p:sp>
    </p:spTree>
    <p:extLst>
      <p:ext uri="{BB962C8B-B14F-4D97-AF65-F5344CB8AC3E}">
        <p14:creationId xmlns:p14="http://schemas.microsoft.com/office/powerpoint/2010/main" val="17174289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použití členu s antroponymy</a:t>
            </a:r>
            <a:br>
              <a:rPr lang="cs-CZ"/>
            </a:br>
            <a:r>
              <a:rPr lang="cs-CZ"/>
              <a:t>názory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mtClean="0"/>
          </a:p>
          <a:p>
            <a:r>
              <a:rPr lang="cs-CZ" smtClean="0"/>
              <a:t>V </a:t>
            </a:r>
            <a:r>
              <a:rPr lang="pt-PT" smtClean="0"/>
              <a:t>PE</a:t>
            </a:r>
            <a:r>
              <a:rPr lang="cs-CZ" smtClean="0"/>
              <a:t> se však člen vyskytuje podle toho, o jaký stylistický žánr se jedná. </a:t>
            </a:r>
          </a:p>
          <a:p>
            <a:endParaRPr lang="cs-CZ" smtClean="0"/>
          </a:p>
          <a:p>
            <a:r>
              <a:rPr lang="cs-CZ" smtClean="0"/>
              <a:t>formální diskurs, psaný formální  jazyk (reportáže</a:t>
            </a:r>
            <a:r>
              <a:rPr lang="cs-CZ"/>
              <a:t>, kritiky</a:t>
            </a:r>
            <a:r>
              <a:rPr lang="cs-CZ"/>
              <a:t>, </a:t>
            </a:r>
            <a:r>
              <a:rPr lang="cs-CZ" smtClean="0"/>
              <a:t>recenze na literární či filmová díla)  – elipse členu: </a:t>
            </a:r>
          </a:p>
          <a:p>
            <a:endParaRPr lang="cs-CZ" smtClean="0"/>
          </a:p>
          <a:p>
            <a:pPr lvl="1"/>
            <a:r>
              <a:rPr lang="pt-PT" smtClean="0"/>
              <a:t>(</a:t>
            </a:r>
            <a:r>
              <a:rPr lang="cs-CZ" smtClean="0"/>
              <a:t>objektivita autora, nutnost  autora udržet si odstup od osob či postav, které jsou předmětem díla či zprávy.  </a:t>
            </a:r>
          </a:p>
        </p:txBody>
      </p:sp>
    </p:spTree>
    <p:extLst>
      <p:ext uri="{BB962C8B-B14F-4D97-AF65-F5344CB8AC3E}">
        <p14:creationId xmlns:p14="http://schemas.microsoft.com/office/powerpoint/2010/main" val="32536570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porovnání 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2 věty se stejným nocionálním významem ale v jiném registru:   </a:t>
            </a:r>
          </a:p>
          <a:p>
            <a:endParaRPr lang="cs-CZ" b="1" smtClean="0"/>
          </a:p>
          <a:p>
            <a:r>
              <a:rPr lang="pt-PT" b="1" smtClean="0"/>
              <a:t>O </a:t>
            </a:r>
            <a:r>
              <a:rPr lang="pt-PT" b="1"/>
              <a:t>Marko</a:t>
            </a:r>
            <a:r>
              <a:rPr lang="pt-PT"/>
              <a:t> estuda agricultura tecnológica e </a:t>
            </a:r>
            <a:r>
              <a:rPr lang="pt-PT" b="1"/>
              <a:t>a Iva</a:t>
            </a:r>
            <a:r>
              <a:rPr lang="pt-PT"/>
              <a:t> prepara-se para concluir gestão</a:t>
            </a:r>
            <a:r>
              <a:rPr lang="pt-PT"/>
              <a:t>.  </a:t>
            </a:r>
            <a:r>
              <a:rPr lang="cs-CZ" smtClean="0"/>
              <a:t>         </a:t>
            </a:r>
            <a:r>
              <a:rPr lang="pt-PT" smtClean="0"/>
              <a:t>(</a:t>
            </a:r>
            <a:r>
              <a:rPr lang="pt-PT" b="1"/>
              <a:t>registo </a:t>
            </a:r>
            <a:r>
              <a:rPr lang="pt-PT" b="1"/>
              <a:t>oral</a:t>
            </a:r>
            <a:r>
              <a:rPr lang="pt-PT" smtClean="0"/>
              <a:t>)</a:t>
            </a:r>
            <a:endParaRPr lang="cs-CZ" smtClean="0"/>
          </a:p>
          <a:p>
            <a:r>
              <a:rPr lang="pt-PT" smtClean="0"/>
              <a:t> </a:t>
            </a:r>
            <a:endParaRPr lang="pt-PT"/>
          </a:p>
          <a:p>
            <a:r>
              <a:rPr lang="pt-PT" b="1"/>
              <a:t>Marko</a:t>
            </a:r>
            <a:r>
              <a:rPr lang="pt-PT"/>
              <a:t> estuda agricultura tecnológica e </a:t>
            </a:r>
            <a:r>
              <a:rPr lang="pt-PT" b="1"/>
              <a:t>Iva</a:t>
            </a:r>
            <a:r>
              <a:rPr lang="pt-PT"/>
              <a:t> prepara-se para concluir gestão</a:t>
            </a:r>
            <a:r>
              <a:rPr lang="pt-PT"/>
              <a:t>.   </a:t>
            </a:r>
            <a:endParaRPr lang="cs-CZ" smtClean="0"/>
          </a:p>
          <a:p>
            <a:pPr marL="0" indent="0">
              <a:buNone/>
            </a:pPr>
            <a:r>
              <a:rPr lang="cs-CZ" smtClean="0"/>
              <a:t>                                                   </a:t>
            </a:r>
            <a:r>
              <a:rPr lang="pt-PT" smtClean="0"/>
              <a:t> </a:t>
            </a:r>
            <a:r>
              <a:rPr lang="pt-PT"/>
              <a:t>(</a:t>
            </a:r>
            <a:r>
              <a:rPr lang="pt-PT" b="1"/>
              <a:t>registo jornalístico</a:t>
            </a:r>
            <a:r>
              <a:rPr lang="pt-PT"/>
              <a:t>)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13680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historické osobnosti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mtClean="0"/>
          </a:p>
          <a:p>
            <a:r>
              <a:rPr lang="cs-CZ" smtClean="0"/>
              <a:t>jména historických osobností  podle </a:t>
            </a:r>
            <a:r>
              <a:rPr lang="pt-PT"/>
              <a:t>(Soares 1999</a:t>
            </a:r>
            <a:r>
              <a:rPr lang="pt-PT"/>
              <a:t>: </a:t>
            </a:r>
            <a:r>
              <a:rPr lang="pt-PT" smtClean="0"/>
              <a:t>49</a:t>
            </a:r>
            <a:r>
              <a:rPr lang="cs-CZ" smtClean="0"/>
              <a:t>) </a:t>
            </a:r>
            <a:r>
              <a:rPr lang="cs-CZ" b="1" u="sng" smtClean="0"/>
              <a:t>nepřipouští</a:t>
            </a:r>
            <a:r>
              <a:rPr lang="cs-CZ" smtClean="0"/>
              <a:t> použití určitého členu. </a:t>
            </a:r>
          </a:p>
          <a:p>
            <a:pPr marL="0" indent="0" algn="ctr">
              <a:buNone/>
            </a:pPr>
            <a:r>
              <a:rPr lang="cs-CZ" b="1" smtClean="0"/>
              <a:t>x</a:t>
            </a:r>
          </a:p>
          <a:p>
            <a:r>
              <a:rPr lang="cs-CZ" smtClean="0"/>
              <a:t>v neformálním diskurzu je </a:t>
            </a:r>
            <a:r>
              <a:rPr lang="cs-CZ" b="1" u="sng" smtClean="0"/>
              <a:t>ale</a:t>
            </a:r>
            <a:r>
              <a:rPr lang="cs-CZ" smtClean="0"/>
              <a:t> použití členu </a:t>
            </a:r>
            <a:r>
              <a:rPr lang="cs-CZ" b="1" smtClean="0"/>
              <a:t>zcela běžné</a:t>
            </a:r>
            <a:r>
              <a:rPr lang="cs-CZ"/>
              <a:t> 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92752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 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smtClean="0"/>
          </a:p>
          <a:p>
            <a:pPr marL="0" indent="0" algn="just">
              <a:buNone/>
            </a:pPr>
            <a:r>
              <a:rPr lang="cs-CZ" sz="2400" smtClean="0"/>
              <a:t>…</a:t>
            </a:r>
            <a:r>
              <a:rPr lang="cs-CZ" sz="2400"/>
              <a:t>a dona Ana era uma senhora da, eh, da alta sociedade que, eh, oferecia muitos banquetes, e sobretudo lanches </a:t>
            </a:r>
            <a:r>
              <a:rPr lang="cs-CZ" sz="2400" b="1"/>
              <a:t>ao, ao, ao</a:t>
            </a:r>
            <a:r>
              <a:rPr lang="cs-CZ" sz="2400"/>
              <a:t> Garrett, </a:t>
            </a:r>
            <a:r>
              <a:rPr lang="cs-CZ" sz="2400" b="1"/>
              <a:t>ao, ao</a:t>
            </a:r>
            <a:r>
              <a:rPr lang="cs-CZ" sz="2400"/>
              <a:t> Guerra Junqueiro, e. </a:t>
            </a:r>
            <a:r>
              <a:rPr lang="cs-CZ" sz="2400" b="1"/>
              <a:t>ao</a:t>
            </a:r>
            <a:r>
              <a:rPr lang="cs-CZ" sz="2400"/>
              <a:t> Dom António Feliciano de Castilho - …. …, </a:t>
            </a:r>
            <a:r>
              <a:rPr lang="cs-CZ" sz="2400" b="1"/>
              <a:t>o</a:t>
            </a:r>
            <a:r>
              <a:rPr lang="cs-CZ" sz="2400"/>
              <a:t> Camilo tinha que sustentar isso e ela então com as suas fidalguias, com as suas burguesias, lá sustentava, ia-se polindo…                                                       </a:t>
            </a:r>
            <a:r>
              <a:rPr lang="cs-CZ"/>
              <a:t>(CD Português falado, Amores de </a:t>
            </a:r>
            <a:r>
              <a:rPr lang="cs-CZ"/>
              <a:t>Camilo</a:t>
            </a:r>
            <a:r>
              <a:rPr lang="cs-CZ" smtClean="0"/>
              <a:t>)</a:t>
            </a:r>
          </a:p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endParaRPr lang="cs-CZ" sz="2000" smtClean="0"/>
          </a:p>
          <a:p>
            <a:pPr marL="0" indent="0" algn="just">
              <a:buNone/>
            </a:pPr>
            <a:r>
              <a:rPr lang="cs-CZ" sz="2000" smtClean="0"/>
              <a:t>téma </a:t>
            </a:r>
            <a:r>
              <a:rPr lang="cs-CZ" sz="2000"/>
              <a:t>rozhovoru je portugalská literatura. mluvčí mluví o spisovateli, jehož život a dílo velmi dobře zná). a používá přitom člen. </a:t>
            </a:r>
            <a:endParaRPr lang="pt-PT" sz="2000"/>
          </a:p>
          <a:p>
            <a:pPr marL="0" indent="0" algn="just">
              <a:buNone/>
            </a:pPr>
            <a:endParaRPr lang="pt-PT" sz="3200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66270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to stejné platí také o jménech osob, které </a:t>
            </a:r>
            <a:r>
              <a:rPr lang="cs-CZ" u="sng" smtClean="0"/>
              <a:t>patří do určité komunity přátel, kolegů at</a:t>
            </a:r>
            <a:r>
              <a:rPr lang="cs-CZ" smtClean="0"/>
              <a:t>d...</a:t>
            </a:r>
          </a:p>
          <a:p>
            <a:pPr marL="0" indent="0">
              <a:buNone/>
            </a:pPr>
            <a:endParaRPr lang="pt-PT"/>
          </a:p>
          <a:p>
            <a:r>
              <a:rPr lang="pt-PT" b="1"/>
              <a:t>Pedro Rodrigues</a:t>
            </a:r>
            <a:r>
              <a:rPr lang="pt-PT"/>
              <a:t> é o nosso novo colega.  </a:t>
            </a:r>
            <a:r>
              <a:rPr lang="pt-PT"/>
              <a:t>	</a:t>
            </a:r>
            <a:r>
              <a:rPr lang="pt-PT" smtClean="0"/>
              <a:t>(</a:t>
            </a:r>
            <a:r>
              <a:rPr lang="cs-CZ" smtClean="0"/>
              <a:t>formálně</a:t>
            </a:r>
            <a:r>
              <a:rPr lang="pt-PT" smtClean="0"/>
              <a:t>) </a:t>
            </a:r>
            <a:endParaRPr lang="cs-CZ" smtClean="0"/>
          </a:p>
          <a:p>
            <a:endParaRPr lang="pt-PT"/>
          </a:p>
          <a:p>
            <a:r>
              <a:rPr lang="pt-PT" b="1"/>
              <a:t>O</a:t>
            </a:r>
            <a:r>
              <a:rPr lang="pt-PT"/>
              <a:t> </a:t>
            </a:r>
            <a:r>
              <a:rPr lang="pt-PT" b="1"/>
              <a:t>Pedro Rodrigues</a:t>
            </a:r>
            <a:r>
              <a:rPr lang="pt-PT"/>
              <a:t> está à nossa espera.   </a:t>
            </a:r>
            <a:r>
              <a:rPr lang="pt-PT"/>
              <a:t>	</a:t>
            </a:r>
            <a:r>
              <a:rPr lang="pt-PT" smtClean="0"/>
              <a:t>(</a:t>
            </a:r>
            <a:r>
              <a:rPr lang="cs-CZ" smtClean="0"/>
              <a:t>neformálně</a:t>
            </a:r>
            <a:r>
              <a:rPr lang="pt-PT" smtClean="0"/>
              <a:t>)</a:t>
            </a:r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90583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konstanta nebo adherence v PE? 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Zde je na místě se ptát, v kterých diskurzech je člen informémem a ve kterém pragméme. </a:t>
            </a:r>
          </a:p>
          <a:p>
            <a:r>
              <a:rPr lang="cs-CZ" smtClean="0"/>
              <a:t>domnvíáme se, že přestože Lapa </a:t>
            </a:r>
            <a:r>
              <a:rPr lang="pt-PT" smtClean="0"/>
              <a:t> (1984:120</a:t>
            </a:r>
            <a:r>
              <a:rPr lang="pt-PT"/>
              <a:t>) </a:t>
            </a:r>
            <a:r>
              <a:rPr lang="cs-CZ" smtClean="0"/>
              <a:t>definuje člen s křestními jmény jako prvek, který signalizuje vysoký stupeň familiarity a expresitivy, pak vzhledem k častosti použití by měl být definován spíše jako </a:t>
            </a:r>
            <a:r>
              <a:rPr lang="cs-CZ" b="1" smtClean="0"/>
              <a:t>konstanta</a:t>
            </a:r>
            <a:r>
              <a:rPr lang="cs-CZ" smtClean="0"/>
              <a:t>. Jeho původně pragmatická hodnota se v tomto případě automatizuje  a aktivuje se v takových sděleních, jako je o Camoes, o Camilo Castelo Branco, o José Vasco...</a:t>
            </a:r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41186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konstanta nebo adherence v PB?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mtClean="0"/>
              <a:t>člen s křestními jmény je dán sociolingvistickými faktory. Proto není automatický. Více jej používají například ženy a méně muži. </a:t>
            </a:r>
          </a:p>
          <a:p>
            <a:pPr algn="just"/>
            <a:endParaRPr lang="cs-CZ" smtClean="0"/>
          </a:p>
          <a:p>
            <a:pPr algn="just"/>
            <a:r>
              <a:rPr lang="cs-CZ" smtClean="0"/>
              <a:t>Když se vyskytne, tak vždy vynikne jeho příznaková hodnota expresivní, subjektivní atd.  </a:t>
            </a:r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46185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>
                <a:solidFill>
                  <a:srgbClr val="FF0000"/>
                </a:solidFill>
              </a:rPr>
              <a:t>PE</a:t>
            </a:r>
            <a:r>
              <a:rPr lang="cs-CZ" b="1" smtClean="0"/>
              <a:t> x </a:t>
            </a:r>
            <a:r>
              <a:rPr lang="cs-CZ" b="1" smtClean="0">
                <a:solidFill>
                  <a:srgbClr val="92D050"/>
                </a:solidFill>
              </a:rPr>
              <a:t>PB</a:t>
            </a:r>
            <a:endParaRPr lang="pt-PT" b="1">
              <a:solidFill>
                <a:srgbClr val="92D05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4720225"/>
              </p:ext>
            </p:extLst>
          </p:nvPr>
        </p:nvGraphicFramePr>
        <p:xfrm>
          <a:off x="539552" y="2132856"/>
          <a:ext cx="8280920" cy="3960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1320147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rgbClr val="FF0000"/>
                          </a:solidFill>
                          <a:effectLst/>
                        </a:rPr>
                        <a:t>Português Europeu</a:t>
                      </a:r>
                      <a:endParaRPr lang="pt-PT" sz="4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rgbClr val="FFFF00"/>
                          </a:solidFill>
                          <a:effectLst/>
                        </a:rPr>
                        <a:t>Português do Brasil</a:t>
                      </a:r>
                      <a:endParaRPr lang="pt-PT" sz="4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2800" b="0">
                          <a:solidFill>
                            <a:srgbClr val="FF0000"/>
                          </a:solidFill>
                          <a:effectLst/>
                        </a:rPr>
                        <a:t>(-)Déreck não se esquece nuncas do seus deveres.</a:t>
                      </a:r>
                      <a:endParaRPr lang="pt-PT" sz="4000" b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2800">
                          <a:solidFill>
                            <a:srgbClr val="FFFF00"/>
                          </a:solidFill>
                          <a:effectLst/>
                        </a:rPr>
                        <a:t>(-)Déreck não se esquece nuncas do seus deveres.</a:t>
                      </a:r>
                      <a:endParaRPr lang="pt-PT" sz="4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800" b="0" smtClean="0">
                          <a:solidFill>
                            <a:srgbClr val="FF0000"/>
                          </a:solidFill>
                          <a:effectLst/>
                        </a:rPr>
                        <a:t>pragmema</a:t>
                      </a:r>
                      <a:r>
                        <a:rPr lang="cs-CZ" sz="2800" b="0" smtClean="0">
                          <a:solidFill>
                            <a:srgbClr val="FF0000"/>
                          </a:solidFill>
                          <a:effectLst/>
                        </a:rPr>
                        <a:t> na linguagem oral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informema</a:t>
                      </a:r>
                      <a:r>
                        <a:rPr lang="cs-CZ" sz="2800" b="0" baseline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na linguagem escrita</a:t>
                      </a:r>
                      <a:endParaRPr lang="pt-PT" sz="4000" b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80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800" smtClean="0">
                          <a:solidFill>
                            <a:srgbClr val="FFFF00"/>
                          </a:solidFill>
                          <a:effectLst/>
                        </a:rPr>
                        <a:t>informema</a:t>
                      </a:r>
                      <a:r>
                        <a:rPr lang="cs-CZ" sz="2800" smtClean="0">
                          <a:solidFill>
                            <a:srgbClr val="FFFF00"/>
                          </a:solidFill>
                          <a:effectLst/>
                        </a:rPr>
                        <a:t> na linguagem escrita e oral</a:t>
                      </a:r>
                      <a:endParaRPr lang="pt-PT" sz="4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47825" y="3633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PT" altLang="pt-P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PT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47825" y="3748802"/>
            <a:ext cx="25680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pt-PT" sz="1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[</a:t>
            </a:r>
            <a:r>
              <a:rPr kumimoji="0" lang="cs-CZ" altLang="pt-PT" sz="10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1</a:t>
            </a:r>
            <a:endParaRPr kumimoji="0" lang="cs-CZ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97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>
                <a:solidFill>
                  <a:srgbClr val="FF0000"/>
                </a:solidFill>
              </a:rPr>
              <a:t>PE</a:t>
            </a:r>
            <a:r>
              <a:rPr lang="cs-CZ" b="1"/>
              <a:t> x </a:t>
            </a:r>
            <a:r>
              <a:rPr lang="cs-CZ" b="1">
                <a:solidFill>
                  <a:srgbClr val="92D050"/>
                </a:solidFill>
              </a:rPr>
              <a:t>PB</a:t>
            </a:r>
            <a:endParaRPr lang="pt-PT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3872535"/>
              </p:ext>
            </p:extLst>
          </p:nvPr>
        </p:nvGraphicFramePr>
        <p:xfrm>
          <a:off x="611560" y="2132856"/>
          <a:ext cx="8064896" cy="4371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1296144"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pt-PT" sz="3200">
                          <a:solidFill>
                            <a:srgbClr val="FF0000"/>
                          </a:solidFill>
                          <a:effectLst/>
                        </a:rPr>
                        <a:t>Português Europeu</a:t>
                      </a:r>
                      <a:endParaRPr lang="pt-PT" sz="44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200">
                          <a:solidFill>
                            <a:srgbClr val="FFFF00"/>
                          </a:solidFill>
                          <a:effectLst/>
                        </a:rPr>
                        <a:t>Português do Brasil</a:t>
                      </a:r>
                      <a:endParaRPr lang="pt-PT" sz="44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800" b="0">
                          <a:solidFill>
                            <a:srgbClr val="FF0000"/>
                          </a:solidFill>
                          <a:effectLst/>
                        </a:rPr>
                        <a:t>O Déreck estuda aplicadamente as lições.</a:t>
                      </a:r>
                      <a:endParaRPr lang="pt-PT" sz="4000" b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800" b="0">
                          <a:solidFill>
                            <a:srgbClr val="FFFF00"/>
                          </a:solidFill>
                          <a:effectLst/>
                        </a:rPr>
                        <a:t>O Déreck estuda aplicadamente as lições..</a:t>
                      </a:r>
                      <a:endParaRPr lang="pt-PT" sz="4000" b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rgbClr val="FF0000"/>
                          </a:solidFill>
                          <a:effectLst/>
                        </a:rPr>
                        <a:t>informema</a:t>
                      </a:r>
                      <a:r>
                        <a:rPr lang="cs-CZ" sz="2800" b="0" smtClean="0">
                          <a:solidFill>
                            <a:srgbClr val="FF0000"/>
                          </a:solidFill>
                          <a:effectLst/>
                        </a:rPr>
                        <a:t> na linguagem oral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pragmema</a:t>
                      </a:r>
                      <a:r>
                        <a:rPr lang="cs-CZ" sz="2800" b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cs-CZ" sz="2800" b="0" u="sng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na linguagem formal</a:t>
                      </a:r>
                      <a:r>
                        <a:rPr lang="cs-CZ" sz="2800" b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(literária,</a:t>
                      </a:r>
                      <a:r>
                        <a:rPr lang="cs-CZ" sz="2800" b="0" baseline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etc)</a:t>
                      </a:r>
                      <a:endParaRPr lang="pt-PT" sz="4000" b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800" b="1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2800" b="1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rgbClr val="FFFF00"/>
                          </a:solidFill>
                          <a:effectLst/>
                        </a:rPr>
                        <a:t>pragmema</a:t>
                      </a:r>
                      <a:r>
                        <a:rPr lang="pt-PT" sz="2800" b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cs-CZ" sz="2800" b="0" smtClean="0">
                          <a:solidFill>
                            <a:srgbClr val="FFFF00"/>
                          </a:solidFill>
                          <a:effectLst/>
                        </a:rPr>
                        <a:t> na linguagem </a:t>
                      </a:r>
                      <a:r>
                        <a:rPr lang="cs-CZ" sz="2800" b="0" u="sng" smtClean="0">
                          <a:solidFill>
                            <a:srgbClr val="FFFF00"/>
                          </a:solidFill>
                          <a:effectLst/>
                        </a:rPr>
                        <a:t>oral e escrita</a:t>
                      </a:r>
                      <a:endParaRPr lang="pt-PT" sz="4000" b="0" u="sng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47825" y="3633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4892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závěr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morfologická a stylistická přáznakovost</a:t>
            </a:r>
          </a:p>
          <a:p>
            <a:r>
              <a:rPr lang="cs-CZ" smtClean="0"/>
              <a:t>morfologická příznakovost  l</a:t>
            </a:r>
            <a:r>
              <a:rPr lang="pt-PT" smtClean="0"/>
              <a:t>.</a:t>
            </a:r>
            <a:r>
              <a:rPr lang="cs-CZ" smtClean="0"/>
              <a:t>  </a:t>
            </a:r>
            <a:r>
              <a:rPr lang="pt-PT" i="1" smtClean="0"/>
              <a:t>la </a:t>
            </a:r>
            <a:r>
              <a:rPr lang="pt-PT" i="1"/>
              <a:t>langue</a:t>
            </a:r>
            <a:r>
              <a:rPr lang="pt-PT"/>
              <a:t> </a:t>
            </a:r>
            <a:r>
              <a:rPr lang="cs-CZ" smtClean="0"/>
              <a:t>x </a:t>
            </a:r>
            <a:r>
              <a:rPr lang="pt-PT" i="1" smtClean="0"/>
              <a:t>la </a:t>
            </a:r>
            <a:r>
              <a:rPr lang="pt-PT" i="1"/>
              <a:t>parole</a:t>
            </a:r>
            <a:r>
              <a:rPr lang="pt-PT"/>
              <a:t>. </a:t>
            </a:r>
            <a:r>
              <a:rPr lang="cs-CZ" smtClean="0"/>
              <a:t> </a:t>
            </a:r>
          </a:p>
          <a:p>
            <a:r>
              <a:rPr lang="cs-CZ" smtClean="0"/>
              <a:t>stylistická příznakovost : pragmém a informém</a:t>
            </a:r>
          </a:p>
          <a:p>
            <a:pPr marL="0" indent="0">
              <a:buNone/>
            </a:pPr>
            <a:endParaRPr lang="pt-PT"/>
          </a:p>
          <a:p>
            <a:r>
              <a:rPr lang="cs-CZ"/>
              <a:t>A nossa pesquisa completa encontra-se no link:  </a:t>
            </a:r>
            <a:r>
              <a:rPr lang="cs-CZ" u="sng">
                <a:hlinkClick r:id="rId2"/>
              </a:rPr>
              <a:t>https://is.muni.cz/www/9255/articles/</a:t>
            </a:r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1162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morfémy </a:t>
            </a:r>
            <a:r>
              <a:rPr lang="cs-CZ" smtClean="0"/>
              <a:t>volné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smtClean="0">
                <a:solidFill>
                  <a:schemeClr val="accent4"/>
                </a:solidFill>
              </a:rPr>
              <a:t> </a:t>
            </a:r>
            <a:r>
              <a:rPr lang="cs-CZ" b="1" smtClean="0"/>
              <a:t>mají </a:t>
            </a:r>
            <a:r>
              <a:rPr lang="cs-CZ" b="1" smtClean="0"/>
              <a:t>podobu slov </a:t>
            </a:r>
            <a:r>
              <a:rPr lang="cs-CZ" smtClean="0"/>
              <a:t>(jsou to jednoty graficky oddělitené a přemístitelné)</a:t>
            </a:r>
          </a:p>
          <a:p>
            <a:pPr marL="0" indent="0">
              <a:buNone/>
            </a:pPr>
            <a:r>
              <a:rPr lang="cs-CZ" smtClean="0"/>
              <a:t>  </a:t>
            </a:r>
            <a:endParaRPr lang="cs-CZ" b="1" smtClean="0"/>
          </a:p>
          <a:p>
            <a:pPr marL="0" indent="0">
              <a:buNone/>
            </a:pPr>
            <a:r>
              <a:rPr lang="cs-CZ" smtClean="0"/>
              <a:t>      </a:t>
            </a:r>
            <a:r>
              <a:rPr lang="cs-CZ" b="1" smtClean="0"/>
              <a:t>autonomní</a:t>
            </a:r>
            <a:r>
              <a:rPr lang="cs-CZ" smtClean="0"/>
              <a:t> = morfémy lexikální povahy  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                       = L- morfémy, které tvoří samostatný 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                         nesegmentovatený lexém: 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                        = </a:t>
            </a:r>
            <a:r>
              <a:rPr lang="cs-CZ" i="1" smtClean="0"/>
              <a:t>hoje, cá, porque</a:t>
            </a:r>
            <a:r>
              <a:rPr lang="cs-CZ" smtClean="0"/>
              <a:t>, etc. 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  </a:t>
            </a:r>
            <a:r>
              <a:rPr lang="cs-CZ" b="1" smtClean="0">
                <a:solidFill>
                  <a:schemeClr val="accent4"/>
                </a:solidFill>
              </a:rPr>
              <a:t>satelitní</a:t>
            </a:r>
            <a:r>
              <a:rPr lang="cs-CZ" smtClean="0"/>
              <a:t>       =  auxilianty 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                        = (G-morfém), morfémy gramatické  povahy, 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                         které  mají  podobu oddělitelných slov 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                         = </a:t>
            </a:r>
            <a:r>
              <a:rPr lang="cs-CZ" i="1" smtClean="0"/>
              <a:t>desatou </a:t>
            </a:r>
            <a:r>
              <a:rPr lang="cs-CZ" i="1" u="sng" smtClean="0"/>
              <a:t>a</a:t>
            </a:r>
            <a:r>
              <a:rPr lang="cs-CZ" i="1" smtClean="0"/>
              <a:t> rir, </a:t>
            </a:r>
            <a:r>
              <a:rPr lang="cs-CZ" i="1" u="sng" smtClean="0"/>
              <a:t>tenho</a:t>
            </a:r>
            <a:r>
              <a:rPr lang="cs-CZ" i="1" smtClean="0"/>
              <a:t> falado, </a:t>
            </a:r>
            <a:r>
              <a:rPr lang="cs-CZ" b="1" i="1" u="sng" smtClean="0">
                <a:solidFill>
                  <a:srgbClr val="7030A0"/>
                </a:solidFill>
              </a:rPr>
              <a:t>o</a:t>
            </a:r>
            <a:r>
              <a:rPr lang="cs-CZ" i="1" smtClean="0"/>
              <a:t> guia</a:t>
            </a:r>
            <a:r>
              <a:rPr lang="cs-CZ" smtClean="0"/>
              <a:t>) </a:t>
            </a:r>
          </a:p>
          <a:p>
            <a:endParaRPr lang="pt-PT" smtClean="0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8045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morfémy </a:t>
            </a:r>
            <a:r>
              <a:rPr lang="cs-CZ" smtClean="0"/>
              <a:t>vázané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8600" b="1" smtClean="0"/>
              <a:t> </a:t>
            </a:r>
            <a:endParaRPr lang="cs-CZ" sz="8600" b="1" smtClean="0"/>
          </a:p>
          <a:p>
            <a:pPr marL="0" indent="0">
              <a:buNone/>
            </a:pPr>
            <a:r>
              <a:rPr lang="cs-CZ" sz="8600" b="1" smtClean="0"/>
              <a:t>= </a:t>
            </a:r>
            <a:r>
              <a:rPr lang="cs-CZ" sz="8600" b="1" u="sng" smtClean="0"/>
              <a:t>morfémy svázané s jinými morfémy v 1 slově</a:t>
            </a:r>
          </a:p>
          <a:p>
            <a:pPr marL="0" indent="0">
              <a:buNone/>
            </a:pPr>
            <a:endParaRPr lang="cs-CZ" sz="8600" b="1" u="sng" smtClean="0"/>
          </a:p>
          <a:p>
            <a:pPr marL="0" indent="0">
              <a:buNone/>
            </a:pPr>
            <a:r>
              <a:rPr lang="cs-CZ" sz="4000" smtClean="0"/>
              <a:t> </a:t>
            </a:r>
            <a:r>
              <a:rPr lang="cs-CZ" sz="8000" b="1" smtClean="0"/>
              <a:t>bázové</a:t>
            </a:r>
            <a:r>
              <a:rPr lang="cs-CZ" sz="8000" smtClean="0"/>
              <a:t>    =   Lmorfém </a:t>
            </a:r>
            <a:endParaRPr lang="cs-CZ" sz="12800" smtClean="0"/>
          </a:p>
          <a:p>
            <a:pPr marL="0" indent="0">
              <a:buNone/>
            </a:pPr>
            <a:r>
              <a:rPr lang="cs-CZ" sz="8000"/>
              <a:t> </a:t>
            </a:r>
            <a:r>
              <a:rPr lang="cs-CZ" sz="8000" smtClean="0"/>
              <a:t>                 =    zapojený do vnitřní struktury lexému</a:t>
            </a:r>
          </a:p>
          <a:p>
            <a:pPr marL="0" indent="0">
              <a:buNone/>
            </a:pPr>
            <a:r>
              <a:rPr lang="cs-CZ" sz="8000"/>
              <a:t> </a:t>
            </a:r>
            <a:r>
              <a:rPr lang="cs-CZ" sz="8000" smtClean="0"/>
              <a:t>                 =    věcný význam</a:t>
            </a:r>
          </a:p>
          <a:p>
            <a:pPr marL="0" indent="0">
              <a:buNone/>
            </a:pPr>
            <a:r>
              <a:rPr lang="cs-CZ" sz="8000"/>
              <a:t> </a:t>
            </a:r>
            <a:r>
              <a:rPr lang="cs-CZ" sz="8000" smtClean="0"/>
              <a:t>                 =   </a:t>
            </a:r>
            <a:r>
              <a:rPr lang="cs-CZ" sz="8000" b="1" i="1" smtClean="0"/>
              <a:t>caval</a:t>
            </a:r>
            <a:r>
              <a:rPr lang="cs-CZ" sz="8000" smtClean="0"/>
              <a:t>o</a:t>
            </a:r>
          </a:p>
          <a:p>
            <a:pPr marL="0" indent="0">
              <a:buNone/>
            </a:pPr>
            <a:r>
              <a:rPr lang="cs-CZ" sz="8000" b="1" smtClean="0"/>
              <a:t>derivační</a:t>
            </a:r>
            <a:r>
              <a:rPr lang="cs-CZ" sz="8000" smtClean="0"/>
              <a:t>  = L morfém </a:t>
            </a:r>
          </a:p>
          <a:p>
            <a:pPr marL="0" indent="0">
              <a:buNone/>
            </a:pPr>
            <a:r>
              <a:rPr lang="cs-CZ" sz="8000"/>
              <a:t> </a:t>
            </a:r>
            <a:r>
              <a:rPr lang="cs-CZ" sz="8000" smtClean="0"/>
              <a:t>                  = opřený o bázový morfém</a:t>
            </a:r>
          </a:p>
          <a:p>
            <a:pPr marL="0" indent="0">
              <a:buNone/>
            </a:pPr>
            <a:r>
              <a:rPr lang="cs-CZ" sz="8000"/>
              <a:t> </a:t>
            </a:r>
            <a:r>
              <a:rPr lang="cs-CZ" sz="8000" smtClean="0"/>
              <a:t>                  = dotváří význam </a:t>
            </a:r>
          </a:p>
          <a:p>
            <a:pPr marL="0" indent="0">
              <a:buNone/>
            </a:pPr>
            <a:r>
              <a:rPr lang="cs-CZ" sz="8000"/>
              <a:t> </a:t>
            </a:r>
            <a:r>
              <a:rPr lang="cs-CZ" sz="8000" smtClean="0"/>
              <a:t>                  = caval</a:t>
            </a:r>
            <a:r>
              <a:rPr lang="cs-CZ" sz="8000" b="1" i="1" smtClean="0"/>
              <a:t>eiro </a:t>
            </a:r>
          </a:p>
          <a:p>
            <a:pPr marL="0" indent="0">
              <a:buNone/>
            </a:pPr>
            <a:r>
              <a:rPr lang="cs-CZ" sz="8000" b="1" smtClean="0"/>
              <a:t>spojovací</a:t>
            </a:r>
            <a:r>
              <a:rPr lang="cs-CZ" sz="8000" smtClean="0"/>
              <a:t>  =nejsou nositeli žádného významu</a:t>
            </a:r>
          </a:p>
          <a:p>
            <a:pPr marL="0" indent="0">
              <a:buNone/>
            </a:pPr>
            <a:r>
              <a:rPr lang="cs-CZ" sz="8000"/>
              <a:t> </a:t>
            </a:r>
            <a:r>
              <a:rPr lang="cs-CZ" sz="8000" smtClean="0"/>
              <a:t>                  = spojovací morfémy mezi lexikálními základy v  kompozitech          </a:t>
            </a:r>
          </a:p>
          <a:p>
            <a:pPr marL="0" indent="0">
              <a:buNone/>
            </a:pPr>
            <a:r>
              <a:rPr lang="cs-CZ" sz="8000"/>
              <a:t> </a:t>
            </a:r>
            <a:r>
              <a:rPr lang="cs-CZ" sz="8000" smtClean="0"/>
              <a:t>                  = chá-</a:t>
            </a:r>
            <a:r>
              <a:rPr lang="cs-CZ" sz="8000" b="1" i="1" smtClean="0"/>
              <a:t>l</a:t>
            </a:r>
            <a:r>
              <a:rPr lang="cs-CZ" sz="8000" smtClean="0"/>
              <a:t>-eira    </a:t>
            </a:r>
          </a:p>
          <a:p>
            <a:pPr marL="0" indent="0">
              <a:buNone/>
            </a:pPr>
            <a:r>
              <a:rPr lang="cs-CZ" sz="8000" b="1" smtClean="0"/>
              <a:t>desinenciální</a:t>
            </a:r>
            <a:r>
              <a:rPr lang="cs-CZ" sz="8000" smtClean="0"/>
              <a:t> = G-morfémy, který se nachází za lexikální složkou</a:t>
            </a:r>
          </a:p>
          <a:p>
            <a:pPr marL="0" indent="0">
              <a:buNone/>
            </a:pPr>
            <a:r>
              <a:rPr lang="cs-CZ" sz="8000"/>
              <a:t> </a:t>
            </a:r>
            <a:r>
              <a:rPr lang="cs-CZ" sz="8000" smtClean="0"/>
              <a:t>                     =  falar</a:t>
            </a:r>
            <a:r>
              <a:rPr lang="cs-CZ" sz="8000" b="1" i="1" smtClean="0"/>
              <a:t>ei</a:t>
            </a:r>
            <a:endParaRPr lang="pt-PT" sz="8000" b="1" i="1" smtClean="0"/>
          </a:p>
          <a:p>
            <a:endParaRPr lang="pt-PT" sz="4400"/>
          </a:p>
        </p:txBody>
      </p:sp>
    </p:spTree>
    <p:extLst>
      <p:ext uri="{BB962C8B-B14F-4D97-AF65-F5344CB8AC3E}">
        <p14:creationId xmlns:p14="http://schemas.microsoft.com/office/powerpoint/2010/main" val="2996036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generativní přístup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člen = slovní druh autonomní, protože je syntakticky nezávislý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 </a:t>
            </a:r>
            <a:endParaRPr lang="pt-PT"/>
          </a:p>
        </p:txBody>
      </p:sp>
      <p:sp>
        <p:nvSpPr>
          <p:cNvPr id="4" name="Ovál 3"/>
          <p:cNvSpPr/>
          <p:nvPr/>
        </p:nvSpPr>
        <p:spPr>
          <a:xfrm>
            <a:off x="2123728" y="357301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smtClean="0"/>
              <a:t>a</a:t>
            </a:r>
            <a:endParaRPr lang="pt-PT" sz="6000"/>
          </a:p>
        </p:txBody>
      </p:sp>
      <p:sp>
        <p:nvSpPr>
          <p:cNvPr id="5" name="Ovál 4"/>
          <p:cNvSpPr/>
          <p:nvPr/>
        </p:nvSpPr>
        <p:spPr>
          <a:xfrm>
            <a:off x="3779912" y="3573016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smtClean="0"/>
              <a:t>casa</a:t>
            </a:r>
            <a:endParaRPr lang="pt-PT"/>
          </a:p>
        </p:txBody>
      </p:sp>
      <p:sp>
        <p:nvSpPr>
          <p:cNvPr id="6" name="Ovál 5"/>
          <p:cNvSpPr/>
          <p:nvPr/>
        </p:nvSpPr>
        <p:spPr>
          <a:xfrm>
            <a:off x="3203848" y="3717032"/>
            <a:ext cx="504056" cy="626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smtClean="0"/>
              <a:t>+</a:t>
            </a:r>
            <a:endParaRPr lang="pt-PT" sz="4000" b="1"/>
          </a:p>
        </p:txBody>
      </p:sp>
    </p:spTree>
    <p:extLst>
      <p:ext uri="{BB962C8B-B14F-4D97-AF65-F5344CB8AC3E}">
        <p14:creationId xmlns:p14="http://schemas.microsoft.com/office/powerpoint/2010/main" val="3057191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strukturalistický přístup</a:t>
            </a:r>
            <a:endParaRPr lang="pt-PT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smtClean="0"/>
              <a:t>člen= slovní druh závislý, který je sice  součástí nominální konstrukce </a:t>
            </a:r>
            <a:r>
              <a:rPr lang="cs-CZ" sz="2400" b="1" smtClean="0"/>
              <a:t>v širším slova smyslu </a:t>
            </a:r>
            <a:r>
              <a:rPr lang="cs-CZ" sz="2400" smtClean="0"/>
              <a:t>(je operátorem determinačních procesů), </a:t>
            </a:r>
            <a:r>
              <a:rPr lang="cs-CZ" sz="2400" b="1" smtClean="0"/>
              <a:t>ale</a:t>
            </a:r>
            <a:r>
              <a:rPr lang="cs-CZ" sz="2400" smtClean="0"/>
              <a:t> je premorfémem podstatného jména a  nachází se </a:t>
            </a:r>
            <a:r>
              <a:rPr lang="cs-CZ" sz="2400" b="1" smtClean="0"/>
              <a:t>na periferii nominálního syntagmatu             </a:t>
            </a:r>
            <a:r>
              <a:rPr lang="cs-CZ" sz="2400" smtClean="0"/>
              <a:t>   </a:t>
            </a:r>
            <a:r>
              <a:rPr lang="cs-CZ" sz="2400" b="1" u="sng" smtClean="0"/>
              <a:t>přijímá jeho gramatické vlastnosti: generické a numerické flektivní rysy. </a:t>
            </a:r>
            <a:endParaRPr lang="pt-PT" sz="2400" b="1" u="sng"/>
          </a:p>
        </p:txBody>
      </p:sp>
      <p:sp>
        <p:nvSpPr>
          <p:cNvPr id="4" name="Šipka doprava 3"/>
          <p:cNvSpPr/>
          <p:nvPr/>
        </p:nvSpPr>
        <p:spPr>
          <a:xfrm>
            <a:off x="5724128" y="278092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Ovál 4"/>
          <p:cNvSpPr/>
          <p:nvPr/>
        </p:nvSpPr>
        <p:spPr>
          <a:xfrm>
            <a:off x="2195736" y="3933056"/>
            <a:ext cx="4968552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smtClean="0"/>
              <a:t>casa </a:t>
            </a:r>
            <a:endParaRPr lang="pt-PT"/>
          </a:p>
        </p:txBody>
      </p:sp>
      <p:sp>
        <p:nvSpPr>
          <p:cNvPr id="6" name="Ovál 5"/>
          <p:cNvSpPr/>
          <p:nvPr/>
        </p:nvSpPr>
        <p:spPr>
          <a:xfrm>
            <a:off x="2411760" y="4365104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smtClean="0"/>
              <a:t>a </a:t>
            </a:r>
            <a:r>
              <a:rPr lang="cs-CZ" smtClean="0"/>
              <a:t> </a:t>
            </a:r>
            <a:endParaRPr lang="pt-PT"/>
          </a:p>
        </p:txBody>
      </p:sp>
      <p:sp>
        <p:nvSpPr>
          <p:cNvPr id="7" name="Zahnutá šipka nahoru 6"/>
          <p:cNvSpPr/>
          <p:nvPr/>
        </p:nvSpPr>
        <p:spPr>
          <a:xfrm flipH="1">
            <a:off x="2771800" y="5301208"/>
            <a:ext cx="1800200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480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506</TotalTime>
  <Words>2619</Words>
  <Application>Microsoft Office PowerPoint</Application>
  <PresentationFormat>Předvádění na obrazovce (4:3)</PresentationFormat>
  <Paragraphs>517</Paragraphs>
  <Slides>59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0" baseType="lpstr">
      <vt:lpstr>Jmění</vt:lpstr>
      <vt:lpstr>ČLEN A JEHO DVOJÍ PŘÍZNAKOVOST</vt:lpstr>
      <vt:lpstr>ÚVOD</vt:lpstr>
      <vt:lpstr>mikrojazykové vlastnosti členu</vt:lpstr>
      <vt:lpstr>klasifikace morfémů podle pražské romanistiky (B.Zavadil+P.Čermák)</vt:lpstr>
      <vt:lpstr>klasifikace morfémů</vt:lpstr>
      <vt:lpstr>morfémy volné</vt:lpstr>
      <vt:lpstr>morfémy vázané</vt:lpstr>
      <vt:lpstr>generativní přístup</vt:lpstr>
      <vt:lpstr>strukturalistický přístup</vt:lpstr>
      <vt:lpstr>regresivní pohyb</vt:lpstr>
      <vt:lpstr>progresivní pohyb</vt:lpstr>
      <vt:lpstr>příznakovost [+/-]</vt:lpstr>
      <vt:lpstr>makrojazykové vlastnosti členu</vt:lpstr>
      <vt:lpstr>transparence členu</vt:lpstr>
      <vt:lpstr>transparence</vt:lpstr>
      <vt:lpstr>informém        vs.     pragmém </vt:lpstr>
      <vt:lpstr>morfologická příznakovost členu</vt:lpstr>
      <vt:lpstr>příznakovost na úrovni la langue</vt:lpstr>
      <vt:lpstr>shoda progresivní </vt:lpstr>
      <vt:lpstr>generická  progresivní shoda</vt:lpstr>
      <vt:lpstr>geografická lokalizace  prezence x absence členu </vt:lpstr>
      <vt:lpstr>morfologická příznakovost</vt:lpstr>
      <vt:lpstr>bezpříznakovost</vt:lpstr>
      <vt:lpstr>příznakovost</vt:lpstr>
      <vt:lpstr>příznakovost</vt:lpstr>
      <vt:lpstr>příznakovost</vt:lpstr>
      <vt:lpstr>příznakovost</vt:lpstr>
      <vt:lpstr>nevlastní derivace </vt:lpstr>
      <vt:lpstr>morfologická nominalizace</vt:lpstr>
      <vt:lpstr> morfologické nominalizace </vt:lpstr>
      <vt:lpstr>syntaktická nominalizace</vt:lpstr>
      <vt:lpstr>stylistická aktivita na úrovni morfologické</vt:lpstr>
      <vt:lpstr>pragmém x informém</vt:lpstr>
      <vt:lpstr> příznakovost na úrovni la parole</vt:lpstr>
      <vt:lpstr>tvar dum/duma x de um/ de uma</vt:lpstr>
      <vt:lpstr>hypotéza</vt:lpstr>
      <vt:lpstr>Porovnání stažených a nestažených tvarů s předložkou em</vt:lpstr>
      <vt:lpstr>porovnání příznakovosti</vt:lpstr>
      <vt:lpstr>porovnání  frekvence</vt:lpstr>
      <vt:lpstr>agramatické vazby/odchylky od normy</vt:lpstr>
      <vt:lpstr>příklady</vt:lpstr>
      <vt:lpstr>porovnání příznakovosti</vt:lpstr>
      <vt:lpstr>stylistická příznakovost </vt:lpstr>
      <vt:lpstr>konstantní hodnota </vt:lpstr>
      <vt:lpstr>adherentní hodnota</vt:lpstr>
      <vt:lpstr>inherentní hodnota</vt:lpstr>
      <vt:lpstr>cíl výzkumu</vt:lpstr>
      <vt:lpstr>variabilita členu v PB</vt:lpstr>
      <vt:lpstr>použití členu s antroponymy názory</vt:lpstr>
      <vt:lpstr>použití členu s antroponymy názory</vt:lpstr>
      <vt:lpstr>porovnání </vt:lpstr>
      <vt:lpstr>historické osobnosti</vt:lpstr>
      <vt:lpstr>příklad </vt:lpstr>
      <vt:lpstr>příklad</vt:lpstr>
      <vt:lpstr>konstanta nebo adherence v PE? </vt:lpstr>
      <vt:lpstr>konstanta nebo adherence v PB?</vt:lpstr>
      <vt:lpstr>PE x PB</vt:lpstr>
      <vt:lpstr>PE x PB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ČLEN A JEHO DVOJÍ PŘÍZNAKOVOST</dc:title>
  <dc:creator>Iva Svobodová</dc:creator>
  <cp:lastModifiedBy>Iva Svobodová</cp:lastModifiedBy>
  <cp:revision>30</cp:revision>
  <dcterms:created xsi:type="dcterms:W3CDTF">2016-04-13T07:52:31Z</dcterms:created>
  <dcterms:modified xsi:type="dcterms:W3CDTF">2016-04-13T17:14:11Z</dcterms:modified>
</cp:coreProperties>
</file>