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3" r:id="rId4"/>
    <p:sldId id="258" r:id="rId5"/>
    <p:sldId id="259" r:id="rId6"/>
    <p:sldId id="275" r:id="rId7"/>
    <p:sldId id="267" r:id="rId8"/>
    <p:sldId id="268" r:id="rId9"/>
    <p:sldId id="269" r:id="rId10"/>
    <p:sldId id="270" r:id="rId11"/>
    <p:sldId id="271" r:id="rId12"/>
    <p:sldId id="272" r:id="rId13"/>
    <p:sldId id="273" r:id="rId14"/>
    <p:sldId id="274" r:id="rId15"/>
    <p:sldId id="276" r:id="rId16"/>
    <p:sldId id="277" r:id="rId17"/>
    <p:sldId id="278" r:id="rId18"/>
    <p:sldId id="279" r:id="rId19"/>
    <p:sldId id="280" r:id="rId20"/>
    <p:sldId id="260" r:id="rId21"/>
    <p:sldId id="261" r:id="rId22"/>
    <p:sldId id="262" r:id="rId23"/>
    <p:sldId id="263" r:id="rId24"/>
    <p:sldId id="264" r:id="rId25"/>
    <p:sldId id="265" r:id="rId26"/>
    <p:sldId id="281" r:id="rId27"/>
    <p:sldId id="282" r:id="rId28"/>
    <p:sldId id="283" r:id="rId29"/>
    <p:sldId id="284" r:id="rId30"/>
    <p:sldId id="285" r:id="rId31"/>
    <p:sldId id="266" r:id="rId32"/>
    <p:sldId id="286" r:id="rId33"/>
    <p:sldId id="287" r:id="rId34"/>
    <p:sldId id="289" r:id="rId35"/>
    <p:sldId id="288" r:id="rId36"/>
    <p:sldId id="297" r:id="rId37"/>
    <p:sldId id="290" r:id="rId38"/>
    <p:sldId id="291" r:id="rId39"/>
    <p:sldId id="292" r:id="rId40"/>
    <p:sldId id="293" r:id="rId41"/>
    <p:sldId id="294" r:id="rId42"/>
    <p:sldId id="295" r:id="rId43"/>
    <p:sldId id="296" r:id="rId44"/>
    <p:sldId id="298" r:id="rId45"/>
    <p:sldId id="299" r:id="rId46"/>
    <p:sldId id="300" r:id="rId47"/>
    <p:sldId id="301" r:id="rId48"/>
    <p:sldId id="302"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3D919AB-2B78-43E9-BBCE-A4AFEC333DBF}" type="datetimeFigureOut">
              <a:rPr lang="cs-CZ" smtClean="0"/>
              <a:t>7. 5. 2015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3928334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D919AB-2B78-43E9-BBCE-A4AFEC333DBF}" type="datetimeFigureOut">
              <a:rPr lang="cs-CZ" smtClean="0"/>
              <a:t>7. 5. 2015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3042468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D919AB-2B78-43E9-BBCE-A4AFEC333DBF}" type="datetimeFigureOut">
              <a:rPr lang="cs-CZ" smtClean="0"/>
              <a:t>7. 5. 2015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1990980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D919AB-2B78-43E9-BBCE-A4AFEC333DBF}" type="datetimeFigureOut">
              <a:rPr lang="cs-CZ" smtClean="0"/>
              <a:t>7. 5. 2015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2287006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3D919AB-2B78-43E9-BBCE-A4AFEC333DBF}" type="datetimeFigureOut">
              <a:rPr lang="cs-CZ" smtClean="0"/>
              <a:t>7. 5. 2015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264355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3D919AB-2B78-43E9-BBCE-A4AFEC333DBF}" type="datetimeFigureOut">
              <a:rPr lang="cs-CZ" smtClean="0"/>
              <a:t>7. 5. 2015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126175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3D919AB-2B78-43E9-BBCE-A4AFEC333DBF}" type="datetimeFigureOut">
              <a:rPr lang="cs-CZ" smtClean="0"/>
              <a:t>7. 5. 2015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91437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3D919AB-2B78-43E9-BBCE-A4AFEC333DBF}" type="datetimeFigureOut">
              <a:rPr lang="cs-CZ" smtClean="0"/>
              <a:t>7. 5. 2015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372808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3D919AB-2B78-43E9-BBCE-A4AFEC333DBF}" type="datetimeFigureOut">
              <a:rPr lang="cs-CZ" smtClean="0"/>
              <a:t>7. 5. 2015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398027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3D919AB-2B78-43E9-BBCE-A4AFEC333DBF}" type="datetimeFigureOut">
              <a:rPr lang="cs-CZ" smtClean="0"/>
              <a:t>7. 5. 2015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263361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3D919AB-2B78-43E9-BBCE-A4AFEC333DBF}" type="datetimeFigureOut">
              <a:rPr lang="cs-CZ" smtClean="0"/>
              <a:t>7. 5. 2015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D80154-0163-4429-A398-F478FFD4866A}" type="slidenum">
              <a:rPr lang="cs-CZ" smtClean="0"/>
              <a:t>‹#›</a:t>
            </a:fld>
            <a:endParaRPr lang="cs-CZ"/>
          </a:p>
        </p:txBody>
      </p:sp>
    </p:spTree>
    <p:extLst>
      <p:ext uri="{BB962C8B-B14F-4D97-AF65-F5344CB8AC3E}">
        <p14:creationId xmlns:p14="http://schemas.microsoft.com/office/powerpoint/2010/main" val="36408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919AB-2B78-43E9-BBCE-A4AFEC333DBF}" type="datetimeFigureOut">
              <a:rPr lang="cs-CZ" smtClean="0"/>
              <a:t>7. 5. 2015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80154-0163-4429-A398-F478FFD4866A}" type="slidenum">
              <a:rPr lang="cs-CZ" smtClean="0"/>
              <a:t>‹#›</a:t>
            </a:fld>
            <a:endParaRPr lang="cs-CZ"/>
          </a:p>
        </p:txBody>
      </p:sp>
    </p:spTree>
    <p:extLst>
      <p:ext uri="{BB962C8B-B14F-4D97-AF65-F5344CB8AC3E}">
        <p14:creationId xmlns:p14="http://schemas.microsoft.com/office/powerpoint/2010/main" val="3044065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solidFill>
            <a:schemeClr val="tx2">
              <a:lumMod val="40000"/>
              <a:lumOff val="60000"/>
            </a:schemeClr>
          </a:solidFill>
        </p:spPr>
        <p:txBody>
          <a:bodyPr/>
          <a:lstStyle/>
          <a:p>
            <a:r>
              <a:rPr lang="pt-PT" b="1" smtClean="0">
                <a:solidFill>
                  <a:srgbClr val="FF0000"/>
                </a:solidFill>
              </a:rPr>
              <a:t>COESÃO</a:t>
            </a:r>
            <a:endParaRPr lang="cs-CZ" b="1">
              <a:solidFill>
                <a:srgbClr val="FF0000"/>
              </a:solidFill>
            </a:endParaRPr>
          </a:p>
        </p:txBody>
      </p:sp>
      <p:sp>
        <p:nvSpPr>
          <p:cNvPr id="3" name="Podnadpis 2"/>
          <p:cNvSpPr>
            <a:spLocks noGrp="1"/>
          </p:cNvSpPr>
          <p:nvPr>
            <p:ph type="subTitle" idx="1"/>
          </p:nvPr>
        </p:nvSpPr>
        <p:spPr/>
        <p:txBody>
          <a:bodyPr/>
          <a:lstStyle/>
          <a:p>
            <a:r>
              <a:rPr lang="pt-PT" smtClean="0"/>
              <a:t>M.H.M.Mateus</a:t>
            </a:r>
          </a:p>
          <a:p>
            <a:r>
              <a:rPr lang="pt-PT" b="1" i="1" smtClean="0"/>
              <a:t>Gramática da Língua Portuguesa</a:t>
            </a:r>
          </a:p>
          <a:p>
            <a:r>
              <a:rPr lang="pt-PT" smtClean="0"/>
              <a:t>pp.89 – 114</a:t>
            </a:r>
            <a:endParaRPr lang="cs-CZ"/>
          </a:p>
        </p:txBody>
      </p:sp>
    </p:spTree>
    <p:extLst>
      <p:ext uri="{BB962C8B-B14F-4D97-AF65-F5344CB8AC3E}">
        <p14:creationId xmlns:p14="http://schemas.microsoft.com/office/powerpoint/2010/main" val="46662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normAutofit/>
          </a:bodyPr>
          <a:lstStyle/>
          <a:p>
            <a:r>
              <a:rPr lang="pt-PT" smtClean="0"/>
              <a:t> </a:t>
            </a:r>
            <a:r>
              <a:rPr lang="pt-PT" b="1" i="1" smtClean="0">
                <a:solidFill>
                  <a:schemeClr val="tx2">
                    <a:lumMod val="60000"/>
                    <a:lumOff val="40000"/>
                  </a:schemeClr>
                </a:solidFill>
              </a:rPr>
              <a:t>A. </a:t>
            </a:r>
            <a:r>
              <a:rPr lang="pt-PT" b="1" i="1" smtClean="0"/>
              <a:t>listagem </a:t>
            </a:r>
            <a:r>
              <a:rPr lang="pt-PT" b="1" i="1"/>
              <a:t>aditiva</a:t>
            </a:r>
            <a:r>
              <a:rPr lang="pt-PT" i="1"/>
              <a:t> </a:t>
            </a:r>
            <a:endParaRPr lang="cs-CZ" i="1"/>
          </a:p>
        </p:txBody>
      </p:sp>
      <p:sp>
        <p:nvSpPr>
          <p:cNvPr id="3" name="Zástupný symbol pro obsah 2"/>
          <p:cNvSpPr>
            <a:spLocks noGrp="1"/>
          </p:cNvSpPr>
          <p:nvPr>
            <p:ph idx="1"/>
          </p:nvPr>
        </p:nvSpPr>
        <p:spPr/>
        <p:txBody>
          <a:bodyPr>
            <a:normAutofit fontScale="85000" lnSpcReduction="10000"/>
          </a:bodyPr>
          <a:lstStyle/>
          <a:p>
            <a:pPr marL="914400" lvl="1" indent="-514350" algn="just">
              <a:buFont typeface="+mj-lt"/>
              <a:buAutoNum type="arabicPeriod"/>
            </a:pPr>
            <a:r>
              <a:rPr lang="pt-PT" smtClean="0"/>
              <a:t>a </a:t>
            </a:r>
            <a:r>
              <a:rPr lang="pt-PT" b="1"/>
              <a:t>semelhança </a:t>
            </a:r>
            <a:r>
              <a:rPr lang="pt-PT"/>
              <a:t>de estatuto entre os </a:t>
            </a:r>
            <a:r>
              <a:rPr lang="pt-PT"/>
              <a:t>membros </a:t>
            </a:r>
            <a:r>
              <a:rPr lang="pt-PT" smtClean="0"/>
              <a:t>conectados:</a:t>
            </a:r>
          </a:p>
          <a:p>
            <a:pPr marL="400050" lvl="1" indent="0" algn="just">
              <a:buNone/>
            </a:pPr>
            <a:endParaRPr lang="pt-PT" i="1" smtClean="0"/>
          </a:p>
          <a:p>
            <a:pPr marL="400050" lvl="1" indent="0" algn="just">
              <a:buNone/>
            </a:pPr>
            <a:r>
              <a:rPr lang="pt-PT" i="1" smtClean="0"/>
              <a:t>É sabido que a mudança assusta </a:t>
            </a:r>
            <a:r>
              <a:rPr lang="pt-PT" b="1" i="1" smtClean="0">
                <a:solidFill>
                  <a:schemeClr val="accent1">
                    <a:lumMod val="75000"/>
                  </a:schemeClr>
                </a:solidFill>
              </a:rPr>
              <a:t>e</a:t>
            </a:r>
            <a:r>
              <a:rPr lang="pt-PT" i="1" smtClean="0"/>
              <a:t> é </a:t>
            </a:r>
            <a:r>
              <a:rPr lang="pt-PT" b="1" i="1" smtClean="0">
                <a:solidFill>
                  <a:schemeClr val="accent1">
                    <a:lumMod val="75000"/>
                  </a:schemeClr>
                </a:solidFill>
              </a:rPr>
              <a:t>igualmente</a:t>
            </a:r>
            <a:r>
              <a:rPr lang="pt-PT" i="1" smtClean="0">
                <a:solidFill>
                  <a:schemeClr val="accent1">
                    <a:lumMod val="75000"/>
                  </a:schemeClr>
                </a:solidFill>
              </a:rPr>
              <a:t> </a:t>
            </a:r>
            <a:r>
              <a:rPr lang="pt-PT" i="1" smtClean="0"/>
              <a:t>sabido que o medo tolda a reflexão e a razão.</a:t>
            </a:r>
          </a:p>
          <a:p>
            <a:pPr marL="914400" lvl="1" indent="-514350" algn="just">
              <a:buFont typeface="+mj-lt"/>
              <a:buAutoNum type="arabicPeriod"/>
            </a:pPr>
            <a:endParaRPr lang="pt-PT"/>
          </a:p>
          <a:p>
            <a:pPr marL="400050" lvl="1" indent="0" algn="just">
              <a:buNone/>
            </a:pPr>
            <a:r>
              <a:rPr lang="pt-PT" smtClean="0"/>
              <a:t>2. o </a:t>
            </a:r>
            <a:r>
              <a:rPr lang="pt-PT" b="1"/>
              <a:t>relevo</a:t>
            </a:r>
            <a:r>
              <a:rPr lang="pt-PT"/>
              <a:t> de um membro conectado relativamente aos outros</a:t>
            </a:r>
            <a:r>
              <a:rPr lang="pt-PT"/>
              <a:t>. </a:t>
            </a:r>
            <a:endParaRPr lang="pt-PT" smtClean="0"/>
          </a:p>
          <a:p>
            <a:pPr marL="400050" lvl="1" indent="0" algn="just">
              <a:buNone/>
            </a:pPr>
            <a:r>
              <a:rPr lang="pt-PT" i="1" smtClean="0"/>
              <a:t>...apoiar o general Washington implicava para Paris enfrquecer a hegemonia naval da Grã-Bretanha, diminuir-lhe os meios de levar a cabo uma guerra no próprio solo europeu, </a:t>
            </a:r>
            <a:r>
              <a:rPr lang="pt-PT" b="1" i="1" smtClean="0">
                <a:solidFill>
                  <a:schemeClr val="accent1">
                    <a:lumMod val="75000"/>
                  </a:schemeClr>
                </a:solidFill>
              </a:rPr>
              <a:t>e</a:t>
            </a:r>
            <a:r>
              <a:rPr lang="pt-PT" i="1" smtClean="0"/>
              <a:t>, </a:t>
            </a:r>
            <a:r>
              <a:rPr lang="pt-PT" b="1" i="1" smtClean="0">
                <a:solidFill>
                  <a:schemeClr val="accent1">
                    <a:lumMod val="75000"/>
                  </a:schemeClr>
                </a:solidFill>
              </a:rPr>
              <a:t>sobretudo</a:t>
            </a:r>
            <a:r>
              <a:rPr lang="pt-PT" i="1" smtClean="0"/>
              <a:t>, vingar a grande derrota de 1763, que apartara da França  as colónias canadianas. </a:t>
            </a:r>
            <a:endParaRPr lang="cs-CZ" i="1"/>
          </a:p>
          <a:p>
            <a:endParaRPr lang="cs-CZ"/>
          </a:p>
        </p:txBody>
      </p:sp>
    </p:spTree>
    <p:extLst>
      <p:ext uri="{BB962C8B-B14F-4D97-AF65-F5344CB8AC3E}">
        <p14:creationId xmlns:p14="http://schemas.microsoft.com/office/powerpoint/2010/main" val="244520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229600" cy="1143000"/>
          </a:xfrm>
          <a:solidFill>
            <a:schemeClr val="accent1">
              <a:lumMod val="40000"/>
              <a:lumOff val="60000"/>
            </a:schemeClr>
          </a:solidFill>
        </p:spPr>
        <p:txBody>
          <a:bodyPr/>
          <a:lstStyle/>
          <a:p>
            <a:r>
              <a:rPr lang="pt-PT" b="1" i="1" smtClean="0">
                <a:solidFill>
                  <a:schemeClr val="tx2">
                    <a:lumMod val="60000"/>
                    <a:lumOff val="40000"/>
                  </a:schemeClr>
                </a:solidFill>
              </a:rPr>
              <a:t>A. </a:t>
            </a:r>
            <a:r>
              <a:rPr lang="pt-PT" b="1" i="1" smtClean="0"/>
              <a:t>listagem de confirmação</a:t>
            </a:r>
            <a:endParaRPr lang="cs-CZ" b="1" i="1"/>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pt-PT" smtClean="0"/>
              <a:t>O segundo membro coordenado apresenta uma </a:t>
            </a:r>
            <a:r>
              <a:rPr lang="pt-PT" b="1" smtClean="0"/>
              <a:t>confirmação</a:t>
            </a:r>
            <a:r>
              <a:rPr lang="pt-PT" smtClean="0"/>
              <a:t> ou um </a:t>
            </a:r>
            <a:r>
              <a:rPr lang="pt-PT" b="1" smtClean="0"/>
              <a:t>reforço</a:t>
            </a:r>
            <a:r>
              <a:rPr lang="pt-PT" smtClean="0"/>
              <a:t> do que é apresentado no primeiro. </a:t>
            </a:r>
          </a:p>
          <a:p>
            <a:pPr marL="0" indent="0" algn="just">
              <a:buNone/>
            </a:pPr>
            <a:endParaRPr lang="pt-PT" smtClean="0"/>
          </a:p>
          <a:p>
            <a:pPr marL="0" indent="0" algn="ctr">
              <a:buNone/>
            </a:pPr>
            <a:r>
              <a:rPr lang="pt-PT" b="1" i="1" smtClean="0"/>
              <a:t>Exemplificação</a:t>
            </a:r>
            <a:r>
              <a:rPr lang="pt-PT" smtClean="0"/>
              <a:t>: </a:t>
            </a:r>
          </a:p>
          <a:p>
            <a:pPr marL="0" indent="0" algn="ctr">
              <a:buNone/>
            </a:pPr>
            <a:endParaRPr lang="pt-PT" smtClean="0"/>
          </a:p>
          <a:p>
            <a:pPr marL="0" indent="0" algn="just">
              <a:buNone/>
            </a:pPr>
            <a:r>
              <a:rPr lang="pt-PT" i="1" smtClean="0"/>
              <a:t>O João garantiu-nos que os ia convencer </a:t>
            </a:r>
            <a:r>
              <a:rPr lang="pt-PT" b="1" i="1" smtClean="0">
                <a:solidFill>
                  <a:srgbClr val="0070C0"/>
                </a:solidFill>
              </a:rPr>
              <a:t>e, efectivamente,</a:t>
            </a:r>
            <a:r>
              <a:rPr lang="pt-PT" i="1" smtClean="0">
                <a:solidFill>
                  <a:srgbClr val="0070C0"/>
                </a:solidFill>
              </a:rPr>
              <a:t> </a:t>
            </a:r>
            <a:r>
              <a:rPr lang="pt-PT" i="1" smtClean="0"/>
              <a:t>consegui convencê-los</a:t>
            </a:r>
            <a:r>
              <a:rPr lang="pt-PT" smtClean="0"/>
              <a:t>. </a:t>
            </a:r>
          </a:p>
          <a:p>
            <a:pPr marL="0" indent="0" algn="just">
              <a:buNone/>
            </a:pPr>
            <a:endParaRPr lang="pt-PT" smtClean="0"/>
          </a:p>
          <a:p>
            <a:pPr marL="0" indent="0" algn="just">
              <a:buNone/>
            </a:pPr>
            <a:r>
              <a:rPr lang="pt-PT" i="1" smtClean="0"/>
              <a:t>Eram esperados muitos milhares de visitantes </a:t>
            </a:r>
            <a:r>
              <a:rPr lang="pt-PT" b="1" i="1" smtClean="0">
                <a:solidFill>
                  <a:srgbClr val="0070C0"/>
                </a:solidFill>
              </a:rPr>
              <a:t>e, de facto</a:t>
            </a:r>
            <a:r>
              <a:rPr lang="pt-PT" i="1" smtClean="0"/>
              <a:t>, foram vendidas oitenta mil entrada. </a:t>
            </a:r>
            <a:endParaRPr lang="cs-CZ" i="1"/>
          </a:p>
        </p:txBody>
      </p:sp>
    </p:spTree>
    <p:extLst>
      <p:ext uri="{BB962C8B-B14F-4D97-AF65-F5344CB8AC3E}">
        <p14:creationId xmlns:p14="http://schemas.microsoft.com/office/powerpoint/2010/main" val="3047411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pt-PT" b="1" i="1">
                <a:solidFill>
                  <a:schemeClr val="tx2">
                    <a:lumMod val="60000"/>
                    <a:lumOff val="40000"/>
                  </a:schemeClr>
                </a:solidFill>
              </a:rPr>
              <a:t>A. </a:t>
            </a:r>
            <a:r>
              <a:rPr lang="pt-PT" b="1" i="1" smtClean="0"/>
              <a:t>listagem de sequência temporal</a:t>
            </a:r>
            <a:endParaRPr lang="cs-CZ" b="1" i="1"/>
          </a:p>
        </p:txBody>
      </p:sp>
      <p:sp>
        <p:nvSpPr>
          <p:cNvPr id="3" name="Zástupný symbol pro obsah 2"/>
          <p:cNvSpPr>
            <a:spLocks noGrp="1"/>
          </p:cNvSpPr>
          <p:nvPr>
            <p:ph idx="1"/>
          </p:nvPr>
        </p:nvSpPr>
        <p:spPr/>
        <p:txBody>
          <a:bodyPr/>
          <a:lstStyle/>
          <a:p>
            <a:pPr marL="0" indent="0" algn="just">
              <a:buNone/>
            </a:pPr>
            <a:endParaRPr lang="pt-PT" smtClean="0"/>
          </a:p>
          <a:p>
            <a:pPr marL="0" indent="0" algn="just">
              <a:buNone/>
            </a:pPr>
            <a:r>
              <a:rPr lang="pt-PT" smtClean="0"/>
              <a:t>O eixo da articulação entre as frases representa a </a:t>
            </a:r>
            <a:r>
              <a:rPr lang="pt-PT" b="1" smtClean="0"/>
              <a:t>relação entre os intervalos de tempo </a:t>
            </a:r>
            <a:r>
              <a:rPr lang="pt-PT" smtClean="0"/>
              <a:t>em que se localizam as situações descritas, devendo a </a:t>
            </a:r>
            <a:r>
              <a:rPr lang="pt-PT" b="1" smtClean="0"/>
              <a:t>ordem linear </a:t>
            </a:r>
            <a:r>
              <a:rPr lang="pt-PT" smtClean="0"/>
              <a:t>dos membros conectados reproduzir a </a:t>
            </a:r>
            <a:r>
              <a:rPr lang="pt-PT" b="1" smtClean="0"/>
              <a:t>ordenação temporal </a:t>
            </a:r>
            <a:r>
              <a:rPr lang="pt-PT" smtClean="0"/>
              <a:t>das situações descritas.</a:t>
            </a:r>
            <a:endParaRPr lang="cs-CZ"/>
          </a:p>
        </p:txBody>
      </p:sp>
    </p:spTree>
    <p:extLst>
      <p:ext uri="{BB962C8B-B14F-4D97-AF65-F5344CB8AC3E}">
        <p14:creationId xmlns:p14="http://schemas.microsoft.com/office/powerpoint/2010/main" val="4237564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normAutofit fontScale="90000"/>
          </a:bodyPr>
          <a:lstStyle/>
          <a:p>
            <a:r>
              <a:rPr lang="pt-PT" b="1" i="1">
                <a:solidFill>
                  <a:schemeClr val="tx2">
                    <a:lumMod val="60000"/>
                    <a:lumOff val="40000"/>
                  </a:schemeClr>
                </a:solidFill>
              </a:rPr>
              <a:t>A. </a:t>
            </a:r>
            <a:r>
              <a:rPr lang="pt-PT" i="1" smtClean="0"/>
              <a:t>exemplificação da listagem de sequência temporal</a:t>
            </a:r>
            <a:endParaRPr lang="cs-CZ" i="1"/>
          </a:p>
        </p:txBody>
      </p:sp>
      <p:sp>
        <p:nvSpPr>
          <p:cNvPr id="3" name="Zástupný symbol pro obsah 2"/>
          <p:cNvSpPr>
            <a:spLocks noGrp="1"/>
          </p:cNvSpPr>
          <p:nvPr>
            <p:ph idx="1"/>
          </p:nvPr>
        </p:nvSpPr>
        <p:spPr/>
        <p:txBody>
          <a:bodyPr/>
          <a:lstStyle/>
          <a:p>
            <a:pPr marL="0" indent="0" algn="ctr">
              <a:buNone/>
            </a:pPr>
            <a:endParaRPr lang="pt-PT" i="1" smtClean="0"/>
          </a:p>
          <a:p>
            <a:pPr marL="0" indent="0" algn="ctr">
              <a:buNone/>
            </a:pPr>
            <a:r>
              <a:rPr lang="pt-PT" i="1" smtClean="0"/>
              <a:t>Cheguei, vi </a:t>
            </a:r>
            <a:r>
              <a:rPr lang="pt-PT" b="1" i="1" smtClean="0">
                <a:solidFill>
                  <a:srgbClr val="0070C0"/>
                </a:solidFill>
              </a:rPr>
              <a:t>e</a:t>
            </a:r>
            <a:r>
              <a:rPr lang="pt-PT" i="1" smtClean="0"/>
              <a:t> venci</a:t>
            </a:r>
          </a:p>
          <a:p>
            <a:pPr marL="0" indent="0" algn="ctr">
              <a:buNone/>
            </a:pPr>
            <a:r>
              <a:rPr lang="pt-PT" b="1" i="1" strike="sngStrike" smtClean="0">
                <a:solidFill>
                  <a:srgbClr val="0070C0"/>
                </a:solidFill>
              </a:rPr>
              <a:t>Vi, cheguei e venci</a:t>
            </a:r>
          </a:p>
          <a:p>
            <a:endParaRPr lang="pt-PT"/>
          </a:p>
          <a:p>
            <a:pPr marL="0" indent="0">
              <a:buNone/>
            </a:pPr>
            <a:r>
              <a:rPr lang="pt-PT" i="1" smtClean="0"/>
              <a:t>A cortina ergueu-se devagarinho </a:t>
            </a:r>
            <a:r>
              <a:rPr lang="pt-PT" b="1" i="1" smtClean="0">
                <a:solidFill>
                  <a:srgbClr val="0070C0"/>
                </a:solidFill>
              </a:rPr>
              <a:t>e</a:t>
            </a:r>
            <a:r>
              <a:rPr lang="pt-PT" i="1" smtClean="0"/>
              <a:t> a criança loura espreitou.</a:t>
            </a:r>
            <a:endParaRPr lang="cs-CZ" i="1"/>
          </a:p>
        </p:txBody>
      </p:sp>
    </p:spTree>
    <p:extLst>
      <p:ext uri="{BB962C8B-B14F-4D97-AF65-F5344CB8AC3E}">
        <p14:creationId xmlns:p14="http://schemas.microsoft.com/office/powerpoint/2010/main" val="1657786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pt-PT" b="1" i="1">
                <a:solidFill>
                  <a:schemeClr val="tx2">
                    <a:lumMod val="60000"/>
                    <a:lumOff val="40000"/>
                  </a:schemeClr>
                </a:solidFill>
              </a:rPr>
              <a:t>A. </a:t>
            </a:r>
            <a:r>
              <a:rPr lang="pt-PT" b="1" i="1" smtClean="0"/>
              <a:t>listagem de contraste</a:t>
            </a:r>
            <a:endParaRPr lang="cs-CZ" b="1" i="1"/>
          </a:p>
        </p:txBody>
      </p:sp>
      <p:sp>
        <p:nvSpPr>
          <p:cNvPr id="3" name="Zástupný symbol pro obsah 2"/>
          <p:cNvSpPr>
            <a:spLocks noGrp="1"/>
          </p:cNvSpPr>
          <p:nvPr>
            <p:ph idx="1"/>
          </p:nvPr>
        </p:nvSpPr>
        <p:spPr/>
        <p:txBody>
          <a:bodyPr>
            <a:normAutofit lnSpcReduction="10000"/>
          </a:bodyPr>
          <a:lstStyle/>
          <a:p>
            <a:pPr marL="0" indent="0">
              <a:buNone/>
            </a:pPr>
            <a:r>
              <a:rPr lang="pt-PT" smtClean="0"/>
              <a:t>Apresenta-se as situação descrita que é contrária às expectativas: </a:t>
            </a:r>
          </a:p>
          <a:p>
            <a:pPr marL="0" indent="0" algn="ctr">
              <a:buNone/>
            </a:pPr>
            <a:r>
              <a:rPr lang="pt-PT" b="1" i="1" smtClean="0"/>
              <a:t>Exemplificação</a:t>
            </a:r>
            <a:r>
              <a:rPr lang="pt-PT" smtClean="0"/>
              <a:t>: </a:t>
            </a:r>
            <a:endParaRPr lang="pt-PT"/>
          </a:p>
          <a:p>
            <a:pPr marL="0" indent="0" algn="ctr">
              <a:buNone/>
            </a:pPr>
            <a:r>
              <a:rPr lang="pt-PT" smtClean="0"/>
              <a:t>A Maria trabalhou imenso na preparação do projecto </a:t>
            </a:r>
            <a:r>
              <a:rPr lang="pt-PT" b="1" i="1" smtClean="0">
                <a:solidFill>
                  <a:schemeClr val="tx2">
                    <a:lumMod val="60000"/>
                    <a:lumOff val="40000"/>
                  </a:schemeClr>
                </a:solidFill>
              </a:rPr>
              <a:t>mas</a:t>
            </a:r>
            <a:r>
              <a:rPr lang="pt-PT" smtClean="0">
                <a:solidFill>
                  <a:schemeClr val="tx2">
                    <a:lumMod val="60000"/>
                    <a:lumOff val="40000"/>
                  </a:schemeClr>
                </a:solidFill>
              </a:rPr>
              <a:t> </a:t>
            </a:r>
            <a:r>
              <a:rPr lang="pt-PT" smtClean="0"/>
              <a:t>não conseguiu o contrato. </a:t>
            </a:r>
          </a:p>
          <a:p>
            <a:pPr marL="0" indent="0" algn="ctr">
              <a:buNone/>
            </a:pPr>
            <a:r>
              <a:rPr lang="pt-PT" smtClean="0"/>
              <a:t>= </a:t>
            </a:r>
          </a:p>
          <a:p>
            <a:pPr marL="0" indent="0" algn="ctr">
              <a:buNone/>
            </a:pPr>
            <a:r>
              <a:rPr lang="pt-PT" b="1" i="1" smtClean="0">
                <a:solidFill>
                  <a:schemeClr val="tx2">
                    <a:lumMod val="60000"/>
                    <a:lumOff val="40000"/>
                  </a:schemeClr>
                </a:solidFill>
              </a:rPr>
              <a:t>Embora</a:t>
            </a:r>
            <a:r>
              <a:rPr lang="pt-PT" smtClean="0">
                <a:solidFill>
                  <a:schemeClr val="tx2">
                    <a:lumMod val="60000"/>
                    <a:lumOff val="40000"/>
                  </a:schemeClr>
                </a:solidFill>
              </a:rPr>
              <a:t> </a:t>
            </a:r>
            <a:r>
              <a:rPr lang="pt-PT" smtClean="0"/>
              <a:t>a Maria tenha trabalhado imenso na preparação do projecto, não conseguiu o contrato. </a:t>
            </a:r>
          </a:p>
          <a:p>
            <a:endParaRPr lang="cs-CZ"/>
          </a:p>
        </p:txBody>
      </p:sp>
    </p:spTree>
    <p:extLst>
      <p:ext uri="{BB962C8B-B14F-4D97-AF65-F5344CB8AC3E}">
        <p14:creationId xmlns:p14="http://schemas.microsoft.com/office/powerpoint/2010/main" val="3882962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lumMod val="40000"/>
              <a:lumOff val="60000"/>
            </a:schemeClr>
          </a:solidFill>
        </p:spPr>
        <p:txBody>
          <a:bodyPr/>
          <a:lstStyle/>
          <a:p>
            <a:r>
              <a:rPr lang="pt-PT" b="1" smtClean="0">
                <a:solidFill>
                  <a:srgbClr val="00B050"/>
                </a:solidFill>
              </a:rPr>
              <a:t>B conexão disjuntiva </a:t>
            </a:r>
            <a:endParaRPr lang="cs-CZ" b="1">
              <a:solidFill>
                <a:srgbClr val="00B050"/>
              </a:solidFill>
            </a:endParaRPr>
          </a:p>
        </p:txBody>
      </p:sp>
      <p:sp>
        <p:nvSpPr>
          <p:cNvPr id="3" name="Zástupný symbol pro obsah 2"/>
          <p:cNvSpPr>
            <a:spLocks noGrp="1"/>
          </p:cNvSpPr>
          <p:nvPr>
            <p:ph idx="1"/>
          </p:nvPr>
        </p:nvSpPr>
        <p:spPr/>
        <p:txBody>
          <a:bodyPr/>
          <a:lstStyle/>
          <a:p>
            <a:pPr marL="0" indent="0" algn="just">
              <a:buNone/>
            </a:pPr>
            <a:endParaRPr lang="pt-PT" smtClean="0"/>
          </a:p>
          <a:p>
            <a:pPr marL="0" indent="0" algn="just">
              <a:buNone/>
            </a:pPr>
            <a:r>
              <a:rPr lang="pt-PT" smtClean="0"/>
              <a:t>As conexões disjuntivas admitem a conjunção discuntiva prototípica </a:t>
            </a:r>
            <a:r>
              <a:rPr lang="pt-PT" b="1" i="1" smtClean="0"/>
              <a:t>ou</a:t>
            </a:r>
            <a:r>
              <a:rPr lang="pt-PT" smtClean="0"/>
              <a:t> e articulam frases exprimindo </a:t>
            </a:r>
            <a:r>
              <a:rPr lang="pt-PT" b="1" smtClean="0"/>
              <a:t>conteúdos proposicionais alternativos</a:t>
            </a:r>
            <a:r>
              <a:rPr lang="pt-PT" smtClean="0"/>
              <a:t>. Estas conexões pdoem ser tanto </a:t>
            </a:r>
            <a:r>
              <a:rPr lang="pt-PT" b="1" smtClean="0"/>
              <a:t>exclusivas</a:t>
            </a:r>
            <a:r>
              <a:rPr lang="pt-PT" smtClean="0"/>
              <a:t> (quando as possibilidades são incompatíveis) como </a:t>
            </a:r>
            <a:r>
              <a:rPr lang="pt-PT" b="1" smtClean="0"/>
              <a:t>inclusivas</a:t>
            </a:r>
            <a:r>
              <a:rPr lang="pt-PT" smtClean="0"/>
              <a:t> (quando ambas as possibilidades são compatíveis).</a:t>
            </a:r>
            <a:endParaRPr lang="cs-CZ"/>
          </a:p>
        </p:txBody>
      </p:sp>
    </p:spTree>
    <p:extLst>
      <p:ext uri="{BB962C8B-B14F-4D97-AF65-F5344CB8AC3E}">
        <p14:creationId xmlns:p14="http://schemas.microsoft.com/office/powerpoint/2010/main" val="115543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lumMod val="40000"/>
              <a:lumOff val="60000"/>
            </a:schemeClr>
          </a:solidFill>
        </p:spPr>
        <p:txBody>
          <a:bodyPr>
            <a:normAutofit fontScale="90000"/>
          </a:bodyPr>
          <a:lstStyle/>
          <a:p>
            <a:r>
              <a:rPr lang="pt-PT" i="1" smtClean="0"/>
              <a:t>exemplificação</a:t>
            </a:r>
            <a:r>
              <a:rPr lang="pt-PT" smtClean="0"/>
              <a:t> </a:t>
            </a:r>
            <a:r>
              <a:rPr lang="pt-PT" i="1" smtClean="0"/>
              <a:t>da conexão disjuntiva</a:t>
            </a:r>
            <a:endParaRPr lang="cs-CZ" i="1"/>
          </a:p>
        </p:txBody>
      </p:sp>
      <p:sp>
        <p:nvSpPr>
          <p:cNvPr id="3" name="Zástupný symbol pro obsah 2"/>
          <p:cNvSpPr>
            <a:spLocks noGrp="1"/>
          </p:cNvSpPr>
          <p:nvPr>
            <p:ph idx="1"/>
          </p:nvPr>
        </p:nvSpPr>
        <p:spPr/>
        <p:txBody>
          <a:bodyPr>
            <a:normAutofit fontScale="85000" lnSpcReduction="10000"/>
          </a:bodyPr>
          <a:lstStyle/>
          <a:p>
            <a:pPr marL="0" indent="0" algn="ctr">
              <a:buNone/>
            </a:pPr>
            <a:r>
              <a:rPr lang="pt-PT" u="sng" smtClean="0"/>
              <a:t>alternação compatível: </a:t>
            </a:r>
          </a:p>
          <a:p>
            <a:pPr marL="0" indent="0" algn="ctr">
              <a:buNone/>
            </a:pPr>
            <a:r>
              <a:rPr lang="pt-PT" i="1" smtClean="0"/>
              <a:t>Queres queijo </a:t>
            </a:r>
            <a:r>
              <a:rPr lang="pt-PT" b="1" i="1" smtClean="0">
                <a:solidFill>
                  <a:srgbClr val="00B050"/>
                </a:solidFill>
              </a:rPr>
              <a:t>ou</a:t>
            </a:r>
            <a:r>
              <a:rPr lang="pt-PT" i="1" smtClean="0">
                <a:solidFill>
                  <a:srgbClr val="00B050"/>
                </a:solidFill>
              </a:rPr>
              <a:t> </a:t>
            </a:r>
            <a:r>
              <a:rPr lang="pt-PT" i="1" smtClean="0"/>
              <a:t>preferes fruta? </a:t>
            </a:r>
          </a:p>
          <a:p>
            <a:pPr marL="0" indent="0" algn="ctr">
              <a:buNone/>
            </a:pPr>
            <a:r>
              <a:rPr lang="pt-PT" i="1" smtClean="0"/>
              <a:t> </a:t>
            </a:r>
            <a:endParaRPr lang="pt-PT" i="1"/>
          </a:p>
          <a:p>
            <a:pPr marL="0" indent="0" algn="ctr">
              <a:buNone/>
            </a:pPr>
            <a:r>
              <a:rPr lang="pt-PT" u="sng" smtClean="0"/>
              <a:t>alternação incompatível:</a:t>
            </a:r>
          </a:p>
          <a:p>
            <a:pPr marL="0" indent="0" algn="ctr">
              <a:buNone/>
            </a:pPr>
            <a:r>
              <a:rPr lang="pt-PT" i="1" smtClean="0"/>
              <a:t>Vamos ao teatro </a:t>
            </a:r>
            <a:r>
              <a:rPr lang="pt-PT" b="1" i="1" smtClean="0">
                <a:solidFill>
                  <a:srgbClr val="00B050"/>
                </a:solidFill>
              </a:rPr>
              <a:t>ou</a:t>
            </a:r>
            <a:r>
              <a:rPr lang="pt-PT" i="1" smtClean="0">
                <a:solidFill>
                  <a:srgbClr val="00B050"/>
                </a:solidFill>
              </a:rPr>
              <a:t> </a:t>
            </a:r>
            <a:r>
              <a:rPr lang="pt-PT" i="1" smtClean="0"/>
              <a:t>ficamos em casa a jogar xadres?</a:t>
            </a:r>
          </a:p>
          <a:p>
            <a:pPr marL="0" indent="0" algn="ctr">
              <a:buNone/>
            </a:pPr>
            <a:r>
              <a:rPr lang="pt-PT" i="1" smtClean="0"/>
              <a:t>A esta hora, </a:t>
            </a:r>
            <a:r>
              <a:rPr lang="pt-PT" b="1" i="1" smtClean="0">
                <a:solidFill>
                  <a:srgbClr val="00B050"/>
                </a:solidFill>
              </a:rPr>
              <a:t>ou</a:t>
            </a:r>
            <a:r>
              <a:rPr lang="pt-PT" i="1" smtClean="0">
                <a:solidFill>
                  <a:srgbClr val="00B050"/>
                </a:solidFill>
              </a:rPr>
              <a:t> </a:t>
            </a:r>
            <a:r>
              <a:rPr lang="pt-PT" i="1" smtClean="0"/>
              <a:t>estou na Faculdade </a:t>
            </a:r>
            <a:r>
              <a:rPr lang="pt-PT" b="1" i="1" smtClean="0">
                <a:solidFill>
                  <a:srgbClr val="00B050"/>
                </a:solidFill>
              </a:rPr>
              <a:t>ou</a:t>
            </a:r>
            <a:r>
              <a:rPr lang="pt-PT" i="1" smtClean="0">
                <a:solidFill>
                  <a:srgbClr val="00B050"/>
                </a:solidFill>
              </a:rPr>
              <a:t> </a:t>
            </a:r>
            <a:r>
              <a:rPr lang="pt-PT" i="1" smtClean="0"/>
              <a:t>estou no Centro</a:t>
            </a:r>
            <a:r>
              <a:rPr lang="pt-PT" smtClean="0"/>
              <a:t>. </a:t>
            </a:r>
          </a:p>
          <a:p>
            <a:pPr marL="0" indent="0" algn="ctr">
              <a:buNone/>
            </a:pPr>
            <a:r>
              <a:rPr lang="pt-PT" b="1" i="1" smtClean="0">
                <a:solidFill>
                  <a:srgbClr val="00B050"/>
                </a:solidFill>
              </a:rPr>
              <a:t>Ou</a:t>
            </a:r>
            <a:r>
              <a:rPr lang="pt-PT" i="1" smtClean="0">
                <a:solidFill>
                  <a:srgbClr val="00B050"/>
                </a:solidFill>
              </a:rPr>
              <a:t> </a:t>
            </a:r>
            <a:r>
              <a:rPr lang="pt-PT" i="1" smtClean="0"/>
              <a:t>comes o queijo </a:t>
            </a:r>
            <a:r>
              <a:rPr lang="pt-PT" b="1" i="1" smtClean="0">
                <a:solidFill>
                  <a:srgbClr val="00B050"/>
                </a:solidFill>
              </a:rPr>
              <a:t>ou</a:t>
            </a:r>
            <a:r>
              <a:rPr lang="pt-PT" i="1" smtClean="0">
                <a:solidFill>
                  <a:srgbClr val="00B050"/>
                </a:solidFill>
              </a:rPr>
              <a:t> </a:t>
            </a:r>
            <a:r>
              <a:rPr lang="pt-PT" i="1" smtClean="0"/>
              <a:t>comes fruta.</a:t>
            </a:r>
          </a:p>
          <a:p>
            <a:pPr marL="0" indent="0" algn="ctr">
              <a:buNone/>
            </a:pPr>
            <a:endParaRPr lang="pt-PT" i="1" smtClean="0"/>
          </a:p>
          <a:p>
            <a:pPr marL="0" indent="0" algn="ctr">
              <a:buNone/>
            </a:pPr>
            <a:r>
              <a:rPr lang="pt-PT" smtClean="0"/>
              <a:t>(a conjunção correlativa </a:t>
            </a:r>
            <a:r>
              <a:rPr lang="pt-PT" b="1" i="1" smtClean="0">
                <a:solidFill>
                  <a:srgbClr val="00B050"/>
                </a:solidFill>
              </a:rPr>
              <a:t>ou...ou </a:t>
            </a:r>
            <a:r>
              <a:rPr lang="pt-PT" smtClean="0"/>
              <a:t>reforça a interpretação exclusiva)</a:t>
            </a:r>
          </a:p>
        </p:txBody>
      </p:sp>
    </p:spTree>
    <p:extLst>
      <p:ext uri="{BB962C8B-B14F-4D97-AF65-F5344CB8AC3E}">
        <p14:creationId xmlns:p14="http://schemas.microsoft.com/office/powerpoint/2010/main" val="315574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p:spPr>
        <p:txBody>
          <a:bodyPr/>
          <a:lstStyle/>
          <a:p>
            <a:r>
              <a:rPr lang="pt-PT" b="1" smtClean="0">
                <a:solidFill>
                  <a:schemeClr val="accent6">
                    <a:lumMod val="75000"/>
                  </a:schemeClr>
                </a:solidFill>
              </a:rPr>
              <a:t>C. conexões inferenciais</a:t>
            </a:r>
            <a:endParaRPr lang="cs-CZ" b="1">
              <a:solidFill>
                <a:schemeClr val="accent6">
                  <a:lumMod val="75000"/>
                </a:schemeClr>
              </a:solidFill>
            </a:endParaRPr>
          </a:p>
        </p:txBody>
      </p:sp>
      <p:sp>
        <p:nvSpPr>
          <p:cNvPr id="3" name="Zástupný symbol pro obsah 2"/>
          <p:cNvSpPr>
            <a:spLocks noGrp="1"/>
          </p:cNvSpPr>
          <p:nvPr>
            <p:ph idx="1"/>
          </p:nvPr>
        </p:nvSpPr>
        <p:spPr/>
        <p:txBody>
          <a:bodyPr/>
          <a:lstStyle/>
          <a:p>
            <a:pPr marL="0" indent="0" algn="just">
              <a:buNone/>
            </a:pPr>
            <a:r>
              <a:rPr lang="pt-PT" smtClean="0"/>
              <a:t>O </a:t>
            </a:r>
            <a:r>
              <a:rPr lang="pt-PT" b="1" smtClean="0"/>
              <a:t>conteúdo proposicional </a:t>
            </a:r>
            <a:r>
              <a:rPr lang="pt-PT" smtClean="0"/>
              <a:t>do segundo membo coordenado é inferível a partir do do primeiro, apresentado como </a:t>
            </a:r>
            <a:r>
              <a:rPr lang="pt-PT" b="1" smtClean="0"/>
              <a:t>razão ou motivo </a:t>
            </a:r>
            <a:r>
              <a:rPr lang="pt-PT" smtClean="0"/>
              <a:t>(</a:t>
            </a:r>
            <a:r>
              <a:rPr lang="pt-PT" b="1" smtClean="0"/>
              <a:t>interferências consequenciais e conclusivas</a:t>
            </a:r>
            <a:r>
              <a:rPr lang="pt-PT" smtClean="0"/>
              <a:t>) e Pertencem aqui  as </a:t>
            </a:r>
            <a:r>
              <a:rPr lang="pt-PT" b="1" smtClean="0"/>
              <a:t>conexões coordenativas</a:t>
            </a:r>
            <a:r>
              <a:rPr lang="pt-PT" smtClean="0"/>
              <a:t>, em que o </a:t>
            </a:r>
            <a:r>
              <a:rPr lang="pt-PT" b="1" smtClean="0"/>
              <a:t>primeiro </a:t>
            </a:r>
            <a:r>
              <a:rPr lang="pt-PT" smtClean="0"/>
              <a:t>membro coordenado apresenta a </a:t>
            </a:r>
            <a:r>
              <a:rPr lang="pt-PT" b="1" smtClean="0"/>
              <a:t>conclusão</a:t>
            </a:r>
            <a:r>
              <a:rPr lang="pt-PT" smtClean="0"/>
              <a:t> do argumento, estando reservado ao </a:t>
            </a:r>
            <a:r>
              <a:rPr lang="pt-PT" b="1" smtClean="0"/>
              <a:t>segundo</a:t>
            </a:r>
            <a:r>
              <a:rPr lang="pt-PT" smtClean="0"/>
              <a:t> a expressão de uma </a:t>
            </a:r>
            <a:r>
              <a:rPr lang="pt-PT" b="1" smtClean="0"/>
              <a:t>premissa</a:t>
            </a:r>
            <a:r>
              <a:rPr lang="pt-PT" smtClean="0"/>
              <a:t> ou </a:t>
            </a:r>
            <a:r>
              <a:rPr lang="pt-PT" b="1" smtClean="0"/>
              <a:t>justificação</a:t>
            </a:r>
            <a:r>
              <a:rPr lang="pt-PT" smtClean="0"/>
              <a:t>.</a:t>
            </a:r>
            <a:endParaRPr lang="cs-CZ"/>
          </a:p>
        </p:txBody>
      </p:sp>
    </p:spTree>
    <p:extLst>
      <p:ext uri="{BB962C8B-B14F-4D97-AF65-F5344CB8AC3E}">
        <p14:creationId xmlns:p14="http://schemas.microsoft.com/office/powerpoint/2010/main" val="4242504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p:spPr>
        <p:txBody>
          <a:bodyPr>
            <a:normAutofit fontScale="90000"/>
          </a:bodyPr>
          <a:lstStyle/>
          <a:p>
            <a:r>
              <a:rPr lang="pt-PT" b="1" i="1" smtClean="0">
                <a:solidFill>
                  <a:schemeClr val="accent6">
                    <a:lumMod val="75000"/>
                  </a:schemeClr>
                </a:solidFill>
              </a:rPr>
              <a:t>C</a:t>
            </a:r>
            <a:r>
              <a:rPr lang="pt-PT" i="1" smtClean="0"/>
              <a:t> Exemplificação da conexão inferencial</a:t>
            </a:r>
            <a:endParaRPr lang="cs-CZ" i="1"/>
          </a:p>
        </p:txBody>
      </p:sp>
      <p:sp>
        <p:nvSpPr>
          <p:cNvPr id="3" name="Zástupný symbol pro obsah 2"/>
          <p:cNvSpPr>
            <a:spLocks noGrp="1"/>
          </p:cNvSpPr>
          <p:nvPr>
            <p:ph idx="1"/>
          </p:nvPr>
        </p:nvSpPr>
        <p:spPr>
          <a:xfrm>
            <a:off x="457200" y="1600200"/>
            <a:ext cx="8229600" cy="4925144"/>
          </a:xfrm>
        </p:spPr>
        <p:txBody>
          <a:bodyPr>
            <a:normAutofit/>
          </a:bodyPr>
          <a:lstStyle/>
          <a:p>
            <a:pPr marL="0" indent="0">
              <a:buNone/>
            </a:pPr>
            <a:r>
              <a:rPr lang="pt-PT" i="1" smtClean="0"/>
              <a:t>Estava mau tempo </a:t>
            </a:r>
            <a:r>
              <a:rPr lang="pt-PT" b="1" i="1" smtClean="0">
                <a:solidFill>
                  <a:schemeClr val="accent6">
                    <a:lumMod val="75000"/>
                  </a:schemeClr>
                </a:solidFill>
              </a:rPr>
              <a:t>e (por isso</a:t>
            </a:r>
            <a:r>
              <a:rPr lang="pt-PT" i="1" smtClean="0">
                <a:solidFill>
                  <a:schemeClr val="accent6">
                    <a:lumMod val="75000"/>
                  </a:schemeClr>
                </a:solidFill>
              </a:rPr>
              <a:t>)</a:t>
            </a:r>
            <a:r>
              <a:rPr lang="pt-PT" i="1" smtClean="0"/>
              <a:t> decidimos ficar em casa. </a:t>
            </a:r>
          </a:p>
          <a:p>
            <a:pPr marL="0" indent="0">
              <a:buNone/>
            </a:pPr>
            <a:endParaRPr lang="pt-PT" i="1" smtClean="0"/>
          </a:p>
          <a:p>
            <a:pPr marL="0" indent="0">
              <a:buNone/>
            </a:pPr>
            <a:r>
              <a:rPr lang="pt-PT" i="1" smtClean="0"/>
              <a:t>O João está constipadíssimo </a:t>
            </a:r>
            <a:r>
              <a:rPr lang="pt-PT" b="1" i="1" smtClean="0">
                <a:solidFill>
                  <a:schemeClr val="accent6">
                    <a:lumMod val="75000"/>
                  </a:schemeClr>
                </a:solidFill>
              </a:rPr>
              <a:t>e (portanto) </a:t>
            </a:r>
            <a:r>
              <a:rPr lang="pt-PT" i="1" smtClean="0"/>
              <a:t>não vem à festa. </a:t>
            </a:r>
          </a:p>
          <a:p>
            <a:pPr marL="0" indent="0">
              <a:buNone/>
            </a:pPr>
            <a:endParaRPr lang="pt-PT" i="1" smtClean="0"/>
          </a:p>
          <a:p>
            <a:pPr marL="0" indent="0">
              <a:buNone/>
            </a:pPr>
            <a:r>
              <a:rPr lang="pt-PT" i="1" smtClean="0"/>
              <a:t>Chegámos atrasados, </a:t>
            </a:r>
            <a:r>
              <a:rPr lang="pt-PT" b="1" i="1" smtClean="0">
                <a:solidFill>
                  <a:schemeClr val="accent6">
                    <a:lumMod val="75000"/>
                  </a:schemeClr>
                </a:solidFill>
              </a:rPr>
              <a:t>pois</a:t>
            </a:r>
            <a:r>
              <a:rPr lang="pt-PT" i="1" smtClean="0">
                <a:solidFill>
                  <a:schemeClr val="accent6">
                    <a:lumMod val="75000"/>
                  </a:schemeClr>
                </a:solidFill>
              </a:rPr>
              <a:t> </a:t>
            </a:r>
            <a:r>
              <a:rPr lang="pt-PT" i="1" smtClean="0"/>
              <a:t>está um trânsito infernal. </a:t>
            </a:r>
            <a:endParaRPr lang="cs-CZ" i="1"/>
          </a:p>
        </p:txBody>
      </p:sp>
    </p:spTree>
    <p:extLst>
      <p:ext uri="{BB962C8B-B14F-4D97-AF65-F5344CB8AC3E}">
        <p14:creationId xmlns:p14="http://schemas.microsoft.com/office/powerpoint/2010/main" val="1316548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74042"/>
          </a:xfrm>
          <a:solidFill>
            <a:schemeClr val="tx2">
              <a:lumMod val="40000"/>
              <a:lumOff val="60000"/>
            </a:schemeClr>
          </a:solidFill>
        </p:spPr>
        <p:txBody>
          <a:bodyPr>
            <a:noAutofit/>
          </a:bodyPr>
          <a:lstStyle/>
          <a:p>
            <a:r>
              <a:rPr lang="pt-PT" sz="2000" b="1" smtClean="0"/>
              <a:t>QUADRO SINÓPTICO DAS CONEXÕES PARATÁCTICAS</a:t>
            </a:r>
            <a:endParaRPr lang="cs-CZ" sz="2000" b="1"/>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7945136"/>
              </p:ext>
            </p:extLst>
          </p:nvPr>
        </p:nvGraphicFramePr>
        <p:xfrm>
          <a:off x="179513" y="764704"/>
          <a:ext cx="8856983" cy="5808032"/>
        </p:xfrm>
        <a:graphic>
          <a:graphicData uri="http://schemas.openxmlformats.org/drawingml/2006/table">
            <a:tbl>
              <a:tblPr firstRow="1" bandRow="1">
                <a:tableStyleId>{5C22544A-7EE6-4342-B048-85BDC9FD1C3A}</a:tableStyleId>
              </a:tblPr>
              <a:tblGrid>
                <a:gridCol w="2859437"/>
                <a:gridCol w="1794232"/>
                <a:gridCol w="4203314"/>
              </a:tblGrid>
              <a:tr h="370840">
                <a:tc>
                  <a:txBody>
                    <a:bodyPr/>
                    <a:lstStyle/>
                    <a:p>
                      <a:r>
                        <a:rPr lang="pt-PT" smtClean="0"/>
                        <a:t>CONEXÃO</a:t>
                      </a:r>
                      <a:endParaRPr lang="cs-CZ"/>
                    </a:p>
                  </a:txBody>
                  <a:tcPr/>
                </a:tc>
                <a:tc>
                  <a:txBody>
                    <a:bodyPr/>
                    <a:lstStyle/>
                    <a:p>
                      <a:r>
                        <a:rPr lang="pt-PT" smtClean="0"/>
                        <a:t>CONJUNÇÃO +</a:t>
                      </a:r>
                      <a:endParaRPr lang="cs-CZ"/>
                    </a:p>
                  </a:txBody>
                  <a:tcPr/>
                </a:tc>
                <a:tc>
                  <a:txBody>
                    <a:bodyPr/>
                    <a:lstStyle/>
                    <a:p>
                      <a:r>
                        <a:rPr lang="pt-PT" smtClean="0"/>
                        <a:t>CONECTOR ADVERBIAL</a:t>
                      </a:r>
                      <a:r>
                        <a:rPr lang="pt-PT" baseline="0" smtClean="0"/>
                        <a:t> OU PREPOSICIONAL</a:t>
                      </a:r>
                      <a:endParaRPr lang="cs-CZ"/>
                    </a:p>
                  </a:txBody>
                  <a:tcPr/>
                </a:tc>
              </a:tr>
              <a:tr h="370840">
                <a:tc>
                  <a:txBody>
                    <a:bodyPr/>
                    <a:lstStyle/>
                    <a:p>
                      <a:r>
                        <a:rPr lang="pt-PT" b="1" smtClean="0">
                          <a:solidFill>
                            <a:schemeClr val="tx2">
                              <a:lumMod val="60000"/>
                              <a:lumOff val="40000"/>
                            </a:schemeClr>
                          </a:solidFill>
                        </a:rPr>
                        <a:t>LISTAGEM ENUMERATIVA</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smtClean="0">
                          <a:solidFill>
                            <a:schemeClr val="tx2">
                              <a:lumMod val="60000"/>
                              <a:lumOff val="40000"/>
                            </a:schemeClr>
                          </a:solidFill>
                        </a:rPr>
                        <a:t>E +</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i="1" smtClean="0">
                          <a:solidFill>
                            <a:schemeClr val="tx2">
                              <a:lumMod val="60000"/>
                              <a:lumOff val="40000"/>
                            </a:schemeClr>
                          </a:solidFill>
                        </a:rPr>
                        <a:t>FINALMENTE, POR FIM</a:t>
                      </a:r>
                      <a:endParaRPr lang="cs-CZ" b="1" i="1">
                        <a:solidFill>
                          <a:schemeClr val="tx2">
                            <a:lumMod val="60000"/>
                            <a:lumOff val="40000"/>
                          </a:schemeClr>
                        </a:solidFill>
                      </a:endParaRPr>
                    </a:p>
                  </a:txBody>
                  <a:tcPr>
                    <a:solidFill>
                      <a:schemeClr val="accent2">
                        <a:lumMod val="20000"/>
                        <a:lumOff val="80000"/>
                      </a:schemeClr>
                    </a:solidFill>
                  </a:tcPr>
                </a:tc>
              </a:tr>
              <a:tr h="370840">
                <a:tc>
                  <a:txBody>
                    <a:bodyPr/>
                    <a:lstStyle/>
                    <a:p>
                      <a:r>
                        <a:rPr lang="pt-PT" b="1" smtClean="0">
                          <a:solidFill>
                            <a:schemeClr val="tx2">
                              <a:lumMod val="60000"/>
                              <a:lumOff val="40000"/>
                            </a:schemeClr>
                          </a:solidFill>
                        </a:rPr>
                        <a:t>LISTAGEM</a:t>
                      </a:r>
                      <a:r>
                        <a:rPr lang="pt-PT" b="1" baseline="0" smtClean="0">
                          <a:solidFill>
                            <a:schemeClr val="tx2">
                              <a:lumMod val="60000"/>
                              <a:lumOff val="40000"/>
                            </a:schemeClr>
                          </a:solidFill>
                        </a:rPr>
                        <a:t> ADITIVA</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smtClean="0">
                          <a:solidFill>
                            <a:schemeClr val="tx2">
                              <a:lumMod val="60000"/>
                              <a:lumOff val="40000"/>
                            </a:schemeClr>
                          </a:solidFill>
                        </a:rPr>
                        <a:t>E +</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i="1" smtClean="0">
                          <a:solidFill>
                            <a:schemeClr val="tx2">
                              <a:lumMod val="60000"/>
                              <a:lumOff val="40000"/>
                            </a:schemeClr>
                          </a:solidFill>
                        </a:rPr>
                        <a:t>ADICIONALMENTE, AINDA, ALÉM DISSO, IGUALMENTE, TAMBÉM, DE NOVO, DO MESMO MODO, PELA MESMA RAZÃO</a:t>
                      </a:r>
                      <a:endParaRPr lang="cs-CZ" b="1" i="1">
                        <a:solidFill>
                          <a:schemeClr val="tx2">
                            <a:lumMod val="60000"/>
                            <a:lumOff val="40000"/>
                          </a:schemeClr>
                        </a:solidFill>
                      </a:endParaRPr>
                    </a:p>
                  </a:txBody>
                  <a:tcPr>
                    <a:solidFill>
                      <a:schemeClr val="accent2">
                        <a:lumMod val="20000"/>
                        <a:lumOff val="80000"/>
                      </a:schemeClr>
                    </a:solidFill>
                  </a:tcPr>
                </a:tc>
              </a:tr>
              <a:tr h="370840">
                <a:tc>
                  <a:txBody>
                    <a:bodyPr/>
                    <a:lstStyle/>
                    <a:p>
                      <a:r>
                        <a:rPr lang="pt-PT" b="1" smtClean="0">
                          <a:solidFill>
                            <a:schemeClr val="tx2">
                              <a:lumMod val="60000"/>
                              <a:lumOff val="40000"/>
                            </a:schemeClr>
                          </a:solidFill>
                        </a:rPr>
                        <a:t>CONFIRMAÇÃO</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smtClean="0">
                          <a:solidFill>
                            <a:schemeClr val="tx2">
                              <a:lumMod val="60000"/>
                              <a:lumOff val="40000"/>
                            </a:schemeClr>
                          </a:solidFill>
                        </a:rPr>
                        <a:t>E +</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i="1" smtClean="0">
                          <a:solidFill>
                            <a:schemeClr val="tx2">
                              <a:lumMod val="60000"/>
                              <a:lumOff val="40000"/>
                            </a:schemeClr>
                          </a:solidFill>
                        </a:rPr>
                        <a:t>EFECTIVAMENTE, COM EFEITO, DE FACTO</a:t>
                      </a:r>
                      <a:endParaRPr lang="cs-CZ" b="1" i="1">
                        <a:solidFill>
                          <a:schemeClr val="tx2">
                            <a:lumMod val="60000"/>
                            <a:lumOff val="40000"/>
                          </a:schemeClr>
                        </a:solidFill>
                      </a:endParaRPr>
                    </a:p>
                  </a:txBody>
                  <a:tcPr>
                    <a:solidFill>
                      <a:schemeClr val="accent2">
                        <a:lumMod val="20000"/>
                        <a:lumOff val="80000"/>
                      </a:schemeClr>
                    </a:solidFill>
                  </a:tcPr>
                </a:tc>
              </a:tr>
              <a:tr h="370840">
                <a:tc>
                  <a:txBody>
                    <a:bodyPr/>
                    <a:lstStyle/>
                    <a:p>
                      <a:r>
                        <a:rPr lang="pt-PT" b="1" smtClean="0">
                          <a:solidFill>
                            <a:schemeClr val="tx2">
                              <a:lumMod val="60000"/>
                              <a:lumOff val="40000"/>
                            </a:schemeClr>
                          </a:solidFill>
                        </a:rPr>
                        <a:t>SEQUÊNCIA</a:t>
                      </a:r>
                      <a:r>
                        <a:rPr lang="pt-PT" b="1" baseline="0" smtClean="0">
                          <a:solidFill>
                            <a:schemeClr val="tx2">
                              <a:lumMod val="60000"/>
                              <a:lumOff val="40000"/>
                            </a:schemeClr>
                          </a:solidFill>
                        </a:rPr>
                        <a:t> TEMPORAL</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smtClean="0">
                          <a:solidFill>
                            <a:schemeClr val="tx2">
                              <a:lumMod val="60000"/>
                              <a:lumOff val="40000"/>
                            </a:schemeClr>
                          </a:solidFill>
                        </a:rPr>
                        <a:t>E +</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i="1" smtClean="0">
                          <a:solidFill>
                            <a:schemeClr val="tx2">
                              <a:lumMod val="60000"/>
                              <a:lumOff val="40000"/>
                            </a:schemeClr>
                          </a:solidFill>
                        </a:rPr>
                        <a:t>ANTES, DURANTES, ENTÃO, DEPOIS, ENTRETANTO...</a:t>
                      </a:r>
                      <a:endParaRPr lang="cs-CZ" b="1" i="1">
                        <a:solidFill>
                          <a:schemeClr val="tx2">
                            <a:lumMod val="60000"/>
                            <a:lumOff val="40000"/>
                          </a:schemeClr>
                        </a:solidFill>
                      </a:endParaRPr>
                    </a:p>
                  </a:txBody>
                  <a:tcPr>
                    <a:solidFill>
                      <a:schemeClr val="accent2">
                        <a:lumMod val="20000"/>
                        <a:lumOff val="80000"/>
                      </a:schemeClr>
                    </a:solidFill>
                  </a:tcPr>
                </a:tc>
              </a:tr>
              <a:tr h="370840">
                <a:tc>
                  <a:txBody>
                    <a:bodyPr/>
                    <a:lstStyle/>
                    <a:p>
                      <a:r>
                        <a:rPr lang="pt-PT" b="1" smtClean="0">
                          <a:solidFill>
                            <a:schemeClr val="tx2">
                              <a:lumMod val="60000"/>
                              <a:lumOff val="40000"/>
                            </a:schemeClr>
                          </a:solidFill>
                        </a:rPr>
                        <a:t>CONTRASTE CONCESSIVO</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smtClean="0">
                          <a:solidFill>
                            <a:schemeClr val="tx2">
                              <a:lumMod val="60000"/>
                              <a:lumOff val="40000"/>
                            </a:schemeClr>
                          </a:solidFill>
                        </a:rPr>
                        <a:t>MAS +</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i="1" smtClean="0">
                          <a:solidFill>
                            <a:schemeClr val="tx2">
                              <a:lumMod val="60000"/>
                              <a:lumOff val="40000"/>
                            </a:schemeClr>
                          </a:solidFill>
                        </a:rPr>
                        <a:t>AINDA</a:t>
                      </a:r>
                      <a:r>
                        <a:rPr lang="pt-PT" b="1" i="1" baseline="0" smtClean="0">
                          <a:solidFill>
                            <a:schemeClr val="tx2">
                              <a:lumMod val="60000"/>
                              <a:lumOff val="40000"/>
                            </a:schemeClr>
                          </a:solidFill>
                        </a:rPr>
                        <a:t> ASSIM, MESMO ASSIM, CONTUDO, NO ENTANTO</a:t>
                      </a:r>
                      <a:endParaRPr lang="pt-PT" b="1" i="1" smtClean="0">
                        <a:solidFill>
                          <a:schemeClr val="tx2">
                            <a:lumMod val="60000"/>
                            <a:lumOff val="40000"/>
                          </a:schemeClr>
                        </a:solidFill>
                      </a:endParaRPr>
                    </a:p>
                  </a:txBody>
                  <a:tcPr>
                    <a:solidFill>
                      <a:schemeClr val="accent2">
                        <a:lumMod val="20000"/>
                        <a:lumOff val="80000"/>
                      </a:schemeClr>
                    </a:solidFill>
                  </a:tcPr>
                </a:tc>
              </a:tr>
              <a:tr h="672152">
                <a:tc>
                  <a:txBody>
                    <a:bodyPr/>
                    <a:lstStyle/>
                    <a:p>
                      <a:r>
                        <a:rPr lang="pt-PT" b="1" smtClean="0">
                          <a:solidFill>
                            <a:schemeClr val="tx2">
                              <a:lumMod val="60000"/>
                              <a:lumOff val="40000"/>
                            </a:schemeClr>
                          </a:solidFill>
                        </a:rPr>
                        <a:t>CONTRASTE ANTITÉTICO</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smtClean="0">
                          <a:solidFill>
                            <a:schemeClr val="tx2">
                              <a:lumMod val="60000"/>
                              <a:lumOff val="40000"/>
                            </a:schemeClr>
                          </a:solidFill>
                        </a:rPr>
                        <a:t>MAS +</a:t>
                      </a:r>
                      <a:endParaRPr lang="cs-CZ" b="1">
                        <a:solidFill>
                          <a:schemeClr val="tx2">
                            <a:lumMod val="60000"/>
                            <a:lumOff val="40000"/>
                          </a:schemeClr>
                        </a:solidFill>
                      </a:endParaRPr>
                    </a:p>
                  </a:txBody>
                  <a:tcPr>
                    <a:solidFill>
                      <a:schemeClr val="accent2">
                        <a:lumMod val="20000"/>
                        <a:lumOff val="80000"/>
                      </a:schemeClr>
                    </a:solidFill>
                  </a:tcPr>
                </a:tc>
                <a:tc>
                  <a:txBody>
                    <a:bodyPr/>
                    <a:lstStyle/>
                    <a:p>
                      <a:r>
                        <a:rPr lang="pt-PT" b="1" i="1" smtClean="0">
                          <a:solidFill>
                            <a:schemeClr val="tx2">
                              <a:lumMod val="60000"/>
                              <a:lumOff val="40000"/>
                            </a:schemeClr>
                          </a:solidFill>
                        </a:rPr>
                        <a:t>CONTRARIAMENTE,</a:t>
                      </a:r>
                      <a:r>
                        <a:rPr lang="pt-PT" b="1" i="1" baseline="0" smtClean="0">
                          <a:solidFill>
                            <a:schemeClr val="tx2">
                              <a:lumMod val="60000"/>
                              <a:lumOff val="40000"/>
                            </a:schemeClr>
                          </a:solidFill>
                        </a:rPr>
                        <a:t> PELO CONTRÁRIO, POR OPOSIÇÃO</a:t>
                      </a:r>
                      <a:endParaRPr lang="cs-CZ" b="1" i="1">
                        <a:solidFill>
                          <a:schemeClr val="tx2">
                            <a:lumMod val="60000"/>
                            <a:lumOff val="40000"/>
                          </a:schemeClr>
                        </a:solidFill>
                      </a:endParaRPr>
                    </a:p>
                  </a:txBody>
                  <a:tcPr>
                    <a:solidFill>
                      <a:schemeClr val="accent2">
                        <a:lumMod val="20000"/>
                        <a:lumOff val="80000"/>
                      </a:schemeClr>
                    </a:solidFill>
                  </a:tcPr>
                </a:tc>
              </a:tr>
              <a:tr h="370840">
                <a:tc>
                  <a:txBody>
                    <a:bodyPr/>
                    <a:lstStyle/>
                    <a:p>
                      <a:r>
                        <a:rPr lang="pt-PT" b="1" smtClean="0">
                          <a:solidFill>
                            <a:srgbClr val="00B050"/>
                          </a:solidFill>
                        </a:rPr>
                        <a:t>DISJUNÇÃO</a:t>
                      </a:r>
                    </a:p>
                  </a:txBody>
                  <a:tcPr>
                    <a:solidFill>
                      <a:schemeClr val="accent3">
                        <a:lumMod val="20000"/>
                        <a:lumOff val="80000"/>
                      </a:schemeClr>
                    </a:solidFill>
                  </a:tcPr>
                </a:tc>
                <a:tc>
                  <a:txBody>
                    <a:bodyPr/>
                    <a:lstStyle/>
                    <a:p>
                      <a:r>
                        <a:rPr lang="pt-PT" b="1" smtClean="0">
                          <a:solidFill>
                            <a:srgbClr val="00B050"/>
                          </a:solidFill>
                        </a:rPr>
                        <a:t>OU +</a:t>
                      </a:r>
                      <a:endParaRPr lang="cs-CZ" b="1">
                        <a:solidFill>
                          <a:srgbClr val="00B050"/>
                        </a:solidFill>
                      </a:endParaRPr>
                    </a:p>
                  </a:txBody>
                  <a:tcPr>
                    <a:solidFill>
                      <a:schemeClr val="accent3">
                        <a:lumMod val="20000"/>
                        <a:lumOff val="80000"/>
                      </a:schemeClr>
                    </a:solidFill>
                  </a:tcPr>
                </a:tc>
                <a:tc>
                  <a:txBody>
                    <a:bodyPr/>
                    <a:lstStyle/>
                    <a:p>
                      <a:r>
                        <a:rPr lang="pt-PT" b="1" i="1" smtClean="0">
                          <a:solidFill>
                            <a:srgbClr val="00B050"/>
                          </a:solidFill>
                        </a:rPr>
                        <a:t>ALTERNATIVAMENTE, EM ALTERNATIVA</a:t>
                      </a:r>
                      <a:endParaRPr lang="cs-CZ" b="1" i="1">
                        <a:solidFill>
                          <a:srgbClr val="00B050"/>
                        </a:solidFill>
                      </a:endParaRPr>
                    </a:p>
                  </a:txBody>
                  <a:tcPr>
                    <a:solidFill>
                      <a:schemeClr val="accent3">
                        <a:lumMod val="20000"/>
                        <a:lumOff val="80000"/>
                      </a:schemeClr>
                    </a:solidFill>
                  </a:tcPr>
                </a:tc>
              </a:tr>
              <a:tr h="370840">
                <a:tc>
                  <a:txBody>
                    <a:bodyPr/>
                    <a:lstStyle/>
                    <a:p>
                      <a:r>
                        <a:rPr lang="pt-PT" b="1" smtClean="0">
                          <a:solidFill>
                            <a:schemeClr val="accent6">
                              <a:lumMod val="75000"/>
                            </a:schemeClr>
                          </a:solidFill>
                        </a:rPr>
                        <a:t>INFERÊNCIA</a:t>
                      </a:r>
                      <a:endParaRPr lang="cs-CZ" b="1">
                        <a:solidFill>
                          <a:schemeClr val="accent6">
                            <a:lumMod val="75000"/>
                          </a:schemeClr>
                        </a:solidFill>
                      </a:endParaRPr>
                    </a:p>
                  </a:txBody>
                  <a:tcPr>
                    <a:solidFill>
                      <a:schemeClr val="accent6">
                        <a:lumMod val="20000"/>
                        <a:lumOff val="80000"/>
                      </a:schemeClr>
                    </a:solidFill>
                  </a:tcPr>
                </a:tc>
                <a:tc>
                  <a:txBody>
                    <a:bodyPr/>
                    <a:lstStyle/>
                    <a:p>
                      <a:r>
                        <a:rPr lang="pt-PT" b="1" smtClean="0">
                          <a:solidFill>
                            <a:schemeClr val="accent6">
                              <a:lumMod val="75000"/>
                            </a:schemeClr>
                          </a:solidFill>
                        </a:rPr>
                        <a:t>E (INFERENCIAL)</a:t>
                      </a:r>
                      <a:endParaRPr lang="cs-CZ" b="1">
                        <a:solidFill>
                          <a:schemeClr val="accent6">
                            <a:lumMod val="75000"/>
                          </a:schemeClr>
                        </a:solidFill>
                      </a:endParaRPr>
                    </a:p>
                  </a:txBody>
                  <a:tcPr>
                    <a:solidFill>
                      <a:schemeClr val="accent6">
                        <a:lumMod val="20000"/>
                        <a:lumOff val="80000"/>
                      </a:schemeClr>
                    </a:solidFill>
                  </a:tcPr>
                </a:tc>
                <a:tc>
                  <a:txBody>
                    <a:bodyPr/>
                    <a:lstStyle/>
                    <a:p>
                      <a:r>
                        <a:rPr lang="pt-PT" b="1" i="1" smtClean="0">
                          <a:solidFill>
                            <a:schemeClr val="accent6">
                              <a:lumMod val="75000"/>
                            </a:schemeClr>
                          </a:solidFill>
                        </a:rPr>
                        <a:t>ASSIM CONSEQUENTEMENTE,</a:t>
                      </a:r>
                      <a:r>
                        <a:rPr lang="pt-PT" b="1" i="1" baseline="0" smtClean="0">
                          <a:solidFill>
                            <a:schemeClr val="accent6">
                              <a:lumMod val="75000"/>
                            </a:schemeClr>
                          </a:solidFill>
                        </a:rPr>
                        <a:t> POIS,D ESTE MODO, EM CONSEQUÊNCIA, PORTANTO, POR CONSEGUINTE, POR ESTA RAZÃO, POR ISSO</a:t>
                      </a:r>
                      <a:endParaRPr lang="cs-CZ" b="1" i="1">
                        <a:solidFill>
                          <a:schemeClr val="accent6">
                            <a:lumMod val="75000"/>
                          </a:schemeClr>
                        </a:solidFill>
                      </a:endParaRPr>
                    </a:p>
                  </a:txBody>
                  <a:tcPr>
                    <a:solidFill>
                      <a:schemeClr val="accent6">
                        <a:lumMod val="20000"/>
                        <a:lumOff val="80000"/>
                      </a:schemeClr>
                    </a:solidFill>
                  </a:tcPr>
                </a:tc>
              </a:tr>
            </a:tbl>
          </a:graphicData>
        </a:graphic>
      </p:graphicFrame>
    </p:spTree>
    <p:extLst>
      <p:ext uri="{BB962C8B-B14F-4D97-AF65-F5344CB8AC3E}">
        <p14:creationId xmlns:p14="http://schemas.microsoft.com/office/powerpoint/2010/main" val="1049268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lstStyle/>
          <a:p>
            <a:r>
              <a:rPr lang="pt-PT" b="1" smtClean="0">
                <a:solidFill>
                  <a:srgbClr val="FF0000"/>
                </a:solidFill>
              </a:rPr>
              <a:t>Os processos da coesão textual</a:t>
            </a:r>
            <a:endParaRPr lang="cs-CZ" b="1">
              <a:solidFill>
                <a:srgbClr val="FF0000"/>
              </a:solidFill>
            </a:endParaRPr>
          </a:p>
        </p:txBody>
      </p:sp>
      <p:sp>
        <p:nvSpPr>
          <p:cNvPr id="3" name="Zástupný symbol pro obsah 2"/>
          <p:cNvSpPr>
            <a:spLocks noGrp="1"/>
          </p:cNvSpPr>
          <p:nvPr>
            <p:ph idx="1"/>
          </p:nvPr>
        </p:nvSpPr>
        <p:spPr/>
        <p:txBody>
          <a:bodyPr>
            <a:normAutofit/>
          </a:bodyPr>
          <a:lstStyle/>
          <a:p>
            <a:pPr marL="0" indent="0" algn="just">
              <a:buNone/>
            </a:pPr>
            <a:r>
              <a:rPr lang="pt-PT"/>
              <a:t>O</a:t>
            </a:r>
            <a:r>
              <a:rPr lang="pt-PT" smtClean="0"/>
              <a:t>s processos de sequencialização na superfície textual podem ser agrupados da seguinte forma: </a:t>
            </a:r>
            <a:endParaRPr lang="pt-PT" smtClean="0"/>
          </a:p>
          <a:p>
            <a:endParaRPr lang="pt-PT"/>
          </a:p>
          <a:p>
            <a:endParaRPr lang="pt-PT" smtClean="0"/>
          </a:p>
          <a:p>
            <a:pPr marL="514350" indent="-514350" algn="ctr">
              <a:buFont typeface="+mj-lt"/>
              <a:buAutoNum type="arabicPeriod"/>
            </a:pPr>
            <a:r>
              <a:rPr lang="pt-PT" b="1" smtClean="0"/>
              <a:t>COESÃO </a:t>
            </a:r>
            <a:r>
              <a:rPr lang="pt-PT" b="1" smtClean="0"/>
              <a:t>GRAMATICAL</a:t>
            </a:r>
          </a:p>
          <a:p>
            <a:pPr marL="514350" indent="-514350" algn="ctr">
              <a:buFont typeface="+mj-lt"/>
              <a:buAutoNum type="arabicPeriod"/>
            </a:pPr>
            <a:r>
              <a:rPr lang="pt-PT" b="1" smtClean="0"/>
              <a:t>COESÃO </a:t>
            </a:r>
            <a:r>
              <a:rPr lang="pt-PT" b="1" smtClean="0"/>
              <a:t>LEXICAL</a:t>
            </a:r>
            <a:endParaRPr lang="pt-PT" b="1"/>
          </a:p>
        </p:txBody>
      </p:sp>
    </p:spTree>
    <p:extLst>
      <p:ext uri="{BB962C8B-B14F-4D97-AF65-F5344CB8AC3E}">
        <p14:creationId xmlns:p14="http://schemas.microsoft.com/office/powerpoint/2010/main" val="2298180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normAutofit/>
          </a:bodyPr>
          <a:lstStyle/>
          <a:p>
            <a:r>
              <a:rPr lang="pt-PT" b="1" smtClean="0">
                <a:solidFill>
                  <a:srgbClr val="FF0000"/>
                </a:solidFill>
              </a:rPr>
              <a:t>frases parentéticas </a:t>
            </a:r>
            <a:endParaRPr lang="cs-CZ" b="1">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pPr marL="0" indent="0" algn="just">
              <a:buNone/>
            </a:pPr>
            <a:r>
              <a:rPr lang="pt-PT"/>
              <a:t>As orações ou períodos interferentes apresentam um tipo particular de conexão em que uma frase  acrescenta algum tipo de informação sobre outra oração independente ou sobre uma expressão nominal da outra oração, sem que, no entanto, as duas orações estejam sintacticamente dependentes. Este tipo de conexão chamamos </a:t>
            </a:r>
            <a:r>
              <a:rPr lang="pt-PT" b="1"/>
              <a:t>suplementação</a:t>
            </a:r>
            <a:r>
              <a:rPr lang="pt-PT"/>
              <a:t>. À oração  que introduz o comentário chamamos </a:t>
            </a:r>
            <a:r>
              <a:rPr lang="pt-PT" b="1"/>
              <a:t>suplemento</a:t>
            </a:r>
            <a:r>
              <a:rPr lang="pt-PT"/>
              <a:t> e à oração ou à expressão nominal dessa oração, sobre a qual incide o comentário veiculado pelo suplemento, chamamos </a:t>
            </a:r>
            <a:r>
              <a:rPr lang="pt-PT" b="1"/>
              <a:t>âncora</a:t>
            </a:r>
            <a:r>
              <a:rPr lang="pt-PT"/>
              <a:t>. Na linguagem escrita, estas construções separam-se por vírgulas, parénteses ou travessões: Veja-se o seguinte exemplo em que a construcção sublinhada é o suplemento e a não sublinhada, âncora: </a:t>
            </a:r>
            <a:endParaRPr lang="cs-CZ"/>
          </a:p>
        </p:txBody>
      </p:sp>
    </p:spTree>
    <p:extLst>
      <p:ext uri="{BB962C8B-B14F-4D97-AF65-F5344CB8AC3E}">
        <p14:creationId xmlns:p14="http://schemas.microsoft.com/office/powerpoint/2010/main" val="2781272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lstStyle/>
          <a:p>
            <a:pPr marL="0" indent="0">
              <a:buNone/>
            </a:pPr>
            <a:endParaRPr lang="pt-PT" i="1" smtClean="0"/>
          </a:p>
          <a:p>
            <a:pPr marL="0" indent="0" algn="ctr">
              <a:buNone/>
            </a:pPr>
            <a:r>
              <a:rPr lang="pt-PT" i="1" smtClean="0"/>
              <a:t>O </a:t>
            </a:r>
            <a:r>
              <a:rPr lang="pt-PT" i="1"/>
              <a:t>Pedro, </a:t>
            </a:r>
            <a:r>
              <a:rPr lang="pt-PT" i="1" u="sng"/>
              <a:t>se não estou em erro</a:t>
            </a:r>
            <a:r>
              <a:rPr lang="pt-PT" i="1"/>
              <a:t>, já não trabalha neste banco.</a:t>
            </a:r>
            <a:endParaRPr lang="cs-CZ"/>
          </a:p>
          <a:p>
            <a:endParaRPr lang="cs-CZ"/>
          </a:p>
        </p:txBody>
      </p:sp>
    </p:spTree>
    <p:extLst>
      <p:ext uri="{BB962C8B-B14F-4D97-AF65-F5344CB8AC3E}">
        <p14:creationId xmlns:p14="http://schemas.microsoft.com/office/powerpoint/2010/main" val="469737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a:t>E</a:t>
            </a:r>
            <a:r>
              <a:rPr lang="pt-PT" i="1" smtClean="0"/>
              <a:t>struturas de Enunciação</a:t>
            </a:r>
            <a:endParaRPr lang="cs-CZ" i="1"/>
          </a:p>
        </p:txBody>
      </p:sp>
      <p:sp>
        <p:nvSpPr>
          <p:cNvPr id="3" name="Zástupný symbol pro obsah 2"/>
          <p:cNvSpPr>
            <a:spLocks noGrp="1"/>
          </p:cNvSpPr>
          <p:nvPr>
            <p:ph idx="1"/>
          </p:nvPr>
        </p:nvSpPr>
        <p:spPr/>
        <p:txBody>
          <a:bodyPr>
            <a:normAutofit fontScale="92500" lnSpcReduction="10000"/>
          </a:bodyPr>
          <a:lstStyle/>
          <a:p>
            <a:pPr algn="just"/>
            <a:r>
              <a:rPr lang="pt-PT"/>
              <a:t>A oração que contém esta suplementação, é denominada </a:t>
            </a:r>
            <a:r>
              <a:rPr lang="pt-PT" b="1"/>
              <a:t>oração hospedeira (interferente ou intercalada, </a:t>
            </a:r>
            <a:r>
              <a:rPr lang="pt-PT"/>
              <a:t>ou também </a:t>
            </a:r>
            <a:r>
              <a:rPr lang="pt-PT" b="1"/>
              <a:t>parentética</a:t>
            </a:r>
            <a:r>
              <a:rPr lang="pt-PT"/>
              <a:t>) e  pode ser introduzida por uma conjunção.  </a:t>
            </a:r>
            <a:endParaRPr lang="cs-CZ"/>
          </a:p>
          <a:p>
            <a:pPr algn="just"/>
            <a:r>
              <a:rPr lang="pt-PT"/>
              <a:t>Um dos tipos das orações hospedeiras são as </a:t>
            </a:r>
            <a:r>
              <a:rPr lang="pt-PT" b="1"/>
              <a:t>estruturas de enunciação</a:t>
            </a:r>
            <a:r>
              <a:rPr lang="pt-PT"/>
              <a:t>, que poderiam ser caracterizadas como estruturas adverbiais periféricas, as quais não apresentam uma relação semântica directa entre os dois conteúdos proposicionais: </a:t>
            </a:r>
            <a:endParaRPr lang="cs-CZ"/>
          </a:p>
          <a:p>
            <a:endParaRPr lang="cs-CZ"/>
          </a:p>
        </p:txBody>
      </p:sp>
    </p:spTree>
    <p:extLst>
      <p:ext uri="{BB962C8B-B14F-4D97-AF65-F5344CB8AC3E}">
        <p14:creationId xmlns:p14="http://schemas.microsoft.com/office/powerpoint/2010/main" val="4079074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r>
              <a:rPr lang="pt-PT" smtClean="0"/>
              <a:t> </a:t>
            </a:r>
            <a:endParaRPr lang="cs-CZ"/>
          </a:p>
        </p:txBody>
      </p:sp>
      <p:sp>
        <p:nvSpPr>
          <p:cNvPr id="3" name="Zástupný symbol pro obsah 2"/>
          <p:cNvSpPr>
            <a:spLocks noGrp="1"/>
          </p:cNvSpPr>
          <p:nvPr>
            <p:ph idx="1"/>
          </p:nvPr>
        </p:nvSpPr>
        <p:spPr/>
        <p:txBody>
          <a:bodyPr/>
          <a:lstStyle/>
          <a:p>
            <a:endParaRPr lang="pt-PT" i="1" u="sng" smtClean="0"/>
          </a:p>
          <a:p>
            <a:pPr marL="0" indent="0" algn="ctr">
              <a:buNone/>
            </a:pPr>
            <a:r>
              <a:rPr lang="pt-PT" i="1" u="sng" smtClean="0"/>
              <a:t>Se </a:t>
            </a:r>
            <a:r>
              <a:rPr lang="pt-PT" i="1" u="sng"/>
              <a:t>bem me lembro</a:t>
            </a:r>
            <a:r>
              <a:rPr lang="pt-PT" i="1"/>
              <a:t>, iam  à praia todas as </a:t>
            </a:r>
            <a:r>
              <a:rPr lang="pt-PT" i="1" smtClean="0"/>
              <a:t>tardes</a:t>
            </a:r>
            <a:r>
              <a:rPr lang="pt-PT" i="1"/>
              <a:t>	(</a:t>
            </a:r>
            <a:r>
              <a:rPr lang="pt-PT" i="1" smtClean="0"/>
              <a:t>suplementação</a:t>
            </a:r>
            <a:r>
              <a:rPr lang="pt-PT" i="1" smtClean="0"/>
              <a:t>)</a:t>
            </a:r>
            <a:endParaRPr lang="pt-PT" i="1" smtClean="0"/>
          </a:p>
          <a:p>
            <a:pPr marL="0" indent="0" algn="ctr">
              <a:buNone/>
            </a:pPr>
            <a:r>
              <a:rPr lang="pt-PT" i="1" smtClean="0"/>
              <a:t>x</a:t>
            </a:r>
            <a:endParaRPr lang="cs-CZ"/>
          </a:p>
          <a:p>
            <a:pPr marL="0" indent="0" algn="ctr">
              <a:buNone/>
            </a:pPr>
            <a:r>
              <a:rPr lang="pt-PT" i="1" u="sng"/>
              <a:t>Se quisessem</a:t>
            </a:r>
            <a:r>
              <a:rPr lang="pt-PT" i="1"/>
              <a:t>, iam (iriam) à praia todas as tardes.	(subordinação</a:t>
            </a:r>
            <a:endParaRPr lang="cs-CZ"/>
          </a:p>
        </p:txBody>
      </p:sp>
    </p:spTree>
    <p:extLst>
      <p:ext uri="{BB962C8B-B14F-4D97-AF65-F5344CB8AC3E}">
        <p14:creationId xmlns:p14="http://schemas.microsoft.com/office/powerpoint/2010/main" val="3687888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normAutofit fontScale="90000"/>
          </a:bodyPr>
          <a:lstStyle/>
          <a:p>
            <a:r>
              <a:rPr lang="pt-PT"/>
              <a:t>V</a:t>
            </a:r>
            <a:r>
              <a:rPr lang="pt-PT" smtClean="0"/>
              <a:t>alores Semânticos das Estruturas de Enunciação</a:t>
            </a:r>
            <a:endParaRPr lang="cs-CZ"/>
          </a:p>
        </p:txBody>
      </p:sp>
      <p:sp>
        <p:nvSpPr>
          <p:cNvPr id="3" name="Zástupný symbol pro obsah 2"/>
          <p:cNvSpPr>
            <a:spLocks noGrp="1"/>
          </p:cNvSpPr>
          <p:nvPr>
            <p:ph idx="1"/>
          </p:nvPr>
        </p:nvSpPr>
        <p:spPr/>
        <p:txBody>
          <a:bodyPr>
            <a:normAutofit lnSpcReduction="10000"/>
          </a:bodyPr>
          <a:lstStyle/>
          <a:p>
            <a:pPr algn="just"/>
            <a:r>
              <a:rPr lang="pt-PT"/>
              <a:t>Como vemos, a relação de </a:t>
            </a:r>
            <a:r>
              <a:rPr lang="pt-PT" b="1"/>
              <a:t>conectividade semântica e sintáctica</a:t>
            </a:r>
            <a:r>
              <a:rPr lang="pt-PT"/>
              <a:t> existente entre elas, é muito fraca, o que se reflecte também na independência temporal das duas orações. </a:t>
            </a:r>
            <a:endParaRPr lang="cs-CZ"/>
          </a:p>
          <a:p>
            <a:pPr algn="just"/>
            <a:r>
              <a:rPr lang="pt-PT"/>
              <a:t>Este tipo de orações pode ter </a:t>
            </a:r>
            <a:r>
              <a:rPr lang="pt-PT" b="1"/>
              <a:t>vários valores semânticos</a:t>
            </a:r>
            <a:r>
              <a:rPr lang="pt-PT"/>
              <a:t>. Aos mais frequentes pertence o valor de </a:t>
            </a:r>
            <a:r>
              <a:rPr lang="pt-PT" b="1" i="1"/>
              <a:t>comentário, final, condicional, concessivo</a:t>
            </a:r>
            <a:r>
              <a:rPr lang="pt-PT"/>
              <a:t> ou </a:t>
            </a:r>
            <a:r>
              <a:rPr lang="pt-PT" b="1" i="1"/>
              <a:t>conformativo</a:t>
            </a:r>
            <a:r>
              <a:rPr lang="pt-PT"/>
              <a:t>, como ilustram os seguintes exemplos:  </a:t>
            </a:r>
            <a:endParaRPr lang="cs-CZ"/>
          </a:p>
          <a:p>
            <a:endParaRPr lang="cs-CZ"/>
          </a:p>
        </p:txBody>
      </p:sp>
    </p:spTree>
    <p:extLst>
      <p:ext uri="{BB962C8B-B14F-4D97-AF65-F5344CB8AC3E}">
        <p14:creationId xmlns:p14="http://schemas.microsoft.com/office/powerpoint/2010/main" val="1578474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normAutofit fontScale="70000" lnSpcReduction="20000"/>
          </a:bodyPr>
          <a:lstStyle/>
          <a:p>
            <a:r>
              <a:rPr lang="pt-PT" i="1" u="sng" smtClean="0"/>
              <a:t>Para ser sincero</a:t>
            </a:r>
            <a:r>
              <a:rPr lang="pt-PT" i="1" smtClean="0"/>
              <a:t>, não penso que esta equipa seja amelhor.  </a:t>
            </a:r>
            <a:r>
              <a:rPr lang="pt-PT" smtClean="0"/>
              <a:t>   (</a:t>
            </a:r>
            <a:r>
              <a:rPr lang="pt-PT" b="1" i="1" smtClean="0"/>
              <a:t>final</a:t>
            </a:r>
            <a:r>
              <a:rPr lang="pt-PT" smtClean="0"/>
              <a:t>)</a:t>
            </a:r>
          </a:p>
          <a:p>
            <a:endParaRPr lang="cs-CZ" smtClean="0"/>
          </a:p>
          <a:p>
            <a:r>
              <a:rPr lang="pt-PT" i="1" smtClean="0"/>
              <a:t>Naquela altura, </a:t>
            </a:r>
            <a:r>
              <a:rPr lang="pt-PT" i="1" u="sng" smtClean="0"/>
              <a:t>se bem me lembro</a:t>
            </a:r>
            <a:r>
              <a:rPr lang="pt-PT" i="1" smtClean="0"/>
              <a:t>, a Casa da Música ainda estava aberta</a:t>
            </a:r>
            <a:r>
              <a:rPr lang="pt-PT" smtClean="0"/>
              <a:t>.	                                                                 (</a:t>
            </a:r>
            <a:r>
              <a:rPr lang="pt-PT" b="1" i="1" smtClean="0"/>
              <a:t>condicional</a:t>
            </a:r>
            <a:r>
              <a:rPr lang="pt-PT" smtClean="0"/>
              <a:t>)</a:t>
            </a:r>
          </a:p>
          <a:p>
            <a:endParaRPr lang="cs-CZ" smtClean="0"/>
          </a:p>
          <a:p>
            <a:r>
              <a:rPr lang="pt-PT" i="1" smtClean="0"/>
              <a:t>Ao miúdo ocorreu a ideia de, </a:t>
            </a:r>
            <a:r>
              <a:rPr lang="pt-PT" i="1" u="sng" smtClean="0"/>
              <a:t>sei lá porquê</a:t>
            </a:r>
            <a:r>
              <a:rPr lang="pt-PT" i="1" smtClean="0"/>
              <a:t>, roubar na loja o chocolate.</a:t>
            </a:r>
            <a:r>
              <a:rPr lang="pt-PT" smtClean="0"/>
              <a:t>  	                                                                 (</a:t>
            </a:r>
            <a:r>
              <a:rPr lang="pt-PT" b="1" i="1" smtClean="0"/>
              <a:t>comentário</a:t>
            </a:r>
            <a:r>
              <a:rPr lang="pt-PT" smtClean="0"/>
              <a:t>)</a:t>
            </a:r>
          </a:p>
          <a:p>
            <a:endParaRPr lang="cs-CZ" smtClean="0"/>
          </a:p>
          <a:p>
            <a:r>
              <a:rPr lang="pt-PT" i="1" u="sng" smtClean="0"/>
              <a:t>Segundo o jornal apurou</a:t>
            </a:r>
            <a:r>
              <a:rPr lang="pt-PT" smtClean="0"/>
              <a:t>, </a:t>
            </a:r>
            <a:r>
              <a:rPr lang="pt-PT" i="1" smtClean="0"/>
              <a:t>a principal razão da construção da linha ferroviária foi a  de ligar a cidade ao litoral.       </a:t>
            </a:r>
            <a:r>
              <a:rPr lang="pt-PT" smtClean="0"/>
              <a:t>     (</a:t>
            </a:r>
            <a:r>
              <a:rPr lang="pt-PT" b="1" i="1" smtClean="0"/>
              <a:t>conformativo</a:t>
            </a:r>
            <a:r>
              <a:rPr lang="pt-PT" smtClean="0"/>
              <a:t>)</a:t>
            </a:r>
          </a:p>
          <a:p>
            <a:endParaRPr lang="cs-CZ" smtClean="0"/>
          </a:p>
          <a:p>
            <a:r>
              <a:rPr lang="cs-CZ" b="1" i="1" u="sng" smtClean="0"/>
              <a:t>Que</a:t>
            </a:r>
            <a:r>
              <a:rPr lang="cs-CZ" i="1" u="sng" smtClean="0"/>
              <a:t> eu saiba</a:t>
            </a:r>
            <a:r>
              <a:rPr lang="cs-CZ" i="1" smtClean="0"/>
              <a:t>, não pedi registo de patente nem reivindiquei qualquer originalidade . </a:t>
            </a:r>
            <a:r>
              <a:rPr lang="pt-PT" i="1" smtClean="0"/>
              <a:t>                                               </a:t>
            </a:r>
            <a:r>
              <a:rPr lang="cs-CZ" smtClean="0"/>
              <a:t>(</a:t>
            </a:r>
            <a:r>
              <a:rPr lang="cs-CZ" b="1" i="1" smtClean="0"/>
              <a:t>concessivo</a:t>
            </a:r>
            <a:r>
              <a:rPr lang="cs-CZ" smtClean="0"/>
              <a:t>)</a:t>
            </a:r>
          </a:p>
          <a:p>
            <a:endParaRPr lang="cs-CZ"/>
          </a:p>
        </p:txBody>
      </p:sp>
    </p:spTree>
    <p:extLst>
      <p:ext uri="{BB962C8B-B14F-4D97-AF65-F5344CB8AC3E}">
        <p14:creationId xmlns:p14="http://schemas.microsoft.com/office/powerpoint/2010/main" val="226441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normAutofit/>
          </a:bodyPr>
          <a:lstStyle/>
          <a:p>
            <a:pPr marL="800100" lvl="2" indent="0">
              <a:buNone/>
            </a:pPr>
            <a:r>
              <a:rPr lang="pt-PT" b="1" u="sng"/>
              <a:t>(inversão da ordem verbo – </a:t>
            </a:r>
            <a:r>
              <a:rPr lang="pt-PT" b="1" u="sng"/>
              <a:t>sujeito</a:t>
            </a:r>
            <a:r>
              <a:rPr lang="pt-PT" b="1" u="sng" smtClean="0"/>
              <a:t>)</a:t>
            </a:r>
          </a:p>
          <a:p>
            <a:pPr marL="0" indent="0">
              <a:buNone/>
            </a:pPr>
            <a:endParaRPr lang="pt-PT" b="1" u="sng"/>
          </a:p>
          <a:p>
            <a:pPr marL="800100" lvl="2" indent="0">
              <a:buNone/>
            </a:pPr>
            <a:r>
              <a:rPr lang="pt-PT" smtClean="0"/>
              <a:t>Muito incómodo para o Arganaz! – </a:t>
            </a:r>
            <a:r>
              <a:rPr lang="pt-PT" b="1" i="1" smtClean="0"/>
              <a:t>pensou Alice. </a:t>
            </a:r>
          </a:p>
          <a:p>
            <a:pPr marL="800100" lvl="2" indent="0">
              <a:buNone/>
            </a:pPr>
            <a:endParaRPr lang="pt-PT" i="1" smtClean="0"/>
          </a:p>
          <a:p>
            <a:pPr marL="800100" lvl="2" indent="0">
              <a:buNone/>
            </a:pPr>
            <a:r>
              <a:rPr lang="pt-PT" smtClean="0"/>
              <a:t>Não há espaço! Não há espaço! – </a:t>
            </a:r>
            <a:r>
              <a:rPr lang="pt-PT" b="1" i="1" smtClean="0"/>
              <a:t>gritaram eles </a:t>
            </a:r>
            <a:r>
              <a:rPr lang="pt-PT" i="1" smtClean="0"/>
              <a:t>quando viram chegar Alice. </a:t>
            </a:r>
          </a:p>
          <a:p>
            <a:pPr marL="800100" lvl="2" indent="0">
              <a:buNone/>
            </a:pPr>
            <a:endParaRPr lang="pt-PT" i="1"/>
          </a:p>
          <a:p>
            <a:pPr marL="800100" lvl="2" indent="0">
              <a:buNone/>
            </a:pPr>
            <a:r>
              <a:rPr lang="pt-PT" smtClean="0"/>
              <a:t>Há espaço demais! –</a:t>
            </a:r>
            <a:r>
              <a:rPr lang="pt-PT" i="1" smtClean="0"/>
              <a:t> </a:t>
            </a:r>
            <a:r>
              <a:rPr lang="pt-PT" b="1" i="1" smtClean="0"/>
              <a:t>respondeu Alice </a:t>
            </a:r>
            <a:r>
              <a:rPr lang="pt-PT" i="1" smtClean="0"/>
              <a:t>toda indignada.</a:t>
            </a:r>
          </a:p>
          <a:p>
            <a:pPr marL="0" indent="0">
              <a:buNone/>
            </a:pPr>
            <a:endParaRPr lang="pt-PT" i="1" smtClean="0"/>
          </a:p>
        </p:txBody>
      </p:sp>
    </p:spTree>
    <p:extLst>
      <p:ext uri="{BB962C8B-B14F-4D97-AF65-F5344CB8AC3E}">
        <p14:creationId xmlns:p14="http://schemas.microsoft.com/office/powerpoint/2010/main" val="2679962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normAutofit/>
          </a:bodyPr>
          <a:lstStyle/>
          <a:p>
            <a:r>
              <a:rPr lang="pt-PT" smtClean="0"/>
              <a:t>Outros tipos parentéticos</a:t>
            </a:r>
            <a:endParaRPr lang="cs-CZ"/>
          </a:p>
        </p:txBody>
      </p:sp>
      <p:sp>
        <p:nvSpPr>
          <p:cNvPr id="3" name="Zástupný symbol pro obsah 2"/>
          <p:cNvSpPr>
            <a:spLocks noGrp="1"/>
          </p:cNvSpPr>
          <p:nvPr>
            <p:ph idx="1"/>
          </p:nvPr>
        </p:nvSpPr>
        <p:spPr/>
        <p:txBody>
          <a:bodyPr/>
          <a:lstStyle/>
          <a:p>
            <a:pPr marL="0" indent="0">
              <a:buNone/>
            </a:pPr>
            <a:r>
              <a:rPr lang="pt-PT" b="1" smtClean="0"/>
              <a:t>frases parentéticas: </a:t>
            </a:r>
          </a:p>
          <a:p>
            <a:pPr marL="0" indent="0">
              <a:buNone/>
            </a:pPr>
            <a:r>
              <a:rPr lang="pt-PT" smtClean="0"/>
              <a:t>de </a:t>
            </a:r>
            <a:r>
              <a:rPr lang="pt-PT" b="1" smtClean="0"/>
              <a:t>reformulação</a:t>
            </a:r>
            <a:r>
              <a:rPr lang="pt-PT" smtClean="0"/>
              <a:t> parafrástica </a:t>
            </a:r>
          </a:p>
          <a:p>
            <a:pPr marL="0" indent="0">
              <a:buNone/>
            </a:pPr>
            <a:r>
              <a:rPr lang="pt-PT" smtClean="0"/>
              <a:t>de </a:t>
            </a:r>
            <a:r>
              <a:rPr lang="pt-PT" b="1" smtClean="0"/>
              <a:t>rectificação</a:t>
            </a:r>
            <a:r>
              <a:rPr lang="pt-PT" smtClean="0"/>
              <a:t> da frase anterior</a:t>
            </a:r>
          </a:p>
          <a:p>
            <a:pPr marL="0" indent="0">
              <a:buNone/>
            </a:pPr>
            <a:r>
              <a:rPr lang="pt-PT" smtClean="0"/>
              <a:t>de </a:t>
            </a:r>
            <a:r>
              <a:rPr lang="pt-PT" b="1" smtClean="0"/>
              <a:t>exemplificação</a:t>
            </a:r>
            <a:r>
              <a:rPr lang="pt-PT" smtClean="0"/>
              <a:t> da situação descrita na frase anterior</a:t>
            </a:r>
          </a:p>
          <a:p>
            <a:pPr marL="0" indent="0">
              <a:buNone/>
            </a:pPr>
            <a:r>
              <a:rPr lang="pt-PT" smtClean="0"/>
              <a:t>de </a:t>
            </a:r>
            <a:r>
              <a:rPr lang="pt-PT" b="1" smtClean="0"/>
              <a:t>comentário avaliativo </a:t>
            </a:r>
            <a:r>
              <a:rPr lang="pt-PT" smtClean="0"/>
              <a:t>acerca da situação descrita na frase anterior</a:t>
            </a:r>
            <a:endParaRPr lang="cs-CZ"/>
          </a:p>
        </p:txBody>
      </p:sp>
    </p:spTree>
    <p:extLst>
      <p:ext uri="{BB962C8B-B14F-4D97-AF65-F5344CB8AC3E}">
        <p14:creationId xmlns:p14="http://schemas.microsoft.com/office/powerpoint/2010/main" val="1249233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 </a:t>
            </a:r>
            <a:endParaRPr lang="cs-CZ" i="1"/>
          </a:p>
        </p:txBody>
      </p:sp>
      <p:sp>
        <p:nvSpPr>
          <p:cNvPr id="3" name="Zástupný symbol pro obsah 2"/>
          <p:cNvSpPr>
            <a:spLocks noGrp="1"/>
          </p:cNvSpPr>
          <p:nvPr>
            <p:ph idx="1"/>
          </p:nvPr>
        </p:nvSpPr>
        <p:spPr/>
        <p:txBody>
          <a:bodyPr>
            <a:normAutofit fontScale="85000" lnSpcReduction="10000"/>
          </a:bodyPr>
          <a:lstStyle/>
          <a:p>
            <a:r>
              <a:rPr lang="pt-PT" b="1" smtClean="0"/>
              <a:t>reformulação e rectificação</a:t>
            </a:r>
          </a:p>
          <a:p>
            <a:pPr marL="0" indent="0" algn="just">
              <a:buNone/>
            </a:pPr>
            <a:r>
              <a:rPr lang="pt-PT" smtClean="0"/>
              <a:t>“Se uma determinada entidade no mundo é uma componente de uma situação em que uma outra componente foi uma coisa </a:t>
            </a:r>
            <a:r>
              <a:rPr lang="pt-PT" i="1" smtClean="0"/>
              <a:t>positiva</a:t>
            </a:r>
            <a:r>
              <a:rPr lang="pt-PT" smtClean="0"/>
              <a:t> ou </a:t>
            </a:r>
            <a:r>
              <a:rPr lang="pt-PT" i="1" smtClean="0"/>
              <a:t>negativa</a:t>
            </a:r>
            <a:r>
              <a:rPr lang="pt-PT" smtClean="0"/>
              <a:t>, </a:t>
            </a:r>
            <a:r>
              <a:rPr lang="pt-PT" b="1" i="1" smtClean="0"/>
              <a:t>isto é, activou uma disposição inata</a:t>
            </a:r>
            <a:r>
              <a:rPr lang="pt-PT" smtClean="0"/>
              <a:t>, o cérebro classifica a entidade em relação à qual não estava pré-estabelecido qualquer valor de maneira inata, tal como se também ela fosse positiva ou negativa, quer de facto o seja ou não.”</a:t>
            </a:r>
          </a:p>
          <a:p>
            <a:pPr marL="0" indent="0" algn="just">
              <a:buNone/>
            </a:pPr>
            <a:endParaRPr lang="pt-PT" smtClean="0"/>
          </a:p>
          <a:p>
            <a:pPr marL="0" indent="0" algn="just">
              <a:buNone/>
            </a:pPr>
            <a:r>
              <a:rPr lang="pt-PT" smtClean="0"/>
              <a:t>“Ele sabia –</a:t>
            </a:r>
            <a:r>
              <a:rPr lang="pt-PT" b="1" i="1" smtClean="0"/>
              <a:t>ou melhor, pensava que sabia </a:t>
            </a:r>
            <a:r>
              <a:rPr lang="pt-PT" smtClean="0"/>
              <a:t>– como resolver a situação. “</a:t>
            </a:r>
            <a:endParaRPr lang="cs-CZ"/>
          </a:p>
        </p:txBody>
      </p:sp>
    </p:spTree>
    <p:extLst>
      <p:ext uri="{BB962C8B-B14F-4D97-AF65-F5344CB8AC3E}">
        <p14:creationId xmlns:p14="http://schemas.microsoft.com/office/powerpoint/2010/main" val="1546460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lstStyle/>
          <a:p>
            <a:r>
              <a:rPr lang="pt-PT" b="1" smtClean="0"/>
              <a:t>exemplificação da situação descrita na frase anterior</a:t>
            </a:r>
          </a:p>
          <a:p>
            <a:endParaRPr lang="pt-PT" smtClean="0"/>
          </a:p>
          <a:p>
            <a:pPr marL="0" indent="0">
              <a:buNone/>
            </a:pPr>
            <a:r>
              <a:rPr lang="pt-PT" smtClean="0"/>
              <a:t>“Os mamíferos aquáticos </a:t>
            </a:r>
            <a:r>
              <a:rPr lang="pt-PT" b="1" i="1" smtClean="0"/>
              <a:t>(como é o caso da baleia)</a:t>
            </a:r>
            <a:r>
              <a:rPr lang="pt-PT" smtClean="0"/>
              <a:t> também respiram por pulmões.”</a:t>
            </a:r>
          </a:p>
        </p:txBody>
      </p:sp>
    </p:spTree>
    <p:extLst>
      <p:ext uri="{BB962C8B-B14F-4D97-AF65-F5344CB8AC3E}">
        <p14:creationId xmlns:p14="http://schemas.microsoft.com/office/powerpoint/2010/main" val="239079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b="1" smtClean="0">
                <a:solidFill>
                  <a:schemeClr val="bg1">
                    <a:lumMod val="50000"/>
                  </a:schemeClr>
                </a:solidFill>
              </a:rPr>
              <a:t>1. COESÃO GRAMATICAL</a:t>
            </a:r>
            <a:endParaRPr lang="cs-CZ" b="1">
              <a:solidFill>
                <a:schemeClr val="bg1">
                  <a:lumMod val="50000"/>
                </a:schemeClr>
              </a:solidFill>
            </a:endParaRPr>
          </a:p>
        </p:txBody>
      </p:sp>
      <p:sp>
        <p:nvSpPr>
          <p:cNvPr id="3" name="Zástupný symbol pro obsah 2"/>
          <p:cNvSpPr>
            <a:spLocks noGrp="1"/>
          </p:cNvSpPr>
          <p:nvPr>
            <p:ph idx="1"/>
          </p:nvPr>
        </p:nvSpPr>
        <p:spPr/>
        <p:txBody>
          <a:bodyPr/>
          <a:lstStyle/>
          <a:p>
            <a:pPr marL="971550" lvl="1" indent="-514350">
              <a:buFont typeface="+mj-lt"/>
              <a:buAutoNum type="arabicPeriod"/>
            </a:pPr>
            <a:r>
              <a:rPr lang="pt-PT"/>
              <a:t>coesão frásica</a:t>
            </a:r>
          </a:p>
          <a:p>
            <a:pPr marL="971550" lvl="1" indent="-514350">
              <a:buFont typeface="+mj-lt"/>
              <a:buAutoNum type="arabicPeriod"/>
            </a:pPr>
            <a:r>
              <a:rPr lang="pt-PT"/>
              <a:t>coesão interfrásica</a:t>
            </a:r>
          </a:p>
          <a:p>
            <a:pPr marL="971550" lvl="1" indent="-514350">
              <a:buFont typeface="+mj-lt"/>
              <a:buAutoNum type="arabicPeriod"/>
            </a:pPr>
            <a:r>
              <a:rPr lang="pt-PT"/>
              <a:t>coesão temporal</a:t>
            </a:r>
          </a:p>
          <a:p>
            <a:pPr marL="971550" lvl="1" indent="-514350">
              <a:buFont typeface="+mj-lt"/>
              <a:buAutoNum type="arabicPeriod"/>
            </a:pPr>
            <a:r>
              <a:rPr lang="pt-PT"/>
              <a:t>paralelismo estrutural</a:t>
            </a:r>
          </a:p>
          <a:p>
            <a:pPr marL="971550" lvl="1" indent="-514350">
              <a:buFont typeface="+mj-lt"/>
              <a:buAutoNum type="arabicPeriod"/>
            </a:pPr>
            <a:r>
              <a:rPr lang="pt-PT"/>
              <a:t>coesão referencial</a:t>
            </a:r>
          </a:p>
          <a:p>
            <a:endParaRPr lang="cs-CZ"/>
          </a:p>
        </p:txBody>
      </p:sp>
    </p:spTree>
    <p:extLst>
      <p:ext uri="{BB962C8B-B14F-4D97-AF65-F5344CB8AC3E}">
        <p14:creationId xmlns:p14="http://schemas.microsoft.com/office/powerpoint/2010/main" val="605411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lstStyle/>
          <a:p>
            <a:r>
              <a:rPr lang="pt-PT" b="1" smtClean="0"/>
              <a:t>comentário avaliativo</a:t>
            </a:r>
          </a:p>
          <a:p>
            <a:endParaRPr lang="pt-PT" b="1" smtClean="0"/>
          </a:p>
          <a:p>
            <a:pPr marL="0" indent="0">
              <a:buNone/>
            </a:pPr>
            <a:r>
              <a:rPr lang="pt-PT" smtClean="0"/>
              <a:t>“Ele não foi aceite no concurso – </a:t>
            </a:r>
            <a:r>
              <a:rPr lang="pt-PT" b="1" i="1" smtClean="0"/>
              <a:t>sabe-se lá porquê.</a:t>
            </a:r>
          </a:p>
          <a:p>
            <a:pPr marL="0" indent="0">
              <a:buNone/>
            </a:pPr>
            <a:endParaRPr lang="pt-PT" smtClean="0"/>
          </a:p>
          <a:p>
            <a:pPr marL="0" indent="0">
              <a:buNone/>
            </a:pPr>
            <a:r>
              <a:rPr lang="pt-PT" smtClean="0"/>
              <a:t>“Com a vida que anda a levar, o João (</a:t>
            </a:r>
            <a:r>
              <a:rPr lang="pt-PT" b="1" i="1" smtClean="0"/>
              <a:t>queira Deus que não me engane!) </a:t>
            </a:r>
            <a:r>
              <a:rPr lang="pt-PT" smtClean="0"/>
              <a:t>vai estampar-se nos exames!”</a:t>
            </a:r>
          </a:p>
        </p:txBody>
      </p:sp>
    </p:spTree>
    <p:extLst>
      <p:ext uri="{BB962C8B-B14F-4D97-AF65-F5344CB8AC3E}">
        <p14:creationId xmlns:p14="http://schemas.microsoft.com/office/powerpoint/2010/main" val="17078647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a:ln>
            <a:solidFill>
              <a:schemeClr val="accent1"/>
            </a:solidFill>
          </a:ln>
        </p:spPr>
        <p:txBody>
          <a:bodyPr>
            <a:noAutofit/>
          </a:bodyPr>
          <a:lstStyle/>
          <a:p>
            <a:r>
              <a:rPr lang="pt-PT" sz="3600" b="1" smtClean="0"/>
              <a:t>valores dos conectores paratácticos em unidades textuais superiores ao período </a:t>
            </a:r>
            <a:endParaRPr lang="cs-CZ" sz="3600"/>
          </a:p>
        </p:txBody>
      </p:sp>
      <p:sp>
        <p:nvSpPr>
          <p:cNvPr id="3" name="Zástupný symbol pro obsah 2"/>
          <p:cNvSpPr>
            <a:spLocks noGrp="1"/>
          </p:cNvSpPr>
          <p:nvPr>
            <p:ph idx="1"/>
          </p:nvPr>
        </p:nvSpPr>
        <p:spPr>
          <a:xfrm>
            <a:off x="395536" y="1772816"/>
            <a:ext cx="8229600" cy="4525963"/>
          </a:xfrm>
        </p:spPr>
        <p:txBody>
          <a:bodyPr>
            <a:normAutofit fontScale="62500" lnSpcReduction="20000"/>
          </a:bodyPr>
          <a:lstStyle/>
          <a:p>
            <a:pPr marL="0" indent="0" algn="ctr">
              <a:buNone/>
            </a:pPr>
            <a:r>
              <a:rPr lang="pt-PT" i="1" smtClean="0"/>
              <a:t>valores de listagem</a:t>
            </a:r>
            <a:r>
              <a:rPr lang="pt-PT" smtClean="0"/>
              <a:t>: </a:t>
            </a:r>
          </a:p>
          <a:p>
            <a:pPr marL="0" indent="0" algn="ctr">
              <a:buNone/>
            </a:pPr>
            <a:r>
              <a:rPr lang="pt-PT" b="1" smtClean="0"/>
              <a:t>primeiro, segundo, terceiro/ também, igualmente</a:t>
            </a:r>
          </a:p>
          <a:p>
            <a:pPr marL="0" indent="0" algn="ctr">
              <a:buNone/>
            </a:pPr>
            <a:r>
              <a:rPr lang="pt-PT" i="1" smtClean="0"/>
              <a:t>valores de confirmação</a:t>
            </a:r>
            <a:r>
              <a:rPr lang="pt-PT" smtClean="0"/>
              <a:t>: </a:t>
            </a:r>
          </a:p>
          <a:p>
            <a:pPr marL="0" indent="0" algn="ctr">
              <a:buNone/>
            </a:pPr>
            <a:r>
              <a:rPr lang="pt-PT" b="1" smtClean="0"/>
              <a:t>de facto, com efeito</a:t>
            </a:r>
          </a:p>
          <a:p>
            <a:pPr marL="0" indent="0" algn="ctr">
              <a:buNone/>
            </a:pPr>
            <a:r>
              <a:rPr lang="pt-PT" i="1"/>
              <a:t>valores </a:t>
            </a:r>
            <a:r>
              <a:rPr lang="pt-PT" i="1" smtClean="0"/>
              <a:t>de sequência temporal</a:t>
            </a:r>
            <a:r>
              <a:rPr lang="pt-PT" smtClean="0"/>
              <a:t>: </a:t>
            </a:r>
          </a:p>
          <a:p>
            <a:pPr marL="0" indent="0" algn="ctr">
              <a:buNone/>
            </a:pPr>
            <a:r>
              <a:rPr lang="pt-PT" b="1" smtClean="0"/>
              <a:t>depois, entretanto</a:t>
            </a:r>
          </a:p>
          <a:p>
            <a:pPr marL="0" indent="0" algn="ctr">
              <a:buNone/>
            </a:pPr>
            <a:r>
              <a:rPr lang="pt-PT" i="1"/>
              <a:t>valores </a:t>
            </a:r>
            <a:r>
              <a:rPr lang="pt-PT" i="1" smtClean="0"/>
              <a:t>de síntese</a:t>
            </a:r>
            <a:r>
              <a:rPr lang="pt-PT" smtClean="0"/>
              <a:t>: </a:t>
            </a:r>
          </a:p>
          <a:p>
            <a:pPr marL="0" indent="0" algn="ctr">
              <a:buNone/>
            </a:pPr>
            <a:r>
              <a:rPr lang="pt-PT" b="1" i="1" smtClean="0"/>
              <a:t>em síntese, em súmula, resumindo e concluindo</a:t>
            </a:r>
          </a:p>
          <a:p>
            <a:pPr marL="0" indent="0" algn="ctr">
              <a:buNone/>
            </a:pPr>
            <a:r>
              <a:rPr lang="pt-PT" i="1"/>
              <a:t>valores </a:t>
            </a:r>
            <a:r>
              <a:rPr lang="pt-PT" i="1" smtClean="0"/>
              <a:t>de explicitação-particularização:</a:t>
            </a:r>
          </a:p>
          <a:p>
            <a:pPr marL="0" indent="0" algn="ctr">
              <a:buNone/>
            </a:pPr>
            <a:r>
              <a:rPr lang="pt-PT" i="1" smtClean="0"/>
              <a:t> </a:t>
            </a:r>
            <a:r>
              <a:rPr lang="pt-PT" b="1" i="1" smtClean="0"/>
              <a:t>quer dizer, porque, por exemplo </a:t>
            </a:r>
          </a:p>
          <a:p>
            <a:pPr marL="0" indent="0" algn="ctr">
              <a:buNone/>
            </a:pPr>
            <a:r>
              <a:rPr lang="pt-PT" i="1"/>
              <a:t>valores </a:t>
            </a:r>
            <a:r>
              <a:rPr lang="pt-PT" i="1" smtClean="0"/>
              <a:t> de inferência  </a:t>
            </a:r>
          </a:p>
          <a:p>
            <a:pPr marL="0" indent="0" algn="ctr">
              <a:buNone/>
            </a:pPr>
            <a:r>
              <a:rPr lang="pt-PT" b="1" i="1" smtClean="0"/>
              <a:t>portanto, daí que</a:t>
            </a:r>
          </a:p>
          <a:p>
            <a:pPr marL="0" indent="0" algn="ctr">
              <a:buNone/>
            </a:pPr>
            <a:r>
              <a:rPr lang="pt-PT" i="1"/>
              <a:t>valores </a:t>
            </a:r>
            <a:r>
              <a:rPr lang="pt-PT" i="1" smtClean="0"/>
              <a:t>de contraste: </a:t>
            </a:r>
          </a:p>
          <a:p>
            <a:pPr marL="0" indent="0" algn="ctr">
              <a:buNone/>
            </a:pPr>
            <a:r>
              <a:rPr lang="pt-PT" b="1" i="1" smtClean="0"/>
              <a:t>ou, melhor dizendo,muito pelo contrário, mas</a:t>
            </a:r>
          </a:p>
        </p:txBody>
      </p:sp>
    </p:spTree>
    <p:extLst>
      <p:ext uri="{BB962C8B-B14F-4D97-AF65-F5344CB8AC3E}">
        <p14:creationId xmlns:p14="http://schemas.microsoft.com/office/powerpoint/2010/main" val="2946288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normAutofit fontScale="90000"/>
          </a:bodyPr>
          <a:lstStyle/>
          <a:p>
            <a:r>
              <a:rPr lang="pt-PT" b="1" smtClean="0"/>
              <a:t>conectores </a:t>
            </a:r>
            <a:r>
              <a:rPr lang="pt-PT" b="1"/>
              <a:t>paratácticos </a:t>
            </a:r>
            <a:r>
              <a:rPr lang="pt-PT" b="1" smtClean="0"/>
              <a:t>na conversa</a:t>
            </a:r>
            <a:endParaRPr lang="cs-CZ"/>
          </a:p>
        </p:txBody>
      </p:sp>
      <p:sp>
        <p:nvSpPr>
          <p:cNvPr id="3" name="Zástupný symbol pro obsah 2"/>
          <p:cNvSpPr>
            <a:spLocks noGrp="1"/>
          </p:cNvSpPr>
          <p:nvPr>
            <p:ph idx="1"/>
          </p:nvPr>
        </p:nvSpPr>
        <p:spPr/>
        <p:txBody>
          <a:bodyPr/>
          <a:lstStyle/>
          <a:p>
            <a:pPr marL="0" indent="0" algn="just">
              <a:buNone/>
            </a:pPr>
            <a:endParaRPr lang="pt-PT" smtClean="0"/>
          </a:p>
          <a:p>
            <a:pPr marL="0" indent="0" algn="just">
              <a:buNone/>
            </a:pPr>
            <a:r>
              <a:rPr lang="pt-PT" smtClean="0"/>
              <a:t>Na conversa informal, os nexos entre pergunta e respota ou entre uma fala e uma nova tomada de vez podem ser assinalados por expressões que, noutros contextos, assumem valores semânticos ou conectivos específicos e que ocorrem com um papel meramente descursivo: </a:t>
            </a:r>
          </a:p>
          <a:p>
            <a:pPr marL="0" indent="0" algn="just">
              <a:buNone/>
            </a:pPr>
            <a:endParaRPr lang="cs-CZ"/>
          </a:p>
        </p:txBody>
      </p:sp>
    </p:spTree>
    <p:extLst>
      <p:ext uri="{BB962C8B-B14F-4D97-AF65-F5344CB8AC3E}">
        <p14:creationId xmlns:p14="http://schemas.microsoft.com/office/powerpoint/2010/main" val="4083028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normAutofit fontScale="92500" lnSpcReduction="10000"/>
          </a:bodyPr>
          <a:lstStyle/>
          <a:p>
            <a:r>
              <a:rPr lang="pt-PT" smtClean="0"/>
              <a:t>Diálogo 1:</a:t>
            </a:r>
          </a:p>
          <a:p>
            <a:r>
              <a:rPr lang="pt-PT" smtClean="0"/>
              <a:t>Ora viva!</a:t>
            </a:r>
          </a:p>
          <a:p>
            <a:r>
              <a:rPr lang="pt-PT" b="1" i="1" smtClean="0"/>
              <a:t>Então</a:t>
            </a:r>
            <a:r>
              <a:rPr lang="pt-PT" smtClean="0"/>
              <a:t>, como vai isso?</a:t>
            </a:r>
          </a:p>
          <a:p>
            <a:endParaRPr lang="pt-PT" smtClean="0"/>
          </a:p>
          <a:p>
            <a:r>
              <a:rPr lang="pt-PT" smtClean="0"/>
              <a:t>Diálogo 2:</a:t>
            </a:r>
            <a:endParaRPr lang="pt-PT"/>
          </a:p>
          <a:p>
            <a:r>
              <a:rPr lang="pt-PT" smtClean="0"/>
              <a:t>quer alguma coisa para a sua mãe?</a:t>
            </a:r>
          </a:p>
          <a:p>
            <a:r>
              <a:rPr lang="pt-PT" smtClean="0"/>
              <a:t>não, quero um um beijinho. diga-lhe lá que tou boa. </a:t>
            </a:r>
          </a:p>
          <a:p>
            <a:r>
              <a:rPr lang="pt-PT" b="1" i="1" smtClean="0"/>
              <a:t>pronto</a:t>
            </a:r>
            <a:r>
              <a:rPr lang="pt-PT" smtClean="0"/>
              <a:t>. vou-me embora. </a:t>
            </a:r>
            <a:endParaRPr lang="cs-CZ"/>
          </a:p>
        </p:txBody>
      </p:sp>
    </p:spTree>
    <p:extLst>
      <p:ext uri="{BB962C8B-B14F-4D97-AF65-F5344CB8AC3E}">
        <p14:creationId xmlns:p14="http://schemas.microsoft.com/office/powerpoint/2010/main" val="3458937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a:solidFill>
            <a:schemeClr val="accent1">
              <a:lumMod val="20000"/>
              <a:lumOff val="80000"/>
            </a:schemeClr>
          </a:solidFill>
        </p:spPr>
        <p:txBody>
          <a:bodyPr>
            <a:normAutofit fontScale="90000"/>
          </a:bodyPr>
          <a:lstStyle/>
          <a:p>
            <a:r>
              <a:rPr lang="pt-PT" b="1" smtClean="0">
                <a:solidFill>
                  <a:schemeClr val="accent1"/>
                </a:solidFill>
              </a:rPr>
              <a:t>quadro sintético interfrásico</a:t>
            </a:r>
            <a:endParaRPr lang="cs-CZ" b="1">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516465275"/>
              </p:ext>
            </p:extLst>
          </p:nvPr>
        </p:nvGraphicFramePr>
        <p:xfrm>
          <a:off x="467544" y="980728"/>
          <a:ext cx="8229600" cy="5872480"/>
        </p:xfrm>
        <a:graphic>
          <a:graphicData uri="http://schemas.openxmlformats.org/drawingml/2006/table">
            <a:tbl>
              <a:tblPr firstRow="1" bandRow="1">
                <a:tableStyleId>{5C22544A-7EE6-4342-B048-85BDC9FD1C3A}</a:tableStyleId>
              </a:tblPr>
              <a:tblGrid>
                <a:gridCol w="2458616"/>
                <a:gridCol w="5770984"/>
              </a:tblGrid>
              <a:tr h="370840">
                <a:tc>
                  <a:txBody>
                    <a:bodyPr/>
                    <a:lstStyle/>
                    <a:p>
                      <a:r>
                        <a:rPr lang="pt-PT" smtClean="0"/>
                        <a:t>conexão</a:t>
                      </a:r>
                      <a:endParaRPr lang="cs-CZ"/>
                    </a:p>
                  </a:txBody>
                  <a:tcPr/>
                </a:tc>
                <a:tc>
                  <a:txBody>
                    <a:bodyPr/>
                    <a:lstStyle/>
                    <a:p>
                      <a:r>
                        <a:rPr lang="pt-PT" smtClean="0"/>
                        <a:t>conector adverbial</a:t>
                      </a:r>
                      <a:r>
                        <a:rPr lang="pt-PT" baseline="0" smtClean="0"/>
                        <a:t> e preposicional</a:t>
                      </a:r>
                      <a:endParaRPr lang="cs-CZ"/>
                    </a:p>
                  </a:txBody>
                  <a:tcPr/>
                </a:tc>
              </a:tr>
              <a:tr h="370840">
                <a:tc>
                  <a:txBody>
                    <a:bodyPr/>
                    <a:lstStyle/>
                    <a:p>
                      <a:r>
                        <a:rPr lang="pt-PT" smtClean="0">
                          <a:solidFill>
                            <a:schemeClr val="tx1"/>
                          </a:solidFill>
                        </a:rPr>
                        <a:t>listagem enumerativa</a:t>
                      </a:r>
                      <a:endParaRPr lang="cs-CZ">
                        <a:solidFill>
                          <a:schemeClr val="tx1"/>
                        </a:solidFill>
                      </a:endParaRPr>
                    </a:p>
                  </a:txBody>
                  <a:tcPr/>
                </a:tc>
                <a:tc>
                  <a:txBody>
                    <a:bodyPr/>
                    <a:lstStyle/>
                    <a:p>
                      <a:r>
                        <a:rPr lang="pt-PT" smtClean="0"/>
                        <a:t>depois, finalmente, seguidamente, </a:t>
                      </a:r>
                    </a:p>
                    <a:p>
                      <a:r>
                        <a:rPr lang="pt-PT" b="1" smtClean="0"/>
                        <a:t>em primeiro lugar,.. em segundo lugar, .., </a:t>
                      </a:r>
                      <a:r>
                        <a:rPr lang="pt-PT" smtClean="0"/>
                        <a:t>em seguida, </a:t>
                      </a:r>
                      <a:r>
                        <a:rPr lang="pt-PT" b="1" smtClean="0"/>
                        <a:t>por um lado,..., por outro</a:t>
                      </a:r>
                      <a:r>
                        <a:rPr lang="pt-PT" b="1" baseline="0" smtClean="0"/>
                        <a:t> lado</a:t>
                      </a:r>
                      <a:r>
                        <a:rPr lang="pt-PT" baseline="0" smtClean="0"/>
                        <a:t>,  por fim</a:t>
                      </a:r>
                      <a:endParaRPr lang="cs-CZ"/>
                    </a:p>
                  </a:txBody>
                  <a:tcPr/>
                </a:tc>
              </a:tr>
              <a:tr h="370840">
                <a:tc>
                  <a:txBody>
                    <a:bodyPr/>
                    <a:lstStyle/>
                    <a:p>
                      <a:r>
                        <a:rPr lang="pt-PT" smtClean="0"/>
                        <a:t>listagem aditiva</a:t>
                      </a:r>
                      <a:endParaRPr lang="cs-CZ"/>
                    </a:p>
                  </a:txBody>
                  <a:tcPr/>
                </a:tc>
                <a:tc>
                  <a:txBody>
                    <a:bodyPr/>
                    <a:lstStyle/>
                    <a:p>
                      <a:r>
                        <a:rPr lang="pt-PT" smtClean="0"/>
                        <a:t>adicionalmente,</a:t>
                      </a:r>
                      <a:r>
                        <a:rPr lang="pt-PT" baseline="0" smtClean="0"/>
                        <a:t> ainda, além disso, igualmente, também, de novo, do mesmo modo, pela mesma razão...</a:t>
                      </a:r>
                      <a:endParaRPr lang="cs-CZ"/>
                    </a:p>
                  </a:txBody>
                  <a:tcPr/>
                </a:tc>
              </a:tr>
              <a:tr h="370840">
                <a:tc>
                  <a:txBody>
                    <a:bodyPr/>
                    <a:lstStyle/>
                    <a:p>
                      <a:r>
                        <a:rPr lang="pt-PT" smtClean="0"/>
                        <a:t>síntese</a:t>
                      </a:r>
                      <a:endParaRPr lang="cs-CZ"/>
                    </a:p>
                  </a:txBody>
                  <a:tcPr/>
                </a:tc>
                <a:tc>
                  <a:txBody>
                    <a:bodyPr/>
                    <a:lstStyle/>
                    <a:p>
                      <a:r>
                        <a:rPr lang="pt-PT" smtClean="0"/>
                        <a:t>assim, em conclusão,</a:t>
                      </a:r>
                      <a:r>
                        <a:rPr lang="pt-PT" baseline="0" smtClean="0"/>
                        <a:t> em resumo, em síntese, em suma</a:t>
                      </a:r>
                      <a:endParaRPr lang="cs-CZ"/>
                    </a:p>
                  </a:txBody>
                  <a:tcPr/>
                </a:tc>
              </a:tr>
              <a:tr h="370840">
                <a:tc>
                  <a:txBody>
                    <a:bodyPr/>
                    <a:lstStyle/>
                    <a:p>
                      <a:r>
                        <a:rPr lang="pt-PT" smtClean="0"/>
                        <a:t>explicitação – particularização</a:t>
                      </a:r>
                      <a:endParaRPr lang="cs-CZ"/>
                    </a:p>
                  </a:txBody>
                  <a:tcPr/>
                </a:tc>
                <a:tc>
                  <a:txBody>
                    <a:bodyPr/>
                    <a:lstStyle/>
                    <a:p>
                      <a:r>
                        <a:rPr lang="pt-PT" smtClean="0"/>
                        <a:t>especificamente,</a:t>
                      </a:r>
                      <a:r>
                        <a:rPr lang="pt-PT" baseline="0" smtClean="0"/>
                        <a:t> nomeadamente, isto é, ou seja, quer dizer, por exemplo, em particular</a:t>
                      </a:r>
                      <a:endParaRPr lang="cs-CZ"/>
                    </a:p>
                  </a:txBody>
                  <a:tcPr/>
                </a:tc>
              </a:tr>
              <a:tr h="370840">
                <a:tc>
                  <a:txBody>
                    <a:bodyPr/>
                    <a:lstStyle/>
                    <a:p>
                      <a:r>
                        <a:rPr lang="pt-PT" smtClean="0"/>
                        <a:t>sequência</a:t>
                      </a:r>
                      <a:r>
                        <a:rPr lang="pt-PT" baseline="0" smtClean="0"/>
                        <a:t>  temporal</a:t>
                      </a:r>
                      <a:endParaRPr lang="cs-CZ"/>
                    </a:p>
                  </a:txBody>
                  <a:tcPr/>
                </a:tc>
                <a:tc>
                  <a:txBody>
                    <a:bodyPr/>
                    <a:lstStyle/>
                    <a:p>
                      <a:r>
                        <a:rPr lang="pt-PT" smtClean="0"/>
                        <a:t>antes, durante, então, entretanto, depois, em seguida</a:t>
                      </a:r>
                      <a:endParaRPr lang="cs-CZ"/>
                    </a:p>
                  </a:txBody>
                  <a:tcPr/>
                </a:tc>
              </a:tr>
              <a:tr h="370840">
                <a:tc>
                  <a:txBody>
                    <a:bodyPr/>
                    <a:lstStyle/>
                    <a:p>
                      <a:r>
                        <a:rPr lang="pt-PT" smtClean="0"/>
                        <a:t>inferência</a:t>
                      </a:r>
                      <a:endParaRPr lang="cs-CZ"/>
                    </a:p>
                  </a:txBody>
                  <a:tcPr/>
                </a:tc>
                <a:tc>
                  <a:txBody>
                    <a:bodyPr/>
                    <a:lstStyle/>
                    <a:p>
                      <a:r>
                        <a:rPr lang="pt-PT" smtClean="0"/>
                        <a:t>assim, consequentemente,</a:t>
                      </a:r>
                      <a:r>
                        <a:rPr lang="pt-PT" baseline="0" smtClean="0"/>
                        <a:t> daí, então, logo, pois, deste modo, em consequência, portanto, por conseguinte, por esta razão</a:t>
                      </a:r>
                      <a:endParaRPr lang="cs-CZ"/>
                    </a:p>
                  </a:txBody>
                  <a:tcPr/>
                </a:tc>
              </a:tr>
              <a:tr h="370840">
                <a:tc>
                  <a:txBody>
                    <a:bodyPr/>
                    <a:lstStyle/>
                    <a:p>
                      <a:r>
                        <a:rPr lang="pt-PT" smtClean="0"/>
                        <a:t>contraste substitutivo</a:t>
                      </a:r>
                      <a:endParaRPr lang="cs-CZ"/>
                    </a:p>
                  </a:txBody>
                  <a:tcPr/>
                </a:tc>
                <a:tc>
                  <a:txBody>
                    <a:bodyPr/>
                    <a:lstStyle/>
                    <a:p>
                      <a:r>
                        <a:rPr lang="pt-PT" smtClean="0"/>
                        <a:t>mais correctamente,</a:t>
                      </a:r>
                      <a:r>
                        <a:rPr lang="pt-PT" baseline="0" smtClean="0"/>
                        <a:t> mais precisamente, ou melhor, por outras palavras</a:t>
                      </a:r>
                      <a:endParaRPr lang="cs-CZ"/>
                    </a:p>
                  </a:txBody>
                  <a:tcPr/>
                </a:tc>
              </a:tr>
              <a:tr h="370840">
                <a:tc>
                  <a:txBody>
                    <a:bodyPr/>
                    <a:lstStyle/>
                    <a:p>
                      <a:r>
                        <a:rPr lang="pt-PT" smtClean="0"/>
                        <a:t>constrase antitético</a:t>
                      </a:r>
                    </a:p>
                  </a:txBody>
                  <a:tcPr/>
                </a:tc>
                <a:tc>
                  <a:txBody>
                    <a:bodyPr/>
                    <a:lstStyle/>
                    <a:p>
                      <a:r>
                        <a:rPr lang="pt-PT" smtClean="0"/>
                        <a:t>contrariamente, já, ora, agora, em vez de, pelo contrário, por oposição</a:t>
                      </a:r>
                      <a:endParaRPr lang="cs-CZ"/>
                    </a:p>
                  </a:txBody>
                  <a:tcPr/>
                </a:tc>
              </a:tr>
              <a:tr h="370840">
                <a:tc>
                  <a:txBody>
                    <a:bodyPr/>
                    <a:lstStyle/>
                    <a:p>
                      <a:r>
                        <a:rPr lang="pt-PT" smtClean="0"/>
                        <a:t>contraste concessivo</a:t>
                      </a:r>
                      <a:endParaRPr lang="cs-CZ"/>
                    </a:p>
                  </a:txBody>
                  <a:tcPr/>
                </a:tc>
                <a:tc>
                  <a:txBody>
                    <a:bodyPr/>
                    <a:lstStyle/>
                    <a:p>
                      <a:r>
                        <a:rPr lang="pt-PT" smtClean="0"/>
                        <a:t>ainda</a:t>
                      </a:r>
                      <a:r>
                        <a:rPr lang="pt-PT" baseline="0" smtClean="0"/>
                        <a:t> assim, mesmo assim, apesar de, contudo, no entanto</a:t>
                      </a:r>
                      <a:endParaRPr lang="cs-CZ"/>
                    </a:p>
                  </a:txBody>
                  <a:tcPr/>
                </a:tc>
              </a:tr>
            </a:tbl>
          </a:graphicData>
        </a:graphic>
      </p:graphicFrame>
    </p:spTree>
    <p:extLst>
      <p:ext uri="{BB962C8B-B14F-4D97-AF65-F5344CB8AC3E}">
        <p14:creationId xmlns:p14="http://schemas.microsoft.com/office/powerpoint/2010/main" val="3816449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40000"/>
              <a:lumOff val="60000"/>
            </a:schemeClr>
          </a:solidFill>
        </p:spPr>
        <p:txBody>
          <a:bodyPr/>
          <a:lstStyle/>
          <a:p>
            <a:r>
              <a:rPr lang="pt-PT" b="1" smtClean="0">
                <a:solidFill>
                  <a:schemeClr val="accent5">
                    <a:lumMod val="75000"/>
                  </a:schemeClr>
                </a:solidFill>
              </a:rPr>
              <a:t>conexões subordinativas</a:t>
            </a:r>
            <a:endParaRPr lang="cs-CZ" b="1">
              <a:solidFill>
                <a:schemeClr val="accent5">
                  <a:lumMod val="75000"/>
                </a:schemeClr>
              </a:solidFill>
            </a:endParaRPr>
          </a:p>
        </p:txBody>
      </p:sp>
      <p:sp>
        <p:nvSpPr>
          <p:cNvPr id="3" name="Zástupný symbol pro obsah 2"/>
          <p:cNvSpPr>
            <a:spLocks noGrp="1"/>
          </p:cNvSpPr>
          <p:nvPr>
            <p:ph idx="1"/>
          </p:nvPr>
        </p:nvSpPr>
        <p:spPr/>
        <p:txBody>
          <a:bodyPr>
            <a:normAutofit/>
          </a:bodyPr>
          <a:lstStyle/>
          <a:p>
            <a:pPr marL="0" indent="0">
              <a:buNone/>
            </a:pPr>
            <a:endParaRPr lang="pt-PT" smtClean="0"/>
          </a:p>
        </p:txBody>
      </p:sp>
      <p:graphicFrame>
        <p:nvGraphicFramePr>
          <p:cNvPr id="4" name="Tabulka 3"/>
          <p:cNvGraphicFramePr>
            <a:graphicFrameLocks noGrp="1"/>
          </p:cNvGraphicFramePr>
          <p:nvPr>
            <p:extLst>
              <p:ext uri="{D42A27DB-BD31-4B8C-83A1-F6EECF244321}">
                <p14:modId xmlns:p14="http://schemas.microsoft.com/office/powerpoint/2010/main" val="2698636690"/>
              </p:ext>
            </p:extLst>
          </p:nvPr>
        </p:nvGraphicFramePr>
        <p:xfrm>
          <a:off x="611560" y="1600042"/>
          <a:ext cx="8136904" cy="4526210"/>
        </p:xfrm>
        <a:graphic>
          <a:graphicData uri="http://schemas.openxmlformats.org/drawingml/2006/table">
            <a:tbl>
              <a:tblPr firstRow="1" firstCol="1" bandRow="1">
                <a:tableStyleId>{5C22544A-7EE6-4342-B048-85BDC9FD1C3A}</a:tableStyleId>
              </a:tblPr>
              <a:tblGrid>
                <a:gridCol w="4104456"/>
                <a:gridCol w="4032448"/>
              </a:tblGrid>
              <a:tr h="502885">
                <a:tc>
                  <a:txBody>
                    <a:bodyPr/>
                    <a:lstStyle/>
                    <a:p>
                      <a:pPr algn="ctr">
                        <a:lnSpc>
                          <a:spcPct val="150000"/>
                        </a:lnSpc>
                        <a:spcAft>
                          <a:spcPts val="0"/>
                        </a:spcAft>
                      </a:pPr>
                      <a:r>
                        <a:rPr lang="pt-PT" sz="1100">
                          <a:effectLst/>
                        </a:rPr>
                        <a:t>tipo de oração adverbial de acordo com a classe semântica</a:t>
                      </a:r>
                      <a:endParaRPr lang="cs-CZ" sz="1000">
                        <a:effectLst/>
                        <a:latin typeface="Calibri"/>
                        <a:ea typeface="Calibri"/>
                        <a:cs typeface="Times New Roman"/>
                      </a:endParaRPr>
                    </a:p>
                  </a:txBody>
                  <a:tcPr marL="62861" marR="62861" marT="0" marB="0"/>
                </a:tc>
                <a:tc>
                  <a:txBody>
                    <a:bodyPr/>
                    <a:lstStyle/>
                    <a:p>
                      <a:pPr algn="ctr">
                        <a:lnSpc>
                          <a:spcPct val="150000"/>
                        </a:lnSpc>
                        <a:spcAft>
                          <a:spcPts val="0"/>
                        </a:spcAft>
                      </a:pPr>
                      <a:r>
                        <a:rPr lang="pt-PT" sz="1100">
                          <a:effectLst/>
                        </a:rPr>
                        <a:t>exemplo</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comparativas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Ele falou tão baixinho que ninguém ouviu nada.</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temporais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Come do bolo antes que se acabe.</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causais e explicativas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O filho está feliz porque recebeu do pai um carrinho.</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finais e resultativas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Abrimos a janela para arejar a sala.</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concessivas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Embora estivesse doente, ajudou-me no trabalho.</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condicionais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Caso te atrases, avisa-me. </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de circunstância negativa</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Saí sem que me despedisse.</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de modo (relativa livre)</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Preparei tudo como me pediste.</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de lugar (relativa livre)</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Fui (a)onde eles foram.</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conformativas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Segundo a polícia avisou, o assaltante foi detido. </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de comentário</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Como é sabido, o português é uma língua mundial.</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contrastivas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Enquanto o Martinho é louro,  o Tomás é moreno.</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contrapositivas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Ele foi a pé quando podia ter apanhado um táxi. </a:t>
                      </a:r>
                      <a:endParaRPr lang="cs-CZ" sz="1000">
                        <a:effectLst/>
                        <a:latin typeface="Calibri"/>
                        <a:ea typeface="Calibri"/>
                        <a:cs typeface="Times New Roman"/>
                      </a:endParaRPr>
                    </a:p>
                  </a:txBody>
                  <a:tcPr marL="62861" marR="62861" marT="0" marB="0"/>
                </a:tc>
              </a:tr>
              <a:tr h="251442">
                <a:tc>
                  <a:txBody>
                    <a:bodyPr/>
                    <a:lstStyle/>
                    <a:p>
                      <a:pPr algn="just">
                        <a:lnSpc>
                          <a:spcPct val="150000"/>
                        </a:lnSpc>
                        <a:spcAft>
                          <a:spcPts val="0"/>
                        </a:spcAft>
                      </a:pPr>
                      <a:r>
                        <a:rPr lang="pt-PT" sz="1100">
                          <a:effectLst/>
                        </a:rPr>
                        <a:t>orações  substitutivas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Em vez de ele ir para escola, foi ao ZOO.</a:t>
                      </a:r>
                      <a:endParaRPr lang="cs-CZ" sz="1000">
                        <a:effectLst/>
                        <a:latin typeface="Calibri"/>
                        <a:ea typeface="Calibri"/>
                        <a:cs typeface="Times New Roman"/>
                      </a:endParaRPr>
                    </a:p>
                  </a:txBody>
                  <a:tcPr marL="62861" marR="62861" marT="0" marB="0"/>
                </a:tc>
              </a:tr>
              <a:tr h="502885">
                <a:tc>
                  <a:txBody>
                    <a:bodyPr/>
                    <a:lstStyle/>
                    <a:p>
                      <a:pPr algn="just">
                        <a:lnSpc>
                          <a:spcPct val="150000"/>
                        </a:lnSpc>
                        <a:spcAft>
                          <a:spcPts val="0"/>
                        </a:spcAft>
                      </a:pPr>
                      <a:r>
                        <a:rPr lang="pt-PT" sz="1100">
                          <a:effectLst/>
                        </a:rPr>
                        <a:t>orações  acrescentativas</a:t>
                      </a:r>
                      <a:endParaRPr lang="cs-CZ" sz="1000">
                        <a:effectLst/>
                        <a:latin typeface="Calibri"/>
                        <a:ea typeface="Calibri"/>
                        <a:cs typeface="Times New Roman"/>
                      </a:endParaRPr>
                    </a:p>
                  </a:txBody>
                  <a:tcPr marL="62861" marR="62861" marT="0" marB="0"/>
                </a:tc>
                <a:tc>
                  <a:txBody>
                    <a:bodyPr/>
                    <a:lstStyle/>
                    <a:p>
                      <a:pPr algn="just">
                        <a:lnSpc>
                          <a:spcPct val="150000"/>
                        </a:lnSpc>
                        <a:spcAft>
                          <a:spcPts val="0"/>
                        </a:spcAft>
                      </a:pPr>
                      <a:r>
                        <a:rPr lang="pt-PT" sz="1100">
                          <a:effectLst/>
                        </a:rPr>
                        <a:t>Para além de saber falar português, esta senhora sabe falar chinês. </a:t>
                      </a:r>
                      <a:endParaRPr lang="cs-CZ" sz="1000">
                        <a:effectLst/>
                        <a:latin typeface="Calibri"/>
                        <a:ea typeface="Calibri"/>
                        <a:cs typeface="Times New Roman"/>
                      </a:endParaRPr>
                    </a:p>
                  </a:txBody>
                  <a:tcPr marL="62861" marR="62861" marT="0" marB="0"/>
                </a:tc>
              </a:tr>
            </a:tbl>
          </a:graphicData>
        </a:graphic>
      </p:graphicFrame>
    </p:spTree>
    <p:extLst>
      <p:ext uri="{BB962C8B-B14F-4D97-AF65-F5344CB8AC3E}">
        <p14:creationId xmlns:p14="http://schemas.microsoft.com/office/powerpoint/2010/main" val="3998706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b="1" smtClean="0">
                <a:solidFill>
                  <a:schemeClr val="accent2">
                    <a:lumMod val="75000"/>
                  </a:schemeClr>
                </a:solidFill>
              </a:rPr>
              <a:t>3. COESÃO TEMPORAL </a:t>
            </a:r>
            <a:endParaRPr lang="cs-CZ" b="1">
              <a:solidFill>
                <a:schemeClr val="accent2">
                  <a:lumMod val="75000"/>
                </a:schemeClr>
              </a:solidFill>
            </a:endParaRPr>
          </a:p>
        </p:txBody>
      </p:sp>
      <p:sp>
        <p:nvSpPr>
          <p:cNvPr id="3" name="Zástupný symbol pro obsah 2"/>
          <p:cNvSpPr>
            <a:spLocks noGrp="1"/>
          </p:cNvSpPr>
          <p:nvPr>
            <p:ph idx="1"/>
          </p:nvPr>
        </p:nvSpPr>
        <p:spPr/>
        <p:txBody>
          <a:bodyPr/>
          <a:lstStyle/>
          <a:p>
            <a:r>
              <a:rPr lang="pt-PT" smtClean="0"/>
              <a:t>assegura a correcta sequencialização e localização temporal dos enunciadosç</a:t>
            </a:r>
          </a:p>
          <a:p>
            <a:r>
              <a:rPr lang="pt-PT" smtClean="0"/>
              <a:t>a coesão temporal é assegurada através da utilização de:</a:t>
            </a:r>
          </a:p>
          <a:p>
            <a:pPr lvl="1"/>
            <a:r>
              <a:rPr lang="pt-PT" smtClean="0"/>
              <a:t>certos tempos verbais</a:t>
            </a:r>
          </a:p>
          <a:p>
            <a:pPr lvl="1"/>
            <a:r>
              <a:rPr lang="pt-PT" smtClean="0"/>
              <a:t>expressões adverbiais ou preposicionais de valore temporal</a:t>
            </a:r>
          </a:p>
        </p:txBody>
      </p:sp>
    </p:spTree>
    <p:extLst>
      <p:ext uri="{BB962C8B-B14F-4D97-AF65-F5344CB8AC3E}">
        <p14:creationId xmlns:p14="http://schemas.microsoft.com/office/powerpoint/2010/main" val="30536537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b="1" smtClean="0">
                <a:solidFill>
                  <a:schemeClr val="accent4">
                    <a:lumMod val="75000"/>
                  </a:schemeClr>
                </a:solidFill>
              </a:rPr>
              <a:t>4. PARALELISMO ESTRUTURAL</a:t>
            </a:r>
            <a:endParaRPr lang="cs-CZ" b="1">
              <a:solidFill>
                <a:schemeClr val="accent4">
                  <a:lumMod val="75000"/>
                </a:schemeClr>
              </a:solidFill>
            </a:endParaRPr>
          </a:p>
        </p:txBody>
      </p:sp>
      <p:sp>
        <p:nvSpPr>
          <p:cNvPr id="3" name="Zástupný symbol pro obsah 2"/>
          <p:cNvSpPr>
            <a:spLocks noGrp="1"/>
          </p:cNvSpPr>
          <p:nvPr>
            <p:ph idx="1"/>
          </p:nvPr>
        </p:nvSpPr>
        <p:spPr/>
        <p:txBody>
          <a:bodyPr/>
          <a:lstStyle/>
          <a:p>
            <a:pPr marL="0" indent="0" algn="just">
              <a:buNone/>
            </a:pPr>
            <a:endParaRPr lang="pt-PT" smtClean="0"/>
          </a:p>
          <a:p>
            <a:pPr marL="0" indent="0" algn="just">
              <a:buNone/>
            </a:pPr>
            <a:r>
              <a:rPr lang="pt-PT" smtClean="0"/>
              <a:t>o paralelismo estrutural é um processo que assegura a coesão textual e que consiste em pesença de </a:t>
            </a:r>
            <a:r>
              <a:rPr lang="pt-PT" b="1" smtClean="0"/>
              <a:t>traços gramaticais comuns </a:t>
            </a:r>
            <a:r>
              <a:rPr lang="pt-PT" smtClean="0"/>
              <a:t>(tempo, aspecto, diátese) da mesma ordem de palavras ou da mesma estrutura frásica em fragmentos textuais contínguos. Tais fragmentos textuais são, portanto, paralelos estruturalmente. </a:t>
            </a:r>
          </a:p>
          <a:p>
            <a:endParaRPr lang="cs-CZ"/>
          </a:p>
        </p:txBody>
      </p:sp>
    </p:spTree>
    <p:extLst>
      <p:ext uri="{BB962C8B-B14F-4D97-AF65-F5344CB8AC3E}">
        <p14:creationId xmlns:p14="http://schemas.microsoft.com/office/powerpoint/2010/main" val="35701175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cs-CZ" i="1" smtClean="0"/>
              <a:t>Exemplifica</a:t>
            </a:r>
            <a:r>
              <a:rPr lang="pt-PT" smtClean="0"/>
              <a:t>ção</a:t>
            </a:r>
            <a:endParaRPr lang="cs-CZ"/>
          </a:p>
        </p:txBody>
      </p:sp>
      <p:sp>
        <p:nvSpPr>
          <p:cNvPr id="3" name="Zástupný symbol pro obsah 2"/>
          <p:cNvSpPr>
            <a:spLocks noGrp="1"/>
          </p:cNvSpPr>
          <p:nvPr>
            <p:ph idx="1"/>
          </p:nvPr>
        </p:nvSpPr>
        <p:spPr/>
        <p:txBody>
          <a:bodyPr/>
          <a:lstStyle/>
          <a:p>
            <a:pPr marL="400050" lvl="1" indent="0">
              <a:buNone/>
            </a:pPr>
            <a:r>
              <a:rPr lang="pt-PT" i="1" smtClean="0"/>
              <a:t>Os navios que entram a barra</a:t>
            </a:r>
          </a:p>
          <a:p>
            <a:pPr marL="400050" lvl="1" indent="0">
              <a:buNone/>
            </a:pPr>
            <a:r>
              <a:rPr lang="pt-PT" i="1" smtClean="0"/>
              <a:t>os navios que saem dos portos</a:t>
            </a:r>
          </a:p>
          <a:p>
            <a:pPr marL="400050" lvl="1" indent="0">
              <a:buNone/>
            </a:pPr>
            <a:r>
              <a:rPr lang="pt-PT" i="1" smtClean="0"/>
              <a:t>os navios que passam </a:t>
            </a:r>
            <a:r>
              <a:rPr lang="pt-PT" smtClean="0"/>
              <a:t>ao longe...</a:t>
            </a:r>
          </a:p>
          <a:p>
            <a:pPr marL="400050" lvl="1" indent="0">
              <a:buNone/>
            </a:pPr>
            <a:endParaRPr lang="pt-PT"/>
          </a:p>
          <a:p>
            <a:pPr marL="400050" lvl="1" indent="0">
              <a:buNone/>
            </a:pPr>
            <a:r>
              <a:rPr lang="pt-PT" smtClean="0"/>
              <a:t>as expressões nominais em posição inicial apresentam a mesma estrutura</a:t>
            </a:r>
            <a:endParaRPr lang="cs-CZ"/>
          </a:p>
        </p:txBody>
      </p:sp>
    </p:spTree>
    <p:extLst>
      <p:ext uri="{BB962C8B-B14F-4D97-AF65-F5344CB8AC3E}">
        <p14:creationId xmlns:p14="http://schemas.microsoft.com/office/powerpoint/2010/main" val="2892746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lstStyle/>
          <a:p>
            <a:pPr marL="400050" lvl="1" indent="0">
              <a:buNone/>
            </a:pPr>
            <a:endParaRPr lang="pt-PT" i="1" smtClean="0"/>
          </a:p>
          <a:p>
            <a:pPr marL="400050" lvl="1" indent="0">
              <a:buNone/>
            </a:pPr>
            <a:endParaRPr lang="pt-PT" i="1" smtClean="0"/>
          </a:p>
          <a:p>
            <a:pPr marL="400050" lvl="1" indent="0">
              <a:buNone/>
            </a:pPr>
            <a:r>
              <a:rPr lang="pt-PT" i="1" smtClean="0"/>
              <a:t>    Quem tudo quer               tudo perde</a:t>
            </a:r>
            <a:r>
              <a:rPr lang="pt-PT" smtClean="0"/>
              <a:t>. </a:t>
            </a:r>
          </a:p>
          <a:p>
            <a:pPr lvl="1"/>
            <a:r>
              <a:rPr lang="pt-PT" u="sng" smtClean="0"/>
              <a:t>sujeito </a:t>
            </a:r>
            <a:r>
              <a:rPr lang="pt-PT" u="sng"/>
              <a:t>objeto </a:t>
            </a:r>
            <a:r>
              <a:rPr lang="pt-PT" u="sng" smtClean="0"/>
              <a:t>verbo</a:t>
            </a:r>
            <a:r>
              <a:rPr lang="pt-PT" smtClean="0"/>
              <a:t> =   </a:t>
            </a:r>
            <a:r>
              <a:rPr lang="pt-PT" u="sng"/>
              <a:t>sujeito </a:t>
            </a:r>
            <a:r>
              <a:rPr lang="pt-PT" u="sng"/>
              <a:t>objeto </a:t>
            </a:r>
            <a:r>
              <a:rPr lang="pt-PT" u="sng" smtClean="0"/>
              <a:t>verbo</a:t>
            </a:r>
          </a:p>
          <a:p>
            <a:pPr lvl="1"/>
            <a:endParaRPr lang="pt-PT"/>
          </a:p>
          <a:p>
            <a:pPr lvl="1"/>
            <a:r>
              <a:rPr lang="pt-PT" smtClean="0"/>
              <a:t>a mesma ordem de palavras : </a:t>
            </a:r>
            <a:r>
              <a:rPr lang="pt-PT" b="1" smtClean="0"/>
              <a:t>sujeito objeto verbo</a:t>
            </a:r>
            <a:endParaRPr lang="cs-CZ" b="1"/>
          </a:p>
        </p:txBody>
      </p:sp>
    </p:spTree>
    <p:extLst>
      <p:ext uri="{BB962C8B-B14F-4D97-AF65-F5344CB8AC3E}">
        <p14:creationId xmlns:p14="http://schemas.microsoft.com/office/powerpoint/2010/main" val="2904646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lstStyle/>
          <a:p>
            <a:r>
              <a:rPr lang="pt-PT" b="1" smtClean="0">
                <a:solidFill>
                  <a:srgbClr val="FF0000"/>
                </a:solidFill>
              </a:rPr>
              <a:t>1. COESÃO FRÁSICA</a:t>
            </a:r>
            <a:endParaRPr lang="cs-CZ" b="1">
              <a:solidFill>
                <a:srgbClr val="FF0000"/>
              </a:solidFill>
            </a:endParaRPr>
          </a:p>
        </p:txBody>
      </p:sp>
      <p:sp>
        <p:nvSpPr>
          <p:cNvPr id="3" name="Zástupný symbol pro obsah 2"/>
          <p:cNvSpPr>
            <a:spLocks noGrp="1"/>
          </p:cNvSpPr>
          <p:nvPr>
            <p:ph idx="1"/>
          </p:nvPr>
        </p:nvSpPr>
        <p:spPr/>
        <p:txBody>
          <a:bodyPr/>
          <a:lstStyle/>
          <a:p>
            <a:r>
              <a:rPr lang="pt-PT" smtClean="0"/>
              <a:t>assegura uma ligação significativa entre sos elementos linguísticos a nível sintagmático e oracional </a:t>
            </a:r>
          </a:p>
          <a:p>
            <a:r>
              <a:rPr lang="pt-PT" smtClean="0"/>
              <a:t>concordâncias nominais e verbais, ordem de palavras interna dos sintagmas, colocação dos determinantes, quantificadores, adjectivos, pronomes, advérbios, preposições, etc.</a:t>
            </a:r>
          </a:p>
          <a:p>
            <a:pPr marL="0" indent="0">
              <a:buNone/>
            </a:pPr>
            <a:endParaRPr lang="cs-CZ"/>
          </a:p>
        </p:txBody>
      </p:sp>
    </p:spTree>
    <p:extLst>
      <p:ext uri="{BB962C8B-B14F-4D97-AF65-F5344CB8AC3E}">
        <p14:creationId xmlns:p14="http://schemas.microsoft.com/office/powerpoint/2010/main" val="21718651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lstStyle/>
          <a:p>
            <a:endParaRPr lang="pt-PT" smtClean="0"/>
          </a:p>
          <a:p>
            <a:pPr marL="400050" lvl="1" indent="0">
              <a:buNone/>
            </a:pPr>
            <a:r>
              <a:rPr lang="pt-PT" b="1" i="1" smtClean="0"/>
              <a:t>Tu</a:t>
            </a:r>
            <a:r>
              <a:rPr lang="pt-PT" i="1" smtClean="0"/>
              <a:t> o </a:t>
            </a:r>
            <a:r>
              <a:rPr lang="pt-PT" i="1" u="sng" smtClean="0"/>
              <a:t>quiseste</a:t>
            </a:r>
            <a:r>
              <a:rPr lang="pt-PT" i="1" smtClean="0"/>
              <a:t>, </a:t>
            </a:r>
            <a:r>
              <a:rPr lang="pt-PT" b="1" i="1" smtClean="0"/>
              <a:t>tu</a:t>
            </a:r>
            <a:r>
              <a:rPr lang="pt-PT" i="1" smtClean="0"/>
              <a:t> lá </a:t>
            </a:r>
            <a:r>
              <a:rPr lang="pt-PT" i="1" u="sng" smtClean="0"/>
              <a:t>sabes.</a:t>
            </a:r>
          </a:p>
          <a:p>
            <a:pPr marL="400050" lvl="1" indent="0">
              <a:buNone/>
            </a:pPr>
            <a:endParaRPr lang="pt-PT" smtClean="0"/>
          </a:p>
          <a:p>
            <a:pPr marL="400050" lvl="1" indent="0">
              <a:buNone/>
            </a:pPr>
            <a:r>
              <a:rPr lang="pt-PT" smtClean="0"/>
              <a:t>As duas frases apesentam uma ordem de palavras idêntica, com o </a:t>
            </a:r>
            <a:r>
              <a:rPr lang="pt-PT" b="1" smtClean="0"/>
              <a:t>verbo em posição final </a:t>
            </a:r>
            <a:r>
              <a:rPr lang="pt-PT" smtClean="0"/>
              <a:t>a </a:t>
            </a:r>
            <a:r>
              <a:rPr lang="pt-PT" b="1" smtClean="0"/>
              <a:t>reiteração do sujeito</a:t>
            </a:r>
            <a:endParaRPr lang="cs-CZ" b="1"/>
          </a:p>
        </p:txBody>
      </p:sp>
    </p:spTree>
    <p:extLst>
      <p:ext uri="{BB962C8B-B14F-4D97-AF65-F5344CB8AC3E}">
        <p14:creationId xmlns:p14="http://schemas.microsoft.com/office/powerpoint/2010/main" val="16329537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Exemplificação</a:t>
            </a:r>
            <a:endParaRPr lang="cs-CZ" i="1"/>
          </a:p>
        </p:txBody>
      </p:sp>
      <p:sp>
        <p:nvSpPr>
          <p:cNvPr id="3" name="Zástupný symbol pro obsah 2"/>
          <p:cNvSpPr>
            <a:spLocks noGrp="1"/>
          </p:cNvSpPr>
          <p:nvPr>
            <p:ph idx="1"/>
          </p:nvPr>
        </p:nvSpPr>
        <p:spPr/>
        <p:txBody>
          <a:bodyPr/>
          <a:lstStyle/>
          <a:p>
            <a:pPr marL="400050" lvl="1" indent="0">
              <a:buNone/>
            </a:pPr>
            <a:endParaRPr lang="pt-PT" i="1" smtClean="0"/>
          </a:p>
          <a:p>
            <a:pPr marL="400050" lvl="1" indent="0">
              <a:buNone/>
            </a:pPr>
            <a:r>
              <a:rPr lang="pt-PT" b="1" i="1" smtClean="0"/>
              <a:t>Em Lisboa </a:t>
            </a:r>
            <a:r>
              <a:rPr lang="pt-PT" i="1" u="sng" smtClean="0"/>
              <a:t>está</a:t>
            </a:r>
            <a:r>
              <a:rPr lang="pt-PT" i="1" smtClean="0"/>
              <a:t> calor, </a:t>
            </a:r>
            <a:r>
              <a:rPr lang="pt-PT" b="1" i="1" smtClean="0"/>
              <a:t>no Porto </a:t>
            </a:r>
            <a:r>
              <a:rPr lang="pt-PT" i="1" u="sng" smtClean="0"/>
              <a:t>está</a:t>
            </a:r>
            <a:r>
              <a:rPr lang="pt-PT" i="1" smtClean="0"/>
              <a:t> um frio de rachar</a:t>
            </a:r>
            <a:r>
              <a:rPr lang="pt-PT" smtClean="0"/>
              <a:t>. </a:t>
            </a:r>
          </a:p>
          <a:p>
            <a:endParaRPr lang="pt-PT"/>
          </a:p>
          <a:p>
            <a:pPr marL="400050" lvl="1" indent="0">
              <a:buNone/>
            </a:pPr>
            <a:r>
              <a:rPr lang="pt-PT" smtClean="0"/>
              <a:t>duas frases com </a:t>
            </a:r>
            <a:r>
              <a:rPr lang="pt-PT" b="1" smtClean="0"/>
              <a:t>um adjunto de lugar </a:t>
            </a:r>
            <a:r>
              <a:rPr lang="pt-PT" smtClean="0"/>
              <a:t>em posição inicial, </a:t>
            </a:r>
            <a:r>
              <a:rPr lang="pt-PT" b="1" smtClean="0"/>
              <a:t>reiteração do verbo </a:t>
            </a:r>
            <a:r>
              <a:rPr lang="pt-PT" smtClean="0"/>
              <a:t>e </a:t>
            </a:r>
            <a:r>
              <a:rPr lang="pt-PT" b="1" smtClean="0"/>
              <a:t>oposição semântica</a:t>
            </a:r>
            <a:r>
              <a:rPr lang="pt-PT" smtClean="0"/>
              <a:t> entre a palavra que ocorre à sua direita.</a:t>
            </a:r>
            <a:endParaRPr lang="cs-CZ"/>
          </a:p>
        </p:txBody>
      </p:sp>
    </p:spTree>
    <p:extLst>
      <p:ext uri="{BB962C8B-B14F-4D97-AF65-F5344CB8AC3E}">
        <p14:creationId xmlns:p14="http://schemas.microsoft.com/office/powerpoint/2010/main" val="1595519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Efeito do paralelismo estrutural</a:t>
            </a:r>
            <a:endParaRPr lang="cs-CZ" i="1"/>
          </a:p>
        </p:txBody>
      </p:sp>
      <p:sp>
        <p:nvSpPr>
          <p:cNvPr id="3" name="Zástupný symbol pro obsah 2"/>
          <p:cNvSpPr>
            <a:spLocks noGrp="1"/>
          </p:cNvSpPr>
          <p:nvPr>
            <p:ph idx="1"/>
          </p:nvPr>
        </p:nvSpPr>
        <p:spPr/>
        <p:txBody>
          <a:bodyPr/>
          <a:lstStyle/>
          <a:p>
            <a:pPr algn="just"/>
            <a:r>
              <a:rPr lang="pt-PT" smtClean="0"/>
              <a:t>Por um lado, a ocorrência do paralelismo estrutural apresenta semelhanças em partes curtas de um texto, por outro lado reforça o interesse por saber as diferenças. OU seja,  na frase: </a:t>
            </a:r>
          </a:p>
          <a:p>
            <a:pPr marL="342900" lvl="1" indent="-342900">
              <a:buFont typeface="Arial" panose="020B0604020202020204" pitchFamily="34" charset="0"/>
              <a:buChar char="•"/>
            </a:pPr>
            <a:r>
              <a:rPr lang="pt-PT" b="1" i="1"/>
              <a:t>Em Lisboa </a:t>
            </a:r>
            <a:r>
              <a:rPr lang="pt-PT" i="1" u="sng"/>
              <a:t>está</a:t>
            </a:r>
            <a:r>
              <a:rPr lang="pt-PT" i="1"/>
              <a:t> calor, </a:t>
            </a:r>
            <a:r>
              <a:rPr lang="pt-PT" b="1" i="1"/>
              <a:t>no Porto </a:t>
            </a:r>
            <a:r>
              <a:rPr lang="pt-PT" i="1" u="sng"/>
              <a:t>está</a:t>
            </a:r>
            <a:r>
              <a:rPr lang="pt-PT" i="1"/>
              <a:t> um frio de rachar</a:t>
            </a:r>
            <a:r>
              <a:rPr lang="pt-PT"/>
              <a:t>. </a:t>
            </a:r>
          </a:p>
          <a:p>
            <a:r>
              <a:rPr lang="pt-PT" smtClean="0"/>
              <a:t>as partes idênticas reforçam o nexo comparativo entre as duas frases. </a:t>
            </a:r>
            <a:endParaRPr lang="cs-CZ"/>
          </a:p>
        </p:txBody>
      </p:sp>
    </p:spTree>
    <p:extLst>
      <p:ext uri="{BB962C8B-B14F-4D97-AF65-F5344CB8AC3E}">
        <p14:creationId xmlns:p14="http://schemas.microsoft.com/office/powerpoint/2010/main" val="4722594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b="1" smtClean="0">
                <a:solidFill>
                  <a:schemeClr val="accent4">
                    <a:lumMod val="75000"/>
                  </a:schemeClr>
                </a:solidFill>
              </a:rPr>
              <a:t>5.COESÃO REFERENCIAL</a:t>
            </a:r>
            <a:endParaRPr lang="cs-CZ" b="1">
              <a:solidFill>
                <a:schemeClr val="accent4">
                  <a:lumMod val="75000"/>
                </a:schemeClr>
              </a:solidFill>
            </a:endParaRPr>
          </a:p>
        </p:txBody>
      </p:sp>
      <p:sp>
        <p:nvSpPr>
          <p:cNvPr id="3" name="Zástupný symbol pro obsah 2"/>
          <p:cNvSpPr>
            <a:spLocks noGrp="1"/>
          </p:cNvSpPr>
          <p:nvPr>
            <p:ph idx="1"/>
          </p:nvPr>
        </p:nvSpPr>
        <p:spPr/>
        <p:txBody>
          <a:bodyPr>
            <a:normAutofit lnSpcReduction="10000"/>
          </a:bodyPr>
          <a:lstStyle/>
          <a:p>
            <a:pPr marL="0" indent="0" algn="just">
              <a:buNone/>
            </a:pPr>
            <a:r>
              <a:rPr lang="pt-PT" smtClean="0"/>
              <a:t>É a propriedade de qualquer texto em que se assinale, através da utilização de formas linguísticas apropriadas, que os indivíduos designados por uma dada expressão são introduzidos pela primeira vez no texto, já foram mencionados no discurso anterior, se situam no espaço físico perceptível pelo locutor ou pelo alocutário, existem ou não como objectos </a:t>
            </a:r>
          </a:p>
          <a:p>
            <a:pPr marL="0" indent="0" algn="just">
              <a:buNone/>
            </a:pPr>
            <a:r>
              <a:rPr lang="pt-PT" smtClean="0"/>
              <a:t>únicos na memória destes. </a:t>
            </a:r>
            <a:endParaRPr lang="cs-CZ"/>
          </a:p>
        </p:txBody>
      </p:sp>
    </p:spTree>
    <p:extLst>
      <p:ext uri="{BB962C8B-B14F-4D97-AF65-F5344CB8AC3E}">
        <p14:creationId xmlns:p14="http://schemas.microsoft.com/office/powerpoint/2010/main" val="1655249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tipos de coesão referencial</a:t>
            </a:r>
            <a:endParaRPr lang="cs-CZ" i="1"/>
          </a:p>
        </p:txBody>
      </p:sp>
      <p:sp>
        <p:nvSpPr>
          <p:cNvPr id="3" name="Zástupný symbol pro obsah 2"/>
          <p:cNvSpPr>
            <a:spLocks noGrp="1"/>
          </p:cNvSpPr>
          <p:nvPr>
            <p:ph idx="1"/>
          </p:nvPr>
        </p:nvSpPr>
        <p:spPr/>
        <p:txBody>
          <a:bodyPr/>
          <a:lstStyle/>
          <a:p>
            <a:pPr marL="514350" indent="-514350">
              <a:buFont typeface="+mj-lt"/>
              <a:buAutoNum type="arabicPeriod"/>
            </a:pPr>
            <a:endParaRPr lang="pt-PT" smtClean="0"/>
          </a:p>
          <a:p>
            <a:pPr marL="514350" indent="-514350">
              <a:buFont typeface="+mj-lt"/>
              <a:buAutoNum type="arabicPeriod"/>
            </a:pPr>
            <a:endParaRPr lang="pt-PT"/>
          </a:p>
          <a:p>
            <a:pPr marL="514350" indent="-514350" algn="ctr">
              <a:buFont typeface="+mj-lt"/>
              <a:buAutoNum type="arabicPeriod"/>
            </a:pPr>
            <a:r>
              <a:rPr lang="pt-PT" b="1" smtClean="0"/>
              <a:t>coesão exofórica</a:t>
            </a:r>
          </a:p>
          <a:p>
            <a:pPr marL="514350" indent="-514350" algn="ctr">
              <a:buFont typeface="+mj-lt"/>
              <a:buAutoNum type="arabicPeriod"/>
            </a:pPr>
            <a:r>
              <a:rPr lang="pt-PT" b="1" smtClean="0"/>
              <a:t>coesão endofórica</a:t>
            </a:r>
          </a:p>
        </p:txBody>
      </p:sp>
    </p:spTree>
    <p:extLst>
      <p:ext uri="{BB962C8B-B14F-4D97-AF65-F5344CB8AC3E}">
        <p14:creationId xmlns:p14="http://schemas.microsoft.com/office/powerpoint/2010/main" val="14081705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coesão exofórica</a:t>
            </a:r>
            <a:endParaRPr lang="cs-CZ" i="1"/>
          </a:p>
        </p:txBody>
      </p:sp>
      <p:sp>
        <p:nvSpPr>
          <p:cNvPr id="3" name="Zástupný symbol pro obsah 2"/>
          <p:cNvSpPr>
            <a:spLocks noGrp="1"/>
          </p:cNvSpPr>
          <p:nvPr>
            <p:ph idx="1"/>
          </p:nvPr>
        </p:nvSpPr>
        <p:spPr/>
        <p:txBody>
          <a:bodyPr>
            <a:normAutofit fontScale="92500" lnSpcReduction="20000"/>
          </a:bodyPr>
          <a:lstStyle/>
          <a:p>
            <a:r>
              <a:rPr lang="pt-PT" smtClean="0"/>
              <a:t>a identificação do referente  fora do texto verbal: </a:t>
            </a:r>
          </a:p>
          <a:p>
            <a:endParaRPr lang="pt-PT"/>
          </a:p>
          <a:p>
            <a:pPr marL="0" indent="0">
              <a:buNone/>
            </a:pPr>
            <a:r>
              <a:rPr lang="pt-PT" i="1" smtClean="0"/>
              <a:t>“Bolas</a:t>
            </a:r>
            <a:r>
              <a:rPr lang="pt-PT" smtClean="0"/>
              <a:t>! Este é mesmo chato!” –comentário acerca de um indivíduo com quem os participantes do diálogo acabaram de estar.</a:t>
            </a:r>
          </a:p>
          <a:p>
            <a:endParaRPr lang="pt-PT" smtClean="0"/>
          </a:p>
          <a:p>
            <a:pPr marL="0" indent="0">
              <a:buNone/>
            </a:pPr>
            <a:r>
              <a:rPr lang="pt-PT" smtClean="0"/>
              <a:t>“</a:t>
            </a:r>
            <a:r>
              <a:rPr lang="pt-PT" i="1" smtClean="0"/>
              <a:t>O meu </a:t>
            </a:r>
            <a:r>
              <a:rPr lang="pt-PT" smtClean="0"/>
              <a:t>não funciona. Emprestas-me o teu?” (depois de verificar que o seu insqueiro não funciona, o lcoutor pede ao alocutário que lhe empreste o dele).</a:t>
            </a:r>
          </a:p>
        </p:txBody>
      </p:sp>
    </p:spTree>
    <p:extLst>
      <p:ext uri="{BB962C8B-B14F-4D97-AF65-F5344CB8AC3E}">
        <p14:creationId xmlns:p14="http://schemas.microsoft.com/office/powerpoint/2010/main" val="12441395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coesão exofórica</a:t>
            </a:r>
            <a:endParaRPr lang="cs-CZ" i="1"/>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pt-PT" smtClean="0"/>
              <a:t>Quando o locutor considerar que o objecto de que pretende dar conhecimento ao alocutário não tem uma identidade incontroversa no espaço conginito  activado pelo texto, utiliza expressões referenciais indefinidas. </a:t>
            </a:r>
          </a:p>
          <a:p>
            <a:pPr marL="0" indent="0">
              <a:buNone/>
            </a:pPr>
            <a:endParaRPr lang="pt-PT"/>
          </a:p>
          <a:p>
            <a:pPr marL="0" indent="0" algn="ctr">
              <a:buNone/>
            </a:pPr>
            <a:r>
              <a:rPr lang="pt-PT" smtClean="0"/>
              <a:t>“</a:t>
            </a:r>
            <a:r>
              <a:rPr lang="pt-PT"/>
              <a:t>Era uma vez </a:t>
            </a:r>
            <a:r>
              <a:rPr lang="pt-PT" i="1"/>
              <a:t>um príncipe que tinha orelhas de burro</a:t>
            </a:r>
            <a:r>
              <a:rPr lang="pt-PT"/>
              <a:t>. “</a:t>
            </a:r>
          </a:p>
          <a:p>
            <a:pPr algn="ctr"/>
            <a:endParaRPr lang="pt-PT"/>
          </a:p>
          <a:p>
            <a:pPr marL="0" indent="0" algn="ctr">
              <a:buNone/>
            </a:pPr>
            <a:r>
              <a:rPr lang="pt-PT"/>
              <a:t>“Há muito muitos anos, </a:t>
            </a:r>
            <a:r>
              <a:rPr lang="pt-PT" i="1"/>
              <a:t>um jovem de boas famílias </a:t>
            </a:r>
            <a:r>
              <a:rPr lang="pt-PT"/>
              <a:t>foi fzer uma viagem</a:t>
            </a:r>
            <a:endParaRPr lang="cs-CZ"/>
          </a:p>
        </p:txBody>
      </p:sp>
    </p:spTree>
    <p:extLst>
      <p:ext uri="{BB962C8B-B14F-4D97-AF65-F5344CB8AC3E}">
        <p14:creationId xmlns:p14="http://schemas.microsoft.com/office/powerpoint/2010/main" val="3572217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i="1" smtClean="0"/>
              <a:t>coesão endofórica</a:t>
            </a:r>
            <a:endParaRPr lang="cs-CZ" i="1"/>
          </a:p>
        </p:txBody>
      </p:sp>
      <p:sp>
        <p:nvSpPr>
          <p:cNvPr id="3" name="Zástupný symbol pro obsah 2"/>
          <p:cNvSpPr>
            <a:spLocks noGrp="1"/>
          </p:cNvSpPr>
          <p:nvPr>
            <p:ph idx="1"/>
          </p:nvPr>
        </p:nvSpPr>
        <p:spPr/>
        <p:txBody>
          <a:bodyPr>
            <a:normAutofit fontScale="92500" lnSpcReduction="20000"/>
          </a:bodyPr>
          <a:lstStyle/>
          <a:p>
            <a:r>
              <a:rPr lang="pt-PT" smtClean="0"/>
              <a:t>a coesão endofórica é dada pelas relações existentes entre os elementos textuais que constituiem uma cadeia referencial.</a:t>
            </a:r>
          </a:p>
          <a:p>
            <a:endParaRPr lang="pt-PT"/>
          </a:p>
          <a:p>
            <a:r>
              <a:rPr lang="pt-PT" smtClean="0"/>
              <a:t>Ontem vi </a:t>
            </a:r>
            <a:r>
              <a:rPr lang="pt-PT" i="1" smtClean="0"/>
              <a:t>um homem e uma mulher</a:t>
            </a:r>
            <a:r>
              <a:rPr lang="pt-PT" smtClean="0"/>
              <a:t>. </a:t>
            </a:r>
            <a:r>
              <a:rPr lang="pt-PT" i="1" smtClean="0"/>
              <a:t>O homem </a:t>
            </a:r>
            <a:r>
              <a:rPr lang="pt-PT" smtClean="0"/>
              <a:t>trazia um chapéu preto e </a:t>
            </a:r>
            <a:r>
              <a:rPr lang="pt-PT" i="1" smtClean="0"/>
              <a:t>a mulher </a:t>
            </a:r>
            <a:r>
              <a:rPr lang="pt-PT" smtClean="0"/>
              <a:t>estava vestida de branco. (</a:t>
            </a:r>
            <a:r>
              <a:rPr lang="pt-PT" b="1" smtClean="0"/>
              <a:t>referência anafórica</a:t>
            </a:r>
            <a:r>
              <a:rPr lang="pt-PT" smtClean="0"/>
              <a:t>)</a:t>
            </a:r>
          </a:p>
          <a:p>
            <a:endParaRPr lang="pt-PT"/>
          </a:p>
          <a:p>
            <a:r>
              <a:rPr lang="pt-PT" smtClean="0"/>
              <a:t>Dá-me o dinheiro, que é meu. (</a:t>
            </a:r>
            <a:r>
              <a:rPr lang="pt-PT" b="1" smtClean="0"/>
              <a:t>referência catafórica</a:t>
            </a:r>
            <a:r>
              <a:rPr lang="pt-PT" smtClean="0"/>
              <a:t>).</a:t>
            </a:r>
          </a:p>
          <a:p>
            <a:endParaRPr lang="pt-PT"/>
          </a:p>
          <a:p>
            <a:endParaRPr lang="cs-CZ"/>
          </a:p>
        </p:txBody>
      </p:sp>
    </p:spTree>
    <p:extLst>
      <p:ext uri="{BB962C8B-B14F-4D97-AF65-F5344CB8AC3E}">
        <p14:creationId xmlns:p14="http://schemas.microsoft.com/office/powerpoint/2010/main" val="18416056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pt-PT" b="1" smtClean="0">
                <a:solidFill>
                  <a:schemeClr val="bg1">
                    <a:lumMod val="50000"/>
                  </a:schemeClr>
                </a:solidFill>
              </a:rPr>
              <a:t>6. COESÃO LEXICAL </a:t>
            </a:r>
            <a:endParaRPr lang="cs-CZ" b="1">
              <a:solidFill>
                <a:schemeClr val="bg1">
                  <a:lumMod val="50000"/>
                </a:schemeClr>
              </a:solidFill>
            </a:endParaRPr>
          </a:p>
        </p:txBody>
      </p:sp>
      <p:sp>
        <p:nvSpPr>
          <p:cNvPr id="3" name="Zástupný symbol pro obsah 2"/>
          <p:cNvSpPr>
            <a:spLocks noGrp="1"/>
          </p:cNvSpPr>
          <p:nvPr>
            <p:ph idx="1"/>
          </p:nvPr>
        </p:nvSpPr>
        <p:spPr/>
        <p:txBody>
          <a:bodyPr/>
          <a:lstStyle/>
          <a:p>
            <a:pPr marL="0" indent="0">
              <a:buNone/>
            </a:pPr>
            <a:endParaRPr lang="pt-PT" smtClean="0"/>
          </a:p>
          <a:p>
            <a:pPr marL="0" indent="0">
              <a:buNone/>
            </a:pPr>
            <a:r>
              <a:rPr lang="pt-PT" smtClean="0"/>
              <a:t>DADA PELA </a:t>
            </a:r>
            <a:r>
              <a:rPr lang="pt-PT" b="1" smtClean="0"/>
              <a:t>ORGANIZAÇÃO LEXICAL </a:t>
            </a:r>
            <a:r>
              <a:rPr lang="pt-PT" smtClean="0"/>
              <a:t>(VEJA AS CONFERÊNCIAS ANTERIORES).</a:t>
            </a:r>
            <a:endParaRPr lang="cs-CZ"/>
          </a:p>
        </p:txBody>
      </p:sp>
    </p:spTree>
    <p:extLst>
      <p:ext uri="{BB962C8B-B14F-4D97-AF65-F5344CB8AC3E}">
        <p14:creationId xmlns:p14="http://schemas.microsoft.com/office/powerpoint/2010/main" val="247616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lstStyle/>
          <a:p>
            <a:r>
              <a:rPr lang="pt-PT" b="1" smtClean="0">
                <a:solidFill>
                  <a:schemeClr val="accent4">
                    <a:lumMod val="50000"/>
                  </a:schemeClr>
                </a:solidFill>
              </a:rPr>
              <a:t>2. COESÃO INTERFRÁSICA</a:t>
            </a:r>
            <a:endParaRPr lang="cs-CZ" b="1">
              <a:solidFill>
                <a:schemeClr val="accent4">
                  <a:lumMod val="50000"/>
                </a:schemeClr>
              </a:solidFill>
            </a:endParaRPr>
          </a:p>
        </p:txBody>
      </p:sp>
      <p:sp>
        <p:nvSpPr>
          <p:cNvPr id="3" name="Zástupný symbol pro obsah 2"/>
          <p:cNvSpPr>
            <a:spLocks noGrp="1"/>
          </p:cNvSpPr>
          <p:nvPr>
            <p:ph idx="1"/>
          </p:nvPr>
        </p:nvSpPr>
        <p:spPr/>
        <p:txBody>
          <a:bodyPr>
            <a:normAutofit lnSpcReduction="10000"/>
          </a:bodyPr>
          <a:lstStyle/>
          <a:p>
            <a:r>
              <a:rPr lang="pt-PT" smtClean="0"/>
              <a:t>os mecanismos da coesão interfrásica assugra a organização das frases na superfície textual. </a:t>
            </a:r>
          </a:p>
          <a:p>
            <a:r>
              <a:rPr lang="pt-PT" smtClean="0"/>
              <a:t>dois tipos básicos de coesão interfrásica: </a:t>
            </a:r>
            <a:br>
              <a:rPr lang="pt-PT" smtClean="0"/>
            </a:br>
            <a:r>
              <a:rPr lang="pt-PT" b="1" smtClean="0">
                <a:solidFill>
                  <a:schemeClr val="accent5">
                    <a:lumMod val="75000"/>
                  </a:schemeClr>
                </a:solidFill>
              </a:rPr>
              <a:t>PARATAXE</a:t>
            </a:r>
            <a:r>
              <a:rPr lang="pt-PT" smtClean="0"/>
              <a:t>  e </a:t>
            </a:r>
            <a:r>
              <a:rPr lang="pt-PT" b="1" smtClean="0">
                <a:solidFill>
                  <a:srgbClr val="FF0000"/>
                </a:solidFill>
              </a:rPr>
              <a:t>HIPOTAXE </a:t>
            </a:r>
          </a:p>
          <a:p>
            <a:r>
              <a:rPr lang="pt-PT" smtClean="0"/>
              <a:t>As unidades podem ser conectadas em </a:t>
            </a:r>
            <a:r>
              <a:rPr lang="pt-PT" b="1" smtClean="0"/>
              <a:t>PERÍODOS SIMPLES </a:t>
            </a:r>
            <a:r>
              <a:rPr lang="pt-PT" smtClean="0"/>
              <a:t>ou </a:t>
            </a:r>
            <a:r>
              <a:rPr lang="pt-PT" b="1" smtClean="0"/>
              <a:t>PERÍODOS COMPOSTOS. </a:t>
            </a:r>
            <a:endParaRPr lang="pt-PT" b="1"/>
          </a:p>
          <a:p>
            <a:r>
              <a:rPr lang="pt-PT" smtClean="0"/>
              <a:t>As unidades também podem ser unidas </a:t>
            </a:r>
            <a:r>
              <a:rPr lang="pt-PT" b="1" smtClean="0"/>
              <a:t>SINDETICA</a:t>
            </a:r>
            <a:r>
              <a:rPr lang="pt-PT" smtClean="0"/>
              <a:t> ou </a:t>
            </a:r>
            <a:r>
              <a:rPr lang="pt-PT" b="1" smtClean="0"/>
              <a:t>ASSINDETICAMENTE</a:t>
            </a:r>
            <a:r>
              <a:rPr lang="pt-PT" smtClean="0"/>
              <a:t>. </a:t>
            </a:r>
          </a:p>
          <a:p>
            <a:endParaRPr lang="pt-PT" smtClean="0"/>
          </a:p>
        </p:txBody>
      </p:sp>
    </p:spTree>
    <p:extLst>
      <p:ext uri="{BB962C8B-B14F-4D97-AF65-F5344CB8AC3E}">
        <p14:creationId xmlns:p14="http://schemas.microsoft.com/office/powerpoint/2010/main" val="1248327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pt-PT" b="1">
                <a:solidFill>
                  <a:srgbClr val="FF0000"/>
                </a:solidFill>
              </a:rPr>
              <a:t>T</a:t>
            </a:r>
            <a:r>
              <a:rPr lang="pt-PT" b="1" smtClean="0">
                <a:solidFill>
                  <a:srgbClr val="FF0000"/>
                </a:solidFill>
              </a:rPr>
              <a:t>ipos de conexões paratáticas</a:t>
            </a:r>
            <a:endParaRPr lang="cs-CZ" b="1">
              <a:solidFill>
                <a:srgbClr val="FF0000"/>
              </a:solidFill>
            </a:endParaRPr>
          </a:p>
        </p:txBody>
      </p:sp>
      <p:sp>
        <p:nvSpPr>
          <p:cNvPr id="3" name="Zástupný symbol pro obsah 2"/>
          <p:cNvSpPr>
            <a:spLocks noGrp="1"/>
          </p:cNvSpPr>
          <p:nvPr>
            <p:ph idx="1"/>
          </p:nvPr>
        </p:nvSpPr>
        <p:spPr/>
        <p:txBody>
          <a:bodyPr/>
          <a:lstStyle/>
          <a:p>
            <a:pPr algn="ctr"/>
            <a:endParaRPr lang="pt-PT" smtClean="0"/>
          </a:p>
          <a:p>
            <a:pPr marL="0" indent="0" algn="ctr">
              <a:buNone/>
            </a:pPr>
            <a:r>
              <a:rPr lang="pt-PT" b="1" smtClean="0">
                <a:solidFill>
                  <a:schemeClr val="tx2"/>
                </a:solidFill>
              </a:rPr>
              <a:t>A. LISTAGEM, SEQUENCIALIZAÇÃO E CONTRASTE</a:t>
            </a:r>
          </a:p>
          <a:p>
            <a:pPr algn="ctr"/>
            <a:endParaRPr lang="pt-PT" b="1" smtClean="0"/>
          </a:p>
          <a:p>
            <a:pPr marL="0" indent="0" algn="ctr">
              <a:buNone/>
            </a:pPr>
            <a:r>
              <a:rPr lang="pt-PT" b="1" smtClean="0">
                <a:solidFill>
                  <a:srgbClr val="00B050"/>
                </a:solidFill>
              </a:rPr>
              <a:t>B. DISJUNÇÃO</a:t>
            </a:r>
          </a:p>
          <a:p>
            <a:pPr algn="ctr"/>
            <a:endParaRPr lang="pt-PT" b="1" smtClean="0"/>
          </a:p>
          <a:p>
            <a:pPr marL="0" indent="0" algn="ctr">
              <a:buNone/>
            </a:pPr>
            <a:r>
              <a:rPr lang="pt-PT" b="1" smtClean="0">
                <a:solidFill>
                  <a:schemeClr val="accent6">
                    <a:lumMod val="75000"/>
                  </a:schemeClr>
                </a:solidFill>
              </a:rPr>
              <a:t>C. INFERENCIAIS</a:t>
            </a:r>
          </a:p>
        </p:txBody>
      </p:sp>
    </p:spTree>
    <p:extLst>
      <p:ext uri="{BB962C8B-B14F-4D97-AF65-F5344CB8AC3E}">
        <p14:creationId xmlns:p14="http://schemas.microsoft.com/office/powerpoint/2010/main" val="117335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20000"/>
              <a:lumOff val="80000"/>
            </a:schemeClr>
          </a:solidFill>
          <a:ln>
            <a:solidFill>
              <a:schemeClr val="accent1"/>
            </a:solidFill>
          </a:ln>
        </p:spPr>
        <p:txBody>
          <a:bodyPr>
            <a:normAutofit fontScale="90000"/>
          </a:bodyPr>
          <a:lstStyle/>
          <a:p>
            <a:r>
              <a:rPr lang="pt-PT" b="1" smtClean="0">
                <a:solidFill>
                  <a:schemeClr val="tx2">
                    <a:lumMod val="60000"/>
                    <a:lumOff val="40000"/>
                  </a:schemeClr>
                </a:solidFill>
              </a:rPr>
              <a:t>A</a:t>
            </a:r>
            <a:r>
              <a:rPr lang="pt-PT" b="1" smtClean="0"/>
              <a:t>. </a:t>
            </a:r>
            <a:r>
              <a:rPr lang="pt-PT" b="1" smtClean="0">
                <a:solidFill>
                  <a:schemeClr val="tx2">
                    <a:lumMod val="60000"/>
                    <a:lumOff val="40000"/>
                  </a:schemeClr>
                </a:solidFill>
              </a:rPr>
              <a:t>listagem, confirmação, sequência temporal e contraste</a:t>
            </a:r>
            <a:endParaRPr lang="cs-CZ" b="1">
              <a:solidFill>
                <a:schemeClr val="tx2">
                  <a:lumMod val="60000"/>
                  <a:lumOff val="40000"/>
                </a:schemeClr>
              </a:solidFill>
            </a:endParaRPr>
          </a:p>
        </p:txBody>
      </p:sp>
      <p:sp>
        <p:nvSpPr>
          <p:cNvPr id="3" name="Zástupný symbol pro obsah 2"/>
          <p:cNvSpPr>
            <a:spLocks noGrp="1"/>
          </p:cNvSpPr>
          <p:nvPr>
            <p:ph idx="1"/>
          </p:nvPr>
        </p:nvSpPr>
        <p:spPr/>
        <p:txBody>
          <a:bodyPr/>
          <a:lstStyle/>
          <a:p>
            <a:pPr marL="0" indent="0" algn="ctr">
              <a:buNone/>
            </a:pPr>
            <a:r>
              <a:rPr lang="pt-PT" b="1" smtClean="0"/>
              <a:t>conexões com a conjunção copulativa </a:t>
            </a:r>
            <a:r>
              <a:rPr lang="pt-PT" smtClean="0"/>
              <a:t>prototípica “</a:t>
            </a:r>
            <a:r>
              <a:rPr lang="pt-PT" b="1" smtClean="0"/>
              <a:t>e</a:t>
            </a:r>
            <a:r>
              <a:rPr lang="pt-PT" smtClean="0"/>
              <a:t>”</a:t>
            </a:r>
          </a:p>
          <a:p>
            <a:pPr marL="0" indent="0" algn="ctr">
              <a:buNone/>
            </a:pPr>
            <a:endParaRPr lang="pt-PT" smtClean="0"/>
          </a:p>
          <a:p>
            <a:pPr marL="0" indent="0" algn="ctr">
              <a:buNone/>
            </a:pPr>
            <a:r>
              <a:rPr lang="pt-PT" b="1" i="1" smtClean="0"/>
              <a:t>listagem</a:t>
            </a:r>
          </a:p>
          <a:p>
            <a:pPr marL="0" indent="0" algn="ctr">
              <a:buNone/>
            </a:pPr>
            <a:r>
              <a:rPr lang="pt-PT" b="1" i="1" smtClean="0"/>
              <a:t>confirmação</a:t>
            </a:r>
          </a:p>
          <a:p>
            <a:pPr marL="0" indent="0" algn="ctr">
              <a:buNone/>
            </a:pPr>
            <a:r>
              <a:rPr lang="pt-PT" b="1" i="1" smtClean="0"/>
              <a:t>sequência temporal</a:t>
            </a:r>
            <a:endParaRPr lang="cs-CZ" b="1" i="1"/>
          </a:p>
        </p:txBody>
      </p:sp>
    </p:spTree>
    <p:extLst>
      <p:ext uri="{BB962C8B-B14F-4D97-AF65-F5344CB8AC3E}">
        <p14:creationId xmlns:p14="http://schemas.microsoft.com/office/powerpoint/2010/main" val="1891482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pt-PT" b="1" i="1" smtClean="0">
                <a:solidFill>
                  <a:schemeClr val="tx2">
                    <a:lumMod val="60000"/>
                    <a:lumOff val="40000"/>
                  </a:schemeClr>
                </a:solidFill>
              </a:rPr>
              <a:t>A.</a:t>
            </a:r>
            <a:r>
              <a:rPr lang="pt-PT" b="1" i="1" smtClean="0"/>
              <a:t> tipos de listagem</a:t>
            </a:r>
            <a:endParaRPr lang="cs-CZ" b="1" i="1"/>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pt-PT" smtClean="0"/>
              <a:t>As frases conectadas assindeticamente ou pela conjunção prototípica aditiva “</a:t>
            </a:r>
            <a:r>
              <a:rPr lang="pt-PT" b="1" i="1" smtClean="0"/>
              <a:t>e” </a:t>
            </a:r>
            <a:r>
              <a:rPr lang="pt-PT" smtClean="0"/>
              <a:t>são apresentadas como elementos de uma lista  </a:t>
            </a:r>
          </a:p>
          <a:p>
            <a:pPr marL="514350" indent="-514350" algn="just">
              <a:buFont typeface="+mj-lt"/>
              <a:buAutoNum type="arabicPeriod"/>
            </a:pPr>
            <a:r>
              <a:rPr lang="pt-PT" smtClean="0"/>
              <a:t>meramente ordenados= </a:t>
            </a:r>
            <a:r>
              <a:rPr lang="pt-PT" b="1" smtClean="0"/>
              <a:t>listagem enumerativa</a:t>
            </a:r>
            <a:r>
              <a:rPr lang="pt-PT" smtClean="0"/>
              <a:t>,</a:t>
            </a:r>
          </a:p>
          <a:p>
            <a:pPr marL="514350" indent="-514350" algn="just">
              <a:buFont typeface="+mj-lt"/>
              <a:buAutoNum type="arabicPeriod"/>
            </a:pPr>
            <a:r>
              <a:rPr lang="pt-PT" smtClean="0"/>
              <a:t>associados por nexos mais fortes= </a:t>
            </a:r>
            <a:r>
              <a:rPr lang="pt-PT" b="1" smtClean="0"/>
              <a:t>listagem aditiva</a:t>
            </a:r>
            <a:r>
              <a:rPr lang="pt-PT" smtClean="0"/>
              <a:t> , de entre os quais sobressaem </a:t>
            </a:r>
          </a:p>
          <a:p>
            <a:pPr marL="914400" lvl="1" indent="-514350" algn="just">
              <a:buFont typeface="+mj-lt"/>
              <a:buAutoNum type="arabicPeriod"/>
            </a:pPr>
            <a:r>
              <a:rPr lang="pt-PT" smtClean="0"/>
              <a:t>a </a:t>
            </a:r>
            <a:r>
              <a:rPr lang="pt-PT" b="1" smtClean="0"/>
              <a:t>semelhança </a:t>
            </a:r>
            <a:r>
              <a:rPr lang="pt-PT" smtClean="0"/>
              <a:t>de estatuto entre os membros conectados ou o </a:t>
            </a:r>
          </a:p>
          <a:p>
            <a:pPr marL="914400" lvl="1" indent="-514350" algn="just">
              <a:buFont typeface="+mj-lt"/>
              <a:buAutoNum type="arabicPeriod"/>
            </a:pPr>
            <a:r>
              <a:rPr lang="pt-PT" smtClean="0"/>
              <a:t>o </a:t>
            </a:r>
            <a:r>
              <a:rPr lang="pt-PT" b="1" smtClean="0"/>
              <a:t>relevo</a:t>
            </a:r>
            <a:r>
              <a:rPr lang="pt-PT" smtClean="0"/>
              <a:t> de um membro conectado relativamente aos outros. </a:t>
            </a:r>
            <a:endParaRPr lang="cs-CZ"/>
          </a:p>
        </p:txBody>
      </p:sp>
    </p:spTree>
    <p:extLst>
      <p:ext uri="{BB962C8B-B14F-4D97-AF65-F5344CB8AC3E}">
        <p14:creationId xmlns:p14="http://schemas.microsoft.com/office/powerpoint/2010/main" val="16893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normAutofit fontScale="90000"/>
          </a:bodyPr>
          <a:lstStyle/>
          <a:p>
            <a:r>
              <a:rPr lang="pt-PT" b="1" i="1" smtClean="0">
                <a:solidFill>
                  <a:schemeClr val="tx2">
                    <a:lumMod val="60000"/>
                    <a:lumOff val="40000"/>
                  </a:schemeClr>
                </a:solidFill>
              </a:rPr>
              <a:t>A. </a:t>
            </a:r>
            <a:r>
              <a:rPr lang="pt-PT" i="1" smtClean="0"/>
              <a:t>Exemplificação da </a:t>
            </a:r>
            <a:br>
              <a:rPr lang="pt-PT" i="1" smtClean="0"/>
            </a:br>
            <a:r>
              <a:rPr lang="pt-PT" b="1" i="1" smtClean="0"/>
              <a:t>listagem enumerativa</a:t>
            </a:r>
            <a:endParaRPr lang="cs-CZ" b="1" i="1"/>
          </a:p>
        </p:txBody>
      </p:sp>
      <p:sp>
        <p:nvSpPr>
          <p:cNvPr id="3" name="Zástupný symbol pro obsah 2"/>
          <p:cNvSpPr>
            <a:spLocks noGrp="1"/>
          </p:cNvSpPr>
          <p:nvPr>
            <p:ph idx="1"/>
          </p:nvPr>
        </p:nvSpPr>
        <p:spPr/>
        <p:txBody>
          <a:bodyPr/>
          <a:lstStyle/>
          <a:p>
            <a:pPr marL="0" indent="0">
              <a:buNone/>
            </a:pPr>
            <a:endParaRPr lang="pt-PT" smtClean="0"/>
          </a:p>
          <a:p>
            <a:pPr marL="0" indent="0" algn="just">
              <a:buNone/>
            </a:pPr>
            <a:r>
              <a:rPr lang="pt-PT" i="1" smtClean="0"/>
              <a:t>A Escola que temos está em crise, o País está em crise, o mundo ocidental está </a:t>
            </a:r>
            <a:r>
              <a:rPr lang="pt-PT" smtClean="0"/>
              <a:t>em crise.</a:t>
            </a:r>
            <a:endParaRPr lang="cs-CZ"/>
          </a:p>
        </p:txBody>
      </p:sp>
    </p:spTree>
    <p:extLst>
      <p:ext uri="{BB962C8B-B14F-4D97-AF65-F5344CB8AC3E}">
        <p14:creationId xmlns:p14="http://schemas.microsoft.com/office/powerpoint/2010/main" val="377707862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2500</Words>
  <Application>Microsoft Office PowerPoint</Application>
  <PresentationFormat>Předvádění na obrazovce (4:3)</PresentationFormat>
  <Paragraphs>326</Paragraphs>
  <Slides>48</Slides>
  <Notes>0</Notes>
  <HiddenSlides>0</HiddenSlides>
  <MMClips>0</MMClips>
  <ScaleCrop>false</ScaleCrop>
  <HeadingPairs>
    <vt:vector size="4" baseType="variant">
      <vt:variant>
        <vt:lpstr>Motiv</vt:lpstr>
      </vt:variant>
      <vt:variant>
        <vt:i4>1</vt:i4>
      </vt:variant>
      <vt:variant>
        <vt:lpstr>Nadpisy snímků</vt:lpstr>
      </vt:variant>
      <vt:variant>
        <vt:i4>48</vt:i4>
      </vt:variant>
    </vt:vector>
  </HeadingPairs>
  <TitlesOfParts>
    <vt:vector size="49" baseType="lpstr">
      <vt:lpstr>Motiv systému Office</vt:lpstr>
      <vt:lpstr>COESÃO</vt:lpstr>
      <vt:lpstr>Os processos da coesão textual</vt:lpstr>
      <vt:lpstr>1. COESÃO GRAMATICAL</vt:lpstr>
      <vt:lpstr>1. COESÃO FRÁSICA</vt:lpstr>
      <vt:lpstr>2. COESÃO INTERFRÁSICA</vt:lpstr>
      <vt:lpstr>Tipos de conexões paratáticas</vt:lpstr>
      <vt:lpstr>A. listagem, confirmação, sequência temporal e contraste</vt:lpstr>
      <vt:lpstr>A. tipos de listagem</vt:lpstr>
      <vt:lpstr>A. Exemplificação da  listagem enumerativa</vt:lpstr>
      <vt:lpstr> A. listagem aditiva </vt:lpstr>
      <vt:lpstr>A. listagem de confirmação</vt:lpstr>
      <vt:lpstr>A. listagem de sequência temporal</vt:lpstr>
      <vt:lpstr>A. exemplificação da listagem de sequência temporal</vt:lpstr>
      <vt:lpstr>A. listagem de contraste</vt:lpstr>
      <vt:lpstr>B conexão disjuntiva </vt:lpstr>
      <vt:lpstr>exemplificação da conexão disjuntiva</vt:lpstr>
      <vt:lpstr>C. conexões inferenciais</vt:lpstr>
      <vt:lpstr>C Exemplificação da conexão inferencial</vt:lpstr>
      <vt:lpstr>QUADRO SINÓPTICO DAS CONEXÕES PARATÁCTICAS</vt:lpstr>
      <vt:lpstr>frases parentéticas </vt:lpstr>
      <vt:lpstr>Exemplificação:</vt:lpstr>
      <vt:lpstr>Estruturas de Enunciação</vt:lpstr>
      <vt:lpstr>Exemplificação </vt:lpstr>
      <vt:lpstr>Valores Semânticos das Estruturas de Enunciação</vt:lpstr>
      <vt:lpstr>Exemplificação</vt:lpstr>
      <vt:lpstr>Exemplificação</vt:lpstr>
      <vt:lpstr>Outros tipos parentéticos</vt:lpstr>
      <vt:lpstr>Exemplificação </vt:lpstr>
      <vt:lpstr>Exemplificação</vt:lpstr>
      <vt:lpstr>Exemplificação</vt:lpstr>
      <vt:lpstr>valores dos conectores paratácticos em unidades textuais superiores ao período </vt:lpstr>
      <vt:lpstr>conectores paratácticos na conversa</vt:lpstr>
      <vt:lpstr>Exemplificação</vt:lpstr>
      <vt:lpstr>quadro sintético interfrásico</vt:lpstr>
      <vt:lpstr>conexões subordinativas</vt:lpstr>
      <vt:lpstr>3. COESÃO TEMPORAL </vt:lpstr>
      <vt:lpstr>4. PARALELISMO ESTRUTURAL</vt:lpstr>
      <vt:lpstr>Exemplificação</vt:lpstr>
      <vt:lpstr>Exemplificação</vt:lpstr>
      <vt:lpstr>Exemplificação</vt:lpstr>
      <vt:lpstr>Exemplificação</vt:lpstr>
      <vt:lpstr>Efeito do paralelismo estrutural</vt:lpstr>
      <vt:lpstr>5.COESÃO REFERENCIAL</vt:lpstr>
      <vt:lpstr>tipos de coesão referencial</vt:lpstr>
      <vt:lpstr>coesão exofórica</vt:lpstr>
      <vt:lpstr>coesão exofórica</vt:lpstr>
      <vt:lpstr>coesão endofórica</vt:lpstr>
      <vt:lpstr>6. COESÃO LEXICAL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COESÃO</dc:title>
  <dc:creator>Iva Svobodová</dc:creator>
  <cp:lastModifiedBy>Iva Svobodová</cp:lastModifiedBy>
  <cp:revision>29</cp:revision>
  <dcterms:created xsi:type="dcterms:W3CDTF">2015-05-06T11:15:16Z</dcterms:created>
  <dcterms:modified xsi:type="dcterms:W3CDTF">2015-05-07T12:23:25Z</dcterms:modified>
</cp:coreProperties>
</file>