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2"/>
  </p:notesMasterIdLst>
  <p:sldIdLst>
    <p:sldId id="256" r:id="rId2"/>
    <p:sldId id="257" r:id="rId3"/>
    <p:sldId id="293" r:id="rId4"/>
    <p:sldId id="258" r:id="rId5"/>
    <p:sldId id="260" r:id="rId6"/>
    <p:sldId id="259" r:id="rId7"/>
    <p:sldId id="261" r:id="rId8"/>
    <p:sldId id="262" r:id="rId9"/>
    <p:sldId id="263" r:id="rId10"/>
    <p:sldId id="264" r:id="rId11"/>
    <p:sldId id="265" r:id="rId12"/>
    <p:sldId id="266" r:id="rId13"/>
    <p:sldId id="268" r:id="rId14"/>
    <p:sldId id="308" r:id="rId15"/>
    <p:sldId id="269" r:id="rId16"/>
    <p:sldId id="270" r:id="rId17"/>
    <p:sldId id="271" r:id="rId18"/>
    <p:sldId id="272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2" r:id="rId37"/>
    <p:sldId id="294" r:id="rId38"/>
    <p:sldId id="296" r:id="rId39"/>
    <p:sldId id="297" r:id="rId40"/>
    <p:sldId id="298" r:id="rId41"/>
    <p:sldId id="295" r:id="rId42"/>
    <p:sldId id="299" r:id="rId43"/>
    <p:sldId id="300" r:id="rId44"/>
    <p:sldId id="301" r:id="rId45"/>
    <p:sldId id="302" r:id="rId46"/>
    <p:sldId id="303" r:id="rId47"/>
    <p:sldId id="304" r:id="rId48"/>
    <p:sldId id="305" r:id="rId49"/>
    <p:sldId id="306" r:id="rId50"/>
    <p:sldId id="307" r:id="rId5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72462" autoAdjust="0"/>
  </p:normalViewPr>
  <p:slideViewPr>
    <p:cSldViewPr>
      <p:cViewPr varScale="1">
        <p:scale>
          <a:sx n="86" d="100"/>
          <a:sy n="86" d="100"/>
        </p:scale>
        <p:origin x="-90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967B91-BA65-4716-93B5-EA3E2C98B5B7}" type="datetimeFigureOut">
              <a:rPr lang="cs-CZ" smtClean="0"/>
              <a:t>18.3.2018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48B27D-F3AF-4277-A8C8-AB92106385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2873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48B27D-F3AF-4277-A8C8-AB92106385FF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28232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48B27D-F3AF-4277-A8C8-AB92106385FF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1371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48B27D-F3AF-4277-A8C8-AB92106385FF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59739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48B27D-F3AF-4277-A8C8-AB92106385FF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39573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D8BBE-BEDC-46F3-8FC3-D86987CA6639}" type="datetimeFigureOut">
              <a:rPr lang="cs-CZ" smtClean="0"/>
              <a:t>18.3.2018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0B4DB-7660-4991-804F-B13AF99DCB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798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D8BBE-BEDC-46F3-8FC3-D86987CA6639}" type="datetimeFigureOut">
              <a:rPr lang="cs-CZ" smtClean="0"/>
              <a:t>18.3.2018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0B4DB-7660-4991-804F-B13AF99DCB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1754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D8BBE-BEDC-46F3-8FC3-D86987CA6639}" type="datetimeFigureOut">
              <a:rPr lang="cs-CZ" smtClean="0"/>
              <a:t>18.3.2018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0B4DB-7660-4991-804F-B13AF99DCB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3749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D8BBE-BEDC-46F3-8FC3-D86987CA6639}" type="datetimeFigureOut">
              <a:rPr lang="cs-CZ" smtClean="0"/>
              <a:t>18.3.2018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0B4DB-7660-4991-804F-B13AF99DCB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7279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D8BBE-BEDC-46F3-8FC3-D86987CA6639}" type="datetimeFigureOut">
              <a:rPr lang="cs-CZ" smtClean="0"/>
              <a:t>18.3.2018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0B4DB-7660-4991-804F-B13AF99DCB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1289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D8BBE-BEDC-46F3-8FC3-D86987CA6639}" type="datetimeFigureOut">
              <a:rPr lang="cs-CZ" smtClean="0"/>
              <a:t>18.3.2018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0B4DB-7660-4991-804F-B13AF99DCB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9267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D8BBE-BEDC-46F3-8FC3-D86987CA6639}" type="datetimeFigureOut">
              <a:rPr lang="cs-CZ" smtClean="0"/>
              <a:t>18.3.2018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0B4DB-7660-4991-804F-B13AF99DCB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703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D8BBE-BEDC-46F3-8FC3-D86987CA6639}" type="datetimeFigureOut">
              <a:rPr lang="cs-CZ" smtClean="0"/>
              <a:t>18.3.2018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0B4DB-7660-4991-804F-B13AF99DCB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9112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D8BBE-BEDC-46F3-8FC3-D86987CA6639}" type="datetimeFigureOut">
              <a:rPr lang="cs-CZ" smtClean="0"/>
              <a:t>18.3.2018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0B4DB-7660-4991-804F-B13AF99DCB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076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D8BBE-BEDC-46F3-8FC3-D86987CA6639}" type="datetimeFigureOut">
              <a:rPr lang="cs-CZ" smtClean="0"/>
              <a:t>18.3.2018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0B4DB-7660-4991-804F-B13AF99DCB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9294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D8BBE-BEDC-46F3-8FC3-D86987CA6639}" type="datetimeFigureOut">
              <a:rPr lang="cs-CZ" smtClean="0"/>
              <a:t>18.3.2018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0B4DB-7660-4991-804F-B13AF99DCB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78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D8BBE-BEDC-46F3-8FC3-D86987CA6639}" type="datetimeFigureOut">
              <a:rPr lang="cs-CZ" smtClean="0"/>
              <a:t>18.3.2018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0B4DB-7660-4991-804F-B13AF99DCB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5199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qDdrgXZ319w" TargetMode="External"/><Relationship Id="rId2" Type="http://schemas.openxmlformats.org/officeDocument/2006/relationships/hyperlink" Target="https://www.youtube.com/watch?v=_97RIx2AAeg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FoW6hVk07-s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dre.pt/pdfgratis/2004/12/300B00.PDF#page=5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iberduvidas.com/noticias.php?rid=16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b="1" dirty="0" smtClean="0"/>
              <a:t>Campos semânticos e campos lexicais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PT" b="1" dirty="0" smtClean="0"/>
              <a:t>Iva Svobodová</a:t>
            </a:r>
          </a:p>
          <a:p>
            <a:r>
              <a:rPr lang="pt-PT" b="1" dirty="0" smtClean="0"/>
              <a:t>ÚRJL FFMU</a:t>
            </a:r>
          </a:p>
          <a:p>
            <a:r>
              <a:rPr lang="pt-PT" b="1" dirty="0" smtClean="0"/>
              <a:t>PALESTRA- SEMÂNTICA </a:t>
            </a:r>
          </a:p>
          <a:p>
            <a:r>
              <a:rPr lang="pt-PT" b="1" dirty="0" smtClean="0"/>
              <a:t> 9 de março 2015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9352622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marL="0" indent="0"/>
            <a:r>
              <a:rPr lang="cs-CZ" dirty="0" err="1" smtClean="0"/>
              <a:t>campo</a:t>
            </a:r>
            <a:r>
              <a:rPr lang="cs-CZ" dirty="0" smtClean="0"/>
              <a:t> </a:t>
            </a:r>
            <a:r>
              <a:rPr lang="cs-CZ" dirty="0" err="1" smtClean="0"/>
              <a:t>semântico</a:t>
            </a:r>
            <a:r>
              <a:rPr lang="cs-CZ" dirty="0" smtClean="0"/>
              <a:t> de </a:t>
            </a:r>
            <a:r>
              <a:rPr lang="cs-CZ" b="1" i="1" dirty="0" smtClean="0"/>
              <a:t>nota</a:t>
            </a:r>
            <a:endParaRPr lang="cs-CZ" i="1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cs-CZ" dirty="0" smtClean="0"/>
              <a:t> a </a:t>
            </a:r>
            <a:r>
              <a:rPr lang="cs-CZ" b="1" i="1" dirty="0" smtClean="0"/>
              <a:t>nota </a:t>
            </a:r>
            <a:r>
              <a:rPr lang="cs-CZ" dirty="0" smtClean="0"/>
              <a:t>de </a:t>
            </a:r>
            <a:r>
              <a:rPr lang="cs-CZ" dirty="0" err="1" smtClean="0"/>
              <a:t>banco</a:t>
            </a:r>
            <a:r>
              <a:rPr lang="cs-CZ" dirty="0" smtClean="0"/>
              <a:t> - bankovka.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 </a:t>
            </a:r>
            <a:r>
              <a:rPr lang="cs-CZ" b="1" i="1" dirty="0" smtClean="0"/>
              <a:t>nota </a:t>
            </a:r>
            <a:r>
              <a:rPr lang="cs-CZ" dirty="0" smtClean="0"/>
              <a:t>musical</a:t>
            </a:r>
          </a:p>
          <a:p>
            <a:pPr marL="0" indent="0" algn="ctr">
              <a:buNone/>
            </a:pPr>
            <a:r>
              <a:rPr lang="cs-CZ" b="1" i="1" dirty="0" err="1" smtClean="0"/>
              <a:t>notas</a:t>
            </a:r>
            <a:r>
              <a:rPr lang="cs-CZ" dirty="0" smtClean="0"/>
              <a:t> duplas - dvojhmat  </a:t>
            </a:r>
          </a:p>
          <a:p>
            <a:pPr marL="0" indent="0" algn="ctr">
              <a:buNone/>
            </a:pPr>
            <a:r>
              <a:rPr lang="cs-CZ" dirty="0" smtClean="0"/>
              <a:t> </a:t>
            </a:r>
            <a:r>
              <a:rPr lang="cs-CZ" b="1" i="1" dirty="0" smtClean="0"/>
              <a:t>nota </a:t>
            </a:r>
            <a:r>
              <a:rPr lang="cs-CZ" dirty="0" smtClean="0"/>
              <a:t> </a:t>
            </a:r>
            <a:r>
              <a:rPr lang="cs-CZ" dirty="0" err="1" smtClean="0"/>
              <a:t>diplomática</a:t>
            </a:r>
            <a:endParaRPr lang="cs-CZ" dirty="0" smtClean="0"/>
          </a:p>
          <a:p>
            <a:pPr marL="0" indent="0" algn="ctr">
              <a:buNone/>
            </a:pPr>
            <a:r>
              <a:rPr lang="cs-CZ" b="1" i="1" dirty="0" smtClean="0"/>
              <a:t>nota</a:t>
            </a:r>
            <a:r>
              <a:rPr lang="cs-CZ" dirty="0" smtClean="0"/>
              <a:t> de </a:t>
            </a:r>
            <a:r>
              <a:rPr lang="cs-CZ" dirty="0" err="1" smtClean="0"/>
              <a:t>rodapé</a:t>
            </a:r>
            <a:r>
              <a:rPr lang="cs-CZ" dirty="0" smtClean="0"/>
              <a:t>/de </a:t>
            </a:r>
            <a:r>
              <a:rPr lang="cs-CZ" dirty="0" err="1" smtClean="0"/>
              <a:t>pé</a:t>
            </a:r>
            <a:r>
              <a:rPr lang="cs-CZ" dirty="0" smtClean="0"/>
              <a:t> da </a:t>
            </a:r>
            <a:r>
              <a:rPr lang="cs-CZ" dirty="0" err="1" smtClean="0"/>
              <a:t>página</a:t>
            </a:r>
            <a:r>
              <a:rPr lang="cs-CZ" dirty="0" smtClean="0"/>
              <a:t> – poznámka pod čarou</a:t>
            </a:r>
          </a:p>
          <a:p>
            <a:pPr marL="0" indent="0" algn="ctr">
              <a:buNone/>
            </a:pPr>
            <a:r>
              <a:rPr lang="cs-CZ" b="1" i="1" dirty="0" smtClean="0"/>
              <a:t>nota</a:t>
            </a:r>
            <a:r>
              <a:rPr lang="cs-CZ" dirty="0" smtClean="0"/>
              <a:t> de </a:t>
            </a:r>
            <a:r>
              <a:rPr lang="cs-CZ" dirty="0" err="1" smtClean="0"/>
              <a:t>esclarecimento</a:t>
            </a:r>
            <a:r>
              <a:rPr lang="cs-CZ" dirty="0" smtClean="0"/>
              <a:t> -vysvětlivka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ser </a:t>
            </a:r>
            <a:r>
              <a:rPr lang="cs-CZ" dirty="0" err="1" smtClean="0"/>
              <a:t>digno</a:t>
            </a:r>
            <a:r>
              <a:rPr lang="cs-CZ" dirty="0" smtClean="0"/>
              <a:t> </a:t>
            </a:r>
            <a:r>
              <a:rPr lang="cs-CZ" dirty="0"/>
              <a:t>de </a:t>
            </a:r>
            <a:r>
              <a:rPr lang="cs-CZ" b="1" i="1" dirty="0" smtClean="0"/>
              <a:t>nota</a:t>
            </a:r>
            <a:r>
              <a:rPr lang="cs-CZ" dirty="0" smtClean="0"/>
              <a:t> – stát za zmínku</a:t>
            </a:r>
          </a:p>
          <a:p>
            <a:pPr marL="0" indent="0" algn="ctr">
              <a:buNone/>
            </a:pPr>
            <a:r>
              <a:rPr lang="cs-CZ" dirty="0" smtClean="0"/>
              <a:t>de boa </a:t>
            </a:r>
            <a:r>
              <a:rPr lang="cs-CZ" b="1" i="1" dirty="0" smtClean="0"/>
              <a:t>nota</a:t>
            </a:r>
            <a:r>
              <a:rPr lang="cs-CZ" dirty="0" smtClean="0"/>
              <a:t>– těšící se dobré pověsti</a:t>
            </a:r>
          </a:p>
          <a:p>
            <a:pPr marL="0" indent="0" algn="ctr">
              <a:buNone/>
            </a:pPr>
            <a:r>
              <a:rPr lang="cs-CZ" b="1" i="1" dirty="0" smtClean="0"/>
              <a:t>nota </a:t>
            </a:r>
            <a:r>
              <a:rPr lang="cs-CZ" dirty="0" err="1" smtClean="0"/>
              <a:t>promissória</a:t>
            </a:r>
            <a:r>
              <a:rPr lang="cs-CZ" dirty="0" smtClean="0"/>
              <a:t> – dlužní úpis</a:t>
            </a:r>
          </a:p>
          <a:p>
            <a:pPr marL="0" indent="0" algn="ctr">
              <a:buNone/>
            </a:pPr>
            <a:r>
              <a:rPr lang="cs-CZ" b="1" i="1" dirty="0" smtClean="0"/>
              <a:t>nota </a:t>
            </a:r>
            <a:r>
              <a:rPr lang="cs-CZ" dirty="0" smtClean="0"/>
              <a:t>de </a:t>
            </a:r>
            <a:r>
              <a:rPr lang="cs-CZ" dirty="0" err="1" smtClean="0"/>
              <a:t>débito</a:t>
            </a:r>
            <a:r>
              <a:rPr lang="cs-CZ" dirty="0" smtClean="0"/>
              <a:t> – vrubopis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67565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marL="0" indent="0"/>
            <a:r>
              <a:rPr lang="cs-CZ" dirty="0" err="1" smtClean="0"/>
              <a:t>campo</a:t>
            </a:r>
            <a:r>
              <a:rPr lang="cs-CZ" dirty="0" smtClean="0"/>
              <a:t> </a:t>
            </a:r>
            <a:r>
              <a:rPr lang="cs-CZ" dirty="0" err="1" smtClean="0"/>
              <a:t>semântico</a:t>
            </a:r>
            <a:r>
              <a:rPr lang="cs-CZ" dirty="0" smtClean="0"/>
              <a:t> de </a:t>
            </a:r>
            <a:r>
              <a:rPr lang="cs-CZ" b="1" i="1" dirty="0" err="1" smtClean="0"/>
              <a:t>coração</a:t>
            </a:r>
            <a:r>
              <a:rPr lang="cs-CZ" b="1" i="1" dirty="0" smtClean="0"/>
              <a:t>:</a:t>
            </a:r>
            <a:endParaRPr lang="cs-CZ" i="1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O </a:t>
            </a:r>
            <a:r>
              <a:rPr lang="cs-CZ" b="1" i="1" dirty="0" err="1" smtClean="0"/>
              <a:t>coração</a:t>
            </a:r>
            <a:r>
              <a:rPr lang="cs-CZ" b="1" i="1" dirty="0" smtClean="0"/>
              <a:t> </a:t>
            </a:r>
            <a:r>
              <a:rPr lang="cs-CZ" dirty="0" smtClean="0"/>
              <a:t>é </a:t>
            </a:r>
            <a:r>
              <a:rPr lang="cs-CZ" dirty="0"/>
              <a:t>um </a:t>
            </a:r>
            <a:r>
              <a:rPr lang="cs-CZ" dirty="0" err="1"/>
              <a:t>órgão</a:t>
            </a:r>
            <a:r>
              <a:rPr lang="cs-CZ" dirty="0"/>
              <a:t> do </a:t>
            </a:r>
            <a:r>
              <a:rPr lang="cs-CZ" dirty="0" err="1"/>
              <a:t>corpo</a:t>
            </a:r>
            <a:r>
              <a:rPr lang="cs-CZ" dirty="0"/>
              <a:t> </a:t>
            </a:r>
            <a:r>
              <a:rPr lang="cs-CZ" dirty="0" err="1"/>
              <a:t>humano</a:t>
            </a:r>
            <a:r>
              <a:rPr lang="cs-CZ" dirty="0"/>
              <a:t>.</a:t>
            </a:r>
            <a:br>
              <a:rPr lang="cs-CZ" dirty="0"/>
            </a:br>
            <a:r>
              <a:rPr lang="cs-CZ" dirty="0" smtClean="0"/>
              <a:t>A </a:t>
            </a:r>
            <a:r>
              <a:rPr lang="cs-CZ" dirty="0" err="1"/>
              <a:t>minha</a:t>
            </a:r>
            <a:r>
              <a:rPr lang="cs-CZ" dirty="0"/>
              <a:t> </a:t>
            </a:r>
            <a:r>
              <a:rPr lang="cs-CZ" dirty="0" err="1"/>
              <a:t>tia</a:t>
            </a:r>
            <a:r>
              <a:rPr lang="cs-CZ" dirty="0"/>
              <a:t> tem um </a:t>
            </a:r>
            <a:r>
              <a:rPr lang="cs-CZ" b="1" i="1" dirty="0" err="1" smtClean="0"/>
              <a:t>coração</a:t>
            </a:r>
            <a:r>
              <a:rPr lang="cs-CZ" b="1" i="1" dirty="0" smtClean="0"/>
              <a:t> </a:t>
            </a:r>
            <a:r>
              <a:rPr lang="cs-CZ" dirty="0" smtClean="0"/>
              <a:t>mole</a:t>
            </a:r>
            <a:r>
              <a:rPr lang="cs-CZ" dirty="0"/>
              <a:t>.</a:t>
            </a:r>
            <a:br>
              <a:rPr lang="cs-CZ" dirty="0"/>
            </a:br>
            <a:r>
              <a:rPr lang="cs-CZ" dirty="0" err="1" smtClean="0"/>
              <a:t>És</a:t>
            </a:r>
            <a:r>
              <a:rPr lang="cs-CZ" dirty="0" smtClean="0"/>
              <a:t> </a:t>
            </a:r>
            <a:r>
              <a:rPr lang="cs-CZ" dirty="0"/>
              <a:t>um </a:t>
            </a:r>
            <a:r>
              <a:rPr lang="cs-CZ" b="1" i="1" dirty="0" err="1" smtClean="0"/>
              <a:t>coração</a:t>
            </a:r>
            <a:r>
              <a:rPr lang="cs-CZ" b="1" i="1" dirty="0" smtClean="0"/>
              <a:t> </a:t>
            </a:r>
            <a:r>
              <a:rPr lang="cs-CZ" dirty="0" smtClean="0"/>
              <a:t>de </a:t>
            </a:r>
            <a:r>
              <a:rPr lang="cs-CZ" dirty="0" err="1"/>
              <a:t>manteiga</a:t>
            </a:r>
            <a:r>
              <a:rPr lang="cs-CZ" dirty="0"/>
              <a:t>.</a:t>
            </a:r>
            <a:br>
              <a:rPr lang="cs-CZ" dirty="0"/>
            </a:br>
            <a:r>
              <a:rPr lang="cs-CZ" dirty="0" smtClean="0"/>
              <a:t>A </a:t>
            </a:r>
            <a:r>
              <a:rPr lang="cs-CZ" dirty="0" err="1"/>
              <a:t>minha</a:t>
            </a:r>
            <a:r>
              <a:rPr lang="cs-CZ" dirty="0"/>
              <a:t> </a:t>
            </a:r>
            <a:r>
              <a:rPr lang="cs-CZ" dirty="0" err="1"/>
              <a:t>primeira</a:t>
            </a:r>
            <a:r>
              <a:rPr lang="cs-CZ" dirty="0"/>
              <a:t> </a:t>
            </a:r>
            <a:r>
              <a:rPr lang="cs-CZ" dirty="0" err="1"/>
              <a:t>namorada</a:t>
            </a:r>
            <a:r>
              <a:rPr lang="cs-CZ" dirty="0"/>
              <a:t> </a:t>
            </a:r>
            <a:r>
              <a:rPr lang="cs-CZ" dirty="0" err="1"/>
              <a:t>tinha</a:t>
            </a:r>
            <a:r>
              <a:rPr lang="cs-CZ" dirty="0"/>
              <a:t> um </a:t>
            </a:r>
            <a:r>
              <a:rPr lang="cs-CZ" b="1" i="1" dirty="0" err="1" smtClean="0"/>
              <a:t>coração</a:t>
            </a:r>
            <a:r>
              <a:rPr lang="cs-CZ" b="1" i="1" dirty="0" smtClean="0"/>
              <a:t> </a:t>
            </a:r>
            <a:r>
              <a:rPr lang="cs-CZ" dirty="0" smtClean="0"/>
              <a:t>de </a:t>
            </a:r>
            <a:r>
              <a:rPr lang="cs-CZ" dirty="0" err="1"/>
              <a:t>pedra</a:t>
            </a:r>
            <a:r>
              <a:rPr lang="cs-CZ" dirty="0"/>
              <a:t>.</a:t>
            </a:r>
            <a:br>
              <a:rPr lang="cs-CZ" dirty="0"/>
            </a:br>
            <a:r>
              <a:rPr lang="cs-CZ" dirty="0" smtClean="0"/>
              <a:t>O </a:t>
            </a:r>
            <a:r>
              <a:rPr lang="cs-CZ" dirty="0" err="1"/>
              <a:t>Chiado</a:t>
            </a:r>
            <a:r>
              <a:rPr lang="cs-CZ" dirty="0"/>
              <a:t> é o </a:t>
            </a:r>
            <a:r>
              <a:rPr lang="cs-CZ" b="1" i="1" dirty="0" err="1" smtClean="0"/>
              <a:t>coração</a:t>
            </a:r>
            <a:r>
              <a:rPr lang="cs-CZ" b="1" i="1" dirty="0" smtClean="0"/>
              <a:t> </a:t>
            </a:r>
            <a:r>
              <a:rPr lang="cs-CZ" dirty="0" smtClean="0"/>
              <a:t>de </a:t>
            </a:r>
            <a:r>
              <a:rPr lang="cs-CZ" dirty="0" err="1"/>
              <a:t>Lisboa</a:t>
            </a:r>
            <a:r>
              <a:rPr lang="cs-CZ" dirty="0"/>
              <a:t>.</a:t>
            </a:r>
            <a:br>
              <a:rPr lang="cs-CZ" dirty="0"/>
            </a:br>
            <a:r>
              <a:rPr lang="cs-CZ" dirty="0" smtClean="0"/>
              <a:t>A </a:t>
            </a:r>
            <a:r>
              <a:rPr lang="cs-CZ" dirty="0" err="1"/>
              <a:t>minha</a:t>
            </a:r>
            <a:r>
              <a:rPr lang="cs-CZ" dirty="0"/>
              <a:t> </a:t>
            </a:r>
            <a:r>
              <a:rPr lang="cs-CZ" dirty="0" err="1"/>
              <a:t>mãe</a:t>
            </a:r>
            <a:r>
              <a:rPr lang="cs-CZ" dirty="0"/>
              <a:t> tem o </a:t>
            </a:r>
            <a:r>
              <a:rPr lang="cs-CZ" b="1" i="1" dirty="0" err="1" smtClean="0"/>
              <a:t>coração</a:t>
            </a:r>
            <a:r>
              <a:rPr lang="cs-CZ" b="1" i="1" dirty="0" smtClean="0"/>
              <a:t> </a:t>
            </a:r>
            <a:r>
              <a:rPr lang="cs-CZ" dirty="0" err="1" smtClean="0"/>
              <a:t>perto</a:t>
            </a:r>
            <a:r>
              <a:rPr lang="cs-CZ" dirty="0" smtClean="0"/>
              <a:t> </a:t>
            </a:r>
            <a:r>
              <a:rPr lang="cs-CZ" dirty="0"/>
              <a:t>da </a:t>
            </a:r>
            <a:r>
              <a:rPr lang="cs-CZ" dirty="0" err="1"/>
              <a:t>boca</a:t>
            </a:r>
            <a:r>
              <a:rPr lang="cs-CZ" dirty="0"/>
              <a:t>.</a:t>
            </a:r>
            <a:br>
              <a:rPr lang="cs-CZ" dirty="0"/>
            </a:br>
            <a:r>
              <a:rPr lang="cs-CZ" dirty="0" smtClean="0"/>
              <a:t>A </a:t>
            </a:r>
            <a:r>
              <a:rPr lang="cs-CZ" dirty="0" err="1"/>
              <a:t>Vitória</a:t>
            </a:r>
            <a:r>
              <a:rPr lang="cs-CZ" dirty="0"/>
              <a:t> </a:t>
            </a:r>
            <a:r>
              <a:rPr lang="cs-CZ" dirty="0" err="1"/>
              <a:t>partiu</a:t>
            </a:r>
            <a:r>
              <a:rPr lang="cs-CZ" dirty="0"/>
              <a:t> o </a:t>
            </a:r>
            <a:r>
              <a:rPr lang="cs-CZ" b="1" i="1" dirty="0" err="1" smtClean="0"/>
              <a:t>coração</a:t>
            </a:r>
            <a:r>
              <a:rPr lang="cs-CZ" b="1" i="1" dirty="0" smtClean="0"/>
              <a:t> </a:t>
            </a:r>
            <a:r>
              <a:rPr lang="cs-CZ" dirty="0" err="1" smtClean="0"/>
              <a:t>ao</a:t>
            </a:r>
            <a:r>
              <a:rPr lang="cs-CZ" dirty="0" smtClean="0"/>
              <a:t> </a:t>
            </a:r>
            <a:r>
              <a:rPr lang="cs-CZ" dirty="0"/>
              <a:t>ex-</a:t>
            </a:r>
            <a:r>
              <a:rPr lang="cs-CZ" dirty="0" err="1"/>
              <a:t>namorado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43479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err="1" smtClean="0"/>
              <a:t>campo</a:t>
            </a:r>
            <a:r>
              <a:rPr lang="cs-CZ" dirty="0" smtClean="0"/>
              <a:t> </a:t>
            </a:r>
            <a:r>
              <a:rPr lang="cs-CZ" dirty="0" err="1" smtClean="0"/>
              <a:t>semântico</a:t>
            </a:r>
            <a:r>
              <a:rPr lang="cs-CZ" dirty="0" smtClean="0"/>
              <a:t> de </a:t>
            </a:r>
            <a:r>
              <a:rPr lang="cs-CZ" b="1" i="1" dirty="0" err="1" smtClean="0"/>
              <a:t>justiça</a:t>
            </a:r>
            <a:r>
              <a:rPr lang="cs-CZ" i="1" dirty="0" smtClean="0"/>
              <a:t>: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dirty="0" err="1" smtClean="0"/>
              <a:t>Praticar</a:t>
            </a:r>
            <a:r>
              <a:rPr lang="cs-CZ" dirty="0" smtClean="0"/>
              <a:t> </a:t>
            </a:r>
            <a:r>
              <a:rPr lang="cs-CZ" dirty="0"/>
              <a:t>a </a:t>
            </a:r>
            <a:r>
              <a:rPr lang="cs-CZ" b="1" i="1" dirty="0" err="1"/>
              <a:t>justiça</a:t>
            </a:r>
            <a:r>
              <a:rPr lang="cs-CZ" dirty="0"/>
              <a:t> de </a:t>
            </a:r>
            <a:r>
              <a:rPr lang="cs-CZ" dirty="0" err="1"/>
              <a:t>Fafe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(= </a:t>
            </a:r>
            <a:r>
              <a:rPr lang="cs-CZ" dirty="0"/>
              <a:t>forma </a:t>
            </a:r>
            <a:r>
              <a:rPr lang="cs-CZ" dirty="0" err="1"/>
              <a:t>violenta</a:t>
            </a:r>
            <a:r>
              <a:rPr lang="cs-CZ" dirty="0"/>
              <a:t> de </a:t>
            </a:r>
            <a:r>
              <a:rPr lang="cs-CZ" dirty="0" err="1"/>
              <a:t>resolver</a:t>
            </a:r>
            <a:r>
              <a:rPr lang="cs-CZ" dirty="0"/>
              <a:t> os </a:t>
            </a:r>
            <a:r>
              <a:rPr lang="cs-CZ" dirty="0" err="1"/>
              <a:t>assuntos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O </a:t>
            </a:r>
            <a:r>
              <a:rPr lang="cs-CZ" dirty="0" err="1"/>
              <a:t>João</a:t>
            </a:r>
            <a:r>
              <a:rPr lang="cs-CZ" dirty="0"/>
              <a:t> </a:t>
            </a:r>
            <a:r>
              <a:rPr lang="cs-CZ" dirty="0" err="1"/>
              <a:t>disse</a:t>
            </a:r>
            <a:r>
              <a:rPr lang="cs-CZ" dirty="0"/>
              <a:t> de sua </a:t>
            </a:r>
            <a:r>
              <a:rPr lang="cs-CZ" b="1" i="1" dirty="0" err="1" smtClean="0"/>
              <a:t>justiça</a:t>
            </a:r>
            <a:r>
              <a:rPr lang="cs-CZ" dirty="0" smtClean="0"/>
              <a:t> .</a:t>
            </a:r>
            <a:r>
              <a:rPr lang="cs-CZ" dirty="0"/>
              <a:t> 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(= </a:t>
            </a:r>
            <a:r>
              <a:rPr lang="cs-CZ" dirty="0" err="1"/>
              <a:t>disse</a:t>
            </a:r>
            <a:r>
              <a:rPr lang="cs-CZ" dirty="0"/>
              <a:t> </a:t>
            </a:r>
            <a:r>
              <a:rPr lang="cs-CZ" dirty="0" err="1"/>
              <a:t>aquilo</a:t>
            </a:r>
            <a:r>
              <a:rPr lang="cs-CZ" dirty="0"/>
              <a:t> </a:t>
            </a:r>
            <a:r>
              <a:rPr lang="cs-CZ" dirty="0" err="1"/>
              <a:t>que</a:t>
            </a:r>
            <a:r>
              <a:rPr lang="cs-CZ" dirty="0"/>
              <a:t> </a:t>
            </a:r>
            <a:r>
              <a:rPr lang="cs-CZ" dirty="0" err="1"/>
              <a:t>pensava</a:t>
            </a:r>
            <a:r>
              <a:rPr lang="cs-CZ" dirty="0"/>
              <a:t>)</a:t>
            </a:r>
            <a:br>
              <a:rPr lang="cs-CZ" dirty="0"/>
            </a:b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</a:t>
            </a:r>
            <a:r>
              <a:rPr lang="cs-CZ" dirty="0"/>
              <a:t>A </a:t>
            </a:r>
            <a:r>
              <a:rPr lang="cs-CZ" dirty="0" err="1"/>
              <a:t>polícia</a:t>
            </a:r>
            <a:r>
              <a:rPr lang="cs-CZ" dirty="0"/>
              <a:t> </a:t>
            </a:r>
            <a:r>
              <a:rPr lang="cs-CZ" dirty="0" err="1"/>
              <a:t>atuou</a:t>
            </a:r>
            <a:r>
              <a:rPr lang="cs-CZ" dirty="0"/>
              <a:t> </a:t>
            </a:r>
            <a:r>
              <a:rPr lang="cs-CZ" dirty="0" err="1"/>
              <a:t>com</a:t>
            </a:r>
            <a:r>
              <a:rPr lang="cs-CZ" dirty="0"/>
              <a:t> </a:t>
            </a:r>
            <a:r>
              <a:rPr lang="cs-CZ" b="1" i="1" dirty="0" err="1" smtClean="0"/>
              <a:t>justiça</a:t>
            </a:r>
            <a:r>
              <a:rPr lang="cs-CZ" dirty="0" smtClean="0"/>
              <a:t> .</a:t>
            </a:r>
            <a:r>
              <a:rPr lang="cs-CZ" dirty="0"/>
              <a:t> 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(= </a:t>
            </a:r>
            <a:r>
              <a:rPr lang="cs-CZ" dirty="0" err="1"/>
              <a:t>atuou</a:t>
            </a:r>
            <a:r>
              <a:rPr lang="cs-CZ" dirty="0"/>
              <a:t> de </a:t>
            </a:r>
            <a:r>
              <a:rPr lang="cs-CZ" dirty="0" err="1"/>
              <a:t>maneira</a:t>
            </a:r>
            <a:r>
              <a:rPr lang="cs-CZ" dirty="0"/>
              <a:t> </a:t>
            </a:r>
            <a:r>
              <a:rPr lang="cs-CZ" dirty="0" err="1"/>
              <a:t>justa</a:t>
            </a:r>
            <a:r>
              <a:rPr lang="cs-CZ" dirty="0"/>
              <a:t>, </a:t>
            </a:r>
            <a:r>
              <a:rPr lang="cs-CZ" dirty="0" err="1"/>
              <a:t>imparcial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Os </a:t>
            </a:r>
            <a:r>
              <a:rPr lang="cs-CZ" dirty="0" err="1"/>
              <a:t>adeptos</a:t>
            </a:r>
            <a:r>
              <a:rPr lang="cs-CZ" dirty="0"/>
              <a:t> </a:t>
            </a:r>
            <a:r>
              <a:rPr lang="cs-CZ" dirty="0" err="1"/>
              <a:t>fizeram</a:t>
            </a:r>
            <a:r>
              <a:rPr lang="cs-CZ" dirty="0"/>
              <a:t> </a:t>
            </a:r>
            <a:r>
              <a:rPr lang="cs-CZ" b="1" i="1" dirty="0" err="1" smtClean="0"/>
              <a:t>justiça</a:t>
            </a:r>
            <a:r>
              <a:rPr lang="cs-CZ" dirty="0" smtClean="0"/>
              <a:t> a </a:t>
            </a:r>
            <a:r>
              <a:rPr lang="cs-CZ" dirty="0" err="1"/>
              <a:t>Jorge</a:t>
            </a:r>
            <a:r>
              <a:rPr lang="cs-CZ" dirty="0"/>
              <a:t> </a:t>
            </a:r>
            <a:r>
              <a:rPr lang="cs-CZ" dirty="0" err="1"/>
              <a:t>Jesus</a:t>
            </a:r>
            <a:r>
              <a:rPr lang="cs-CZ" dirty="0"/>
              <a:t>. 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(= </a:t>
            </a:r>
            <a:r>
              <a:rPr lang="cs-CZ" dirty="0" err="1"/>
              <a:t>reconheceram-lhe</a:t>
            </a:r>
            <a:r>
              <a:rPr lang="cs-CZ" dirty="0"/>
              <a:t> </a:t>
            </a:r>
            <a:r>
              <a:rPr lang="cs-CZ" dirty="0" err="1"/>
              <a:t>razão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 smtClean="0"/>
              <a:t>pela</a:t>
            </a:r>
            <a:r>
              <a:rPr lang="cs-CZ" dirty="0" smtClean="0"/>
              <a:t> </a:t>
            </a:r>
            <a:r>
              <a:rPr lang="cs-CZ" dirty="0" err="1" smtClean="0"/>
              <a:t>fieira</a:t>
            </a:r>
            <a:r>
              <a:rPr lang="cs-CZ" dirty="0" smtClean="0"/>
              <a:t> da </a:t>
            </a:r>
            <a:r>
              <a:rPr lang="cs-CZ" b="1" i="1" dirty="0" err="1" smtClean="0"/>
              <a:t>justiça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(podle litery zákona)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            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12350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b="1" dirty="0" smtClean="0">
                <a:effectLst/>
              </a:rPr>
              <a:t>Justiça de Fafe</a:t>
            </a:r>
            <a:r>
              <a:rPr lang="pt-PT" dirty="0" smtClean="0">
                <a:effectLst/>
              </a:rPr>
              <a:t> </a:t>
            </a:r>
            <a:r>
              <a:rPr lang="cs-CZ" b="1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556792"/>
            <a:ext cx="8229600" cy="5301208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pt-PT" dirty="0" smtClean="0">
                <a:effectLst/>
              </a:rPr>
              <a:t>A </a:t>
            </a:r>
            <a:r>
              <a:rPr lang="pt-PT" b="1" dirty="0" smtClean="0">
                <a:effectLst/>
              </a:rPr>
              <a:t>lenda da Justiça de Fafe</a:t>
            </a:r>
            <a:r>
              <a:rPr lang="pt-PT" dirty="0" smtClean="0">
                <a:effectLst/>
              </a:rPr>
              <a:t> é uma apologia da justiça popular. Um dos maiores símbolos referenciais de Fafe, é vista como o espírito e o verdadeiro ex-libris desta localidade, e foi celebrada por um monumento na cidade.</a:t>
            </a:r>
          </a:p>
          <a:p>
            <a:pPr marL="0" indent="0">
              <a:buNone/>
            </a:pPr>
            <a:r>
              <a:rPr lang="pt-PT" dirty="0" smtClean="0">
                <a:effectLst/>
              </a:rPr>
              <a:t>A versão mais difundida desde o início do século XIX   foi objecto de um longo poema de  Inocêncio Carneiro de Sá, </a:t>
            </a:r>
            <a:r>
              <a:rPr lang="pt-PT" i="1" dirty="0" smtClean="0">
                <a:effectLst/>
              </a:rPr>
              <a:t>o Barão de Espalha Brasas</a:t>
            </a:r>
            <a:r>
              <a:rPr lang="pt-PT" dirty="0" smtClean="0">
                <a:effectLst/>
              </a:rPr>
              <a:t>. Narra um episódio, registado no século XVIII e protagonizado pelo Visconde de Moreira de Rei, político influente no concelho e homem de bem mas não de levar </a:t>
            </a:r>
            <a:r>
              <a:rPr lang="pt-PT" dirty="0" smtClean="0">
                <a:effectLst/>
              </a:rPr>
              <a:t>afront</a:t>
            </a:r>
            <a:r>
              <a:rPr lang="cs-CZ" dirty="0" smtClean="0">
                <a:effectLst/>
              </a:rPr>
              <a:t>a</a:t>
            </a:r>
            <a:r>
              <a:rPr lang="pt-PT" dirty="0" smtClean="0">
                <a:effectLst/>
              </a:rPr>
              <a:t>s </a:t>
            </a:r>
            <a:r>
              <a:rPr lang="pt-PT" dirty="0" smtClean="0">
                <a:effectLst/>
              </a:rPr>
              <a:t>para casa.</a:t>
            </a:r>
          </a:p>
          <a:p>
            <a:pPr marL="0" indent="0">
              <a:buNone/>
            </a:pPr>
            <a:r>
              <a:rPr lang="pt-PT" dirty="0" smtClean="0">
                <a:effectLst/>
              </a:rPr>
              <a:t>Deputado às Cortes, terá chegado atrasado a uma sessão daquele órgão monárquico, no que terá sido censurado grosseiramente por um marquês, também deputado, que chegou </a:t>
            </a:r>
            <a:r>
              <a:rPr lang="pt-PT" b="1" dirty="0" smtClean="0">
                <a:effectLst/>
              </a:rPr>
              <a:t>ao desplante (</a:t>
            </a:r>
            <a:r>
              <a:rPr lang="cs-CZ" b="1" dirty="0" smtClean="0">
                <a:effectLst/>
              </a:rPr>
              <a:t>mít </a:t>
            </a:r>
            <a:r>
              <a:rPr lang="pt-PT" b="1" dirty="0" smtClean="0">
                <a:effectLst/>
              </a:rPr>
              <a:t>tu drzost) </a:t>
            </a:r>
            <a:r>
              <a:rPr lang="pt-PT" dirty="0" smtClean="0">
                <a:effectLst/>
              </a:rPr>
              <a:t>de lhe chamar "</a:t>
            </a:r>
            <a:r>
              <a:rPr lang="pt-PT" b="1" dirty="0" smtClean="0">
                <a:effectLst/>
              </a:rPr>
              <a:t>cão tinhoso“ (pra</a:t>
            </a:r>
            <a:r>
              <a:rPr lang="cs-CZ" b="1" dirty="0" err="1" smtClean="0"/>
              <a:t>šivý</a:t>
            </a:r>
            <a:r>
              <a:rPr lang="cs-CZ" b="1" dirty="0" smtClean="0"/>
              <a:t> p</a:t>
            </a:r>
            <a:r>
              <a:rPr lang="pt-PT" b="1" dirty="0" smtClean="0">
                <a:effectLst/>
              </a:rPr>
              <a:t>es</a:t>
            </a:r>
            <a:r>
              <a:rPr lang="cs-CZ" dirty="0"/>
              <a:t>)</a:t>
            </a:r>
            <a:r>
              <a:rPr lang="pt-PT" dirty="0" smtClean="0">
                <a:effectLst/>
              </a:rPr>
              <a:t> . O </a:t>
            </a:r>
            <a:r>
              <a:rPr lang="cs-CZ" dirty="0" err="1" smtClean="0">
                <a:effectLst/>
              </a:rPr>
              <a:t>visconde</a:t>
            </a:r>
            <a:r>
              <a:rPr lang="cs-CZ" dirty="0" smtClean="0">
                <a:effectLst/>
              </a:rPr>
              <a:t>  (</a:t>
            </a:r>
            <a:r>
              <a:rPr lang="cs-CZ" b="1" dirty="0" smtClean="0">
                <a:effectLst/>
              </a:rPr>
              <a:t>vikomt</a:t>
            </a:r>
            <a:r>
              <a:rPr lang="cs-CZ" dirty="0" smtClean="0">
                <a:effectLst/>
              </a:rPr>
              <a:t>)</a:t>
            </a:r>
            <a:r>
              <a:rPr lang="pt-PT" dirty="0" smtClean="0">
                <a:effectLst/>
              </a:rPr>
              <a:t> fingiu não ouvir o </a:t>
            </a:r>
            <a:r>
              <a:rPr lang="pt-PT" b="1" dirty="0" smtClean="0">
                <a:effectLst/>
              </a:rPr>
              <a:t>impropério </a:t>
            </a:r>
            <a:r>
              <a:rPr lang="cs-CZ" b="1" dirty="0" smtClean="0"/>
              <a:t>(urážka</a:t>
            </a:r>
            <a:r>
              <a:rPr lang="cs-CZ" dirty="0" smtClean="0"/>
              <a:t>)</a:t>
            </a:r>
            <a:r>
              <a:rPr lang="pt-PT" dirty="0" smtClean="0">
                <a:effectLst/>
              </a:rPr>
              <a:t> e mostrou-se tranquilo durante a sessão mas, finda aquela, interpelou</a:t>
            </a:r>
            <a:r>
              <a:rPr lang="cs-CZ" dirty="0" smtClean="0">
                <a:effectLst/>
              </a:rPr>
              <a:t> (interpelovat, dotazovat se)</a:t>
            </a:r>
            <a:r>
              <a:rPr lang="pt-PT" dirty="0" smtClean="0">
                <a:effectLst/>
              </a:rPr>
              <a:t> o marquês </a:t>
            </a:r>
            <a:r>
              <a:rPr lang="pt-PT" b="1" dirty="0" smtClean="0">
                <a:effectLst/>
              </a:rPr>
              <a:t>petulante</a:t>
            </a:r>
            <a:r>
              <a:rPr lang="cs-CZ" b="1" dirty="0" smtClean="0">
                <a:effectLst/>
              </a:rPr>
              <a:t> (drzý, troufalý</a:t>
            </a:r>
            <a:r>
              <a:rPr lang="cs-CZ" dirty="0" smtClean="0">
                <a:effectLst/>
              </a:rPr>
              <a:t>)</a:t>
            </a:r>
            <a:r>
              <a:rPr lang="pt-PT" dirty="0" smtClean="0">
                <a:effectLst/>
              </a:rPr>
              <a:t>, </a:t>
            </a:r>
            <a:r>
              <a:rPr lang="pt-PT" b="1" dirty="0" smtClean="0">
                <a:effectLst/>
              </a:rPr>
              <a:t>repreendendo-o</a:t>
            </a:r>
            <a:r>
              <a:rPr lang="cs-CZ" b="1" dirty="0" smtClean="0">
                <a:effectLst/>
              </a:rPr>
              <a:t> (kárat</a:t>
            </a:r>
            <a:r>
              <a:rPr lang="cs-CZ" dirty="0" smtClean="0">
                <a:effectLst/>
              </a:rPr>
              <a:t>)</a:t>
            </a:r>
            <a:r>
              <a:rPr lang="pt-PT" dirty="0" smtClean="0">
                <a:effectLst/>
              </a:rPr>
              <a:t> pelas palavras descorteses que lhe havia dirigido. Em vez de lhe pedir desculpa, este arremessou-lhe provocadoramente as luvas no rosto, convocando-o para um duelo</a:t>
            </a:r>
            <a:r>
              <a:rPr lang="pt-PT" dirty="0" smtClean="0">
                <a:effectLst/>
              </a:rPr>
              <a:t>.</a:t>
            </a:r>
            <a:r>
              <a:rPr lang="cs-CZ" dirty="0" smtClean="0">
                <a:effectLst/>
              </a:rPr>
              <a:t> </a:t>
            </a:r>
            <a:endParaRPr lang="pt-PT" dirty="0" smtClean="0">
              <a:effectLst/>
            </a:endParaRPr>
          </a:p>
          <a:p>
            <a:pPr marL="0" indent="0">
              <a:buNone/>
            </a:pPr>
            <a:r>
              <a:rPr lang="pt-PT" dirty="0" smtClean="0">
                <a:effectLst/>
              </a:rPr>
              <a:t>Ao ofendido competia escolher as armas, e quando todos pensavam que iria preferir espadas ou pistolas, como era usual na altura, o visconde apresentou-se para o recontro munido de dois </a:t>
            </a:r>
            <a:r>
              <a:rPr lang="pt-PT" b="1" dirty="0" smtClean="0">
                <a:effectLst/>
              </a:rPr>
              <a:t>resistentes varapaus</a:t>
            </a:r>
            <a:r>
              <a:rPr lang="cs-CZ" b="1" dirty="0" smtClean="0">
                <a:effectLst/>
              </a:rPr>
              <a:t> (silné bidlo</a:t>
            </a:r>
            <a:r>
              <a:rPr lang="cs-CZ" dirty="0" smtClean="0">
                <a:effectLst/>
              </a:rPr>
              <a:t>)</a:t>
            </a:r>
            <a:r>
              <a:rPr lang="pt-PT" dirty="0" smtClean="0">
                <a:effectLst/>
              </a:rPr>
              <a:t>. O marquês não sabia manejar esta arma grosseira mas o visconde, perito na arte do jogo do</a:t>
            </a:r>
            <a:r>
              <a:rPr lang="cs-CZ" dirty="0" smtClean="0">
                <a:effectLst/>
              </a:rPr>
              <a:t> </a:t>
            </a:r>
            <a:r>
              <a:rPr lang="pt-PT" dirty="0" smtClean="0">
                <a:effectLst/>
              </a:rPr>
              <a:t>pau, tradicional nesta região, espancou o seu opositor. À gargalhada perante o acontecimento, os populares que presenciavam não se contiveram e gritaram: "</a:t>
            </a:r>
            <a:r>
              <a:rPr lang="pt-PT" i="1" dirty="0" smtClean="0">
                <a:effectLst/>
              </a:rPr>
              <a:t>Viva a Justiça de Fafe!</a:t>
            </a:r>
            <a:r>
              <a:rPr lang="pt-PT" dirty="0" smtClean="0">
                <a:effectLst/>
              </a:rPr>
              <a:t>".</a:t>
            </a:r>
          </a:p>
          <a:p>
            <a:pPr marL="0" indent="0">
              <a:buNone/>
            </a:pPr>
            <a:r>
              <a:rPr lang="pt-PT" dirty="0" smtClean="0">
                <a:effectLst/>
              </a:rPr>
              <a:t>Outra versão narra as consequências de um pedido de casamento por parte dum lisboeta. Mas quando o noivo se recusou a casar, o pai da rapariga perseguiu-o e aplicou-lhe a </a:t>
            </a:r>
            <a:r>
              <a:rPr lang="pt-PT" i="1" dirty="0" smtClean="0">
                <a:effectLst/>
              </a:rPr>
              <a:t>Justiça de Fafe</a:t>
            </a:r>
            <a:r>
              <a:rPr lang="pt-PT" dirty="0" smtClean="0">
                <a:effectLst/>
              </a:rPr>
              <a:t>.</a:t>
            </a:r>
          </a:p>
          <a:p>
            <a:pPr marL="0" indent="0">
              <a:buNone/>
            </a:pPr>
            <a:r>
              <a:rPr lang="pt-PT" dirty="0" smtClean="0">
                <a:effectLst/>
              </a:rPr>
              <a:t>O Monumento à Justiça de Fafe, evocativo desta tradição e da autoria de Eduardo Tavares, foi inaugurado em 23 de agosto de 1981  na rua João XXIII desta cidade. Consiste em um estátua com a particularidade de representar um homem a bater noutro com um pão  (e não uma vara) e foi colocada nas traseiras do tribunal de Fafe, insinuando que quando a justiça oficial não funciona, a mão popular apresenta-se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pt-PT" dirty="0">
                <a:hlinkClick r:id="rId2"/>
              </a:rPr>
              <a:t>https://www.youtube.com/watch?v=_</a:t>
            </a:r>
            <a:r>
              <a:rPr lang="pt-PT" dirty="0" smtClean="0">
                <a:hlinkClick r:id="rId2"/>
              </a:rPr>
              <a:t>97RIx2AAeg</a:t>
            </a:r>
            <a:endParaRPr lang="cs-CZ" dirty="0" smtClean="0"/>
          </a:p>
          <a:p>
            <a:pPr marL="0" indent="0">
              <a:buNone/>
            </a:pPr>
            <a:r>
              <a:rPr lang="pt-PT" dirty="0">
                <a:hlinkClick r:id="rId2"/>
              </a:rPr>
              <a:t>https://www.youtube.com/watch?v=_</a:t>
            </a:r>
            <a:r>
              <a:rPr lang="pt-PT" dirty="0" smtClean="0">
                <a:hlinkClick r:id="rId2"/>
              </a:rPr>
              <a:t>97RIx2AAeg</a:t>
            </a:r>
            <a:endParaRPr lang="cs-CZ" dirty="0" smtClean="0"/>
          </a:p>
          <a:p>
            <a:pPr marL="0" indent="0">
              <a:buNone/>
            </a:pPr>
            <a:r>
              <a:rPr lang="pt-PT" dirty="0">
                <a:hlinkClick r:id="rId3"/>
              </a:rPr>
              <a:t>https://</a:t>
            </a:r>
            <a:r>
              <a:rPr lang="pt-PT" dirty="0" smtClean="0">
                <a:hlinkClick r:id="rId3"/>
              </a:rPr>
              <a:t>www.youtube.com/watch?v=qDdrgXZ319w</a:t>
            </a:r>
            <a:endParaRPr lang="cs-CZ" dirty="0" smtClean="0"/>
          </a:p>
          <a:p>
            <a:pPr marL="0" indent="0">
              <a:buNone/>
            </a:pPr>
            <a:endParaRPr lang="pt-PT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292805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ýsledek obrázku pro fafe portug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2420888"/>
            <a:ext cx="2951147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Výsledek obrázku pro justica de faf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141" y="188640"/>
            <a:ext cx="6781800" cy="3562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Výsledek obrázku pro justica de faf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928770"/>
            <a:ext cx="3888432" cy="2916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05010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pPr marL="0" indent="0"/>
            <a:r>
              <a:rPr lang="cs-CZ" dirty="0" err="1" smtClean="0"/>
              <a:t>campo</a:t>
            </a:r>
            <a:r>
              <a:rPr lang="cs-CZ" dirty="0" smtClean="0"/>
              <a:t> </a:t>
            </a:r>
            <a:r>
              <a:rPr lang="cs-CZ" dirty="0" err="1" smtClean="0"/>
              <a:t>semântico</a:t>
            </a:r>
            <a:r>
              <a:rPr lang="cs-CZ" dirty="0" smtClean="0"/>
              <a:t> de </a:t>
            </a:r>
            <a:r>
              <a:rPr lang="cs-CZ" b="1" i="1" dirty="0" smtClean="0"/>
              <a:t>luz</a:t>
            </a:r>
            <a:r>
              <a:rPr lang="cs-CZ" i="1" dirty="0" smtClean="0"/>
              <a:t>: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endParaRPr lang="cs-CZ" i="1" dirty="0"/>
          </a:p>
          <a:p>
            <a:pPr marL="0" indent="0">
              <a:buNone/>
            </a:pPr>
            <a:r>
              <a:rPr lang="cs-CZ" i="1" dirty="0" smtClean="0"/>
              <a:t>Os </a:t>
            </a:r>
            <a:r>
              <a:rPr lang="cs-CZ" i="1" dirty="0" err="1"/>
              <a:t>meus</a:t>
            </a:r>
            <a:r>
              <a:rPr lang="cs-CZ" i="1" dirty="0"/>
              <a:t> </a:t>
            </a:r>
            <a:r>
              <a:rPr lang="cs-CZ" i="1" dirty="0" err="1"/>
              <a:t>filhos</a:t>
            </a:r>
            <a:r>
              <a:rPr lang="cs-CZ" i="1" dirty="0"/>
              <a:t> </a:t>
            </a:r>
            <a:r>
              <a:rPr lang="cs-CZ" b="1" i="1" dirty="0" err="1"/>
              <a:t>são</a:t>
            </a:r>
            <a:r>
              <a:rPr lang="cs-CZ" b="1" i="1" dirty="0"/>
              <a:t> a luz </a:t>
            </a:r>
            <a:r>
              <a:rPr lang="cs-CZ" b="1" i="1" dirty="0" err="1"/>
              <a:t>dos</a:t>
            </a:r>
            <a:r>
              <a:rPr lang="cs-CZ" b="1" i="1" dirty="0"/>
              <a:t> </a:t>
            </a:r>
            <a:r>
              <a:rPr lang="cs-CZ" b="1" i="1" dirty="0" err="1"/>
              <a:t>meus</a:t>
            </a:r>
            <a:r>
              <a:rPr lang="cs-CZ" b="1" i="1" dirty="0"/>
              <a:t> </a:t>
            </a:r>
            <a:r>
              <a:rPr lang="cs-CZ" b="1" i="1" dirty="0" err="1"/>
              <a:t>olhos</a:t>
            </a:r>
            <a:r>
              <a:rPr lang="cs-CZ" i="1" dirty="0"/>
              <a:t>.</a:t>
            </a:r>
            <a:r>
              <a:rPr lang="cs-CZ" dirty="0"/>
              <a:t> 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(= </a:t>
            </a:r>
            <a:r>
              <a:rPr lang="cs-CZ" dirty="0" err="1"/>
              <a:t>são</a:t>
            </a:r>
            <a:r>
              <a:rPr lang="cs-CZ" dirty="0"/>
              <a:t> o </a:t>
            </a:r>
            <a:r>
              <a:rPr lang="cs-CZ" dirty="0" err="1"/>
              <a:t>meu</a:t>
            </a:r>
            <a:r>
              <a:rPr lang="cs-CZ" dirty="0"/>
              <a:t> </a:t>
            </a:r>
            <a:r>
              <a:rPr lang="cs-CZ" dirty="0" err="1"/>
              <a:t>orgulho</a:t>
            </a:r>
            <a:r>
              <a:rPr lang="cs-CZ" dirty="0" smtClean="0"/>
              <a:t>,</a:t>
            </a:r>
            <a:r>
              <a:rPr lang="cs-CZ" dirty="0"/>
              <a:t>  </a:t>
            </a:r>
            <a:r>
              <a:rPr lang="cs-CZ" dirty="0" err="1" smtClean="0"/>
              <a:t>são</a:t>
            </a:r>
            <a:r>
              <a:rPr lang="cs-CZ" dirty="0" smtClean="0"/>
              <a:t> </a:t>
            </a:r>
            <a:r>
              <a:rPr lang="cs-CZ" dirty="0" err="1"/>
              <a:t>muito</a:t>
            </a:r>
            <a:r>
              <a:rPr lang="cs-CZ" dirty="0"/>
              <a:t> </a:t>
            </a:r>
            <a:r>
              <a:rPr lang="cs-CZ" dirty="0" err="1"/>
              <a:t>amados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/>
              <a:t/>
            </a:r>
            <a:br>
              <a:rPr lang="cs-CZ" dirty="0"/>
            </a:br>
            <a:r>
              <a:rPr lang="cs-CZ" dirty="0"/>
              <a:t> </a:t>
            </a:r>
            <a:r>
              <a:rPr lang="cs-CZ" i="1" dirty="0" smtClean="0"/>
              <a:t>A </a:t>
            </a:r>
            <a:r>
              <a:rPr lang="cs-CZ" i="1" dirty="0"/>
              <a:t>Maria já </a:t>
            </a:r>
            <a:r>
              <a:rPr lang="cs-CZ" b="1" i="1" dirty="0" err="1"/>
              <a:t>deu</a:t>
            </a:r>
            <a:r>
              <a:rPr lang="cs-CZ" b="1" i="1" dirty="0"/>
              <a:t> à luz.</a:t>
            </a:r>
            <a:r>
              <a:rPr lang="cs-CZ" dirty="0"/>
              <a:t> 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(= </a:t>
            </a:r>
            <a:r>
              <a:rPr lang="cs-CZ" dirty="0" err="1"/>
              <a:t>teve</a:t>
            </a:r>
            <a:r>
              <a:rPr lang="cs-CZ" dirty="0"/>
              <a:t> um </a:t>
            </a:r>
            <a:r>
              <a:rPr lang="cs-CZ" dirty="0" err="1"/>
              <a:t>filho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/>
              <a:t/>
            </a:r>
            <a:br>
              <a:rPr lang="cs-CZ" dirty="0"/>
            </a:br>
            <a:r>
              <a:rPr lang="cs-CZ" dirty="0"/>
              <a:t> </a:t>
            </a:r>
            <a:r>
              <a:rPr lang="cs-CZ" i="1" dirty="0" err="1" smtClean="0"/>
              <a:t>Subimos</a:t>
            </a:r>
            <a:r>
              <a:rPr lang="cs-CZ" i="1" dirty="0" smtClean="0"/>
              <a:t> </a:t>
            </a:r>
            <a:r>
              <a:rPr lang="cs-CZ" i="1" dirty="0"/>
              <a:t>a </a:t>
            </a:r>
            <a:r>
              <a:rPr lang="cs-CZ" i="1" dirty="0" err="1"/>
              <a:t>persiana</a:t>
            </a:r>
            <a:r>
              <a:rPr lang="cs-CZ" i="1" dirty="0"/>
              <a:t> para </a:t>
            </a:r>
            <a:r>
              <a:rPr lang="cs-CZ" b="1" i="1" dirty="0"/>
              <a:t>dar luz à </a:t>
            </a:r>
            <a:r>
              <a:rPr lang="cs-CZ" b="1" i="1" dirty="0" err="1"/>
              <a:t>sala</a:t>
            </a:r>
            <a:r>
              <a:rPr lang="cs-CZ" i="1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(= </a:t>
            </a:r>
            <a:r>
              <a:rPr lang="cs-CZ" dirty="0" err="1"/>
              <a:t>iluminar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/>
              <a:t/>
            </a:r>
            <a:br>
              <a:rPr lang="cs-CZ" dirty="0"/>
            </a:br>
            <a:r>
              <a:rPr lang="cs-CZ" dirty="0"/>
              <a:t> </a:t>
            </a:r>
            <a:r>
              <a:rPr lang="cs-CZ" i="1" dirty="0" smtClean="0"/>
              <a:t>O </a:t>
            </a:r>
            <a:r>
              <a:rPr lang="cs-CZ" i="1" dirty="0" err="1"/>
              <a:t>esclarecimento</a:t>
            </a:r>
            <a:r>
              <a:rPr lang="cs-CZ" i="1" dirty="0"/>
              <a:t> do </a:t>
            </a:r>
            <a:r>
              <a:rPr lang="cs-CZ" i="1" dirty="0" err="1"/>
              <a:t>professor</a:t>
            </a:r>
            <a:r>
              <a:rPr lang="cs-CZ" i="1" dirty="0"/>
              <a:t> </a:t>
            </a:r>
            <a:r>
              <a:rPr lang="cs-CZ" b="1" i="1" dirty="0"/>
              <a:t>fez luz </a:t>
            </a:r>
            <a:r>
              <a:rPr lang="cs-CZ" b="1" i="1" dirty="0" err="1"/>
              <a:t>sobre</a:t>
            </a:r>
            <a:r>
              <a:rPr lang="cs-CZ" b="1" i="1" dirty="0"/>
              <a:t> </a:t>
            </a:r>
            <a:r>
              <a:rPr lang="cs-CZ" i="1" dirty="0"/>
              <a:t>a </a:t>
            </a:r>
            <a:r>
              <a:rPr lang="cs-CZ" i="1" dirty="0" err="1"/>
              <a:t>dúvida</a:t>
            </a:r>
            <a:r>
              <a:rPr lang="cs-CZ" i="1" dirty="0"/>
              <a:t> </a:t>
            </a:r>
            <a:r>
              <a:rPr lang="cs-CZ" i="1" dirty="0" smtClean="0"/>
              <a:t>do </a:t>
            </a:r>
            <a:r>
              <a:rPr lang="cs-CZ" i="1" dirty="0" err="1"/>
              <a:t>aluno</a:t>
            </a:r>
            <a:r>
              <a:rPr lang="cs-CZ" i="1" dirty="0"/>
              <a:t>.</a:t>
            </a:r>
            <a:r>
              <a:rPr lang="cs-CZ" dirty="0"/>
              <a:t> 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(= </a:t>
            </a:r>
            <a:r>
              <a:rPr lang="cs-CZ" dirty="0" err="1"/>
              <a:t>esclarecer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/>
              <a:t/>
            </a:r>
            <a:br>
              <a:rPr lang="cs-CZ" dirty="0"/>
            </a:br>
            <a:r>
              <a:rPr lang="cs-CZ" dirty="0"/>
              <a:t> </a:t>
            </a:r>
            <a:r>
              <a:rPr lang="cs-CZ" i="1" dirty="0" smtClean="0"/>
              <a:t>A </a:t>
            </a:r>
            <a:r>
              <a:rPr lang="cs-CZ" i="1" dirty="0" err="1"/>
              <a:t>direção</a:t>
            </a:r>
            <a:r>
              <a:rPr lang="cs-CZ" i="1" dirty="0"/>
              <a:t> da </a:t>
            </a:r>
            <a:r>
              <a:rPr lang="cs-CZ" i="1" dirty="0" err="1"/>
              <a:t>escola</a:t>
            </a:r>
            <a:r>
              <a:rPr lang="cs-CZ" i="1" dirty="0"/>
              <a:t> </a:t>
            </a:r>
            <a:r>
              <a:rPr lang="cs-CZ" b="1" i="1" dirty="0"/>
              <a:t>tem luz </a:t>
            </a:r>
            <a:r>
              <a:rPr lang="cs-CZ" b="1" i="1" dirty="0" err="1"/>
              <a:t>verde</a:t>
            </a:r>
            <a:r>
              <a:rPr lang="cs-CZ" b="1" i="1" dirty="0"/>
              <a:t> </a:t>
            </a:r>
            <a:r>
              <a:rPr lang="cs-CZ" i="1" dirty="0"/>
              <a:t>para </a:t>
            </a:r>
            <a:r>
              <a:rPr lang="cs-CZ" i="1" dirty="0" err="1"/>
              <a:t>fazer</a:t>
            </a:r>
            <a:r>
              <a:rPr lang="cs-CZ" i="1" dirty="0"/>
              <a:t> </a:t>
            </a:r>
            <a:r>
              <a:rPr lang="cs-CZ" i="1" dirty="0" err="1"/>
              <a:t>obras</a:t>
            </a:r>
            <a:r>
              <a:rPr lang="cs-CZ" i="1" dirty="0"/>
              <a:t>.</a:t>
            </a:r>
            <a:r>
              <a:rPr lang="cs-CZ" dirty="0"/>
              <a:t> 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(= </a:t>
            </a:r>
            <a:r>
              <a:rPr lang="cs-CZ" dirty="0" err="1"/>
              <a:t>autorização</a:t>
            </a:r>
            <a:r>
              <a:rPr lang="cs-CZ" dirty="0"/>
              <a:t>)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9025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err="1" smtClean="0"/>
              <a:t>campo</a:t>
            </a:r>
            <a:r>
              <a:rPr lang="cs-CZ" b="1" dirty="0" smtClean="0"/>
              <a:t> </a:t>
            </a:r>
            <a:r>
              <a:rPr lang="cs-CZ" b="1" dirty="0" err="1" smtClean="0"/>
              <a:t>semântico</a:t>
            </a:r>
            <a:r>
              <a:rPr lang="cs-CZ" b="1" dirty="0" smtClean="0"/>
              <a:t> de </a:t>
            </a:r>
            <a:r>
              <a:rPr lang="cs-CZ" b="1" i="1" dirty="0" err="1" smtClean="0"/>
              <a:t>conta</a:t>
            </a:r>
            <a:r>
              <a:rPr lang="cs-CZ" b="1" i="1" dirty="0" smtClean="0"/>
              <a:t>: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429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Paguei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conta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água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		(=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despesa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fatura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abriu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uma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conta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fantasma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	(=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conta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nome de um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cliente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fictício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João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ajustou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contas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Joaquina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	(=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castigar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vingar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-se)</a:t>
            </a:r>
          </a:p>
          <a:p>
            <a:pPr marL="0" indent="0">
              <a:buNone/>
            </a:pPr>
            <a:endParaRPr lang="cs-CZ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justiça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chamar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Jorge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Jesus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sz="1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contas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(=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exigir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explicações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Pedro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conta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limpeza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casa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    	(=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realizar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fazer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Ela 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fez de </a:t>
            </a:r>
            <a:r>
              <a:rPr lang="cs-CZ" sz="1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conta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não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ouviu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	(=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fingiu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Sónia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trabalha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por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conta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própria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	(</a:t>
            </a:r>
            <a:r>
              <a:rPr lang="cs-CZ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independentemente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por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siprópria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Isso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não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são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contas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meu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rosário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	(=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não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é da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minha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competência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do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meu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interesse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silvas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tomaram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conta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cs-CZ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jardim</a:t>
            </a:r>
            <a:r>
              <a:rPr lang="cs-CZ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(=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invadiram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69027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err="1" smtClean="0"/>
              <a:t>campo</a:t>
            </a:r>
            <a:r>
              <a:rPr lang="cs-CZ" dirty="0" smtClean="0"/>
              <a:t> </a:t>
            </a:r>
            <a:r>
              <a:rPr lang="cs-CZ" dirty="0" err="1" smtClean="0"/>
              <a:t>semântico</a:t>
            </a:r>
            <a:r>
              <a:rPr lang="cs-CZ" dirty="0" smtClean="0"/>
              <a:t> de </a:t>
            </a:r>
            <a:r>
              <a:rPr lang="cs-CZ" b="1" i="1" dirty="0" err="1" smtClean="0"/>
              <a:t>nuvem</a:t>
            </a:r>
            <a:r>
              <a:rPr lang="cs-CZ" i="1" dirty="0" smtClean="0"/>
              <a:t>: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Aquela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nuvem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está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tapar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sol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professor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foi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às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nuvens</a:t>
            </a:r>
            <a:r>
              <a:rPr lang="cs-CZ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minha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resposta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(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irritou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-se)</a:t>
            </a:r>
          </a:p>
          <a:p>
            <a:pPr marL="0" indent="0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Caí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das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nuvens</a:t>
            </a:r>
            <a:r>
              <a:rPr lang="cs-CZ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derrota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 Porto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		(=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fiquei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desiludido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incêndio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provocou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uma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nuvem</a:t>
            </a:r>
            <a:r>
              <a:rPr lang="cs-CZ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escura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escondeu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céu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 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fumo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espesso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Uma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nuvem</a:t>
            </a:r>
            <a:r>
              <a:rPr lang="cs-CZ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gafanhotos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devastou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Egito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(=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grande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quantidade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Joana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anda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nas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nuvens</a:t>
            </a:r>
            <a:r>
              <a:rPr lang="cs-CZ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novo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namorado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(=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anda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feliz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Uma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nuvens</a:t>
            </a:r>
            <a:r>
              <a:rPr lang="cs-CZ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abateu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-se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sobre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rosto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Miquelina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após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notícia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morte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avó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	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     (=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ficou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muito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triste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3234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err="1" smtClean="0"/>
              <a:t>campo</a:t>
            </a:r>
            <a:r>
              <a:rPr lang="cs-CZ" dirty="0" smtClean="0"/>
              <a:t> </a:t>
            </a:r>
            <a:r>
              <a:rPr lang="cs-CZ" dirty="0" err="1" smtClean="0"/>
              <a:t>semântico</a:t>
            </a:r>
            <a:r>
              <a:rPr lang="cs-CZ" dirty="0" smtClean="0"/>
              <a:t> de </a:t>
            </a:r>
            <a:r>
              <a:rPr lang="cs-CZ" b="1" i="1" dirty="0" err="1" smtClean="0"/>
              <a:t>verde</a:t>
            </a:r>
            <a:r>
              <a:rPr lang="cs-CZ" i="1" dirty="0" smtClean="0"/>
              <a:t>: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 smtClean="0"/>
              <a:t>A </a:t>
            </a:r>
            <a:r>
              <a:rPr lang="cs-CZ" dirty="0" err="1"/>
              <a:t>mação</a:t>
            </a:r>
            <a:r>
              <a:rPr lang="cs-CZ" dirty="0"/>
              <a:t> </a:t>
            </a:r>
            <a:r>
              <a:rPr lang="cs-CZ" dirty="0" err="1"/>
              <a:t>ainda</a:t>
            </a:r>
            <a:r>
              <a:rPr lang="cs-CZ" dirty="0"/>
              <a:t> </a:t>
            </a:r>
            <a:r>
              <a:rPr lang="cs-CZ" dirty="0" err="1"/>
              <a:t>está</a:t>
            </a:r>
            <a:r>
              <a:rPr lang="cs-CZ" dirty="0"/>
              <a:t> </a:t>
            </a:r>
            <a:r>
              <a:rPr lang="cs-CZ" b="1" i="1" dirty="0" err="1"/>
              <a:t>verde</a:t>
            </a:r>
            <a:r>
              <a:rPr lang="cs-CZ" dirty="0"/>
              <a:t>. (= </a:t>
            </a:r>
            <a:r>
              <a:rPr lang="cs-CZ" dirty="0" err="1"/>
              <a:t>não</a:t>
            </a:r>
            <a:r>
              <a:rPr lang="cs-CZ" dirty="0"/>
              <a:t> </a:t>
            </a:r>
            <a:r>
              <a:rPr lang="cs-CZ" dirty="0" err="1"/>
              <a:t>está</a:t>
            </a:r>
            <a:r>
              <a:rPr lang="cs-CZ" dirty="0"/>
              <a:t> </a:t>
            </a:r>
            <a:r>
              <a:rPr lang="cs-CZ" dirty="0" err="1"/>
              <a:t>madura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/>
              <a:t/>
            </a:r>
            <a:br>
              <a:rPr lang="cs-CZ" dirty="0"/>
            </a:br>
            <a:r>
              <a:rPr lang="cs-CZ" dirty="0" err="1" smtClean="0"/>
              <a:t>Aquela</a:t>
            </a:r>
            <a:r>
              <a:rPr lang="cs-CZ" dirty="0" smtClean="0"/>
              <a:t> </a:t>
            </a:r>
            <a:r>
              <a:rPr lang="cs-CZ" dirty="0" err="1"/>
              <a:t>professora</a:t>
            </a:r>
            <a:r>
              <a:rPr lang="cs-CZ" dirty="0"/>
              <a:t> </a:t>
            </a:r>
            <a:r>
              <a:rPr lang="cs-CZ" dirty="0" err="1"/>
              <a:t>ainda</a:t>
            </a:r>
            <a:r>
              <a:rPr lang="cs-CZ" dirty="0"/>
              <a:t> </a:t>
            </a:r>
            <a:r>
              <a:rPr lang="cs-CZ" dirty="0" err="1"/>
              <a:t>não</a:t>
            </a:r>
            <a:r>
              <a:rPr lang="cs-CZ" dirty="0"/>
              <a:t> </a:t>
            </a:r>
            <a:r>
              <a:rPr lang="cs-CZ" dirty="0" err="1"/>
              <a:t>está</a:t>
            </a:r>
            <a:r>
              <a:rPr lang="cs-CZ" dirty="0"/>
              <a:t> </a:t>
            </a:r>
            <a:r>
              <a:rPr lang="cs-CZ" dirty="0" err="1"/>
              <a:t>muito</a:t>
            </a:r>
            <a:r>
              <a:rPr lang="cs-CZ" dirty="0"/>
              <a:t> </a:t>
            </a:r>
            <a:r>
              <a:rPr lang="cs-CZ" b="1" i="1" dirty="0" err="1" smtClean="0"/>
              <a:t>verde</a:t>
            </a:r>
            <a:r>
              <a:rPr lang="cs-CZ" dirty="0" smtClean="0"/>
              <a:t>.</a:t>
            </a:r>
            <a:r>
              <a:rPr lang="cs-CZ" dirty="0"/>
              <a:t> (= é </a:t>
            </a:r>
            <a:r>
              <a:rPr lang="cs-CZ" dirty="0" err="1" smtClean="0"/>
              <a:t>muito</a:t>
            </a:r>
            <a:r>
              <a:rPr lang="cs-CZ" dirty="0" smtClean="0"/>
              <a:t> </a:t>
            </a:r>
            <a:r>
              <a:rPr lang="cs-CZ" dirty="0" err="1" smtClean="0"/>
              <a:t>inexperiente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/>
              <a:t/>
            </a:r>
            <a:br>
              <a:rPr lang="cs-CZ" dirty="0"/>
            </a:br>
            <a:r>
              <a:rPr lang="cs-CZ" dirty="0" err="1" smtClean="0"/>
              <a:t>Que</a:t>
            </a:r>
            <a:r>
              <a:rPr lang="cs-CZ" dirty="0" smtClean="0"/>
              <a:t> </a:t>
            </a:r>
            <a:r>
              <a:rPr lang="cs-CZ" dirty="0" err="1"/>
              <a:t>saudades</a:t>
            </a:r>
            <a:r>
              <a:rPr lang="cs-CZ" dirty="0"/>
              <a:t> </a:t>
            </a:r>
            <a:r>
              <a:rPr lang="cs-CZ" dirty="0" err="1"/>
              <a:t>dos</a:t>
            </a:r>
            <a:r>
              <a:rPr lang="cs-CZ" dirty="0"/>
              <a:t> </a:t>
            </a:r>
            <a:r>
              <a:rPr lang="cs-CZ" dirty="0" err="1"/>
              <a:t>meus</a:t>
            </a:r>
            <a:r>
              <a:rPr lang="cs-CZ" dirty="0"/>
              <a:t> </a:t>
            </a:r>
            <a:r>
              <a:rPr lang="cs-CZ" b="1" i="1" dirty="0" err="1" smtClean="0"/>
              <a:t>verdes</a:t>
            </a:r>
            <a:r>
              <a:rPr lang="cs-CZ" b="1" i="1" dirty="0" smtClean="0"/>
              <a:t> </a:t>
            </a:r>
            <a:r>
              <a:rPr lang="cs-CZ" dirty="0" err="1" smtClean="0"/>
              <a:t>anos</a:t>
            </a:r>
            <a:r>
              <a:rPr lang="cs-CZ" dirty="0"/>
              <a:t>! (= </a:t>
            </a:r>
            <a:r>
              <a:rPr lang="cs-CZ" dirty="0" err="1"/>
              <a:t>juventude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 A </a:t>
            </a:r>
            <a:r>
              <a:rPr lang="cs-CZ" dirty="0"/>
              <a:t>carne </a:t>
            </a:r>
            <a:r>
              <a:rPr lang="cs-CZ" b="1" i="1" dirty="0" err="1" smtClean="0"/>
              <a:t>verde</a:t>
            </a:r>
            <a:r>
              <a:rPr lang="cs-CZ" b="1" i="1" dirty="0" smtClean="0"/>
              <a:t> </a:t>
            </a:r>
            <a:r>
              <a:rPr lang="cs-CZ" dirty="0" smtClean="0"/>
              <a:t>é </a:t>
            </a:r>
            <a:r>
              <a:rPr lang="cs-CZ" dirty="0" err="1"/>
              <a:t>desagradável</a:t>
            </a:r>
            <a:r>
              <a:rPr lang="cs-CZ" dirty="0"/>
              <a:t>. (= </a:t>
            </a:r>
            <a:r>
              <a:rPr lang="cs-CZ" dirty="0" err="1"/>
              <a:t>não</a:t>
            </a:r>
            <a:r>
              <a:rPr lang="cs-CZ" dirty="0"/>
              <a:t> </a:t>
            </a:r>
            <a:r>
              <a:rPr lang="cs-CZ" dirty="0" err="1"/>
              <a:t>salgada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pt-BR" b="1" dirty="0" smtClean="0">
                <a:effectLst/>
              </a:rPr>
              <a:t>cair no verde</a:t>
            </a:r>
            <a:r>
              <a:rPr lang="cs-CZ" b="1" dirty="0" smtClean="0">
                <a:effectLst/>
              </a:rPr>
              <a:t> =  f</a:t>
            </a:r>
            <a:r>
              <a:rPr lang="pt-BR" dirty="0" smtClean="0">
                <a:effectLst/>
              </a:rPr>
              <a:t>ugir, esconder-se no mato.</a:t>
            </a:r>
          </a:p>
          <a:p>
            <a:r>
              <a:rPr lang="pt-BR" b="1" dirty="0" smtClean="0">
                <a:effectLst/>
              </a:rPr>
              <a:t>ficar no verde</a:t>
            </a:r>
            <a:r>
              <a:rPr lang="cs-CZ" b="1" dirty="0" smtClean="0">
                <a:effectLst/>
              </a:rPr>
              <a:t> = </a:t>
            </a:r>
            <a:r>
              <a:rPr lang="pt-BR" dirty="0" smtClean="0"/>
              <a:t>[</a:t>
            </a:r>
            <a:r>
              <a:rPr lang="pt-BR" dirty="0"/>
              <a:t>Brasil] </a:t>
            </a:r>
            <a:r>
              <a:rPr lang="pt-BR" dirty="0" smtClean="0">
                <a:effectLst/>
              </a:rPr>
              <a:t> </a:t>
            </a:r>
            <a:r>
              <a:rPr lang="pt-BR" dirty="0"/>
              <a:t>• [Brasil] </a:t>
            </a:r>
            <a:r>
              <a:rPr lang="pt-BR" dirty="0" smtClean="0">
                <a:effectLst/>
              </a:rPr>
              <a:t> Enfurecer-se.</a:t>
            </a:r>
          </a:p>
          <a:p>
            <a:r>
              <a:rPr lang="pt-BR" b="1" dirty="0" smtClean="0">
                <a:effectLst/>
              </a:rPr>
              <a:t>não deixar verde nem seco</a:t>
            </a:r>
            <a:r>
              <a:rPr lang="cs-CZ" b="1" dirty="0" smtClean="0">
                <a:effectLst/>
              </a:rPr>
              <a:t> = </a:t>
            </a:r>
            <a:r>
              <a:rPr lang="pt-BR" dirty="0" smtClean="0"/>
              <a:t> </a:t>
            </a:r>
            <a:r>
              <a:rPr lang="pt-BR" dirty="0" smtClean="0">
                <a:effectLst/>
              </a:rPr>
              <a:t>Destruir tudo. = </a:t>
            </a:r>
            <a:r>
              <a:rPr lang="pt-BR" cap="small" dirty="0" smtClean="0">
                <a:effectLst/>
              </a:rPr>
              <a:t>ASSOLAR</a:t>
            </a:r>
            <a:endParaRPr lang="cs-CZ" dirty="0" smtClean="0"/>
          </a:p>
          <a:p>
            <a:r>
              <a:rPr lang="cs-CZ" b="1" dirty="0" err="1" smtClean="0">
                <a:effectLst/>
              </a:rPr>
              <a:t>verde</a:t>
            </a:r>
            <a:r>
              <a:rPr lang="cs-CZ" b="1" dirty="0" smtClean="0">
                <a:effectLst/>
              </a:rPr>
              <a:t> </a:t>
            </a:r>
            <a:r>
              <a:rPr lang="cs-CZ" b="1" dirty="0" err="1" smtClean="0">
                <a:effectLst/>
              </a:rPr>
              <a:t>elétrico</a:t>
            </a:r>
            <a:r>
              <a:rPr lang="cs-CZ" b="1" dirty="0" smtClean="0">
                <a:effectLst/>
              </a:rPr>
              <a:t> </a:t>
            </a:r>
            <a:r>
              <a:rPr lang="cs-CZ" dirty="0" smtClean="0">
                <a:effectLst/>
              </a:rPr>
              <a:t>= brčálově zelený </a:t>
            </a:r>
          </a:p>
          <a:p>
            <a:r>
              <a:rPr lang="cs-CZ" b="1" dirty="0" err="1" smtClean="0"/>
              <a:t>ficar</a:t>
            </a:r>
            <a:r>
              <a:rPr lang="cs-CZ" b="1" dirty="0" smtClean="0"/>
              <a:t> </a:t>
            </a:r>
            <a:r>
              <a:rPr lang="cs-CZ" b="1" dirty="0" err="1" smtClean="0"/>
              <a:t>verde</a:t>
            </a:r>
            <a:r>
              <a:rPr lang="cs-CZ" b="1" dirty="0" smtClean="0"/>
              <a:t> de </a:t>
            </a:r>
            <a:r>
              <a:rPr lang="cs-CZ" b="1" dirty="0" err="1" smtClean="0"/>
              <a:t>inveja</a:t>
            </a:r>
            <a:r>
              <a:rPr lang="cs-CZ" b="1" dirty="0" smtClean="0"/>
              <a:t> </a:t>
            </a:r>
            <a:r>
              <a:rPr lang="cs-CZ" dirty="0" smtClean="0"/>
              <a:t>= zblednout závistí</a:t>
            </a:r>
            <a:endParaRPr lang="pt-BR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389668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err="1" smtClean="0"/>
              <a:t>campo</a:t>
            </a:r>
            <a:r>
              <a:rPr lang="cs-CZ" dirty="0" smtClean="0"/>
              <a:t> </a:t>
            </a:r>
            <a:r>
              <a:rPr lang="cs-CZ" dirty="0" err="1" smtClean="0"/>
              <a:t>semântico</a:t>
            </a:r>
            <a:r>
              <a:rPr lang="cs-CZ" dirty="0" smtClean="0"/>
              <a:t> de </a:t>
            </a:r>
            <a:r>
              <a:rPr lang="cs-CZ" b="1" i="1" dirty="0" err="1" smtClean="0"/>
              <a:t>céu</a:t>
            </a:r>
            <a:r>
              <a:rPr lang="cs-CZ" i="1" dirty="0" smtClean="0"/>
              <a:t>: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 smtClean="0"/>
              <a:t>O </a:t>
            </a:r>
            <a:r>
              <a:rPr lang="cs-CZ" dirty="0" err="1"/>
              <a:t>golo</a:t>
            </a:r>
            <a:r>
              <a:rPr lang="cs-CZ" dirty="0"/>
              <a:t> do </a:t>
            </a:r>
            <a:r>
              <a:rPr lang="cs-CZ" dirty="0" err="1"/>
              <a:t>Benfica</a:t>
            </a:r>
            <a:r>
              <a:rPr lang="cs-CZ" dirty="0"/>
              <a:t> </a:t>
            </a:r>
            <a:r>
              <a:rPr lang="cs-CZ" dirty="0" err="1"/>
              <a:t>caiu</a:t>
            </a:r>
            <a:r>
              <a:rPr lang="cs-CZ" dirty="0"/>
              <a:t> do </a:t>
            </a:r>
            <a:r>
              <a:rPr lang="cs-CZ" b="1" i="1" dirty="0" err="1"/>
              <a:t>céu</a:t>
            </a:r>
            <a:r>
              <a:rPr lang="cs-CZ" dirty="0"/>
              <a:t>. (= </a:t>
            </a:r>
            <a:r>
              <a:rPr lang="cs-CZ" dirty="0" err="1"/>
              <a:t>foi</a:t>
            </a:r>
            <a:r>
              <a:rPr lang="cs-CZ" dirty="0"/>
              <a:t> </a:t>
            </a:r>
            <a:r>
              <a:rPr lang="cs-CZ" dirty="0" err="1"/>
              <a:t>bem</a:t>
            </a:r>
            <a:r>
              <a:rPr lang="cs-CZ" dirty="0"/>
              <a:t> </a:t>
            </a:r>
            <a:r>
              <a:rPr lang="cs-CZ" dirty="0" err="1"/>
              <a:t>vindo</a:t>
            </a:r>
            <a:r>
              <a:rPr lang="cs-CZ" dirty="0"/>
              <a:t> ou </a:t>
            </a:r>
            <a:r>
              <a:rPr lang="cs-CZ" dirty="0" err="1"/>
              <a:t>foi</a:t>
            </a:r>
            <a:r>
              <a:rPr lang="cs-CZ" dirty="0"/>
              <a:t> </a:t>
            </a:r>
            <a:r>
              <a:rPr lang="cs-CZ" dirty="0" err="1"/>
              <a:t>casual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A </a:t>
            </a:r>
            <a:r>
              <a:rPr lang="cs-CZ" dirty="0"/>
              <a:t>Josefina </a:t>
            </a:r>
            <a:r>
              <a:rPr lang="cs-CZ" dirty="0" err="1"/>
              <a:t>foi</a:t>
            </a:r>
            <a:r>
              <a:rPr lang="cs-CZ" dirty="0"/>
              <a:t> para o </a:t>
            </a:r>
            <a:r>
              <a:rPr lang="cs-CZ" b="1" i="1" dirty="0" err="1" smtClean="0"/>
              <a:t>céu</a:t>
            </a:r>
            <a:r>
              <a:rPr lang="cs-CZ" dirty="0" smtClean="0"/>
              <a:t>.</a:t>
            </a:r>
            <a:r>
              <a:rPr lang="cs-CZ" dirty="0"/>
              <a:t> </a:t>
            </a:r>
            <a:r>
              <a:rPr lang="cs-CZ" dirty="0" smtClean="0"/>
              <a:t>	(= </a:t>
            </a:r>
            <a:r>
              <a:rPr lang="cs-CZ" dirty="0" err="1"/>
              <a:t>morreu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Os </a:t>
            </a:r>
            <a:r>
              <a:rPr lang="cs-CZ" dirty="0" err="1"/>
              <a:t>dejetos</a:t>
            </a:r>
            <a:r>
              <a:rPr lang="cs-CZ" dirty="0"/>
              <a:t> </a:t>
            </a:r>
            <a:r>
              <a:rPr lang="cs-CZ" dirty="0" err="1"/>
              <a:t>correm</a:t>
            </a:r>
            <a:r>
              <a:rPr lang="cs-CZ" dirty="0"/>
              <a:t> a </a:t>
            </a:r>
            <a:r>
              <a:rPr lang="cs-CZ" b="1" i="1" dirty="0" err="1" smtClean="0"/>
              <a:t>céu</a:t>
            </a:r>
            <a:r>
              <a:rPr lang="cs-CZ" b="1" i="1" dirty="0" smtClean="0"/>
              <a:t> </a:t>
            </a:r>
            <a:r>
              <a:rPr lang="cs-CZ" dirty="0" err="1" smtClean="0"/>
              <a:t>aberto</a:t>
            </a:r>
            <a:r>
              <a:rPr lang="cs-CZ" dirty="0"/>
              <a:t>. (= </a:t>
            </a:r>
            <a:r>
              <a:rPr lang="cs-CZ" dirty="0" err="1"/>
              <a:t>ao</a:t>
            </a:r>
            <a:r>
              <a:rPr lang="cs-CZ" dirty="0"/>
              <a:t> ar livre, a </a:t>
            </a:r>
            <a:r>
              <a:rPr lang="cs-CZ" dirty="0" err="1"/>
              <a:t>descoberto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Os </a:t>
            </a:r>
            <a:r>
              <a:rPr lang="cs-CZ" dirty="0" err="1"/>
              <a:t>candidatos</a:t>
            </a:r>
            <a:r>
              <a:rPr lang="cs-CZ" dirty="0"/>
              <a:t> </a:t>
            </a:r>
            <a:r>
              <a:rPr lang="cs-CZ" dirty="0" err="1"/>
              <a:t>autárquicos</a:t>
            </a:r>
            <a:r>
              <a:rPr lang="cs-CZ" dirty="0"/>
              <a:t> </a:t>
            </a:r>
            <a:r>
              <a:rPr lang="cs-CZ" dirty="0" err="1"/>
              <a:t>prometem</a:t>
            </a:r>
            <a:r>
              <a:rPr lang="cs-CZ" dirty="0"/>
              <a:t> o </a:t>
            </a:r>
            <a:r>
              <a:rPr lang="cs-CZ" b="1" i="1" dirty="0" err="1" smtClean="0"/>
              <a:t>céu</a:t>
            </a:r>
            <a:r>
              <a:rPr lang="cs-CZ" b="1" i="1" dirty="0" smtClean="0"/>
              <a:t> </a:t>
            </a:r>
            <a:r>
              <a:rPr lang="cs-CZ" dirty="0" smtClean="0"/>
              <a:t>e </a:t>
            </a:r>
            <a:r>
              <a:rPr lang="cs-CZ" dirty="0"/>
              <a:t>a </a:t>
            </a:r>
            <a:r>
              <a:rPr lang="cs-CZ" dirty="0" err="1"/>
              <a:t>terra</a:t>
            </a:r>
            <a:r>
              <a:rPr lang="cs-CZ" dirty="0"/>
              <a:t>. 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(= </a:t>
            </a:r>
            <a:r>
              <a:rPr lang="cs-CZ" dirty="0" err="1" smtClean="0"/>
              <a:t>superou</a:t>
            </a:r>
            <a:r>
              <a:rPr lang="cs-CZ" dirty="0" smtClean="0"/>
              <a:t> </a:t>
            </a:r>
            <a:r>
              <a:rPr lang="cs-CZ" dirty="0" err="1" smtClean="0"/>
              <a:t>obstáculos</a:t>
            </a:r>
            <a:r>
              <a:rPr lang="cs-CZ" dirty="0"/>
              <a:t>, </a:t>
            </a:r>
            <a:r>
              <a:rPr lang="cs-CZ" dirty="0" err="1"/>
              <a:t>usou</a:t>
            </a:r>
            <a:r>
              <a:rPr lang="cs-CZ" dirty="0"/>
              <a:t> </a:t>
            </a:r>
            <a:r>
              <a:rPr lang="cs-CZ" dirty="0" err="1"/>
              <a:t>todos</a:t>
            </a:r>
            <a:r>
              <a:rPr lang="cs-CZ" dirty="0"/>
              <a:t> os </a:t>
            </a:r>
            <a:r>
              <a:rPr lang="cs-CZ" dirty="0" err="1"/>
              <a:t>meios</a:t>
            </a:r>
            <a:r>
              <a:rPr lang="cs-CZ" dirty="0"/>
              <a:t> </a:t>
            </a:r>
            <a:r>
              <a:rPr lang="cs-CZ" dirty="0" err="1"/>
              <a:t>possíveis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Ele </a:t>
            </a:r>
            <a:r>
              <a:rPr lang="cs-CZ" dirty="0" err="1"/>
              <a:t>moveu</a:t>
            </a:r>
            <a:r>
              <a:rPr lang="cs-CZ" dirty="0"/>
              <a:t> </a:t>
            </a:r>
            <a:r>
              <a:rPr lang="cs-CZ" b="1" i="1" dirty="0" err="1" smtClean="0"/>
              <a:t>céu</a:t>
            </a:r>
            <a:r>
              <a:rPr lang="cs-CZ" b="1" i="1" dirty="0" smtClean="0"/>
              <a:t> </a:t>
            </a:r>
            <a:r>
              <a:rPr lang="cs-CZ" dirty="0" smtClean="0"/>
              <a:t>e </a:t>
            </a:r>
            <a:r>
              <a:rPr lang="cs-CZ" dirty="0" err="1"/>
              <a:t>terra</a:t>
            </a:r>
            <a:r>
              <a:rPr lang="cs-CZ" dirty="0"/>
              <a:t> para </a:t>
            </a:r>
            <a:r>
              <a:rPr lang="cs-CZ" dirty="0" err="1"/>
              <a:t>provar</a:t>
            </a:r>
            <a:r>
              <a:rPr lang="cs-CZ" dirty="0"/>
              <a:t> a </a:t>
            </a:r>
            <a:r>
              <a:rPr lang="cs-CZ" dirty="0" err="1"/>
              <a:t>inocência</a:t>
            </a:r>
            <a:r>
              <a:rPr lang="cs-CZ" dirty="0"/>
              <a:t> do </a:t>
            </a:r>
            <a:r>
              <a:rPr lang="cs-CZ" dirty="0" err="1"/>
              <a:t>filho</a:t>
            </a:r>
            <a:r>
              <a:rPr lang="cs-CZ" dirty="0"/>
              <a:t>. 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(= </a:t>
            </a:r>
            <a:r>
              <a:rPr lang="cs-CZ" dirty="0"/>
              <a:t>fez </a:t>
            </a:r>
            <a:r>
              <a:rPr lang="cs-CZ" dirty="0" err="1" smtClean="0"/>
              <a:t>todo</a:t>
            </a:r>
            <a:r>
              <a:rPr lang="cs-CZ" dirty="0" smtClean="0"/>
              <a:t> </a:t>
            </a:r>
            <a:r>
              <a:rPr lang="cs-CZ" dirty="0"/>
              <a:t>o </a:t>
            </a:r>
            <a:r>
              <a:rPr lang="cs-CZ" dirty="0" err="1"/>
              <a:t>possível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/>
              <a:t/>
            </a:r>
            <a:br>
              <a:rPr lang="cs-CZ" dirty="0"/>
            </a:br>
            <a:r>
              <a:rPr lang="cs-CZ" dirty="0" err="1" smtClean="0"/>
              <a:t>Aquilo</a:t>
            </a:r>
            <a:r>
              <a:rPr lang="cs-CZ" dirty="0" smtClean="0"/>
              <a:t> </a:t>
            </a:r>
            <a:r>
              <a:rPr lang="cs-CZ" dirty="0" err="1"/>
              <a:t>foi</a:t>
            </a:r>
            <a:r>
              <a:rPr lang="cs-CZ" dirty="0"/>
              <a:t> de </a:t>
            </a:r>
            <a:r>
              <a:rPr lang="cs-CZ" dirty="0" err="1"/>
              <a:t>bradar</a:t>
            </a:r>
            <a:r>
              <a:rPr lang="cs-CZ" dirty="0"/>
              <a:t> </a:t>
            </a:r>
            <a:r>
              <a:rPr lang="cs-CZ" dirty="0" err="1"/>
              <a:t>aos</a:t>
            </a:r>
            <a:r>
              <a:rPr lang="cs-CZ" dirty="0"/>
              <a:t> </a:t>
            </a:r>
            <a:r>
              <a:rPr lang="cs-CZ" b="1" i="1" dirty="0" err="1" smtClean="0"/>
              <a:t>céus</a:t>
            </a:r>
            <a:r>
              <a:rPr lang="cs-CZ" dirty="0" smtClean="0"/>
              <a:t>.</a:t>
            </a:r>
            <a:r>
              <a:rPr lang="cs-CZ" dirty="0"/>
              <a:t> (= </a:t>
            </a:r>
            <a:r>
              <a:rPr lang="cs-CZ" dirty="0" err="1"/>
              <a:t>foi</a:t>
            </a:r>
            <a:r>
              <a:rPr lang="cs-CZ" dirty="0"/>
              <a:t> </a:t>
            </a:r>
            <a:r>
              <a:rPr lang="cs-CZ" dirty="0" err="1"/>
              <a:t>escandaloso</a:t>
            </a:r>
            <a:r>
              <a:rPr lang="cs-CZ" dirty="0"/>
              <a:t>, </a:t>
            </a:r>
            <a:r>
              <a:rPr lang="cs-CZ" dirty="0" err="1"/>
              <a:t>censurável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8497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pt-PT" dirty="0" smtClean="0"/>
              <a:t/>
            </a:r>
            <a:br>
              <a:rPr lang="pt-PT" dirty="0" smtClean="0"/>
            </a:br>
            <a:r>
              <a:rPr lang="pt-PT" b="1" dirty="0" smtClean="0"/>
              <a:t>Campo semântico –definições</a:t>
            </a:r>
            <a:br>
              <a:rPr lang="pt-PT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62880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PT" b="1" dirty="0" smtClean="0"/>
              <a:t>Dicionário de termos literários</a:t>
            </a:r>
          </a:p>
          <a:p>
            <a:pPr marL="0" indent="0">
              <a:buNone/>
            </a:pPr>
            <a:r>
              <a:rPr lang="pt-PT" b="1" dirty="0" smtClean="0"/>
              <a:t>Carlos Ceia:http://www.edtl.com.pt/</a:t>
            </a:r>
          </a:p>
          <a:p>
            <a:pPr marL="0" indent="0">
              <a:buNone/>
            </a:pPr>
            <a:r>
              <a:rPr lang="pt-PT" dirty="0" smtClean="0"/>
              <a:t>O campo semântico = </a:t>
            </a:r>
            <a:r>
              <a:rPr lang="pt-PT" b="1" dirty="0" smtClean="0"/>
              <a:t>c</a:t>
            </a:r>
            <a:r>
              <a:rPr lang="cs-CZ" b="1" dirty="0" err="1" smtClean="0"/>
              <a:t>onjunto</a:t>
            </a:r>
            <a:r>
              <a:rPr lang="cs-CZ" b="1" dirty="0" smtClean="0"/>
              <a:t> </a:t>
            </a:r>
            <a:r>
              <a:rPr lang="cs-CZ" b="1" dirty="0"/>
              <a:t>de </a:t>
            </a:r>
            <a:r>
              <a:rPr lang="cs-CZ" b="1" dirty="0" err="1"/>
              <a:t>palavras</a:t>
            </a:r>
            <a:r>
              <a:rPr lang="cs-CZ" b="1" dirty="0"/>
              <a:t> </a:t>
            </a:r>
            <a:r>
              <a:rPr lang="cs-CZ" b="1" dirty="0" err="1"/>
              <a:t>unidas</a:t>
            </a:r>
            <a:r>
              <a:rPr lang="cs-CZ" b="1" dirty="0"/>
              <a:t> </a:t>
            </a:r>
            <a:r>
              <a:rPr lang="cs-CZ" b="1" dirty="0" err="1"/>
              <a:t>pelo</a:t>
            </a:r>
            <a:r>
              <a:rPr lang="cs-CZ" b="1" dirty="0"/>
              <a:t> </a:t>
            </a:r>
            <a:r>
              <a:rPr lang="cs-CZ" b="1" dirty="0" err="1"/>
              <a:t>sentido</a:t>
            </a:r>
            <a:r>
              <a:rPr lang="cs-CZ" dirty="0"/>
              <a:t>. </a:t>
            </a:r>
            <a:endParaRPr lang="cs-CZ" dirty="0" smtClean="0"/>
          </a:p>
          <a:p>
            <a:pPr marL="0" indent="0">
              <a:buNone/>
            </a:pPr>
            <a:r>
              <a:rPr lang="pt-PT" dirty="0">
                <a:hlinkClick r:id="rId2"/>
              </a:rPr>
              <a:t>https://</a:t>
            </a:r>
            <a:r>
              <a:rPr lang="pt-PT" dirty="0" smtClean="0">
                <a:hlinkClick r:id="rId2"/>
              </a:rPr>
              <a:t>www.youtube.com/watch?v=FoW6hVk07-s</a:t>
            </a:r>
            <a:endParaRPr lang="cs-CZ" dirty="0" smtClean="0"/>
          </a:p>
          <a:p>
            <a:pPr marL="0" indent="0">
              <a:buNone/>
            </a:pPr>
            <a:endParaRPr lang="pt-PT" dirty="0" smtClean="0"/>
          </a:p>
          <a:p>
            <a:pPr marL="0" indent="0" algn="just">
              <a:buNone/>
            </a:pPr>
            <a:r>
              <a:rPr lang="cs-CZ" dirty="0" err="1" smtClean="0"/>
              <a:t>deve</a:t>
            </a:r>
            <a:r>
              <a:rPr lang="cs-CZ" dirty="0" smtClean="0"/>
              <a:t>-se </a:t>
            </a:r>
            <a:r>
              <a:rPr lang="cs-CZ" dirty="0" err="1"/>
              <a:t>evitar</a:t>
            </a:r>
            <a:r>
              <a:rPr lang="cs-CZ" dirty="0"/>
              <a:t> a </a:t>
            </a:r>
            <a:r>
              <a:rPr lang="cs-CZ" dirty="0" err="1"/>
              <a:t>confusão</a:t>
            </a:r>
            <a:r>
              <a:rPr lang="cs-CZ" dirty="0"/>
              <a:t> </a:t>
            </a:r>
            <a:r>
              <a:rPr lang="cs-CZ" dirty="0" err="1"/>
              <a:t>entre</a:t>
            </a:r>
            <a:r>
              <a:rPr lang="cs-CZ" dirty="0"/>
              <a:t> </a:t>
            </a:r>
            <a:r>
              <a:rPr lang="cs-CZ" b="1" dirty="0" err="1"/>
              <a:t>campo</a:t>
            </a:r>
            <a:r>
              <a:rPr lang="cs-CZ" b="1" dirty="0"/>
              <a:t> </a:t>
            </a:r>
            <a:r>
              <a:rPr lang="cs-CZ" b="1" dirty="0" err="1"/>
              <a:t>semântico</a:t>
            </a:r>
            <a:r>
              <a:rPr lang="cs-CZ" b="1" dirty="0"/>
              <a:t> </a:t>
            </a:r>
            <a:r>
              <a:rPr lang="cs-CZ" dirty="0"/>
              <a:t>e </a:t>
            </a:r>
            <a:r>
              <a:rPr lang="cs-CZ" b="1" dirty="0" err="1"/>
              <a:t>campo</a:t>
            </a:r>
            <a:r>
              <a:rPr lang="cs-CZ" b="1" dirty="0"/>
              <a:t> </a:t>
            </a:r>
            <a:r>
              <a:rPr lang="cs-CZ" b="1" dirty="0" err="1"/>
              <a:t>associativo</a:t>
            </a:r>
            <a:r>
              <a:rPr lang="cs-CZ" b="1" dirty="0"/>
              <a:t> </a:t>
            </a:r>
            <a:r>
              <a:rPr lang="cs-CZ" dirty="0"/>
              <a:t>ou</a:t>
            </a:r>
            <a:r>
              <a:rPr lang="cs-CZ" b="1" dirty="0"/>
              <a:t> </a:t>
            </a:r>
            <a:r>
              <a:rPr lang="cs-CZ" b="1" dirty="0" err="1"/>
              <a:t>conceptual</a:t>
            </a:r>
            <a:r>
              <a:rPr lang="cs-CZ" dirty="0"/>
              <a:t>, </a:t>
            </a:r>
            <a:r>
              <a:rPr lang="cs-CZ" dirty="0" err="1"/>
              <a:t>porque</a:t>
            </a:r>
            <a:r>
              <a:rPr lang="cs-CZ" dirty="0"/>
              <a:t> </a:t>
            </a:r>
            <a:r>
              <a:rPr lang="cs-CZ" dirty="0" err="1"/>
              <a:t>este</a:t>
            </a:r>
            <a:r>
              <a:rPr lang="cs-CZ" dirty="0"/>
              <a:t> </a:t>
            </a:r>
            <a:r>
              <a:rPr lang="cs-CZ" dirty="0" err="1"/>
              <a:t>não</a:t>
            </a:r>
            <a:r>
              <a:rPr lang="cs-CZ" dirty="0"/>
              <a:t> dá </a:t>
            </a:r>
            <a:r>
              <a:rPr lang="cs-CZ" dirty="0" err="1"/>
              <a:t>conta</a:t>
            </a:r>
            <a:r>
              <a:rPr lang="cs-CZ" dirty="0"/>
              <a:t> </a:t>
            </a:r>
            <a:r>
              <a:rPr lang="cs-CZ" dirty="0" err="1"/>
              <a:t>das</a:t>
            </a:r>
            <a:r>
              <a:rPr lang="cs-CZ" dirty="0"/>
              <a:t> </a:t>
            </a:r>
            <a:r>
              <a:rPr lang="cs-CZ" dirty="0" err="1"/>
              <a:t>relações</a:t>
            </a:r>
            <a:r>
              <a:rPr lang="cs-CZ" dirty="0"/>
              <a:t> </a:t>
            </a:r>
            <a:r>
              <a:rPr lang="cs-CZ" dirty="0" err="1"/>
              <a:t>linguísticas</a:t>
            </a:r>
            <a:r>
              <a:rPr lang="cs-CZ" dirty="0"/>
              <a:t> </a:t>
            </a:r>
            <a:r>
              <a:rPr lang="cs-CZ" dirty="0" err="1"/>
              <a:t>entre</a:t>
            </a:r>
            <a:r>
              <a:rPr lang="cs-CZ" dirty="0"/>
              <a:t> os termos </a:t>
            </a:r>
            <a:r>
              <a:rPr lang="cs-CZ" dirty="0" err="1"/>
              <a:t>considerados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8292060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cs-CZ" b="1" dirty="0" err="1" smtClean="0"/>
              <a:t>Campo</a:t>
            </a:r>
            <a:r>
              <a:rPr lang="cs-CZ" b="1" dirty="0" smtClean="0"/>
              <a:t> </a:t>
            </a:r>
            <a:r>
              <a:rPr lang="cs-CZ" b="1" dirty="0" err="1" smtClean="0"/>
              <a:t>lexical</a:t>
            </a:r>
            <a:r>
              <a:rPr lang="cs-CZ" b="1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b="1" dirty="0" err="1"/>
              <a:t>Campo</a:t>
            </a:r>
            <a:r>
              <a:rPr lang="cs-CZ" b="1" dirty="0"/>
              <a:t> </a:t>
            </a:r>
            <a:r>
              <a:rPr lang="cs-CZ" b="1" dirty="0" err="1"/>
              <a:t>lexical</a:t>
            </a:r>
            <a:r>
              <a:rPr lang="cs-CZ" dirty="0"/>
              <a:t> é o </a:t>
            </a:r>
            <a:r>
              <a:rPr lang="cs-CZ" dirty="0" err="1"/>
              <a:t>conjunto</a:t>
            </a:r>
            <a:r>
              <a:rPr lang="cs-CZ" dirty="0"/>
              <a:t> de </a:t>
            </a:r>
            <a:r>
              <a:rPr lang="cs-CZ" dirty="0" err="1"/>
              <a:t>palavras</a:t>
            </a:r>
            <a:r>
              <a:rPr lang="cs-CZ" dirty="0"/>
              <a:t> ou </a:t>
            </a:r>
            <a:r>
              <a:rPr lang="cs-CZ" dirty="0" err="1"/>
              <a:t>expressões</a:t>
            </a:r>
            <a:r>
              <a:rPr lang="cs-CZ" dirty="0"/>
              <a:t> </a:t>
            </a:r>
            <a:r>
              <a:rPr lang="cs-CZ" dirty="0" err="1"/>
              <a:t>que</a:t>
            </a:r>
            <a:r>
              <a:rPr lang="cs-CZ" dirty="0"/>
              <a:t> se </a:t>
            </a:r>
            <a:r>
              <a:rPr lang="cs-CZ" dirty="0" err="1"/>
              <a:t>referem</a:t>
            </a:r>
            <a:r>
              <a:rPr lang="cs-CZ" dirty="0"/>
              <a:t> </a:t>
            </a:r>
            <a:r>
              <a:rPr lang="cs-CZ" b="1" dirty="0" err="1"/>
              <a:t>ao</a:t>
            </a:r>
            <a:r>
              <a:rPr lang="cs-CZ" b="1" dirty="0"/>
              <a:t> </a:t>
            </a:r>
            <a:r>
              <a:rPr lang="cs-CZ" b="1" dirty="0" err="1"/>
              <a:t>mesmo</a:t>
            </a:r>
            <a:r>
              <a:rPr lang="cs-CZ" b="1" dirty="0"/>
              <a:t> </a:t>
            </a:r>
            <a:r>
              <a:rPr lang="cs-CZ" b="1" dirty="0" err="1"/>
              <a:t>domínio</a:t>
            </a:r>
            <a:r>
              <a:rPr lang="cs-CZ" b="1" dirty="0"/>
              <a:t> da </a:t>
            </a:r>
            <a:r>
              <a:rPr lang="cs-CZ" b="1" dirty="0" err="1"/>
              <a:t>realidade</a:t>
            </a:r>
            <a:r>
              <a:rPr lang="cs-CZ" b="1" dirty="0" smtClean="0"/>
              <a:t>.</a:t>
            </a:r>
            <a:endParaRPr lang="pt-PT" b="1" dirty="0" smtClean="0"/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b="1" i="1" dirty="0" err="1" smtClean="0"/>
              <a:t>Exemplifica</a:t>
            </a:r>
            <a:r>
              <a:rPr lang="pt-PT" b="1" i="1" dirty="0" smtClean="0"/>
              <a:t>ção:</a:t>
            </a:r>
          </a:p>
          <a:p>
            <a:pPr marL="0" indent="0" algn="ctr">
              <a:buNone/>
            </a:pPr>
            <a:r>
              <a:rPr lang="pt-PT" dirty="0" smtClean="0"/>
              <a:t> </a:t>
            </a:r>
            <a:r>
              <a:rPr lang="cs-CZ" dirty="0" smtClean="0"/>
              <a:t>o </a:t>
            </a:r>
            <a:r>
              <a:rPr lang="cs-CZ" b="1" dirty="0" err="1"/>
              <a:t>campo</a:t>
            </a:r>
            <a:r>
              <a:rPr lang="cs-CZ" b="1" dirty="0"/>
              <a:t> </a:t>
            </a:r>
            <a:r>
              <a:rPr lang="cs-CZ" b="1" dirty="0" err="1"/>
              <a:t>lexical</a:t>
            </a:r>
            <a:r>
              <a:rPr lang="cs-CZ" b="1" dirty="0"/>
              <a:t> de </a:t>
            </a:r>
            <a:r>
              <a:rPr lang="cs-CZ" b="1" i="1" dirty="0" err="1" smtClean="0"/>
              <a:t>vestuário</a:t>
            </a:r>
            <a:r>
              <a:rPr lang="pt-PT" dirty="0" smtClean="0"/>
              <a:t>:</a:t>
            </a:r>
            <a:r>
              <a:rPr lang="cs-CZ" dirty="0" smtClean="0"/>
              <a:t> </a:t>
            </a:r>
            <a:r>
              <a:rPr lang="cs-CZ" i="1" dirty="0" err="1"/>
              <a:t>calças</a:t>
            </a:r>
            <a:r>
              <a:rPr lang="cs-CZ" i="1" dirty="0"/>
              <a:t>, </a:t>
            </a:r>
            <a:r>
              <a:rPr lang="cs-CZ" i="1" dirty="0" err="1"/>
              <a:t>camisola</a:t>
            </a:r>
            <a:r>
              <a:rPr lang="cs-CZ" i="1" dirty="0"/>
              <a:t>, </a:t>
            </a:r>
            <a:r>
              <a:rPr lang="cs-CZ" i="1" dirty="0" err="1"/>
              <a:t>meias</a:t>
            </a:r>
            <a:r>
              <a:rPr lang="cs-CZ" i="1" dirty="0"/>
              <a:t>, </a:t>
            </a:r>
            <a:r>
              <a:rPr lang="cs-CZ" i="1" dirty="0" err="1"/>
              <a:t>camisa</a:t>
            </a:r>
            <a:r>
              <a:rPr lang="cs-CZ" i="1" dirty="0"/>
              <a:t>, </a:t>
            </a:r>
            <a:r>
              <a:rPr lang="cs-CZ" i="1" dirty="0" err="1"/>
              <a:t>chapéu</a:t>
            </a:r>
            <a:r>
              <a:rPr lang="cs-CZ" i="1" dirty="0"/>
              <a:t>, </a:t>
            </a:r>
            <a:r>
              <a:rPr lang="cs-CZ" i="1" dirty="0" err="1"/>
              <a:t>sapatos</a:t>
            </a:r>
            <a:r>
              <a:rPr lang="cs-CZ" i="1" dirty="0"/>
              <a:t>, </a:t>
            </a:r>
            <a:r>
              <a:rPr lang="cs-CZ" i="1" dirty="0" err="1"/>
              <a:t>saia</a:t>
            </a:r>
            <a:r>
              <a:rPr lang="cs-CZ" i="1" dirty="0"/>
              <a:t>, </a:t>
            </a:r>
            <a:r>
              <a:rPr lang="cs-CZ" i="1" dirty="0" err="1"/>
              <a:t>vestido</a:t>
            </a:r>
            <a:r>
              <a:rPr lang="cs-CZ" dirty="0"/>
              <a:t>, </a:t>
            </a:r>
            <a:r>
              <a:rPr lang="cs-CZ" dirty="0" err="1"/>
              <a:t>etc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68550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b="1" dirty="0" smtClean="0"/>
              <a:t>Campo lexical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 err="1" smtClean="0"/>
              <a:t>campo</a:t>
            </a:r>
            <a:r>
              <a:rPr lang="cs-CZ" dirty="0" smtClean="0"/>
              <a:t> </a:t>
            </a:r>
            <a:r>
              <a:rPr lang="cs-CZ" dirty="0" err="1"/>
              <a:t>lexical</a:t>
            </a:r>
            <a:r>
              <a:rPr lang="cs-CZ" dirty="0"/>
              <a:t> de </a:t>
            </a:r>
            <a:r>
              <a:rPr lang="cs-CZ" b="1" i="1" dirty="0" err="1"/>
              <a:t>futebol</a:t>
            </a:r>
            <a:r>
              <a:rPr lang="cs-CZ" i="1" dirty="0"/>
              <a:t>:</a:t>
            </a:r>
            <a:r>
              <a:rPr lang="cs-CZ" dirty="0"/>
              <a:t> </a:t>
            </a:r>
            <a:r>
              <a:rPr lang="cs-CZ" i="1" dirty="0" err="1"/>
              <a:t>estádio</a:t>
            </a:r>
            <a:r>
              <a:rPr lang="cs-CZ" i="1" dirty="0"/>
              <a:t>, </a:t>
            </a:r>
            <a:r>
              <a:rPr lang="cs-CZ" i="1" dirty="0" err="1"/>
              <a:t>jogador</a:t>
            </a:r>
            <a:r>
              <a:rPr lang="cs-CZ" i="1" dirty="0"/>
              <a:t>, bola, </a:t>
            </a:r>
            <a:r>
              <a:rPr lang="cs-CZ" i="1" dirty="0" err="1"/>
              <a:t>equipa</a:t>
            </a:r>
            <a:r>
              <a:rPr lang="cs-CZ" i="1" dirty="0"/>
              <a:t>, </a:t>
            </a:r>
            <a:r>
              <a:rPr lang="cs-CZ" i="1" dirty="0" err="1"/>
              <a:t>árbitro</a:t>
            </a:r>
            <a:r>
              <a:rPr lang="cs-CZ" i="1" dirty="0"/>
              <a:t>, </a:t>
            </a:r>
            <a:r>
              <a:rPr lang="cs-CZ" i="1" dirty="0" err="1"/>
              <a:t>golo</a:t>
            </a:r>
            <a:r>
              <a:rPr lang="cs-CZ" i="1" dirty="0" smtClean="0"/>
              <a:t>...;</a:t>
            </a:r>
            <a:endParaRPr lang="pt-PT" i="1" dirty="0" smtClean="0"/>
          </a:p>
          <a:p>
            <a:pPr marL="0" indent="0">
              <a:buNone/>
            </a:pPr>
            <a:r>
              <a:rPr lang="cs-CZ" dirty="0"/>
              <a:t/>
            </a:r>
            <a:br>
              <a:rPr lang="cs-CZ" dirty="0"/>
            </a:br>
            <a:r>
              <a:rPr lang="cs-CZ" dirty="0"/>
              <a:t> </a:t>
            </a:r>
            <a:r>
              <a:rPr lang="cs-CZ" dirty="0" err="1" smtClean="0"/>
              <a:t>campo</a:t>
            </a:r>
            <a:r>
              <a:rPr lang="cs-CZ" dirty="0" smtClean="0"/>
              <a:t> </a:t>
            </a:r>
            <a:r>
              <a:rPr lang="cs-CZ" dirty="0" err="1"/>
              <a:t>lexical</a:t>
            </a:r>
            <a:r>
              <a:rPr lang="cs-CZ" dirty="0"/>
              <a:t> de </a:t>
            </a:r>
            <a:r>
              <a:rPr lang="cs-CZ" b="1" i="1" dirty="0" err="1"/>
              <a:t>escola</a:t>
            </a:r>
            <a:r>
              <a:rPr lang="cs-CZ" i="1" dirty="0"/>
              <a:t>: </a:t>
            </a:r>
            <a:r>
              <a:rPr lang="cs-CZ" i="1" dirty="0" err="1"/>
              <a:t>biblioteca</a:t>
            </a:r>
            <a:r>
              <a:rPr lang="cs-CZ" i="1" dirty="0"/>
              <a:t>, </a:t>
            </a:r>
            <a:r>
              <a:rPr lang="cs-CZ" i="1" dirty="0" err="1"/>
              <a:t>quadro</a:t>
            </a:r>
            <a:r>
              <a:rPr lang="cs-CZ" i="1" dirty="0"/>
              <a:t>, </a:t>
            </a:r>
            <a:r>
              <a:rPr lang="cs-CZ" i="1" dirty="0" err="1"/>
              <a:t>livros</a:t>
            </a:r>
            <a:r>
              <a:rPr lang="cs-CZ" i="1" dirty="0"/>
              <a:t>, </a:t>
            </a:r>
            <a:r>
              <a:rPr lang="cs-CZ" i="1" dirty="0" err="1"/>
              <a:t>cadernos</a:t>
            </a:r>
            <a:r>
              <a:rPr lang="cs-CZ" i="1" dirty="0"/>
              <a:t>, </a:t>
            </a:r>
            <a:r>
              <a:rPr lang="cs-CZ" i="1" dirty="0" err="1"/>
              <a:t>disciplina</a:t>
            </a:r>
            <a:r>
              <a:rPr lang="cs-CZ" i="1" dirty="0" smtClean="0"/>
              <a:t>...</a:t>
            </a:r>
            <a:r>
              <a:rPr lang="cs-CZ" dirty="0" smtClean="0"/>
              <a:t>;</a:t>
            </a:r>
            <a:endParaRPr lang="pt-PT" dirty="0" smtClean="0"/>
          </a:p>
          <a:p>
            <a:pPr marL="0" indent="0">
              <a:buNone/>
            </a:pPr>
            <a:endParaRPr lang="pt-PT" dirty="0" smtClean="0"/>
          </a:p>
          <a:p>
            <a:pPr marL="0" indent="0">
              <a:buNone/>
            </a:pPr>
            <a:r>
              <a:rPr lang="cs-CZ" dirty="0"/>
              <a:t> </a:t>
            </a:r>
            <a:r>
              <a:rPr lang="cs-CZ" dirty="0" err="1"/>
              <a:t>campo</a:t>
            </a:r>
            <a:r>
              <a:rPr lang="cs-CZ" dirty="0"/>
              <a:t> </a:t>
            </a:r>
            <a:r>
              <a:rPr lang="cs-CZ" dirty="0" err="1"/>
              <a:t>lexical</a:t>
            </a:r>
            <a:r>
              <a:rPr lang="cs-CZ" dirty="0"/>
              <a:t> de </a:t>
            </a:r>
            <a:r>
              <a:rPr lang="cs-CZ" b="1" i="1" dirty="0" err="1"/>
              <a:t>pintura</a:t>
            </a:r>
            <a:r>
              <a:rPr lang="cs-CZ" i="1" dirty="0"/>
              <a:t>: </a:t>
            </a:r>
            <a:r>
              <a:rPr lang="cs-CZ" i="1" dirty="0" err="1"/>
              <a:t>quadro</a:t>
            </a:r>
            <a:r>
              <a:rPr lang="cs-CZ" i="1" dirty="0"/>
              <a:t>, </a:t>
            </a:r>
            <a:r>
              <a:rPr lang="cs-CZ" i="1" dirty="0" err="1"/>
              <a:t>pincel</a:t>
            </a:r>
            <a:r>
              <a:rPr lang="cs-CZ" i="1" dirty="0"/>
              <a:t>, </a:t>
            </a:r>
            <a:r>
              <a:rPr lang="cs-CZ" i="1" dirty="0" err="1"/>
              <a:t>tinta</a:t>
            </a:r>
            <a:r>
              <a:rPr lang="cs-CZ" i="1" dirty="0"/>
              <a:t>, </a:t>
            </a:r>
            <a:r>
              <a:rPr lang="cs-CZ" i="1" dirty="0" err="1" smtClean="0"/>
              <a:t>cavalete</a:t>
            </a:r>
            <a:r>
              <a:rPr lang="cs-CZ" i="1" dirty="0" smtClean="0"/>
              <a:t>(malířský stojan), </a:t>
            </a:r>
            <a:r>
              <a:rPr lang="cs-CZ" i="1" dirty="0" err="1"/>
              <a:t>tela</a:t>
            </a:r>
            <a:r>
              <a:rPr lang="cs-CZ" i="1" dirty="0"/>
              <a:t>, </a:t>
            </a:r>
            <a:r>
              <a:rPr lang="cs-CZ" i="1" dirty="0" err="1"/>
              <a:t>exposição</a:t>
            </a:r>
            <a:r>
              <a:rPr lang="cs-CZ" i="1" dirty="0" smtClean="0"/>
              <a:t>...</a:t>
            </a:r>
            <a:r>
              <a:rPr lang="cs-CZ" dirty="0" smtClean="0"/>
              <a:t>;</a:t>
            </a:r>
            <a:endParaRPr lang="pt-PT" dirty="0" smtClean="0"/>
          </a:p>
          <a:p>
            <a:pPr marL="0" indent="0">
              <a:buNone/>
            </a:pPr>
            <a:r>
              <a:rPr lang="cs-CZ" dirty="0"/>
              <a:t/>
            </a:r>
            <a:br>
              <a:rPr lang="cs-CZ" dirty="0"/>
            </a:br>
            <a:r>
              <a:rPr lang="cs-CZ" dirty="0" err="1" smtClean="0"/>
              <a:t>campo</a:t>
            </a:r>
            <a:r>
              <a:rPr lang="cs-CZ" dirty="0" smtClean="0"/>
              <a:t> </a:t>
            </a:r>
            <a:r>
              <a:rPr lang="cs-CZ" dirty="0" err="1"/>
              <a:t>lexical</a:t>
            </a:r>
            <a:r>
              <a:rPr lang="cs-CZ" dirty="0"/>
              <a:t> de </a:t>
            </a:r>
            <a:r>
              <a:rPr lang="cs-CZ" b="1" i="1" dirty="0" err="1"/>
              <a:t>floresta</a:t>
            </a:r>
            <a:r>
              <a:rPr lang="cs-CZ" i="1" dirty="0"/>
              <a:t>: </a:t>
            </a:r>
            <a:r>
              <a:rPr lang="cs-CZ" i="1" dirty="0" err="1" smtClean="0"/>
              <a:t>pinheiros</a:t>
            </a:r>
            <a:r>
              <a:rPr lang="cs-CZ" i="1" dirty="0" smtClean="0"/>
              <a:t> (borovice), </a:t>
            </a:r>
            <a:r>
              <a:rPr lang="cs-CZ" i="1" dirty="0" err="1" smtClean="0"/>
              <a:t>faia</a:t>
            </a:r>
            <a:r>
              <a:rPr lang="cs-CZ" i="1" dirty="0" smtClean="0"/>
              <a:t> (buk), </a:t>
            </a:r>
            <a:r>
              <a:rPr lang="cs-CZ" i="1" dirty="0" err="1" smtClean="0"/>
              <a:t>carvalhos</a:t>
            </a:r>
            <a:r>
              <a:rPr lang="cs-CZ" i="1" dirty="0" smtClean="0"/>
              <a:t> (dub), </a:t>
            </a:r>
            <a:r>
              <a:rPr lang="cs-CZ" i="1" dirty="0" err="1"/>
              <a:t>urso</a:t>
            </a:r>
            <a:r>
              <a:rPr lang="cs-CZ" i="1" dirty="0"/>
              <a:t>, </a:t>
            </a:r>
            <a:r>
              <a:rPr lang="cs-CZ" i="1" dirty="0" err="1"/>
              <a:t>caverna</a:t>
            </a:r>
            <a:r>
              <a:rPr lang="cs-CZ" i="1" dirty="0"/>
              <a:t>, </a:t>
            </a:r>
            <a:r>
              <a:rPr lang="cs-CZ" i="1" dirty="0" err="1" smtClean="0"/>
              <a:t>pântanos</a:t>
            </a:r>
            <a:r>
              <a:rPr lang="cs-CZ" i="1" dirty="0" smtClean="0"/>
              <a:t> (bažina, močál), </a:t>
            </a:r>
            <a:r>
              <a:rPr lang="cs-CZ" i="1" dirty="0" err="1"/>
              <a:t>lobo</a:t>
            </a:r>
            <a:r>
              <a:rPr lang="cs-CZ" i="1" dirty="0"/>
              <a:t>, </a:t>
            </a:r>
            <a:r>
              <a:rPr lang="cs-CZ" i="1" dirty="0" err="1"/>
              <a:t>javali</a:t>
            </a:r>
            <a:r>
              <a:rPr lang="cs-CZ" i="1" dirty="0"/>
              <a:t>, </a:t>
            </a:r>
            <a:r>
              <a:rPr lang="cs-CZ" i="1" dirty="0" err="1" smtClean="0"/>
              <a:t>veado</a:t>
            </a:r>
            <a:r>
              <a:rPr lang="cs-CZ" i="1" dirty="0" smtClean="0"/>
              <a:t> (jelen), </a:t>
            </a:r>
            <a:r>
              <a:rPr lang="cs-CZ" i="1" dirty="0" err="1" smtClean="0"/>
              <a:t>veado</a:t>
            </a:r>
            <a:r>
              <a:rPr lang="cs-CZ" i="1" dirty="0"/>
              <a:t> </a:t>
            </a:r>
            <a:r>
              <a:rPr lang="cs-CZ" i="1" dirty="0" err="1" smtClean="0"/>
              <a:t>campeiro</a:t>
            </a:r>
            <a:r>
              <a:rPr lang="cs-CZ" i="1" dirty="0" smtClean="0"/>
              <a:t> (srnec)</a:t>
            </a:r>
            <a:endParaRPr lang="pt-PT" i="1" dirty="0" smtClean="0"/>
          </a:p>
          <a:p>
            <a:pPr marL="0" indent="0">
              <a:buNone/>
            </a:pPr>
            <a:r>
              <a:rPr lang="cs-CZ" dirty="0"/>
              <a:t/>
            </a:r>
            <a:br>
              <a:rPr lang="cs-CZ" dirty="0"/>
            </a:br>
            <a:r>
              <a:rPr lang="cs-CZ" dirty="0"/>
              <a:t> </a:t>
            </a:r>
            <a:r>
              <a:rPr lang="cs-CZ" dirty="0" err="1"/>
              <a:t>campo</a:t>
            </a:r>
            <a:r>
              <a:rPr lang="cs-CZ" dirty="0"/>
              <a:t> </a:t>
            </a:r>
            <a:r>
              <a:rPr lang="cs-CZ" dirty="0" err="1"/>
              <a:t>lexical</a:t>
            </a:r>
            <a:r>
              <a:rPr lang="cs-CZ" dirty="0"/>
              <a:t> de </a:t>
            </a:r>
            <a:r>
              <a:rPr lang="cs-CZ" b="1" i="1" dirty="0" err="1"/>
              <a:t>mar</a:t>
            </a:r>
            <a:r>
              <a:rPr lang="cs-CZ" i="1" dirty="0"/>
              <a:t>: </a:t>
            </a:r>
            <a:r>
              <a:rPr lang="cs-CZ" i="1" dirty="0" err="1"/>
              <a:t>barco</a:t>
            </a:r>
            <a:r>
              <a:rPr lang="cs-CZ" i="1" dirty="0"/>
              <a:t>, </a:t>
            </a:r>
            <a:r>
              <a:rPr lang="cs-CZ" i="1" dirty="0" err="1"/>
              <a:t>areia</a:t>
            </a:r>
            <a:r>
              <a:rPr lang="cs-CZ" i="1" dirty="0"/>
              <a:t>, </a:t>
            </a:r>
            <a:r>
              <a:rPr lang="cs-CZ" i="1" dirty="0" err="1"/>
              <a:t>onda</a:t>
            </a:r>
            <a:r>
              <a:rPr lang="cs-CZ" i="1" dirty="0"/>
              <a:t>, </a:t>
            </a:r>
            <a:r>
              <a:rPr lang="cs-CZ" i="1" dirty="0" err="1"/>
              <a:t>marinheiro</a:t>
            </a:r>
            <a:r>
              <a:rPr lang="cs-CZ" i="1" dirty="0" smtClean="0"/>
              <a:t>...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61009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b="1" dirty="0" smtClean="0"/>
              <a:t>A não </a:t>
            </a:r>
            <a:r>
              <a:rPr lang="cs-CZ" b="1" dirty="0" err="1" smtClean="0"/>
              <a:t>coincid</a:t>
            </a:r>
            <a:r>
              <a:rPr lang="pt-PT" b="1" dirty="0" smtClean="0"/>
              <a:t>ência das definições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cs-CZ" dirty="0" err="1"/>
              <a:t>Não</a:t>
            </a:r>
            <a:r>
              <a:rPr lang="cs-CZ" dirty="0"/>
              <a:t> </a:t>
            </a:r>
            <a:r>
              <a:rPr lang="cs-CZ" dirty="0" err="1"/>
              <a:t>são</a:t>
            </a:r>
            <a:r>
              <a:rPr lang="cs-CZ" dirty="0"/>
              <a:t>, </a:t>
            </a:r>
            <a:r>
              <a:rPr lang="cs-CZ" dirty="0" err="1"/>
              <a:t>efe</a:t>
            </a:r>
            <a:r>
              <a:rPr lang="cs-CZ" dirty="0"/>
              <a:t>(c)</a:t>
            </a:r>
            <a:r>
              <a:rPr lang="cs-CZ" dirty="0" err="1"/>
              <a:t>tivamente</a:t>
            </a:r>
            <a:r>
              <a:rPr lang="cs-CZ" dirty="0"/>
              <a:t>, </a:t>
            </a:r>
            <a:r>
              <a:rPr lang="cs-CZ" dirty="0" err="1"/>
              <a:t>coincidentes</a:t>
            </a:r>
            <a:r>
              <a:rPr lang="cs-CZ" dirty="0"/>
              <a:t> as </a:t>
            </a:r>
            <a:r>
              <a:rPr lang="cs-CZ" dirty="0" err="1"/>
              <a:t>definições</a:t>
            </a:r>
            <a:r>
              <a:rPr lang="cs-CZ" dirty="0"/>
              <a:t> de </a:t>
            </a:r>
            <a:r>
              <a:rPr lang="cs-CZ" b="1" dirty="0" err="1"/>
              <a:t>campo</a:t>
            </a:r>
            <a:r>
              <a:rPr lang="cs-CZ" b="1" dirty="0"/>
              <a:t> </a:t>
            </a:r>
            <a:r>
              <a:rPr lang="cs-CZ" b="1" dirty="0" err="1"/>
              <a:t>semântico</a:t>
            </a:r>
            <a:r>
              <a:rPr lang="cs-CZ" b="1" dirty="0"/>
              <a:t> </a:t>
            </a:r>
            <a:r>
              <a:rPr lang="cs-CZ" dirty="0"/>
              <a:t>e de </a:t>
            </a:r>
            <a:r>
              <a:rPr lang="cs-CZ" b="1" dirty="0" err="1"/>
              <a:t>campo</a:t>
            </a:r>
            <a:r>
              <a:rPr lang="cs-CZ" b="1" dirty="0"/>
              <a:t> </a:t>
            </a:r>
            <a:r>
              <a:rPr lang="cs-CZ" b="1" dirty="0" err="1"/>
              <a:t>lexical</a:t>
            </a:r>
            <a:r>
              <a:rPr lang="cs-CZ" b="1" dirty="0"/>
              <a:t> </a:t>
            </a:r>
            <a:r>
              <a:rPr lang="cs-CZ" dirty="0" err="1"/>
              <a:t>que</a:t>
            </a:r>
            <a:r>
              <a:rPr lang="cs-CZ" dirty="0"/>
              <a:t> </a:t>
            </a:r>
            <a:r>
              <a:rPr lang="cs-CZ" dirty="0" err="1"/>
              <a:t>poderemos</a:t>
            </a:r>
            <a:r>
              <a:rPr lang="cs-CZ" dirty="0"/>
              <a:t> </a:t>
            </a:r>
            <a:r>
              <a:rPr lang="cs-CZ" dirty="0" err="1"/>
              <a:t>encontrar</a:t>
            </a:r>
            <a:r>
              <a:rPr lang="cs-CZ" dirty="0"/>
              <a:t> </a:t>
            </a:r>
            <a:r>
              <a:rPr lang="cs-CZ" dirty="0" err="1"/>
              <a:t>em</a:t>
            </a:r>
            <a:r>
              <a:rPr lang="cs-CZ" dirty="0"/>
              <a:t> </a:t>
            </a:r>
            <a:r>
              <a:rPr lang="cs-CZ" dirty="0" err="1"/>
              <a:t>diferentes</a:t>
            </a:r>
            <a:r>
              <a:rPr lang="cs-CZ" dirty="0"/>
              <a:t> </a:t>
            </a:r>
            <a:r>
              <a:rPr lang="cs-CZ" dirty="0" err="1"/>
              <a:t>gramáticas</a:t>
            </a:r>
            <a:r>
              <a:rPr lang="cs-CZ" dirty="0"/>
              <a:t>, o </a:t>
            </a:r>
            <a:r>
              <a:rPr lang="cs-CZ" dirty="0" err="1"/>
              <a:t>que</a:t>
            </a:r>
            <a:r>
              <a:rPr lang="cs-CZ" dirty="0"/>
              <a:t> </a:t>
            </a:r>
            <a:r>
              <a:rPr lang="cs-CZ" dirty="0" err="1"/>
              <a:t>não</a:t>
            </a:r>
            <a:r>
              <a:rPr lang="cs-CZ" dirty="0"/>
              <a:t> </a:t>
            </a:r>
            <a:r>
              <a:rPr lang="cs-CZ" dirty="0" err="1"/>
              <a:t>significa</a:t>
            </a:r>
            <a:r>
              <a:rPr lang="cs-CZ" dirty="0"/>
              <a:t>, </a:t>
            </a:r>
            <a:r>
              <a:rPr lang="cs-CZ" dirty="0" err="1"/>
              <a:t>necessariamente</a:t>
            </a:r>
            <a:r>
              <a:rPr lang="cs-CZ" dirty="0"/>
              <a:t>, </a:t>
            </a:r>
            <a:r>
              <a:rPr lang="cs-CZ" dirty="0" err="1"/>
              <a:t>que</a:t>
            </a:r>
            <a:r>
              <a:rPr lang="cs-CZ" dirty="0"/>
              <a:t> </a:t>
            </a:r>
            <a:r>
              <a:rPr lang="cs-CZ" dirty="0" err="1"/>
              <a:t>alguma</a:t>
            </a:r>
            <a:r>
              <a:rPr lang="cs-CZ" dirty="0"/>
              <a:t> </a:t>
            </a:r>
            <a:r>
              <a:rPr lang="cs-CZ" dirty="0" err="1"/>
              <a:t>esteja</a:t>
            </a:r>
            <a:r>
              <a:rPr lang="cs-CZ" dirty="0"/>
              <a:t> </a:t>
            </a:r>
            <a:r>
              <a:rPr lang="cs-CZ" dirty="0" err="1"/>
              <a:t>errada</a:t>
            </a:r>
            <a:r>
              <a:rPr lang="cs-CZ" dirty="0"/>
              <a:t>. </a:t>
            </a:r>
            <a:r>
              <a:rPr lang="cs-CZ" dirty="0" err="1"/>
              <a:t>Significa</a:t>
            </a:r>
            <a:r>
              <a:rPr lang="cs-CZ" dirty="0"/>
              <a:t>, </a:t>
            </a:r>
            <a:r>
              <a:rPr lang="cs-CZ" dirty="0" err="1"/>
              <a:t>sobretudo</a:t>
            </a:r>
            <a:r>
              <a:rPr lang="cs-CZ" dirty="0"/>
              <a:t>, </a:t>
            </a:r>
            <a:r>
              <a:rPr lang="cs-CZ" dirty="0" err="1"/>
              <a:t>que</a:t>
            </a:r>
            <a:r>
              <a:rPr lang="cs-CZ" dirty="0"/>
              <a:t> se </a:t>
            </a:r>
            <a:r>
              <a:rPr lang="cs-CZ" dirty="0" err="1"/>
              <a:t>fazem</a:t>
            </a:r>
            <a:r>
              <a:rPr lang="cs-CZ" dirty="0"/>
              <a:t> </a:t>
            </a:r>
            <a:r>
              <a:rPr lang="cs-CZ" dirty="0" err="1"/>
              <a:t>abordagens</a:t>
            </a:r>
            <a:r>
              <a:rPr lang="cs-CZ" dirty="0"/>
              <a:t> </a:t>
            </a:r>
            <a:r>
              <a:rPr lang="cs-CZ" dirty="0" err="1"/>
              <a:t>diferentes</a:t>
            </a:r>
            <a:r>
              <a:rPr lang="cs-CZ" dirty="0"/>
              <a:t>, </a:t>
            </a:r>
            <a:r>
              <a:rPr lang="cs-CZ" dirty="0" err="1"/>
              <a:t>partindo</a:t>
            </a:r>
            <a:r>
              <a:rPr lang="cs-CZ" dirty="0"/>
              <a:t> de </a:t>
            </a:r>
            <a:r>
              <a:rPr lang="cs-CZ" dirty="0" err="1"/>
              <a:t>conceptualizações</a:t>
            </a:r>
            <a:r>
              <a:rPr lang="cs-CZ" dirty="0"/>
              <a:t> </a:t>
            </a:r>
            <a:r>
              <a:rPr lang="cs-CZ" dirty="0" err="1"/>
              <a:t>distintas</a:t>
            </a:r>
            <a:r>
              <a:rPr lang="cs-CZ" dirty="0"/>
              <a:t>. </a:t>
            </a:r>
            <a:r>
              <a:rPr lang="cs-CZ" dirty="0" err="1"/>
              <a:t>Porém</a:t>
            </a:r>
            <a:r>
              <a:rPr lang="cs-CZ" dirty="0"/>
              <a:t>, se, </a:t>
            </a:r>
            <a:r>
              <a:rPr lang="cs-CZ" dirty="0" err="1"/>
              <a:t>em</a:t>
            </a:r>
            <a:r>
              <a:rPr lang="cs-CZ" dirty="0"/>
              <a:t> </a:t>
            </a:r>
            <a:r>
              <a:rPr lang="cs-CZ" dirty="0" err="1"/>
              <a:t>investigação</a:t>
            </a:r>
            <a:r>
              <a:rPr lang="cs-CZ" dirty="0"/>
              <a:t>, a </a:t>
            </a:r>
            <a:r>
              <a:rPr lang="cs-CZ" dirty="0" err="1"/>
              <a:t>divergência</a:t>
            </a:r>
            <a:r>
              <a:rPr lang="cs-CZ" dirty="0"/>
              <a:t> pode </a:t>
            </a:r>
            <a:r>
              <a:rPr lang="cs-CZ" dirty="0" err="1"/>
              <a:t>até</a:t>
            </a:r>
            <a:r>
              <a:rPr lang="cs-CZ" dirty="0"/>
              <a:t> ser </a:t>
            </a:r>
            <a:r>
              <a:rPr lang="cs-CZ" dirty="0" err="1"/>
              <a:t>salutar</a:t>
            </a:r>
            <a:r>
              <a:rPr lang="cs-CZ" dirty="0"/>
              <a:t>, o </a:t>
            </a:r>
            <a:r>
              <a:rPr lang="cs-CZ" dirty="0" err="1"/>
              <a:t>mesmo</a:t>
            </a:r>
            <a:r>
              <a:rPr lang="cs-CZ" dirty="0"/>
              <a:t> </a:t>
            </a:r>
            <a:r>
              <a:rPr lang="cs-CZ" dirty="0" err="1"/>
              <a:t>não</a:t>
            </a:r>
            <a:r>
              <a:rPr lang="cs-CZ" dirty="0"/>
              <a:t> se </a:t>
            </a:r>
            <a:r>
              <a:rPr lang="cs-CZ" dirty="0" err="1"/>
              <a:t>aplica</a:t>
            </a:r>
            <a:r>
              <a:rPr lang="cs-CZ" dirty="0"/>
              <a:t> </a:t>
            </a:r>
            <a:r>
              <a:rPr lang="cs-CZ" dirty="0" err="1"/>
              <a:t>quando</a:t>
            </a:r>
            <a:r>
              <a:rPr lang="cs-CZ" dirty="0"/>
              <a:t> os </a:t>
            </a:r>
            <a:r>
              <a:rPr lang="cs-CZ" dirty="0" err="1"/>
              <a:t>conceitos</a:t>
            </a:r>
            <a:r>
              <a:rPr lang="cs-CZ" dirty="0"/>
              <a:t> </a:t>
            </a:r>
            <a:r>
              <a:rPr lang="cs-CZ" dirty="0" err="1"/>
              <a:t>são</a:t>
            </a:r>
            <a:r>
              <a:rPr lang="cs-CZ" dirty="0"/>
              <a:t> </a:t>
            </a:r>
            <a:r>
              <a:rPr lang="cs-CZ" dirty="0" err="1"/>
              <a:t>trazidos</a:t>
            </a:r>
            <a:r>
              <a:rPr lang="cs-CZ" dirty="0"/>
              <a:t> para o </a:t>
            </a:r>
            <a:r>
              <a:rPr lang="cs-CZ" dirty="0" err="1"/>
              <a:t>ensino</a:t>
            </a:r>
            <a:r>
              <a:rPr lang="cs-CZ" dirty="0"/>
              <a:t> e </a:t>
            </a:r>
            <a:r>
              <a:rPr lang="cs-CZ" dirty="0" err="1"/>
              <a:t>aprendizagem</a:t>
            </a:r>
            <a:r>
              <a:rPr lang="cs-CZ" dirty="0"/>
              <a:t> </a:t>
            </a:r>
            <a:r>
              <a:rPr lang="cs-CZ" dirty="0" err="1"/>
              <a:t>explícitos</a:t>
            </a:r>
            <a:r>
              <a:rPr lang="cs-CZ" dirty="0"/>
              <a:t> da </a:t>
            </a:r>
            <a:r>
              <a:rPr lang="cs-CZ" dirty="0" err="1"/>
              <a:t>língua</a:t>
            </a:r>
            <a:r>
              <a:rPr lang="cs-CZ" dirty="0"/>
              <a:t> </a:t>
            </a:r>
            <a:r>
              <a:rPr lang="cs-CZ" dirty="0" err="1"/>
              <a:t>portuguesa</a:t>
            </a:r>
            <a:r>
              <a:rPr lang="cs-CZ" dirty="0"/>
              <a:t> no </a:t>
            </a:r>
            <a:r>
              <a:rPr lang="cs-CZ" dirty="0" err="1"/>
              <a:t>ensino</a:t>
            </a:r>
            <a:r>
              <a:rPr lang="cs-CZ" dirty="0"/>
              <a:t> </a:t>
            </a:r>
            <a:r>
              <a:rPr lang="cs-CZ" dirty="0" err="1"/>
              <a:t>básico</a:t>
            </a:r>
            <a:r>
              <a:rPr lang="cs-CZ" dirty="0"/>
              <a:t> ou no </a:t>
            </a:r>
            <a:r>
              <a:rPr lang="cs-CZ" dirty="0" err="1"/>
              <a:t>secundário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24329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dirty="0" smtClean="0"/>
              <a:t>TLBS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t-BR" b="1" dirty="0" smtClean="0">
                <a:effectLst/>
              </a:rPr>
              <a:t>Terminologia Linguística para os Ensinos Básico e Secundário</a:t>
            </a:r>
            <a:r>
              <a:rPr lang="pt-BR" dirty="0" smtClean="0">
                <a:effectLst/>
              </a:rPr>
              <a:t> de Portugal.</a:t>
            </a:r>
          </a:p>
          <a:p>
            <a:pPr algn="just"/>
            <a:r>
              <a:rPr lang="pt-BR" dirty="0" smtClean="0">
                <a:effectLst/>
              </a:rPr>
              <a:t>No dia </a:t>
            </a:r>
            <a:r>
              <a:rPr lang="pt-BR" b="1" dirty="0" smtClean="0">
                <a:effectLst/>
              </a:rPr>
              <a:t>24 de Dezembro de 2004</a:t>
            </a:r>
            <a:r>
              <a:rPr lang="pt-BR" dirty="0" smtClean="0">
                <a:effectLst/>
              </a:rPr>
              <a:t>, foi publicada a portaria1488/2004 que aprova a </a:t>
            </a:r>
            <a:r>
              <a:rPr lang="pt-BR" b="1" dirty="0" smtClean="0">
                <a:effectLst/>
              </a:rPr>
              <a:t>Terminologia Linguística para os Ensinos Básico e Secundário</a:t>
            </a:r>
            <a:r>
              <a:rPr lang="pt-BR" dirty="0" smtClean="0">
                <a:effectLst/>
              </a:rPr>
              <a:t> de Portugal, disponível no endereço ele(c)tró[ô]nico do </a:t>
            </a:r>
            <a:r>
              <a:rPr lang="pt-BR" dirty="0" smtClean="0">
                <a:effectLst/>
                <a:hlinkClick r:id="rId2"/>
              </a:rPr>
              <a:t>"Diário da República"</a:t>
            </a:r>
            <a:r>
              <a:rPr lang="pt-BR" dirty="0" smtClean="0">
                <a:effectLst/>
              </a:rPr>
              <a:t> . Este documento, que prevê um período experimental de três anos, vem substituir a </a:t>
            </a:r>
            <a:r>
              <a:rPr lang="pt-BR" b="1" dirty="0" smtClean="0">
                <a:effectLst/>
              </a:rPr>
              <a:t>Nomenclatura Gramatical Portuguesa</a:t>
            </a:r>
            <a:r>
              <a:rPr lang="pt-BR" dirty="0" smtClean="0">
                <a:effectLst/>
              </a:rPr>
              <a:t>, em vigor desde 1967 (Portaria 22 664/67 de 28 de Abril).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87725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dirty="0" smtClean="0"/>
              <a:t>definições de acordo com </a:t>
            </a:r>
            <a:r>
              <a:rPr lang="pt-PT" b="1" dirty="0" smtClean="0"/>
              <a:t>TLEBS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cs-CZ" dirty="0"/>
              <a:t>E, neste </a:t>
            </a:r>
            <a:r>
              <a:rPr lang="cs-CZ" dirty="0" err="1"/>
              <a:t>aspecto</a:t>
            </a:r>
            <a:r>
              <a:rPr lang="cs-CZ" dirty="0"/>
              <a:t>, as </a:t>
            </a:r>
            <a:r>
              <a:rPr lang="cs-CZ" dirty="0" err="1"/>
              <a:t>definições</a:t>
            </a:r>
            <a:r>
              <a:rPr lang="cs-CZ" dirty="0"/>
              <a:t> </a:t>
            </a:r>
            <a:r>
              <a:rPr lang="cs-CZ" dirty="0" err="1"/>
              <a:t>apresentadas</a:t>
            </a:r>
            <a:r>
              <a:rPr lang="cs-CZ" dirty="0"/>
              <a:t> na base de </a:t>
            </a:r>
            <a:r>
              <a:rPr lang="cs-CZ" dirty="0" err="1"/>
              <a:t>dados</a:t>
            </a:r>
            <a:r>
              <a:rPr lang="cs-CZ" dirty="0"/>
              <a:t> </a:t>
            </a:r>
            <a:r>
              <a:rPr lang="cs-CZ" dirty="0" err="1"/>
              <a:t>que</a:t>
            </a:r>
            <a:r>
              <a:rPr lang="cs-CZ" dirty="0"/>
              <a:t> serve de suporte à nova </a:t>
            </a:r>
            <a:r>
              <a:rPr lang="cs-CZ" dirty="0" err="1"/>
              <a:t>terminologia</a:t>
            </a:r>
            <a:r>
              <a:rPr lang="cs-CZ" dirty="0"/>
              <a:t> (</a:t>
            </a:r>
            <a:r>
              <a:rPr lang="cs-CZ" u="sng" dirty="0">
                <a:hlinkClick r:id="rId2"/>
              </a:rPr>
              <a:t>TLEBS</a:t>
            </a:r>
            <a:r>
              <a:rPr lang="cs-CZ" dirty="0"/>
              <a:t>) </a:t>
            </a:r>
            <a:r>
              <a:rPr lang="cs-CZ" dirty="0" err="1"/>
              <a:t>não</a:t>
            </a:r>
            <a:r>
              <a:rPr lang="cs-CZ" dirty="0"/>
              <a:t> </a:t>
            </a:r>
            <a:r>
              <a:rPr lang="cs-CZ" dirty="0" err="1"/>
              <a:t>contribuem</a:t>
            </a:r>
            <a:r>
              <a:rPr lang="cs-CZ" dirty="0"/>
              <a:t> para </a:t>
            </a:r>
            <a:r>
              <a:rPr lang="cs-CZ" dirty="0" err="1"/>
              <a:t>clarificar</a:t>
            </a:r>
            <a:r>
              <a:rPr lang="cs-CZ" dirty="0"/>
              <a:t>. </a:t>
            </a:r>
            <a:r>
              <a:rPr lang="cs-CZ" dirty="0" err="1"/>
              <a:t>Com</a:t>
            </a:r>
            <a:r>
              <a:rPr lang="cs-CZ" dirty="0"/>
              <a:t> </a:t>
            </a:r>
            <a:r>
              <a:rPr lang="cs-CZ" dirty="0" err="1"/>
              <a:t>efeito</a:t>
            </a:r>
            <a:r>
              <a:rPr lang="cs-CZ" dirty="0"/>
              <a:t>, </a:t>
            </a:r>
            <a:r>
              <a:rPr lang="cs-CZ" b="1" dirty="0" err="1"/>
              <a:t>campo</a:t>
            </a:r>
            <a:r>
              <a:rPr lang="cs-CZ" b="1" dirty="0"/>
              <a:t> </a:t>
            </a:r>
            <a:r>
              <a:rPr lang="cs-CZ" b="1" dirty="0" err="1"/>
              <a:t>semântico</a:t>
            </a:r>
            <a:r>
              <a:rPr lang="cs-CZ" dirty="0"/>
              <a:t> é </a:t>
            </a:r>
            <a:r>
              <a:rPr lang="cs-CZ" dirty="0" err="1"/>
              <a:t>aí</a:t>
            </a:r>
            <a:r>
              <a:rPr lang="cs-CZ" dirty="0"/>
              <a:t> </a:t>
            </a:r>
            <a:r>
              <a:rPr lang="cs-CZ" dirty="0" err="1"/>
              <a:t>definido</a:t>
            </a:r>
            <a:r>
              <a:rPr lang="cs-CZ" dirty="0"/>
              <a:t> </a:t>
            </a:r>
            <a:r>
              <a:rPr lang="cs-CZ" dirty="0" err="1"/>
              <a:t>como</a:t>
            </a:r>
            <a:r>
              <a:rPr lang="cs-CZ" dirty="0"/>
              <a:t> um </a:t>
            </a:r>
          </a:p>
          <a:p>
            <a:r>
              <a:rPr lang="cs-CZ" dirty="0"/>
              <a:t>«</a:t>
            </a:r>
            <a:r>
              <a:rPr lang="cs-CZ" dirty="0" err="1"/>
              <a:t>Conjunto</a:t>
            </a:r>
            <a:r>
              <a:rPr lang="cs-CZ" dirty="0"/>
              <a:t> </a:t>
            </a:r>
            <a:r>
              <a:rPr lang="cs-CZ" dirty="0" err="1"/>
              <a:t>estruturado</a:t>
            </a:r>
            <a:r>
              <a:rPr lang="cs-CZ" dirty="0"/>
              <a:t> de </a:t>
            </a:r>
            <a:r>
              <a:rPr lang="cs-CZ" dirty="0" err="1"/>
              <a:t>unidades</a:t>
            </a:r>
            <a:r>
              <a:rPr lang="cs-CZ" dirty="0"/>
              <a:t> </a:t>
            </a:r>
            <a:r>
              <a:rPr lang="cs-CZ" dirty="0" err="1"/>
              <a:t>lexicais</a:t>
            </a:r>
            <a:r>
              <a:rPr lang="cs-CZ" dirty="0"/>
              <a:t>, </a:t>
            </a:r>
            <a:r>
              <a:rPr lang="cs-CZ" dirty="0" err="1"/>
              <a:t>expressões</a:t>
            </a:r>
            <a:r>
              <a:rPr lang="cs-CZ" dirty="0"/>
              <a:t> </a:t>
            </a:r>
            <a:r>
              <a:rPr lang="cs-CZ" dirty="0" err="1"/>
              <a:t>lexicalizadas</a:t>
            </a:r>
            <a:r>
              <a:rPr lang="cs-CZ" dirty="0"/>
              <a:t> ou </a:t>
            </a:r>
            <a:r>
              <a:rPr lang="cs-CZ" dirty="0" err="1"/>
              <a:t>outras</a:t>
            </a:r>
            <a:r>
              <a:rPr lang="cs-CZ" dirty="0"/>
              <a:t> </a:t>
            </a:r>
            <a:r>
              <a:rPr lang="cs-CZ" dirty="0" err="1"/>
              <a:t>unidades</a:t>
            </a:r>
            <a:r>
              <a:rPr lang="cs-CZ" dirty="0"/>
              <a:t> </a:t>
            </a:r>
            <a:r>
              <a:rPr lang="cs-CZ" dirty="0" err="1"/>
              <a:t>linguísticas</a:t>
            </a:r>
            <a:r>
              <a:rPr lang="cs-CZ" dirty="0"/>
              <a:t>, </a:t>
            </a:r>
            <a:r>
              <a:rPr lang="cs-CZ" dirty="0" err="1"/>
              <a:t>unidas</a:t>
            </a:r>
            <a:r>
              <a:rPr lang="cs-CZ" dirty="0"/>
              <a:t> </a:t>
            </a:r>
            <a:r>
              <a:rPr lang="cs-CZ" dirty="0" err="1"/>
              <a:t>semanticamente</a:t>
            </a:r>
            <a:r>
              <a:rPr lang="cs-CZ" dirty="0"/>
              <a:t> </a:t>
            </a:r>
            <a:r>
              <a:rPr lang="cs-CZ" dirty="0" err="1"/>
              <a:t>por</a:t>
            </a:r>
            <a:r>
              <a:rPr lang="cs-CZ" dirty="0"/>
              <a:t> </a:t>
            </a:r>
            <a:r>
              <a:rPr lang="cs-CZ" b="1" dirty="0" err="1"/>
              <a:t>traços</a:t>
            </a:r>
            <a:r>
              <a:rPr lang="cs-CZ" b="1" dirty="0"/>
              <a:t> </a:t>
            </a:r>
            <a:r>
              <a:rPr lang="cs-CZ" b="1" dirty="0" err="1"/>
              <a:t>comuns</a:t>
            </a:r>
            <a:r>
              <a:rPr lang="cs-CZ" b="1" dirty="0"/>
              <a:t> </a:t>
            </a:r>
            <a:r>
              <a:rPr lang="cs-CZ" dirty="0" err="1"/>
              <a:t>em</a:t>
            </a:r>
            <a:r>
              <a:rPr lang="cs-CZ" dirty="0"/>
              <a:t> torno de </a:t>
            </a:r>
            <a:r>
              <a:rPr lang="cs-CZ" b="1" dirty="0"/>
              <a:t>um </a:t>
            </a:r>
            <a:r>
              <a:rPr lang="cs-CZ" b="1" dirty="0" err="1"/>
              <a:t>conceito-chave</a:t>
            </a:r>
            <a:r>
              <a:rPr lang="cs-CZ" dirty="0"/>
              <a:t>. </a:t>
            </a:r>
            <a:r>
              <a:rPr lang="cs-CZ" dirty="0" err="1"/>
              <a:t>Exemplos</a:t>
            </a:r>
            <a:r>
              <a:rPr lang="cs-CZ" dirty="0"/>
              <a:t>: </a:t>
            </a:r>
            <a:r>
              <a:rPr lang="cs-CZ" dirty="0" err="1"/>
              <a:t>Campo</a:t>
            </a:r>
            <a:r>
              <a:rPr lang="cs-CZ" dirty="0"/>
              <a:t> </a:t>
            </a:r>
            <a:r>
              <a:rPr lang="cs-CZ" dirty="0" err="1"/>
              <a:t>semântico</a:t>
            </a:r>
            <a:r>
              <a:rPr lang="cs-CZ" dirty="0"/>
              <a:t> </a:t>
            </a:r>
            <a:r>
              <a:rPr lang="cs-CZ" dirty="0" err="1"/>
              <a:t>em</a:t>
            </a:r>
            <a:r>
              <a:rPr lang="cs-CZ" dirty="0"/>
              <a:t> torno do </a:t>
            </a:r>
            <a:r>
              <a:rPr lang="cs-CZ" dirty="0" err="1"/>
              <a:t>conceito</a:t>
            </a:r>
            <a:r>
              <a:rPr lang="cs-CZ" dirty="0"/>
              <a:t> de </a:t>
            </a:r>
            <a:r>
              <a:rPr lang="cs-CZ" dirty="0" err="1"/>
              <a:t>morte</a:t>
            </a:r>
            <a:r>
              <a:rPr lang="cs-CZ" dirty="0"/>
              <a:t>: dar o </a:t>
            </a:r>
            <a:r>
              <a:rPr lang="cs-CZ" dirty="0" err="1"/>
              <a:t>badagaio</a:t>
            </a:r>
            <a:r>
              <a:rPr lang="cs-CZ" dirty="0"/>
              <a:t>; </a:t>
            </a:r>
            <a:r>
              <a:rPr lang="cs-CZ" dirty="0" err="1"/>
              <a:t>bater</a:t>
            </a:r>
            <a:r>
              <a:rPr lang="cs-CZ" dirty="0"/>
              <a:t> a bota; </a:t>
            </a:r>
            <a:r>
              <a:rPr lang="cs-CZ" dirty="0" err="1"/>
              <a:t>ir</a:t>
            </a:r>
            <a:r>
              <a:rPr lang="cs-CZ" dirty="0"/>
              <a:t> </a:t>
            </a:r>
            <a:r>
              <a:rPr lang="cs-CZ" dirty="0" err="1"/>
              <a:t>desta</a:t>
            </a:r>
            <a:r>
              <a:rPr lang="cs-CZ" dirty="0"/>
              <a:t> para </a:t>
            </a:r>
            <a:r>
              <a:rPr lang="cs-CZ" dirty="0" err="1"/>
              <a:t>melhor</a:t>
            </a:r>
            <a:r>
              <a:rPr lang="cs-CZ" dirty="0"/>
              <a:t>; </a:t>
            </a:r>
            <a:r>
              <a:rPr lang="cs-CZ" dirty="0" err="1"/>
              <a:t>apagar</a:t>
            </a:r>
            <a:r>
              <a:rPr lang="cs-CZ" dirty="0"/>
              <a:t>-se, </a:t>
            </a:r>
            <a:r>
              <a:rPr lang="cs-CZ" dirty="0" err="1"/>
              <a:t>etc</a:t>
            </a:r>
            <a:r>
              <a:rPr lang="cs-CZ" dirty="0"/>
              <a:t>.»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90626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dirty="0" smtClean="0"/>
              <a:t>definições de acordo com </a:t>
            </a:r>
            <a:r>
              <a:rPr lang="pt-PT" b="1" dirty="0" smtClean="0"/>
              <a:t>TLEBS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err="1"/>
              <a:t>Por</a:t>
            </a:r>
            <a:r>
              <a:rPr lang="cs-CZ" dirty="0"/>
              <a:t> sua vez, </a:t>
            </a:r>
            <a:r>
              <a:rPr lang="cs-CZ" b="1" dirty="0" err="1"/>
              <a:t>campo</a:t>
            </a:r>
            <a:r>
              <a:rPr lang="cs-CZ" b="1" dirty="0"/>
              <a:t> </a:t>
            </a:r>
            <a:r>
              <a:rPr lang="cs-CZ" b="1" dirty="0" err="1"/>
              <a:t>lexical</a:t>
            </a:r>
            <a:r>
              <a:rPr lang="cs-CZ" dirty="0"/>
              <a:t> tem a </a:t>
            </a:r>
            <a:r>
              <a:rPr lang="cs-CZ" dirty="0" err="1"/>
              <a:t>seguinte</a:t>
            </a:r>
            <a:r>
              <a:rPr lang="cs-CZ" dirty="0"/>
              <a:t> </a:t>
            </a:r>
            <a:r>
              <a:rPr lang="cs-CZ" dirty="0" err="1"/>
              <a:t>definição</a:t>
            </a:r>
            <a:r>
              <a:rPr lang="cs-CZ" dirty="0"/>
              <a:t>: </a:t>
            </a:r>
          </a:p>
          <a:p>
            <a:r>
              <a:rPr lang="cs-CZ" dirty="0"/>
              <a:t>«</a:t>
            </a:r>
            <a:r>
              <a:rPr lang="cs-CZ" dirty="0" err="1"/>
              <a:t>Conjunto</a:t>
            </a:r>
            <a:r>
              <a:rPr lang="cs-CZ" dirty="0"/>
              <a:t> </a:t>
            </a:r>
            <a:r>
              <a:rPr lang="cs-CZ" dirty="0" err="1"/>
              <a:t>estruturado</a:t>
            </a:r>
            <a:r>
              <a:rPr lang="cs-CZ" dirty="0"/>
              <a:t> de </a:t>
            </a:r>
            <a:r>
              <a:rPr lang="cs-CZ" dirty="0" err="1"/>
              <a:t>unidades</a:t>
            </a:r>
            <a:r>
              <a:rPr lang="cs-CZ" dirty="0"/>
              <a:t> </a:t>
            </a:r>
            <a:r>
              <a:rPr lang="cs-CZ" dirty="0" err="1"/>
              <a:t>lexicais</a:t>
            </a:r>
            <a:r>
              <a:rPr lang="cs-CZ" dirty="0"/>
              <a:t> </a:t>
            </a:r>
            <a:r>
              <a:rPr lang="cs-CZ" b="1" dirty="0" err="1"/>
              <a:t>reunidas</a:t>
            </a:r>
            <a:r>
              <a:rPr lang="cs-CZ" b="1" dirty="0"/>
              <a:t> </a:t>
            </a:r>
            <a:r>
              <a:rPr lang="cs-CZ" b="1" dirty="0" err="1"/>
              <a:t>pelas</a:t>
            </a:r>
            <a:r>
              <a:rPr lang="cs-CZ" b="1" dirty="0"/>
              <a:t> </a:t>
            </a:r>
            <a:r>
              <a:rPr lang="cs-CZ" b="1" dirty="0" err="1"/>
              <a:t>relações</a:t>
            </a:r>
            <a:r>
              <a:rPr lang="cs-CZ" b="1" dirty="0"/>
              <a:t> </a:t>
            </a:r>
            <a:r>
              <a:rPr lang="cs-CZ" b="1" dirty="0" err="1"/>
              <a:t>semânticas</a:t>
            </a:r>
            <a:r>
              <a:rPr lang="cs-CZ" b="1" dirty="0"/>
              <a:t> </a:t>
            </a:r>
            <a:r>
              <a:rPr lang="cs-CZ" dirty="0" err="1"/>
              <a:t>existentes</a:t>
            </a:r>
            <a:r>
              <a:rPr lang="cs-CZ" dirty="0"/>
              <a:t> </a:t>
            </a:r>
            <a:r>
              <a:rPr lang="cs-CZ" dirty="0" err="1"/>
              <a:t>entre</a:t>
            </a:r>
            <a:r>
              <a:rPr lang="cs-CZ" dirty="0"/>
              <a:t> si e </a:t>
            </a:r>
            <a:r>
              <a:rPr lang="cs-CZ" dirty="0" err="1"/>
              <a:t>referindo</a:t>
            </a:r>
            <a:r>
              <a:rPr lang="cs-CZ" dirty="0"/>
              <a:t> </a:t>
            </a:r>
            <a:r>
              <a:rPr lang="cs-CZ" b="1" dirty="0"/>
              <a:t>um </a:t>
            </a:r>
            <a:r>
              <a:rPr lang="cs-CZ" b="1" dirty="0" err="1"/>
              <a:t>campo</a:t>
            </a:r>
            <a:r>
              <a:rPr lang="cs-CZ" b="1" dirty="0"/>
              <a:t> </a:t>
            </a:r>
            <a:r>
              <a:rPr lang="cs-CZ" b="1" dirty="0" err="1"/>
              <a:t>conceptual</a:t>
            </a:r>
            <a:r>
              <a:rPr lang="cs-CZ" b="1" dirty="0"/>
              <a:t> </a:t>
            </a:r>
            <a:r>
              <a:rPr lang="cs-CZ" b="1" dirty="0" err="1"/>
              <a:t>comum</a:t>
            </a:r>
            <a:r>
              <a:rPr lang="cs-CZ" dirty="0"/>
              <a:t>. As </a:t>
            </a:r>
            <a:r>
              <a:rPr lang="cs-CZ" dirty="0" err="1"/>
              <a:t>cores</a:t>
            </a:r>
            <a:r>
              <a:rPr lang="cs-CZ" dirty="0"/>
              <a:t> do </a:t>
            </a:r>
            <a:r>
              <a:rPr lang="cs-CZ" dirty="0" err="1"/>
              <a:t>arco-íris</a:t>
            </a:r>
            <a:r>
              <a:rPr lang="cs-CZ" dirty="0"/>
              <a:t> </a:t>
            </a:r>
            <a:r>
              <a:rPr lang="cs-CZ" dirty="0" err="1"/>
              <a:t>formam</a:t>
            </a:r>
            <a:r>
              <a:rPr lang="cs-CZ" dirty="0"/>
              <a:t> um </a:t>
            </a:r>
            <a:r>
              <a:rPr lang="cs-CZ" dirty="0" err="1"/>
              <a:t>campo</a:t>
            </a:r>
            <a:r>
              <a:rPr lang="cs-CZ" dirty="0"/>
              <a:t> </a:t>
            </a:r>
            <a:r>
              <a:rPr lang="cs-CZ" dirty="0" err="1"/>
              <a:t>lexical</a:t>
            </a:r>
            <a:r>
              <a:rPr lang="cs-CZ" dirty="0"/>
              <a:t> […] </a:t>
            </a:r>
            <a:r>
              <a:rPr lang="cs-CZ" b="1" dirty="0" err="1"/>
              <a:t>Notas</a:t>
            </a:r>
            <a:r>
              <a:rPr lang="cs-CZ" dirty="0"/>
              <a:t>: As </a:t>
            </a:r>
            <a:r>
              <a:rPr lang="cs-CZ" dirty="0" err="1"/>
              <a:t>relações</a:t>
            </a:r>
            <a:r>
              <a:rPr lang="cs-CZ" dirty="0"/>
              <a:t> </a:t>
            </a:r>
            <a:r>
              <a:rPr lang="cs-CZ" dirty="0" err="1"/>
              <a:t>estabelecidas</a:t>
            </a:r>
            <a:r>
              <a:rPr lang="cs-CZ" dirty="0"/>
              <a:t> </a:t>
            </a:r>
            <a:r>
              <a:rPr lang="cs-CZ" dirty="0" err="1"/>
              <a:t>entre</a:t>
            </a:r>
            <a:r>
              <a:rPr lang="cs-CZ" dirty="0"/>
              <a:t> </a:t>
            </a:r>
            <a:r>
              <a:rPr lang="cs-CZ" dirty="0" err="1"/>
              <a:t>unidades</a:t>
            </a:r>
            <a:r>
              <a:rPr lang="cs-CZ" dirty="0"/>
              <a:t> </a:t>
            </a:r>
            <a:r>
              <a:rPr lang="cs-CZ" dirty="0" err="1"/>
              <a:t>lexicais</a:t>
            </a:r>
            <a:r>
              <a:rPr lang="cs-CZ" dirty="0"/>
              <a:t> </a:t>
            </a:r>
            <a:r>
              <a:rPr lang="cs-CZ" dirty="0" err="1"/>
              <a:t>pertencentes</a:t>
            </a:r>
            <a:r>
              <a:rPr lang="cs-CZ" dirty="0"/>
              <a:t> a um </a:t>
            </a:r>
            <a:r>
              <a:rPr lang="cs-CZ" dirty="0" err="1"/>
              <a:t>mesmo</a:t>
            </a:r>
            <a:r>
              <a:rPr lang="cs-CZ" dirty="0"/>
              <a:t> </a:t>
            </a:r>
            <a:r>
              <a:rPr lang="cs-CZ" dirty="0" err="1"/>
              <a:t>campo</a:t>
            </a:r>
            <a:r>
              <a:rPr lang="cs-CZ" dirty="0"/>
              <a:t> </a:t>
            </a:r>
            <a:r>
              <a:rPr lang="cs-CZ" dirty="0" err="1"/>
              <a:t>lexical</a:t>
            </a:r>
            <a:r>
              <a:rPr lang="cs-CZ" dirty="0"/>
              <a:t> </a:t>
            </a:r>
            <a:r>
              <a:rPr lang="cs-CZ" dirty="0" err="1"/>
              <a:t>são</a:t>
            </a:r>
            <a:r>
              <a:rPr lang="cs-CZ" dirty="0"/>
              <a:t> de </a:t>
            </a:r>
            <a:r>
              <a:rPr lang="cs-CZ" dirty="0" err="1"/>
              <a:t>natureza</a:t>
            </a:r>
            <a:r>
              <a:rPr lang="cs-CZ" dirty="0"/>
              <a:t> </a:t>
            </a:r>
            <a:r>
              <a:rPr lang="cs-CZ" dirty="0" err="1"/>
              <a:t>léxico-semântica</a:t>
            </a:r>
            <a:r>
              <a:rPr lang="cs-CZ" dirty="0"/>
              <a:t>.»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35020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b="1" dirty="0" smtClean="0"/>
              <a:t>MAS....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pt-PT" dirty="0" smtClean="0"/>
              <a:t>o PROBLEMA é que </a:t>
            </a:r>
            <a:r>
              <a:rPr lang="cs-CZ" dirty="0" smtClean="0"/>
              <a:t>o </a:t>
            </a:r>
            <a:r>
              <a:rPr lang="cs-CZ" dirty="0" err="1"/>
              <a:t>vocabulário</a:t>
            </a:r>
            <a:r>
              <a:rPr lang="cs-CZ" dirty="0"/>
              <a:t> e as </a:t>
            </a:r>
            <a:r>
              <a:rPr lang="cs-CZ" b="1" dirty="0" err="1"/>
              <a:t>expressões</a:t>
            </a:r>
            <a:r>
              <a:rPr lang="cs-CZ" dirty="0"/>
              <a:t> </a:t>
            </a:r>
            <a:r>
              <a:rPr lang="cs-CZ" dirty="0" err="1"/>
              <a:t>utilizadas</a:t>
            </a:r>
            <a:r>
              <a:rPr lang="cs-CZ" dirty="0"/>
              <a:t> para </a:t>
            </a:r>
            <a:r>
              <a:rPr lang="cs-CZ" dirty="0" err="1"/>
              <a:t>ilustrar</a:t>
            </a:r>
            <a:r>
              <a:rPr lang="cs-CZ" dirty="0"/>
              <a:t> o </a:t>
            </a:r>
            <a:r>
              <a:rPr lang="cs-CZ" b="1" dirty="0" err="1"/>
              <a:t>campo</a:t>
            </a:r>
            <a:r>
              <a:rPr lang="cs-CZ" b="1" dirty="0"/>
              <a:t> </a:t>
            </a:r>
            <a:r>
              <a:rPr lang="cs-CZ" b="1" dirty="0" err="1"/>
              <a:t>semântico</a:t>
            </a:r>
            <a:r>
              <a:rPr lang="cs-CZ" b="1" dirty="0"/>
              <a:t> </a:t>
            </a:r>
            <a:r>
              <a:rPr lang="cs-CZ" dirty="0"/>
              <a:t>se </a:t>
            </a:r>
            <a:r>
              <a:rPr lang="cs-CZ" dirty="0" err="1"/>
              <a:t>encaixam</a:t>
            </a:r>
            <a:r>
              <a:rPr lang="cs-CZ" dirty="0"/>
              <a:t> na </a:t>
            </a:r>
            <a:r>
              <a:rPr lang="cs-CZ" dirty="0" err="1"/>
              <a:t>perfeição</a:t>
            </a:r>
            <a:r>
              <a:rPr lang="cs-CZ" dirty="0"/>
              <a:t> na </a:t>
            </a:r>
            <a:r>
              <a:rPr lang="cs-CZ" b="1" dirty="0" err="1"/>
              <a:t>definição</a:t>
            </a:r>
            <a:r>
              <a:rPr lang="cs-CZ" b="1" dirty="0"/>
              <a:t> de </a:t>
            </a:r>
            <a:r>
              <a:rPr lang="cs-CZ" b="1" dirty="0" err="1"/>
              <a:t>campo</a:t>
            </a:r>
            <a:r>
              <a:rPr lang="cs-CZ" b="1" dirty="0"/>
              <a:t> </a:t>
            </a:r>
            <a:r>
              <a:rPr lang="cs-CZ" b="1" dirty="0" err="1" smtClean="0"/>
              <a:t>lexical</a:t>
            </a:r>
            <a:r>
              <a:rPr lang="pt-PT" dirty="0" smtClean="0"/>
              <a:t>:</a:t>
            </a:r>
          </a:p>
          <a:p>
            <a:pPr algn="just"/>
            <a:r>
              <a:rPr lang="pt-PT" dirty="0" smtClean="0"/>
              <a:t>Nas </a:t>
            </a:r>
            <a:r>
              <a:rPr lang="cs-CZ" dirty="0" err="1" smtClean="0"/>
              <a:t>várias</a:t>
            </a:r>
            <a:r>
              <a:rPr lang="cs-CZ" dirty="0" smtClean="0"/>
              <a:t> </a:t>
            </a:r>
            <a:r>
              <a:rPr lang="cs-CZ" dirty="0" err="1"/>
              <a:t>expressões</a:t>
            </a:r>
            <a:r>
              <a:rPr lang="cs-CZ" dirty="0"/>
              <a:t> </a:t>
            </a:r>
            <a:r>
              <a:rPr lang="cs-CZ" dirty="0" err="1"/>
              <a:t>que</a:t>
            </a:r>
            <a:r>
              <a:rPr lang="cs-CZ" dirty="0"/>
              <a:t> </a:t>
            </a:r>
            <a:r>
              <a:rPr lang="cs-CZ" dirty="0" err="1"/>
              <a:t>podem</a:t>
            </a:r>
            <a:r>
              <a:rPr lang="cs-CZ" dirty="0"/>
              <a:t> ser </a:t>
            </a:r>
            <a:r>
              <a:rPr lang="cs-CZ" dirty="0" err="1"/>
              <a:t>utilizadas</a:t>
            </a:r>
            <a:r>
              <a:rPr lang="cs-CZ" dirty="0"/>
              <a:t> para </a:t>
            </a:r>
            <a:r>
              <a:rPr lang="cs-CZ" dirty="0" err="1"/>
              <a:t>designar</a:t>
            </a:r>
            <a:r>
              <a:rPr lang="cs-CZ" dirty="0"/>
              <a:t> </a:t>
            </a:r>
            <a:r>
              <a:rPr lang="cs-CZ" b="1" i="1" dirty="0"/>
              <a:t>a </a:t>
            </a:r>
            <a:r>
              <a:rPr lang="cs-CZ" b="1" i="1" dirty="0" err="1" smtClean="0"/>
              <a:t>morte</a:t>
            </a:r>
            <a:r>
              <a:rPr lang="pt-PT" b="1" i="1" dirty="0" smtClean="0"/>
              <a:t> (morte natural, morte macaco...)</a:t>
            </a:r>
            <a:r>
              <a:rPr lang="cs-CZ" b="1" i="1" dirty="0" smtClean="0"/>
              <a:t> </a:t>
            </a:r>
            <a:r>
              <a:rPr lang="pt-PT" dirty="0" smtClean="0"/>
              <a:t>existe</a:t>
            </a:r>
            <a:r>
              <a:rPr lang="pt-PT" b="1" i="1" dirty="0" smtClean="0"/>
              <a:t> </a:t>
            </a:r>
            <a:r>
              <a:rPr lang="cs-CZ" dirty="0" smtClean="0"/>
              <a:t>um </a:t>
            </a:r>
            <a:r>
              <a:rPr lang="cs-CZ" dirty="0"/>
              <a:t>«</a:t>
            </a:r>
            <a:r>
              <a:rPr lang="cs-CZ" dirty="0" err="1"/>
              <a:t>campo</a:t>
            </a:r>
            <a:r>
              <a:rPr lang="cs-CZ" dirty="0"/>
              <a:t> </a:t>
            </a:r>
            <a:r>
              <a:rPr lang="cs-CZ" dirty="0" err="1"/>
              <a:t>conceptual</a:t>
            </a:r>
            <a:r>
              <a:rPr lang="cs-CZ" dirty="0"/>
              <a:t> </a:t>
            </a:r>
            <a:r>
              <a:rPr lang="cs-CZ" dirty="0" err="1"/>
              <a:t>comum</a:t>
            </a:r>
            <a:r>
              <a:rPr lang="cs-CZ" dirty="0"/>
              <a:t>»: a </a:t>
            </a:r>
            <a:r>
              <a:rPr lang="cs-CZ" b="1" dirty="0" err="1"/>
              <a:t>morte</a:t>
            </a:r>
            <a:r>
              <a:rPr lang="cs-CZ" dirty="0"/>
              <a:t>. </a:t>
            </a:r>
            <a:endParaRPr lang="pt-PT" dirty="0" smtClean="0"/>
          </a:p>
          <a:p>
            <a:pPr algn="just"/>
            <a:r>
              <a:rPr lang="cs-CZ" dirty="0" smtClean="0"/>
              <a:t>E </a:t>
            </a:r>
            <a:r>
              <a:rPr lang="cs-CZ" dirty="0"/>
              <a:t>se </a:t>
            </a:r>
            <a:r>
              <a:rPr lang="cs-CZ" dirty="0" err="1"/>
              <a:t>em</a:t>
            </a:r>
            <a:r>
              <a:rPr lang="cs-CZ" dirty="0"/>
              <a:t> vez </a:t>
            </a:r>
            <a:r>
              <a:rPr lang="cs-CZ" dirty="0" err="1"/>
              <a:t>das</a:t>
            </a:r>
            <a:r>
              <a:rPr lang="cs-CZ" dirty="0"/>
              <a:t> </a:t>
            </a:r>
            <a:r>
              <a:rPr lang="cs-CZ" dirty="0" err="1"/>
              <a:t>cores</a:t>
            </a:r>
            <a:r>
              <a:rPr lang="cs-CZ" dirty="0"/>
              <a:t> do </a:t>
            </a:r>
            <a:r>
              <a:rPr lang="cs-CZ" dirty="0" err="1"/>
              <a:t>arco-íris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a </a:t>
            </a:r>
            <a:r>
              <a:rPr lang="cs-CZ" dirty="0" err="1"/>
              <a:t>totalidade</a:t>
            </a:r>
            <a:r>
              <a:rPr lang="cs-CZ" dirty="0"/>
              <a:t> </a:t>
            </a:r>
            <a:r>
              <a:rPr lang="cs-CZ" dirty="0" err="1"/>
              <a:t>das</a:t>
            </a:r>
            <a:r>
              <a:rPr lang="cs-CZ" dirty="0"/>
              <a:t> </a:t>
            </a:r>
            <a:r>
              <a:rPr lang="cs-CZ" dirty="0" err="1"/>
              <a:t>cores</a:t>
            </a:r>
            <a:r>
              <a:rPr lang="cs-CZ" dirty="0"/>
              <a:t>, onde se </a:t>
            </a:r>
            <a:r>
              <a:rPr lang="cs-CZ" dirty="0" err="1"/>
              <a:t>encaixam</a:t>
            </a:r>
            <a:r>
              <a:rPr lang="cs-CZ" dirty="0"/>
              <a:t>? </a:t>
            </a:r>
            <a:br>
              <a:rPr lang="cs-CZ" dirty="0"/>
            </a:br>
            <a:r>
              <a:rPr lang="pt-PT" dirty="0" smtClean="0"/>
              <a:t>A </a:t>
            </a:r>
            <a:r>
              <a:rPr lang="cs-CZ" dirty="0" err="1" smtClean="0"/>
              <a:t>resposta</a:t>
            </a:r>
            <a:r>
              <a:rPr lang="cs-CZ" dirty="0" smtClean="0"/>
              <a:t> </a:t>
            </a:r>
            <a:r>
              <a:rPr lang="pt-PT" dirty="0" smtClean="0"/>
              <a:t>relativa à delimitação das fronteiras entre os dois conceitos parece ser muito vaga, não é, em nenhuma caso,  </a:t>
            </a:r>
            <a:r>
              <a:rPr lang="cs-CZ" dirty="0" smtClean="0"/>
              <a:t>definitiva</a:t>
            </a:r>
            <a:r>
              <a:rPr lang="pt-PT" dirty="0" smtClean="0"/>
              <a:t>.</a:t>
            </a:r>
          </a:p>
          <a:p>
            <a:pPr algn="just"/>
            <a:r>
              <a:rPr lang="cs-CZ" dirty="0" smtClean="0"/>
              <a:t> </a:t>
            </a:r>
            <a:r>
              <a:rPr lang="pt-PT" dirty="0" smtClean="0"/>
              <a:t>Há fontes que apresentam </a:t>
            </a:r>
            <a:r>
              <a:rPr lang="cs-CZ" dirty="0" smtClean="0"/>
              <a:t>o </a:t>
            </a:r>
            <a:r>
              <a:rPr lang="cs-CZ" dirty="0" err="1"/>
              <a:t>campo</a:t>
            </a:r>
            <a:r>
              <a:rPr lang="cs-CZ" dirty="0"/>
              <a:t> </a:t>
            </a:r>
            <a:r>
              <a:rPr lang="cs-CZ" dirty="0" err="1"/>
              <a:t>semântico</a:t>
            </a:r>
            <a:r>
              <a:rPr lang="cs-CZ" dirty="0"/>
              <a:t> </a:t>
            </a:r>
            <a:r>
              <a:rPr lang="cs-CZ" dirty="0" err="1" smtClean="0"/>
              <a:t>como</a:t>
            </a:r>
            <a:r>
              <a:rPr lang="cs-CZ" dirty="0" smtClean="0"/>
              <a:t> </a:t>
            </a:r>
            <a:r>
              <a:rPr lang="cs-CZ" dirty="0"/>
              <a:t>o </a:t>
            </a:r>
            <a:r>
              <a:rPr lang="cs-CZ" dirty="0" err="1"/>
              <a:t>conjunto</a:t>
            </a:r>
            <a:r>
              <a:rPr lang="cs-CZ" dirty="0"/>
              <a:t> de </a:t>
            </a:r>
            <a:r>
              <a:rPr lang="cs-CZ" dirty="0" err="1"/>
              <a:t>sentidos</a:t>
            </a:r>
            <a:r>
              <a:rPr lang="cs-CZ" dirty="0"/>
              <a:t> </a:t>
            </a:r>
            <a:r>
              <a:rPr lang="cs-CZ" dirty="0" err="1"/>
              <a:t>que</a:t>
            </a:r>
            <a:r>
              <a:rPr lang="cs-CZ" dirty="0"/>
              <a:t> </a:t>
            </a:r>
            <a:r>
              <a:rPr lang="cs-CZ" dirty="0" err="1"/>
              <a:t>uma</a:t>
            </a:r>
            <a:r>
              <a:rPr lang="cs-CZ" dirty="0"/>
              <a:t> dada </a:t>
            </a:r>
            <a:r>
              <a:rPr lang="cs-CZ" dirty="0" err="1"/>
              <a:t>palavra</a:t>
            </a:r>
            <a:r>
              <a:rPr lang="cs-CZ" dirty="0"/>
              <a:t> pode </a:t>
            </a:r>
            <a:r>
              <a:rPr lang="cs-CZ" dirty="0" err="1"/>
              <a:t>ter</a:t>
            </a:r>
            <a:r>
              <a:rPr lang="cs-CZ" dirty="0"/>
              <a:t> </a:t>
            </a:r>
            <a:r>
              <a:rPr lang="cs-CZ" dirty="0" err="1"/>
              <a:t>em</a:t>
            </a:r>
            <a:r>
              <a:rPr lang="cs-CZ" dirty="0"/>
              <a:t> </a:t>
            </a:r>
            <a:r>
              <a:rPr lang="cs-CZ" dirty="0" err="1"/>
              <a:t>contextos</a:t>
            </a:r>
            <a:r>
              <a:rPr lang="cs-CZ" dirty="0"/>
              <a:t> </a:t>
            </a:r>
            <a:r>
              <a:rPr lang="cs-CZ" dirty="0" err="1"/>
              <a:t>variados</a:t>
            </a:r>
            <a:r>
              <a:rPr lang="cs-CZ" dirty="0"/>
              <a:t>: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32378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b="1" dirty="0" smtClean="0"/>
              <a:t>mais definições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err="1" smtClean="0"/>
              <a:t>Campo</a:t>
            </a:r>
            <a:r>
              <a:rPr lang="pt-PT" dirty="0" smtClean="0"/>
              <a:t> semântico </a:t>
            </a:r>
          </a:p>
          <a:p>
            <a:pPr marL="0" indent="0">
              <a:buNone/>
            </a:pPr>
            <a:r>
              <a:rPr lang="cs-CZ" dirty="0" smtClean="0"/>
              <a:t>«</a:t>
            </a:r>
            <a:r>
              <a:rPr lang="pt-PT" dirty="0" smtClean="0"/>
              <a:t>....</a:t>
            </a:r>
            <a:r>
              <a:rPr lang="cs-CZ" dirty="0" smtClean="0"/>
              <a:t>o </a:t>
            </a:r>
            <a:r>
              <a:rPr lang="cs-CZ" dirty="0" err="1"/>
              <a:t>vocabulário</a:t>
            </a:r>
            <a:r>
              <a:rPr lang="cs-CZ" dirty="0"/>
              <a:t> </a:t>
            </a:r>
            <a:r>
              <a:rPr lang="cs-CZ" dirty="0" err="1"/>
              <a:t>enquanto</a:t>
            </a:r>
            <a:r>
              <a:rPr lang="cs-CZ" dirty="0"/>
              <a:t> </a:t>
            </a:r>
            <a:r>
              <a:rPr lang="cs-CZ" b="1" dirty="0" err="1"/>
              <a:t>sistema</a:t>
            </a:r>
            <a:r>
              <a:rPr lang="cs-CZ" b="1" dirty="0"/>
              <a:t> de </a:t>
            </a:r>
            <a:r>
              <a:rPr lang="cs-CZ" b="1" dirty="0" err="1"/>
              <a:t>cadeias</a:t>
            </a:r>
            <a:r>
              <a:rPr lang="cs-CZ" b="1" dirty="0"/>
              <a:t> </a:t>
            </a:r>
            <a:r>
              <a:rPr lang="cs-CZ" b="1" dirty="0" err="1"/>
              <a:t>parciais</a:t>
            </a:r>
            <a:r>
              <a:rPr lang="cs-CZ" b="1" dirty="0"/>
              <a:t> </a:t>
            </a:r>
            <a:r>
              <a:rPr lang="cs-CZ" b="1" dirty="0" err="1"/>
              <a:t>articuladas</a:t>
            </a:r>
            <a:r>
              <a:rPr lang="cs-CZ" b="1" dirty="0"/>
              <a:t> </a:t>
            </a:r>
            <a:r>
              <a:rPr lang="cs-CZ" b="1" dirty="0" err="1"/>
              <a:t>entre</a:t>
            </a:r>
            <a:r>
              <a:rPr lang="cs-CZ" b="1" dirty="0"/>
              <a:t> si. </a:t>
            </a:r>
            <a:r>
              <a:rPr lang="cs-CZ" dirty="0"/>
              <a:t>O </a:t>
            </a:r>
            <a:r>
              <a:rPr lang="cs-CZ" dirty="0" err="1"/>
              <a:t>vocabulário</a:t>
            </a:r>
            <a:r>
              <a:rPr lang="cs-CZ" dirty="0"/>
              <a:t> </a:t>
            </a:r>
            <a:r>
              <a:rPr lang="cs-CZ" dirty="0" err="1"/>
              <a:t>não</a:t>
            </a:r>
            <a:r>
              <a:rPr lang="cs-CZ" dirty="0"/>
              <a:t> é, </a:t>
            </a:r>
            <a:r>
              <a:rPr lang="cs-CZ" dirty="0" err="1"/>
              <a:t>pois</a:t>
            </a:r>
            <a:r>
              <a:rPr lang="cs-CZ" dirty="0"/>
              <a:t>, um </a:t>
            </a:r>
            <a:r>
              <a:rPr lang="cs-CZ" dirty="0" err="1"/>
              <a:t>inventário</a:t>
            </a:r>
            <a:r>
              <a:rPr lang="cs-CZ" dirty="0"/>
              <a:t> </a:t>
            </a:r>
            <a:r>
              <a:rPr lang="cs-CZ" dirty="0" err="1"/>
              <a:t>rígido</a:t>
            </a:r>
            <a:r>
              <a:rPr lang="cs-CZ" dirty="0"/>
              <a:t> de </a:t>
            </a:r>
            <a:r>
              <a:rPr lang="cs-CZ" dirty="0" err="1"/>
              <a:t>componentes</a:t>
            </a:r>
            <a:r>
              <a:rPr lang="cs-CZ" dirty="0"/>
              <a:t> </a:t>
            </a:r>
            <a:r>
              <a:rPr lang="cs-CZ" dirty="0" err="1"/>
              <a:t>independentes</a:t>
            </a:r>
            <a:r>
              <a:rPr lang="cs-CZ" dirty="0"/>
              <a:t> e </a:t>
            </a:r>
            <a:r>
              <a:rPr lang="cs-CZ" dirty="0" err="1"/>
              <a:t>isoladas</a:t>
            </a:r>
            <a:r>
              <a:rPr lang="cs-CZ" dirty="0"/>
              <a:t>, mas </a:t>
            </a:r>
            <a:r>
              <a:rPr lang="cs-CZ" dirty="0" err="1"/>
              <a:t>uma</a:t>
            </a:r>
            <a:r>
              <a:rPr lang="cs-CZ" dirty="0"/>
              <a:t> série de </a:t>
            </a:r>
            <a:r>
              <a:rPr lang="cs-CZ" dirty="0" err="1"/>
              <a:t>elementos</a:t>
            </a:r>
            <a:r>
              <a:rPr lang="cs-CZ" dirty="0"/>
              <a:t> </a:t>
            </a:r>
            <a:r>
              <a:rPr lang="cs-CZ" dirty="0" err="1"/>
              <a:t>combináveis</a:t>
            </a:r>
            <a:r>
              <a:rPr lang="cs-CZ" dirty="0"/>
              <a:t> </a:t>
            </a:r>
            <a:r>
              <a:rPr lang="cs-CZ" dirty="0" err="1"/>
              <a:t>que</a:t>
            </a:r>
            <a:r>
              <a:rPr lang="cs-CZ" dirty="0"/>
              <a:t>, </a:t>
            </a:r>
            <a:r>
              <a:rPr lang="cs-CZ" dirty="0" err="1"/>
              <a:t>estruturados</a:t>
            </a:r>
            <a:r>
              <a:rPr lang="cs-CZ" dirty="0"/>
              <a:t> </a:t>
            </a:r>
            <a:r>
              <a:rPr lang="cs-CZ" dirty="0" err="1"/>
              <a:t>em</a:t>
            </a:r>
            <a:r>
              <a:rPr lang="cs-CZ" dirty="0"/>
              <a:t> campos, </a:t>
            </a:r>
            <a:r>
              <a:rPr lang="cs-CZ" dirty="0" err="1"/>
              <a:t>constituem</a:t>
            </a:r>
            <a:r>
              <a:rPr lang="cs-CZ" dirty="0"/>
              <a:t> a </a:t>
            </a:r>
            <a:r>
              <a:rPr lang="cs-CZ" dirty="0" err="1"/>
              <a:t>totalidade</a:t>
            </a:r>
            <a:r>
              <a:rPr lang="cs-CZ" dirty="0"/>
              <a:t> do </a:t>
            </a:r>
            <a:r>
              <a:rPr lang="cs-CZ" dirty="0" err="1"/>
              <a:t>léxico</a:t>
            </a:r>
            <a:r>
              <a:rPr lang="cs-CZ" dirty="0"/>
              <a:t>.»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321114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pt-PT" b="1" dirty="0" smtClean="0"/>
              <a:t/>
            </a:r>
            <a:br>
              <a:rPr lang="pt-PT" b="1" dirty="0" smtClean="0"/>
            </a:br>
            <a:r>
              <a:rPr lang="cs-CZ" b="1" dirty="0" err="1" smtClean="0"/>
              <a:t>campo</a:t>
            </a:r>
            <a:r>
              <a:rPr lang="cs-CZ" b="1" dirty="0" smtClean="0"/>
              <a:t> </a:t>
            </a:r>
            <a:r>
              <a:rPr lang="cs-CZ" b="1" dirty="0" err="1" smtClean="0"/>
              <a:t>associativo</a:t>
            </a:r>
            <a:r>
              <a:rPr lang="cs-CZ" dirty="0" smtClean="0"/>
              <a:t>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pt-PT" dirty="0" smtClean="0"/>
          </a:p>
          <a:p>
            <a:pPr marL="0" indent="0" algn="just">
              <a:buNone/>
            </a:pPr>
            <a:r>
              <a:rPr lang="cs-CZ" dirty="0" smtClean="0"/>
              <a:t>Termo </a:t>
            </a:r>
            <a:r>
              <a:rPr lang="cs-CZ" dirty="0" err="1"/>
              <a:t>que</a:t>
            </a:r>
            <a:r>
              <a:rPr lang="cs-CZ" dirty="0"/>
              <a:t> </a:t>
            </a:r>
            <a:r>
              <a:rPr lang="cs-CZ" dirty="0" err="1"/>
              <a:t>amplia</a:t>
            </a:r>
            <a:r>
              <a:rPr lang="cs-CZ" dirty="0"/>
              <a:t> as </a:t>
            </a:r>
            <a:r>
              <a:rPr lang="cs-CZ" dirty="0" err="1"/>
              <a:t>noções</a:t>
            </a:r>
            <a:r>
              <a:rPr lang="cs-CZ" dirty="0"/>
              <a:t> </a:t>
            </a:r>
            <a:r>
              <a:rPr lang="cs-CZ" dirty="0" err="1"/>
              <a:t>saussureanas</a:t>
            </a:r>
            <a:r>
              <a:rPr lang="cs-CZ" dirty="0"/>
              <a:t> de </a:t>
            </a:r>
            <a:r>
              <a:rPr lang="cs-CZ" dirty="0" err="1"/>
              <a:t>relação</a:t>
            </a:r>
            <a:r>
              <a:rPr lang="cs-CZ" dirty="0"/>
              <a:t> </a:t>
            </a:r>
            <a:r>
              <a:rPr lang="cs-CZ" dirty="0" err="1"/>
              <a:t>associativa</a:t>
            </a:r>
            <a:r>
              <a:rPr lang="cs-CZ" dirty="0"/>
              <a:t> e de série </a:t>
            </a:r>
            <a:r>
              <a:rPr lang="cs-CZ" dirty="0" err="1" smtClean="0"/>
              <a:t>associativa</a:t>
            </a:r>
            <a:r>
              <a:rPr lang="cs-CZ" dirty="0" smtClean="0"/>
              <a:t> </a:t>
            </a:r>
            <a:r>
              <a:rPr lang="cs-CZ" dirty="0"/>
              <a:t>e </a:t>
            </a:r>
            <a:r>
              <a:rPr lang="cs-CZ" dirty="0" err="1"/>
              <a:t>que</a:t>
            </a:r>
            <a:r>
              <a:rPr lang="cs-CZ" dirty="0"/>
              <a:t>, </a:t>
            </a:r>
            <a:r>
              <a:rPr lang="cs-CZ" dirty="0" err="1"/>
              <a:t>segundo</a:t>
            </a:r>
            <a:r>
              <a:rPr lang="cs-CZ" dirty="0"/>
              <a:t> </a:t>
            </a:r>
            <a:r>
              <a:rPr lang="cs-CZ" dirty="0" err="1"/>
              <a:t>Bally</a:t>
            </a:r>
            <a:r>
              <a:rPr lang="cs-CZ" dirty="0"/>
              <a:t> e </a:t>
            </a:r>
            <a:r>
              <a:rPr lang="cs-CZ" dirty="0" err="1"/>
              <a:t>outros</a:t>
            </a:r>
            <a:r>
              <a:rPr lang="cs-CZ" dirty="0"/>
              <a:t> </a:t>
            </a:r>
            <a:r>
              <a:rPr lang="cs-CZ" dirty="0" err="1"/>
              <a:t>linguistas</a:t>
            </a:r>
            <a:r>
              <a:rPr lang="cs-CZ" dirty="0"/>
              <a:t>, </a:t>
            </a:r>
            <a:r>
              <a:rPr lang="cs-CZ" dirty="0" err="1"/>
              <a:t>designa</a:t>
            </a:r>
            <a:r>
              <a:rPr lang="cs-CZ" dirty="0"/>
              <a:t> a </a:t>
            </a:r>
            <a:r>
              <a:rPr lang="cs-CZ" b="1" dirty="0" err="1"/>
              <a:t>totalidade</a:t>
            </a:r>
            <a:r>
              <a:rPr lang="cs-CZ" b="1" dirty="0"/>
              <a:t> </a:t>
            </a:r>
            <a:r>
              <a:rPr lang="cs-CZ" b="1" dirty="0" err="1"/>
              <a:t>das</a:t>
            </a:r>
            <a:r>
              <a:rPr lang="cs-CZ" b="1" dirty="0"/>
              <a:t> </a:t>
            </a:r>
            <a:r>
              <a:rPr lang="pt-PT" b="1" dirty="0" smtClean="0"/>
              <a:t> </a:t>
            </a:r>
            <a:r>
              <a:rPr lang="cs-CZ" b="1" dirty="0" err="1" smtClean="0"/>
              <a:t>séries</a:t>
            </a:r>
            <a:r>
              <a:rPr lang="cs-CZ" b="1" dirty="0" smtClean="0"/>
              <a:t> </a:t>
            </a:r>
            <a:r>
              <a:rPr lang="cs-CZ" b="1" dirty="0" err="1"/>
              <a:t>associativas</a:t>
            </a:r>
            <a:r>
              <a:rPr lang="cs-CZ" b="1" dirty="0"/>
              <a:t> de um termo ou </a:t>
            </a:r>
            <a:r>
              <a:rPr lang="cs-CZ" b="1" dirty="0" err="1"/>
              <a:t>conjunto</a:t>
            </a:r>
            <a:r>
              <a:rPr lang="cs-CZ" b="1" dirty="0"/>
              <a:t> de termos</a:t>
            </a:r>
            <a:r>
              <a:rPr lang="cs-CZ" dirty="0"/>
              <a:t>. Os campos </a:t>
            </a:r>
            <a:r>
              <a:rPr lang="cs-CZ" dirty="0" err="1"/>
              <a:t>associativos</a:t>
            </a:r>
            <a:r>
              <a:rPr lang="cs-CZ" dirty="0"/>
              <a:t>, </a:t>
            </a:r>
            <a:r>
              <a:rPr lang="cs-CZ" dirty="0" err="1" smtClean="0"/>
              <a:t>que</a:t>
            </a:r>
            <a:r>
              <a:rPr lang="cs-CZ" dirty="0" smtClean="0"/>
              <a:t> </a:t>
            </a:r>
            <a:r>
              <a:rPr lang="cs-CZ" dirty="0" err="1"/>
              <a:t>estão</a:t>
            </a:r>
            <a:r>
              <a:rPr lang="cs-CZ" dirty="0"/>
              <a:t> </a:t>
            </a:r>
            <a:r>
              <a:rPr lang="cs-CZ" dirty="0" err="1"/>
              <a:t>ligados</a:t>
            </a:r>
            <a:r>
              <a:rPr lang="cs-CZ" dirty="0"/>
              <a:t> a </a:t>
            </a:r>
            <a:r>
              <a:rPr lang="cs-CZ" b="1" dirty="0" err="1"/>
              <a:t>factores</a:t>
            </a:r>
            <a:r>
              <a:rPr lang="cs-CZ" b="1" dirty="0"/>
              <a:t> </a:t>
            </a:r>
            <a:r>
              <a:rPr lang="cs-CZ" b="1" dirty="0" err="1"/>
              <a:t>afectivos</a:t>
            </a:r>
            <a:r>
              <a:rPr lang="cs-CZ" b="1" dirty="0"/>
              <a:t>, </a:t>
            </a:r>
            <a:r>
              <a:rPr lang="cs-CZ" b="1" dirty="0" err="1"/>
              <a:t>intelectuais</a:t>
            </a:r>
            <a:r>
              <a:rPr lang="cs-CZ" b="1" dirty="0"/>
              <a:t>, </a:t>
            </a:r>
            <a:r>
              <a:rPr lang="cs-CZ" b="1" dirty="0" err="1"/>
              <a:t>culturais</a:t>
            </a:r>
            <a:r>
              <a:rPr lang="cs-CZ" b="1" dirty="0"/>
              <a:t>, </a:t>
            </a:r>
            <a:r>
              <a:rPr lang="cs-CZ" dirty="0"/>
              <a:t>e </a:t>
            </a:r>
            <a:r>
              <a:rPr lang="cs-CZ" dirty="0" err="1"/>
              <a:t>ao</a:t>
            </a:r>
            <a:r>
              <a:rPr lang="cs-CZ" dirty="0"/>
              <a:t> </a:t>
            </a:r>
            <a:r>
              <a:rPr lang="cs-CZ" b="1" dirty="0" err="1"/>
              <a:t>domínio</a:t>
            </a:r>
            <a:r>
              <a:rPr lang="cs-CZ" b="1" dirty="0"/>
              <a:t> da </a:t>
            </a:r>
            <a:br>
              <a:rPr lang="cs-CZ" b="1" dirty="0"/>
            </a:br>
            <a:r>
              <a:rPr lang="cs-CZ" b="1" dirty="0" err="1"/>
              <a:t>experiência</a:t>
            </a:r>
            <a:r>
              <a:rPr lang="cs-CZ" dirty="0"/>
              <a:t> de </a:t>
            </a:r>
            <a:r>
              <a:rPr lang="cs-CZ" dirty="0" err="1"/>
              <a:t>cada</a:t>
            </a:r>
            <a:r>
              <a:rPr lang="cs-CZ" dirty="0"/>
              <a:t> </a:t>
            </a:r>
            <a:r>
              <a:rPr lang="cs-CZ" dirty="0" err="1"/>
              <a:t>indivíduo</a:t>
            </a:r>
            <a:r>
              <a:rPr lang="cs-CZ" dirty="0"/>
              <a:t>, </a:t>
            </a:r>
            <a:r>
              <a:rPr lang="cs-CZ" dirty="0" err="1"/>
              <a:t>variam</a:t>
            </a:r>
            <a:r>
              <a:rPr lang="cs-CZ" dirty="0"/>
              <a:t> de </a:t>
            </a:r>
            <a:r>
              <a:rPr lang="cs-CZ" dirty="0" err="1"/>
              <a:t>locutor</a:t>
            </a:r>
            <a:r>
              <a:rPr lang="cs-CZ" dirty="0"/>
              <a:t> para </a:t>
            </a:r>
            <a:r>
              <a:rPr lang="cs-CZ" dirty="0" err="1"/>
              <a:t>locutor</a:t>
            </a:r>
            <a:r>
              <a:rPr lang="cs-CZ" dirty="0"/>
              <a:t> e </a:t>
            </a:r>
            <a:r>
              <a:rPr lang="cs-CZ" dirty="0" err="1"/>
              <a:t>podem</a:t>
            </a:r>
            <a:r>
              <a:rPr lang="cs-CZ" dirty="0"/>
              <a:t> </a:t>
            </a:r>
            <a:r>
              <a:rPr lang="cs-CZ" dirty="0" err="1" smtClean="0"/>
              <a:t>constituir</a:t>
            </a:r>
            <a:r>
              <a:rPr lang="cs-CZ" dirty="0" smtClean="0"/>
              <a:t>-se </a:t>
            </a:r>
            <a:r>
              <a:rPr lang="cs-CZ" dirty="0" err="1"/>
              <a:t>segundo</a:t>
            </a:r>
            <a:r>
              <a:rPr lang="cs-CZ" dirty="0"/>
              <a:t> os </a:t>
            </a:r>
            <a:r>
              <a:rPr lang="cs-CZ" dirty="0" err="1"/>
              <a:t>eixos</a:t>
            </a:r>
            <a:r>
              <a:rPr lang="cs-CZ" dirty="0"/>
              <a:t> </a:t>
            </a:r>
            <a:r>
              <a:rPr lang="cs-CZ" dirty="0" err="1"/>
              <a:t>dominantes</a:t>
            </a:r>
            <a:r>
              <a:rPr lang="cs-CZ" dirty="0"/>
              <a:t> ou </a:t>
            </a:r>
            <a:r>
              <a:rPr lang="cs-CZ" dirty="0" err="1"/>
              <a:t>exclusivos</a:t>
            </a:r>
            <a:r>
              <a:rPr lang="cs-CZ" dirty="0"/>
              <a:t>, </a:t>
            </a:r>
            <a:r>
              <a:rPr lang="cs-CZ" dirty="0" err="1"/>
              <a:t>podendo</a:t>
            </a:r>
            <a:r>
              <a:rPr lang="cs-CZ" dirty="0"/>
              <a:t> </a:t>
            </a:r>
            <a:r>
              <a:rPr lang="cs-CZ" dirty="0" err="1"/>
              <a:t>mesmo</a:t>
            </a:r>
            <a:r>
              <a:rPr lang="cs-CZ" dirty="0"/>
              <a:t> </a:t>
            </a:r>
            <a:r>
              <a:rPr lang="cs-CZ" dirty="0" err="1"/>
              <a:t>parecer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 err="1"/>
              <a:t>completamente</a:t>
            </a:r>
            <a:r>
              <a:rPr lang="cs-CZ" dirty="0"/>
              <a:t> </a:t>
            </a:r>
            <a:r>
              <a:rPr lang="cs-CZ" dirty="0" err="1"/>
              <a:t>aleatórios</a:t>
            </a:r>
            <a:r>
              <a:rPr lang="cs-CZ" dirty="0"/>
              <a:t> do </a:t>
            </a:r>
            <a:r>
              <a:rPr lang="cs-CZ" dirty="0" err="1"/>
              <a:t>ponto</a:t>
            </a:r>
            <a:r>
              <a:rPr lang="cs-CZ" dirty="0"/>
              <a:t> de vista </a:t>
            </a:r>
            <a:r>
              <a:rPr lang="cs-CZ" dirty="0" err="1"/>
              <a:t>linguístico</a:t>
            </a:r>
            <a:r>
              <a:rPr lang="cs-CZ" dirty="0" smtClean="0"/>
              <a:t>.»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00811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pt-PT" b="1" dirty="0" smtClean="0"/>
              <a:t/>
            </a:r>
            <a:br>
              <a:rPr lang="pt-PT" b="1" dirty="0" smtClean="0"/>
            </a:br>
            <a:r>
              <a:rPr lang="cs-CZ" b="1" dirty="0" err="1" smtClean="0"/>
              <a:t>campo</a:t>
            </a:r>
            <a:r>
              <a:rPr lang="cs-CZ" b="1" dirty="0" smtClean="0"/>
              <a:t> </a:t>
            </a:r>
            <a:r>
              <a:rPr lang="cs-CZ" b="1" dirty="0" err="1" smtClean="0"/>
              <a:t>conceptual</a:t>
            </a:r>
            <a:r>
              <a:rPr lang="cs-CZ" dirty="0" smtClean="0"/>
              <a:t>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cs-CZ" dirty="0" smtClean="0"/>
              <a:t>Termo </a:t>
            </a:r>
            <a:r>
              <a:rPr lang="cs-CZ" dirty="0" err="1" smtClean="0"/>
              <a:t>que</a:t>
            </a:r>
            <a:r>
              <a:rPr lang="cs-CZ" dirty="0" smtClean="0"/>
              <a:t> </a:t>
            </a:r>
            <a:r>
              <a:rPr lang="cs-CZ" dirty="0" err="1" smtClean="0"/>
              <a:t>refere</a:t>
            </a:r>
            <a:r>
              <a:rPr lang="cs-CZ" dirty="0" smtClean="0"/>
              <a:t> a </a:t>
            </a:r>
            <a:r>
              <a:rPr lang="cs-CZ" b="1" dirty="0" err="1" smtClean="0"/>
              <a:t>organização</a:t>
            </a:r>
            <a:r>
              <a:rPr lang="cs-CZ" b="1" dirty="0" smtClean="0"/>
              <a:t> </a:t>
            </a:r>
            <a:r>
              <a:rPr lang="cs-CZ" b="1" dirty="0" err="1" smtClean="0"/>
              <a:t>estrutural</a:t>
            </a:r>
            <a:r>
              <a:rPr lang="cs-CZ" b="1" dirty="0" smtClean="0"/>
              <a:t> </a:t>
            </a:r>
            <a:r>
              <a:rPr lang="cs-CZ" dirty="0" smtClean="0"/>
              <a:t>de </a:t>
            </a:r>
            <a:r>
              <a:rPr lang="cs-CZ" dirty="0" err="1" smtClean="0"/>
              <a:t>uma</a:t>
            </a:r>
            <a:r>
              <a:rPr lang="cs-CZ" dirty="0" smtClean="0"/>
              <a:t> </a:t>
            </a:r>
            <a:r>
              <a:rPr lang="cs-CZ" b="1" dirty="0" err="1" smtClean="0"/>
              <a:t>área</a:t>
            </a:r>
            <a:r>
              <a:rPr lang="cs-CZ" b="1" dirty="0" smtClean="0"/>
              <a:t> </a:t>
            </a:r>
            <a:r>
              <a:rPr lang="cs-CZ" b="1" dirty="0" err="1" smtClean="0"/>
              <a:t>conceptual</a:t>
            </a:r>
            <a:r>
              <a:rPr lang="cs-CZ" b="1" dirty="0" smtClean="0"/>
              <a:t> </a:t>
            </a:r>
            <a:r>
              <a:rPr lang="cs-CZ" dirty="0" err="1" smtClean="0"/>
              <a:t>por</a:t>
            </a:r>
            <a:r>
              <a:rPr lang="cs-CZ" dirty="0" smtClean="0"/>
              <a:t> um </a:t>
            </a:r>
            <a:r>
              <a:rPr lang="cs-CZ" dirty="0" err="1" smtClean="0"/>
              <a:t>sistema</a:t>
            </a:r>
            <a:r>
              <a:rPr lang="cs-CZ" dirty="0" smtClean="0"/>
              <a:t> </a:t>
            </a:r>
            <a:r>
              <a:rPr lang="cs-CZ" dirty="0" err="1" smtClean="0"/>
              <a:t>linguístico</a:t>
            </a:r>
            <a:r>
              <a:rPr lang="cs-CZ" dirty="0" smtClean="0"/>
              <a:t> </a:t>
            </a:r>
            <a:r>
              <a:rPr lang="cs-CZ" dirty="0" err="1" smtClean="0"/>
              <a:t>particular</a:t>
            </a:r>
            <a:r>
              <a:rPr lang="cs-CZ" dirty="0" smtClean="0"/>
              <a:t>, </a:t>
            </a:r>
            <a:r>
              <a:rPr lang="cs-CZ" dirty="0" err="1" smtClean="0"/>
              <a:t>partindo</a:t>
            </a:r>
            <a:r>
              <a:rPr lang="cs-CZ" dirty="0" smtClean="0"/>
              <a:t> do </a:t>
            </a:r>
            <a:r>
              <a:rPr lang="cs-CZ" dirty="0" err="1" smtClean="0"/>
              <a:t>pressuposto</a:t>
            </a:r>
            <a:r>
              <a:rPr lang="cs-CZ" dirty="0" smtClean="0"/>
              <a:t> de </a:t>
            </a:r>
            <a:r>
              <a:rPr lang="cs-CZ" dirty="0" err="1" smtClean="0"/>
              <a:t>que</a:t>
            </a:r>
            <a:r>
              <a:rPr lang="cs-CZ" dirty="0" smtClean="0"/>
              <a:t> se </a:t>
            </a:r>
            <a:r>
              <a:rPr lang="cs-CZ" dirty="0" err="1" smtClean="0"/>
              <a:t>encontra</a:t>
            </a:r>
            <a:r>
              <a:rPr lang="cs-CZ" dirty="0" smtClean="0"/>
              <a:t> </a:t>
            </a:r>
            <a:r>
              <a:rPr lang="cs-CZ" b="1" dirty="0" err="1" smtClean="0"/>
              <a:t>uma</a:t>
            </a:r>
            <a:r>
              <a:rPr lang="cs-CZ" b="1" dirty="0" smtClean="0"/>
              <a:t> </a:t>
            </a:r>
            <a:r>
              <a:rPr lang="cs-CZ" b="1" dirty="0" err="1" smtClean="0"/>
              <a:t>substância</a:t>
            </a:r>
            <a:r>
              <a:rPr lang="cs-CZ" b="1" dirty="0" smtClean="0"/>
              <a:t> de </a:t>
            </a:r>
            <a:r>
              <a:rPr lang="cs-CZ" b="1" dirty="0" err="1" smtClean="0"/>
              <a:t>significado</a:t>
            </a:r>
            <a:r>
              <a:rPr lang="cs-CZ" b="1" dirty="0" smtClean="0"/>
              <a:t> </a:t>
            </a:r>
            <a:r>
              <a:rPr lang="cs-CZ" b="1" dirty="0" err="1" smtClean="0"/>
              <a:t>não</a:t>
            </a:r>
            <a:r>
              <a:rPr lang="cs-CZ" b="1" dirty="0" smtClean="0"/>
              <a:t> </a:t>
            </a:r>
            <a:r>
              <a:rPr lang="cs-CZ" b="1" dirty="0" err="1" smtClean="0"/>
              <a:t>estruturada</a:t>
            </a:r>
            <a:r>
              <a:rPr lang="cs-CZ" b="1" dirty="0" smtClean="0"/>
              <a:t> </a:t>
            </a:r>
            <a:r>
              <a:rPr lang="cs-CZ" b="1" dirty="0" err="1" smtClean="0"/>
              <a:t>subjacente</a:t>
            </a:r>
            <a:r>
              <a:rPr lang="cs-CZ" b="1" dirty="0" smtClean="0"/>
              <a:t> </a:t>
            </a:r>
            <a:r>
              <a:rPr lang="cs-CZ" dirty="0" err="1" smtClean="0"/>
              <a:t>ao</a:t>
            </a:r>
            <a:r>
              <a:rPr lang="cs-CZ" dirty="0" smtClean="0"/>
              <a:t> </a:t>
            </a:r>
            <a:r>
              <a:rPr lang="cs-CZ" dirty="0" err="1" smtClean="0"/>
              <a:t>vocabulário</a:t>
            </a:r>
            <a:r>
              <a:rPr lang="cs-CZ" dirty="0" smtClean="0"/>
              <a:t> de </a:t>
            </a:r>
            <a:r>
              <a:rPr lang="cs-CZ" dirty="0" err="1" smtClean="0"/>
              <a:t>todas</a:t>
            </a:r>
            <a:r>
              <a:rPr lang="cs-CZ" dirty="0" smtClean="0"/>
              <a:t> as</a:t>
            </a:r>
            <a:r>
              <a:rPr lang="pt-PT" dirty="0" smtClean="0"/>
              <a:t> l</a:t>
            </a:r>
            <a:r>
              <a:rPr lang="cs-CZ" dirty="0" err="1" smtClean="0"/>
              <a:t>ínguas</a:t>
            </a:r>
            <a:r>
              <a:rPr lang="cs-CZ" dirty="0" smtClean="0"/>
              <a:t>. </a:t>
            </a:r>
            <a:endParaRPr lang="pt-PT" dirty="0" smtClean="0"/>
          </a:p>
          <a:p>
            <a:pPr marL="0" indent="0" algn="just">
              <a:buNone/>
            </a:pPr>
            <a:r>
              <a:rPr lang="cs-CZ" dirty="0" err="1" smtClean="0"/>
              <a:t>Distingue</a:t>
            </a:r>
            <a:r>
              <a:rPr lang="cs-CZ" dirty="0" smtClean="0"/>
              <a:t>-se de </a:t>
            </a:r>
            <a:r>
              <a:rPr lang="cs-CZ" b="1" dirty="0" err="1" smtClean="0"/>
              <a:t>campo</a:t>
            </a:r>
            <a:r>
              <a:rPr lang="cs-CZ" b="1" dirty="0" smtClean="0"/>
              <a:t> </a:t>
            </a:r>
            <a:r>
              <a:rPr lang="cs-CZ" b="1" dirty="0" err="1" smtClean="0"/>
              <a:t>lexical</a:t>
            </a:r>
            <a:r>
              <a:rPr lang="cs-CZ" dirty="0" smtClean="0"/>
              <a:t>, </a:t>
            </a:r>
            <a:r>
              <a:rPr lang="cs-CZ" dirty="0" err="1" smtClean="0"/>
              <a:t>que</a:t>
            </a:r>
            <a:r>
              <a:rPr lang="cs-CZ" dirty="0" smtClean="0"/>
              <a:t> </a:t>
            </a:r>
            <a:r>
              <a:rPr lang="cs-CZ" dirty="0" err="1" smtClean="0"/>
              <a:t>designa</a:t>
            </a:r>
            <a:r>
              <a:rPr lang="cs-CZ" dirty="0" smtClean="0"/>
              <a:t> </a:t>
            </a:r>
            <a:r>
              <a:rPr lang="cs-CZ" b="1" dirty="0" err="1" smtClean="0"/>
              <a:t>especificamente</a:t>
            </a:r>
            <a:r>
              <a:rPr lang="cs-CZ" dirty="0" smtClean="0"/>
              <a:t> o </a:t>
            </a:r>
            <a:r>
              <a:rPr lang="cs-CZ" dirty="0" err="1" smtClean="0"/>
              <a:t>conjunto</a:t>
            </a:r>
            <a:r>
              <a:rPr lang="cs-CZ" dirty="0" smtClean="0"/>
              <a:t> de </a:t>
            </a:r>
            <a:r>
              <a:rPr lang="cs-CZ" dirty="0" err="1" smtClean="0"/>
              <a:t>lexemas</a:t>
            </a:r>
            <a:r>
              <a:rPr lang="cs-CZ" dirty="0" smtClean="0"/>
              <a:t> de </a:t>
            </a:r>
            <a:r>
              <a:rPr lang="cs-CZ" dirty="0" err="1" smtClean="0"/>
              <a:t>que</a:t>
            </a:r>
            <a:r>
              <a:rPr lang="cs-CZ" dirty="0" smtClean="0"/>
              <a:t> </a:t>
            </a:r>
            <a:r>
              <a:rPr lang="cs-CZ" dirty="0" err="1" smtClean="0"/>
              <a:t>uma</a:t>
            </a:r>
            <a:r>
              <a:rPr lang="cs-CZ" dirty="0" smtClean="0"/>
              <a:t> </a:t>
            </a:r>
            <a:r>
              <a:rPr lang="cs-CZ" dirty="0" err="1" smtClean="0"/>
              <a:t>língua</a:t>
            </a:r>
            <a:r>
              <a:rPr lang="cs-CZ" dirty="0" smtClean="0"/>
              <a:t> se serve para, </a:t>
            </a:r>
            <a:r>
              <a:rPr lang="cs-CZ" dirty="0" err="1" smtClean="0"/>
              <a:t>em</a:t>
            </a:r>
            <a:r>
              <a:rPr lang="cs-CZ" dirty="0" smtClean="0"/>
              <a:t> </a:t>
            </a:r>
            <a:r>
              <a:rPr lang="cs-CZ" dirty="0" err="1" smtClean="0"/>
              <a:t>função</a:t>
            </a:r>
            <a:r>
              <a:rPr lang="cs-CZ" dirty="0" smtClean="0"/>
              <a:t> </a:t>
            </a:r>
            <a:r>
              <a:rPr lang="cs-CZ" dirty="0" err="1" smtClean="0"/>
              <a:t>das</a:t>
            </a:r>
            <a:r>
              <a:rPr lang="cs-CZ" dirty="0" smtClean="0"/>
              <a:t> </a:t>
            </a:r>
            <a:r>
              <a:rPr lang="cs-CZ" dirty="0" err="1" smtClean="0"/>
              <a:t>relações</a:t>
            </a:r>
            <a:r>
              <a:rPr lang="cs-CZ" dirty="0" smtClean="0"/>
              <a:t> de </a:t>
            </a:r>
            <a:r>
              <a:rPr lang="cs-CZ" dirty="0" err="1" smtClean="0"/>
              <a:t>sentido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err="1" smtClean="0"/>
              <a:t>existentes</a:t>
            </a:r>
            <a:r>
              <a:rPr lang="cs-CZ" dirty="0" smtClean="0"/>
              <a:t> </a:t>
            </a:r>
            <a:r>
              <a:rPr lang="cs-CZ" dirty="0" err="1" smtClean="0"/>
              <a:t>entre</a:t>
            </a:r>
            <a:r>
              <a:rPr lang="cs-CZ" dirty="0" smtClean="0"/>
              <a:t> os </a:t>
            </a:r>
            <a:r>
              <a:rPr lang="cs-CZ" dirty="0" err="1" smtClean="0"/>
              <a:t>mesmos</a:t>
            </a:r>
            <a:r>
              <a:rPr lang="cs-CZ" dirty="0" smtClean="0"/>
              <a:t>, </a:t>
            </a:r>
            <a:r>
              <a:rPr lang="cs-CZ" dirty="0" err="1" smtClean="0"/>
              <a:t>abranger</a:t>
            </a:r>
            <a:r>
              <a:rPr lang="cs-CZ" dirty="0" smtClean="0"/>
              <a:t> e </a:t>
            </a:r>
            <a:r>
              <a:rPr lang="cs-CZ" dirty="0" err="1" smtClean="0"/>
              <a:t>estruturar</a:t>
            </a:r>
            <a:r>
              <a:rPr lang="cs-CZ" dirty="0" smtClean="0"/>
              <a:t> </a:t>
            </a:r>
            <a:r>
              <a:rPr lang="cs-CZ" dirty="0" err="1" smtClean="0"/>
              <a:t>uma</a:t>
            </a:r>
            <a:r>
              <a:rPr lang="cs-CZ" dirty="0" smtClean="0"/>
              <a:t> </a:t>
            </a:r>
            <a:r>
              <a:rPr lang="cs-CZ" dirty="0" err="1" smtClean="0"/>
              <a:t>área</a:t>
            </a:r>
            <a:r>
              <a:rPr lang="cs-CZ" dirty="0" smtClean="0"/>
              <a:t> </a:t>
            </a:r>
            <a:r>
              <a:rPr lang="cs-CZ" dirty="0" err="1" smtClean="0"/>
              <a:t>conceptual</a:t>
            </a:r>
            <a:r>
              <a:rPr lang="cs-CZ" dirty="0" smtClean="0"/>
              <a:t>. </a:t>
            </a:r>
            <a:r>
              <a:rPr lang="cs-CZ" dirty="0" err="1" smtClean="0"/>
              <a:t>Assim</a:t>
            </a:r>
            <a:r>
              <a:rPr lang="cs-CZ" dirty="0" smtClean="0"/>
              <a:t>, é </a:t>
            </a:r>
            <a:r>
              <a:rPr lang="cs-CZ" dirty="0" err="1" smtClean="0"/>
              <a:t>possível</a:t>
            </a:r>
            <a:r>
              <a:rPr lang="cs-CZ" dirty="0" smtClean="0"/>
              <a:t> </a:t>
            </a:r>
            <a:r>
              <a:rPr lang="cs-CZ" dirty="0" err="1" smtClean="0"/>
              <a:t>falar</a:t>
            </a:r>
            <a:r>
              <a:rPr lang="cs-CZ" dirty="0" smtClean="0"/>
              <a:t> no </a:t>
            </a:r>
            <a:r>
              <a:rPr lang="cs-CZ" b="1" dirty="0" err="1" smtClean="0"/>
              <a:t>campo</a:t>
            </a:r>
            <a:r>
              <a:rPr lang="cs-CZ" b="1" dirty="0" smtClean="0"/>
              <a:t> </a:t>
            </a:r>
            <a:r>
              <a:rPr lang="cs-CZ" b="1" dirty="0" err="1" smtClean="0"/>
              <a:t>conceptual</a:t>
            </a:r>
            <a:r>
              <a:rPr lang="cs-CZ" b="1" dirty="0" smtClean="0"/>
              <a:t> </a:t>
            </a:r>
            <a:r>
              <a:rPr lang="cs-CZ" b="1" dirty="0" err="1" smtClean="0"/>
              <a:t>das</a:t>
            </a:r>
            <a:r>
              <a:rPr lang="cs-CZ" b="1" dirty="0" smtClean="0"/>
              <a:t> </a:t>
            </a:r>
            <a:r>
              <a:rPr lang="cs-CZ" b="1" dirty="0" err="1" smtClean="0"/>
              <a:t>cores</a:t>
            </a:r>
            <a:r>
              <a:rPr lang="cs-CZ" dirty="0" smtClean="0"/>
              <a:t>, </a:t>
            </a:r>
            <a:r>
              <a:rPr lang="cs-CZ" dirty="0" err="1" smtClean="0"/>
              <a:t>que</a:t>
            </a:r>
            <a:r>
              <a:rPr lang="cs-CZ" dirty="0" smtClean="0"/>
              <a:t> </a:t>
            </a:r>
            <a:r>
              <a:rPr lang="cs-CZ" dirty="0" err="1" smtClean="0"/>
              <a:t>linguisticamente</a:t>
            </a:r>
            <a:r>
              <a:rPr lang="cs-CZ" dirty="0" smtClean="0"/>
              <a:t> se </a:t>
            </a:r>
            <a:r>
              <a:rPr lang="cs-CZ" dirty="0" err="1" smtClean="0"/>
              <a:t>realiza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b="1" dirty="0" err="1" smtClean="0"/>
              <a:t>num</a:t>
            </a:r>
            <a:r>
              <a:rPr lang="cs-CZ" b="1" dirty="0" smtClean="0"/>
              <a:t> </a:t>
            </a:r>
            <a:r>
              <a:rPr lang="cs-CZ" b="1" dirty="0" err="1" smtClean="0"/>
              <a:t>campo</a:t>
            </a:r>
            <a:r>
              <a:rPr lang="cs-CZ" b="1" dirty="0" smtClean="0"/>
              <a:t> </a:t>
            </a:r>
            <a:r>
              <a:rPr lang="cs-CZ" b="1" dirty="0" err="1" smtClean="0"/>
              <a:t>lexical</a:t>
            </a:r>
            <a:r>
              <a:rPr lang="cs-CZ" b="1" dirty="0" smtClean="0"/>
              <a:t> </a:t>
            </a:r>
            <a:r>
              <a:rPr lang="cs-CZ" dirty="0" err="1" smtClean="0"/>
              <a:t>que</a:t>
            </a:r>
            <a:r>
              <a:rPr lang="cs-CZ" dirty="0" smtClean="0"/>
              <a:t> </a:t>
            </a:r>
            <a:r>
              <a:rPr lang="cs-CZ" dirty="0" err="1" smtClean="0"/>
              <a:t>inclui</a:t>
            </a:r>
            <a:r>
              <a:rPr lang="cs-CZ" dirty="0" smtClean="0"/>
              <a:t> </a:t>
            </a:r>
            <a:r>
              <a:rPr lang="cs-CZ" dirty="0" err="1" smtClean="0"/>
              <a:t>lexemas</a:t>
            </a:r>
            <a:r>
              <a:rPr lang="cs-CZ" dirty="0" smtClean="0"/>
              <a:t> </a:t>
            </a:r>
            <a:r>
              <a:rPr lang="cs-CZ" dirty="0" err="1" smtClean="0"/>
              <a:t>como</a:t>
            </a:r>
            <a:r>
              <a:rPr lang="cs-CZ" dirty="0" smtClean="0"/>
              <a:t> "</a:t>
            </a:r>
            <a:r>
              <a:rPr lang="cs-CZ" dirty="0" err="1" smtClean="0"/>
              <a:t>preto</a:t>
            </a:r>
            <a:r>
              <a:rPr lang="cs-CZ" dirty="0" smtClean="0"/>
              <a:t>", "</a:t>
            </a:r>
            <a:r>
              <a:rPr lang="cs-CZ" dirty="0" err="1" smtClean="0"/>
              <a:t>branco</a:t>
            </a:r>
            <a:r>
              <a:rPr lang="cs-CZ" dirty="0" smtClean="0"/>
              <a:t>", "</a:t>
            </a:r>
            <a:r>
              <a:rPr lang="cs-CZ" dirty="0" err="1" smtClean="0"/>
              <a:t>azul</a:t>
            </a:r>
            <a:r>
              <a:rPr lang="cs-CZ" dirty="0" smtClean="0"/>
              <a:t>", </a:t>
            </a:r>
            <a:r>
              <a:rPr lang="cs-CZ" dirty="0" err="1" smtClean="0"/>
              <a:t>etc</a:t>
            </a:r>
            <a:r>
              <a:rPr lang="cs-CZ" dirty="0" smtClean="0"/>
              <a:t>.»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7688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pt-PT" dirty="0" smtClean="0"/>
              <a:t>campo semântico de </a:t>
            </a:r>
            <a:r>
              <a:rPr lang="pt-PT" b="1" i="1" dirty="0" smtClean="0"/>
              <a:t>mãe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pt-PT" b="1" i="1" dirty="0" smtClean="0"/>
              <a:t>Exemplificação</a:t>
            </a:r>
            <a:r>
              <a:rPr lang="pt-PT" dirty="0" smtClean="0"/>
              <a:t>:</a:t>
            </a:r>
          </a:p>
          <a:p>
            <a:pPr marL="0" indent="0" algn="ctr">
              <a:buNone/>
            </a:pPr>
            <a:r>
              <a:rPr lang="cs-CZ" b="1" dirty="0" smtClean="0"/>
              <a:t>o </a:t>
            </a:r>
            <a:r>
              <a:rPr lang="cs-CZ" b="1" dirty="0" err="1" smtClean="0"/>
              <a:t>campo</a:t>
            </a:r>
            <a:r>
              <a:rPr lang="cs-CZ" b="1" dirty="0" smtClean="0"/>
              <a:t> </a:t>
            </a:r>
            <a:r>
              <a:rPr lang="cs-CZ" b="1" dirty="0" err="1" smtClean="0"/>
              <a:t>semântico</a:t>
            </a:r>
            <a:r>
              <a:rPr lang="cs-CZ" b="1" dirty="0" smtClean="0"/>
              <a:t> de </a:t>
            </a:r>
            <a:r>
              <a:rPr lang="cs-CZ" b="1" dirty="0" err="1" smtClean="0"/>
              <a:t>mãe</a:t>
            </a:r>
            <a:r>
              <a:rPr lang="cs-CZ" b="1" dirty="0" smtClean="0"/>
              <a:t> </a:t>
            </a:r>
            <a:r>
              <a:rPr lang="cs-CZ" b="1" dirty="0" err="1" smtClean="0"/>
              <a:t>inclui</a:t>
            </a:r>
            <a:r>
              <a:rPr lang="cs-CZ" b="1" dirty="0" smtClean="0"/>
              <a:t>:</a:t>
            </a:r>
            <a:endParaRPr lang="pt-PT" b="1" dirty="0" smtClean="0"/>
          </a:p>
          <a:p>
            <a:pPr marL="0" indent="0" algn="ctr">
              <a:buNone/>
            </a:pPr>
            <a:r>
              <a:rPr lang="pt-PT" b="1" dirty="0" smtClean="0"/>
              <a:t>Nossa Mãe!</a:t>
            </a:r>
            <a:r>
              <a:rPr lang="cs-CZ" b="1" dirty="0" smtClean="0"/>
              <a:t> </a:t>
            </a:r>
            <a:r>
              <a:rPr lang="pt-PT" b="1" dirty="0" smtClean="0"/>
              <a:t>– </a:t>
            </a:r>
            <a:r>
              <a:rPr lang="pt-PT" dirty="0" smtClean="0"/>
              <a:t>Panenko Maria!</a:t>
            </a:r>
          </a:p>
          <a:p>
            <a:pPr marL="0" indent="0" algn="ctr">
              <a:buNone/>
            </a:pPr>
            <a:r>
              <a:rPr lang="cs-CZ" b="1" dirty="0" err="1" smtClean="0"/>
              <a:t>mãe</a:t>
            </a:r>
            <a:r>
              <a:rPr lang="cs-CZ" b="1" dirty="0" smtClean="0"/>
              <a:t>-de-</a:t>
            </a:r>
            <a:r>
              <a:rPr lang="cs-CZ" b="1" dirty="0" err="1" smtClean="0"/>
              <a:t>família</a:t>
            </a:r>
            <a:r>
              <a:rPr lang="pt-PT" dirty="0" smtClean="0"/>
              <a:t> </a:t>
            </a:r>
            <a:r>
              <a:rPr lang="cs-CZ" dirty="0" smtClean="0"/>
              <a:t>-</a:t>
            </a:r>
            <a:r>
              <a:rPr lang="pt-PT" dirty="0" smtClean="0"/>
              <a:t>matka (vdaná s d</a:t>
            </a:r>
            <a:r>
              <a:rPr lang="cs-CZ" dirty="0" smtClean="0"/>
              <a:t>ě</a:t>
            </a:r>
            <a:r>
              <a:rPr lang="pt-PT" dirty="0" smtClean="0"/>
              <a:t>tmi)</a:t>
            </a:r>
          </a:p>
          <a:p>
            <a:pPr marL="0" indent="0" algn="ctr">
              <a:buNone/>
            </a:pPr>
            <a:r>
              <a:rPr lang="pt-PT" dirty="0" smtClean="0"/>
              <a:t>X </a:t>
            </a:r>
            <a:r>
              <a:rPr lang="cs-CZ" b="1" dirty="0" err="1" smtClean="0"/>
              <a:t>mãe</a:t>
            </a:r>
            <a:r>
              <a:rPr lang="pt-PT" b="1" dirty="0" smtClean="0"/>
              <a:t> solteira</a:t>
            </a:r>
            <a:r>
              <a:rPr lang="cs-CZ" dirty="0" smtClean="0"/>
              <a:t>-</a:t>
            </a:r>
            <a:r>
              <a:rPr lang="cs-CZ" b="1" dirty="0" smtClean="0"/>
              <a:t> </a:t>
            </a:r>
            <a:r>
              <a:rPr lang="pt-PT" dirty="0" smtClean="0"/>
              <a:t>svobodná matka</a:t>
            </a:r>
          </a:p>
          <a:p>
            <a:pPr marL="0" indent="0" algn="ctr">
              <a:buNone/>
            </a:pPr>
            <a:r>
              <a:rPr lang="cs-CZ" b="1" dirty="0" err="1" smtClean="0"/>
              <a:t>mãe</a:t>
            </a:r>
            <a:r>
              <a:rPr lang="cs-CZ" b="1" dirty="0" smtClean="0"/>
              <a:t>-de-</a:t>
            </a:r>
            <a:r>
              <a:rPr lang="cs-CZ" b="1" dirty="0" err="1" smtClean="0"/>
              <a:t>santo</a:t>
            </a:r>
            <a:r>
              <a:rPr lang="pt-PT" dirty="0" smtClean="0"/>
              <a:t>=</a:t>
            </a:r>
            <a:r>
              <a:rPr lang="pt-BR" dirty="0" smtClean="0">
                <a:effectLst/>
              </a:rPr>
              <a:t> </a:t>
            </a:r>
            <a:r>
              <a:rPr lang="cs-CZ" dirty="0" smtClean="0">
                <a:effectLst/>
              </a:rPr>
              <a:t>n</a:t>
            </a:r>
            <a:r>
              <a:rPr lang="pt-BR" dirty="0" smtClean="0">
                <a:effectLst/>
              </a:rPr>
              <a:t>os candomblés </a:t>
            </a:r>
            <a:r>
              <a:rPr lang="cs-CZ" dirty="0" smtClean="0"/>
              <a:t>(černošský  náboženský rituál)</a:t>
            </a:r>
            <a:r>
              <a:rPr lang="pt-BR" dirty="0" smtClean="0">
                <a:effectLst/>
              </a:rPr>
              <a:t> e xangôs</a:t>
            </a:r>
            <a:r>
              <a:rPr lang="cs-CZ" dirty="0" smtClean="0">
                <a:effectLst/>
              </a:rPr>
              <a:t> (brazilský náboženský obřad afrického původu) </a:t>
            </a:r>
            <a:r>
              <a:rPr lang="pt-BR" dirty="0" smtClean="0">
                <a:effectLst/>
              </a:rPr>
              <a:t>, mulher responsável pelo culto dos orixás, que se dirige à divindade, recebendo as instruções que transmite aos crentes</a:t>
            </a:r>
            <a:endParaRPr lang="pt-PT" dirty="0" smtClean="0"/>
          </a:p>
          <a:p>
            <a:pPr marL="0" indent="0" algn="ctr">
              <a:buNone/>
            </a:pPr>
            <a:r>
              <a:rPr lang="cs-CZ" b="1" dirty="0" err="1" smtClean="0"/>
              <a:t>terra-mãe</a:t>
            </a:r>
            <a:r>
              <a:rPr lang="pt-PT" dirty="0" smtClean="0"/>
              <a:t> </a:t>
            </a:r>
            <a:r>
              <a:rPr lang="cs-CZ" dirty="0" smtClean="0"/>
              <a:t>= matička země</a:t>
            </a:r>
          </a:p>
          <a:p>
            <a:pPr marL="0" indent="0" algn="ctr">
              <a:buNone/>
            </a:pPr>
            <a:r>
              <a:rPr lang="cs-CZ" b="1" dirty="0" err="1" smtClean="0"/>
              <a:t>filho</a:t>
            </a:r>
            <a:r>
              <a:rPr lang="cs-CZ" b="1" dirty="0" smtClean="0"/>
              <a:t> de sua </a:t>
            </a:r>
            <a:r>
              <a:rPr lang="cs-CZ" b="1" dirty="0" err="1" smtClean="0"/>
              <a:t>mãe</a:t>
            </a:r>
            <a:r>
              <a:rPr lang="cs-CZ" b="1" dirty="0" smtClean="0"/>
              <a:t> </a:t>
            </a:r>
            <a:r>
              <a:rPr lang="cs-CZ" dirty="0" smtClean="0"/>
              <a:t>– celá matka</a:t>
            </a:r>
          </a:p>
          <a:p>
            <a:pPr marL="0" indent="0" algn="ctr">
              <a:buNone/>
            </a:pPr>
            <a:r>
              <a:rPr lang="cs-CZ" b="1" dirty="0" err="1" smtClean="0"/>
              <a:t>mãe</a:t>
            </a:r>
            <a:r>
              <a:rPr lang="cs-CZ" b="1" dirty="0" smtClean="0"/>
              <a:t> </a:t>
            </a:r>
            <a:r>
              <a:rPr lang="cs-CZ" b="1" dirty="0" err="1" smtClean="0"/>
              <a:t>coruja</a:t>
            </a:r>
            <a:r>
              <a:rPr lang="cs-CZ" b="1" dirty="0" smtClean="0"/>
              <a:t>/</a:t>
            </a:r>
            <a:r>
              <a:rPr lang="cs-CZ" b="1" dirty="0" err="1" smtClean="0"/>
              <a:t>galinha</a:t>
            </a:r>
            <a:r>
              <a:rPr lang="cs-CZ" b="1" dirty="0" smtClean="0"/>
              <a:t> </a:t>
            </a:r>
            <a:r>
              <a:rPr lang="cs-CZ" dirty="0" smtClean="0"/>
              <a:t>– matka milující opičí láskou</a:t>
            </a:r>
          </a:p>
          <a:p>
            <a:pPr marL="0" indent="0" algn="ctr">
              <a:buNone/>
            </a:pPr>
            <a:r>
              <a:rPr lang="cs-CZ" b="1" dirty="0" err="1" smtClean="0"/>
              <a:t>como</a:t>
            </a:r>
            <a:r>
              <a:rPr lang="cs-CZ" b="1" dirty="0" smtClean="0"/>
              <a:t> a </a:t>
            </a:r>
            <a:r>
              <a:rPr lang="cs-CZ" b="1" dirty="0" err="1" smtClean="0"/>
              <a:t>mãe</a:t>
            </a:r>
            <a:r>
              <a:rPr lang="cs-CZ" b="1" dirty="0" smtClean="0"/>
              <a:t> de </a:t>
            </a:r>
            <a:r>
              <a:rPr lang="cs-CZ" b="1" dirty="0" err="1" smtClean="0"/>
              <a:t>São</a:t>
            </a:r>
            <a:r>
              <a:rPr lang="cs-CZ" b="1" dirty="0" smtClean="0"/>
              <a:t> Pedro </a:t>
            </a:r>
            <a:r>
              <a:rPr lang="cs-CZ" dirty="0" smtClean="0"/>
              <a:t>– jako kůl v plotě</a:t>
            </a:r>
            <a:endParaRPr lang="pt-PT" dirty="0" smtClean="0"/>
          </a:p>
          <a:p>
            <a:pPr marL="0" indent="0" algn="ctr">
              <a:buNone/>
            </a:pPr>
            <a:r>
              <a:rPr lang="cs-CZ" b="1" dirty="0" err="1" smtClean="0"/>
              <a:t>mãe</a:t>
            </a:r>
            <a:r>
              <a:rPr lang="cs-CZ" b="1" dirty="0" smtClean="0"/>
              <a:t>-de-</a:t>
            </a:r>
            <a:r>
              <a:rPr lang="cs-CZ" b="1" dirty="0" err="1" smtClean="0"/>
              <a:t>água</a:t>
            </a:r>
            <a:r>
              <a:rPr lang="cs-CZ" dirty="0" smtClean="0"/>
              <a:t>-</a:t>
            </a:r>
            <a:r>
              <a:rPr lang="pt-PT" dirty="0" smtClean="0"/>
              <a:t>pramen, vodní nádr</a:t>
            </a:r>
            <a:r>
              <a:rPr lang="cs-CZ" dirty="0" smtClean="0"/>
              <a:t>ž</a:t>
            </a:r>
          </a:p>
          <a:p>
            <a:pPr marL="0" indent="0" algn="ctr">
              <a:buNone/>
            </a:pPr>
            <a:r>
              <a:rPr lang="cs-CZ" b="1" dirty="0" err="1" smtClean="0"/>
              <a:t>mãe</a:t>
            </a:r>
            <a:r>
              <a:rPr lang="cs-CZ" b="1" dirty="0" smtClean="0"/>
              <a:t>-da-</a:t>
            </a:r>
            <a:r>
              <a:rPr lang="cs-CZ" b="1" dirty="0" err="1" smtClean="0"/>
              <a:t>lua</a:t>
            </a:r>
            <a:r>
              <a:rPr lang="cs-CZ" b="1" dirty="0" smtClean="0"/>
              <a:t> – </a:t>
            </a:r>
            <a:r>
              <a:rPr lang="cs-CZ" dirty="0" smtClean="0"/>
              <a:t>potu obecný (noční pták podobný sově, zpěv připomíná smích)</a:t>
            </a:r>
            <a:endParaRPr lang="pt-PT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909962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cs-CZ" b="1" dirty="0" err="1" smtClean="0"/>
              <a:t>campo</a:t>
            </a:r>
            <a:r>
              <a:rPr lang="cs-CZ" b="1" dirty="0" smtClean="0"/>
              <a:t> </a:t>
            </a:r>
            <a:r>
              <a:rPr lang="cs-CZ" b="1" dirty="0" err="1" smtClean="0"/>
              <a:t>lexical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 err="1" smtClean="0"/>
              <a:t>Refere</a:t>
            </a:r>
            <a:r>
              <a:rPr lang="cs-CZ" dirty="0" smtClean="0"/>
              <a:t> </a:t>
            </a:r>
            <a:r>
              <a:rPr lang="cs-CZ" dirty="0"/>
              <a:t>o </a:t>
            </a:r>
            <a:r>
              <a:rPr lang="cs-CZ" b="1" dirty="0" err="1"/>
              <a:t>conjunto</a:t>
            </a:r>
            <a:r>
              <a:rPr lang="cs-CZ" b="1" dirty="0"/>
              <a:t> de </a:t>
            </a:r>
            <a:r>
              <a:rPr lang="cs-CZ" b="1" dirty="0" err="1"/>
              <a:t>lexemas</a:t>
            </a:r>
            <a:r>
              <a:rPr lang="cs-CZ" b="1" dirty="0"/>
              <a:t> </a:t>
            </a:r>
            <a:r>
              <a:rPr lang="cs-CZ" dirty="0" err="1"/>
              <a:t>que</a:t>
            </a:r>
            <a:r>
              <a:rPr lang="cs-CZ" dirty="0"/>
              <a:t>, </a:t>
            </a:r>
            <a:r>
              <a:rPr lang="cs-CZ" dirty="0" err="1"/>
              <a:t>organizados</a:t>
            </a:r>
            <a:r>
              <a:rPr lang="cs-CZ" dirty="0"/>
              <a:t> </a:t>
            </a:r>
            <a:r>
              <a:rPr lang="cs-CZ" dirty="0" err="1"/>
              <a:t>em</a:t>
            </a:r>
            <a:r>
              <a:rPr lang="cs-CZ" dirty="0"/>
              <a:t> </a:t>
            </a:r>
            <a:r>
              <a:rPr lang="cs-CZ" dirty="0" err="1"/>
              <a:t>função</a:t>
            </a:r>
            <a:r>
              <a:rPr lang="cs-CZ" dirty="0"/>
              <a:t> </a:t>
            </a:r>
            <a:r>
              <a:rPr lang="cs-CZ" dirty="0" err="1"/>
              <a:t>das</a:t>
            </a:r>
            <a:r>
              <a:rPr lang="cs-CZ" dirty="0"/>
              <a:t> </a:t>
            </a:r>
            <a:r>
              <a:rPr lang="cs-CZ" dirty="0" err="1"/>
              <a:t>relações</a:t>
            </a:r>
            <a:r>
              <a:rPr lang="cs-CZ" dirty="0"/>
              <a:t> de </a:t>
            </a:r>
            <a:r>
              <a:rPr lang="cs-CZ" dirty="0" err="1"/>
              <a:t>sentido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 err="1"/>
              <a:t>existentes</a:t>
            </a:r>
            <a:r>
              <a:rPr lang="cs-CZ" dirty="0"/>
              <a:t> </a:t>
            </a:r>
            <a:r>
              <a:rPr lang="cs-CZ" dirty="0" err="1"/>
              <a:t>entre</a:t>
            </a:r>
            <a:r>
              <a:rPr lang="cs-CZ" dirty="0"/>
              <a:t> si, </a:t>
            </a:r>
            <a:r>
              <a:rPr lang="cs-CZ" b="1" dirty="0" err="1"/>
              <a:t>abrangem</a:t>
            </a:r>
            <a:r>
              <a:rPr lang="cs-CZ" b="1" dirty="0"/>
              <a:t> </a:t>
            </a:r>
            <a:r>
              <a:rPr lang="cs-CZ" b="1" dirty="0" err="1"/>
              <a:t>uma</a:t>
            </a:r>
            <a:r>
              <a:rPr lang="cs-CZ" b="1" dirty="0"/>
              <a:t> </a:t>
            </a:r>
            <a:r>
              <a:rPr lang="cs-CZ" b="1" dirty="0" err="1"/>
              <a:t>determinada</a:t>
            </a:r>
            <a:r>
              <a:rPr lang="cs-CZ" b="1" dirty="0"/>
              <a:t> </a:t>
            </a:r>
            <a:r>
              <a:rPr lang="cs-CZ" b="1" dirty="0" err="1"/>
              <a:t>área</a:t>
            </a:r>
            <a:r>
              <a:rPr lang="cs-CZ" b="1" dirty="0"/>
              <a:t> de </a:t>
            </a:r>
            <a:r>
              <a:rPr lang="cs-CZ" b="1" dirty="0" err="1"/>
              <a:t>significação</a:t>
            </a:r>
            <a:r>
              <a:rPr lang="cs-CZ" dirty="0"/>
              <a:t>, </a:t>
            </a:r>
            <a:r>
              <a:rPr lang="cs-CZ" dirty="0" err="1"/>
              <a:t>estruturada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 err="1"/>
              <a:t>num</a:t>
            </a:r>
            <a:r>
              <a:rPr lang="cs-CZ" dirty="0"/>
              <a:t> </a:t>
            </a:r>
            <a:r>
              <a:rPr lang="cs-CZ" dirty="0" err="1"/>
              <a:t>campo</a:t>
            </a:r>
            <a:r>
              <a:rPr lang="cs-CZ" dirty="0"/>
              <a:t> </a:t>
            </a:r>
            <a:r>
              <a:rPr lang="cs-CZ" dirty="0" err="1" smtClean="0"/>
              <a:t>conceptual</a:t>
            </a:r>
            <a:r>
              <a:rPr lang="cs-CZ" dirty="0" smtClean="0"/>
              <a:t>.</a:t>
            </a:r>
            <a:r>
              <a:rPr lang="pt-PT" dirty="0" smtClean="0"/>
              <a:t> </a:t>
            </a:r>
            <a:r>
              <a:rPr lang="cs-CZ" dirty="0" err="1" smtClean="0"/>
              <a:t>Exemplo</a:t>
            </a:r>
            <a:r>
              <a:rPr lang="cs-CZ" dirty="0"/>
              <a:t>: o </a:t>
            </a:r>
            <a:r>
              <a:rPr lang="cs-CZ" dirty="0" err="1"/>
              <a:t>campo</a:t>
            </a:r>
            <a:r>
              <a:rPr lang="cs-CZ" dirty="0"/>
              <a:t> </a:t>
            </a:r>
            <a:r>
              <a:rPr lang="cs-CZ" dirty="0" err="1"/>
              <a:t>conceptual</a:t>
            </a:r>
            <a:r>
              <a:rPr lang="cs-CZ" dirty="0"/>
              <a:t> </a:t>
            </a:r>
            <a:r>
              <a:rPr lang="cs-CZ" dirty="0" err="1"/>
              <a:t>das</a:t>
            </a:r>
            <a:r>
              <a:rPr lang="cs-CZ" dirty="0"/>
              <a:t> </a:t>
            </a:r>
            <a:r>
              <a:rPr lang="cs-CZ" dirty="0" err="1"/>
              <a:t>relações</a:t>
            </a:r>
            <a:r>
              <a:rPr lang="cs-CZ" dirty="0"/>
              <a:t> de </a:t>
            </a:r>
            <a:r>
              <a:rPr lang="cs-CZ" dirty="0" err="1" smtClean="0"/>
              <a:t>parentesco</a:t>
            </a:r>
            <a:r>
              <a:rPr lang="pt-PT" dirty="0" smtClean="0"/>
              <a:t> </a:t>
            </a:r>
            <a:r>
              <a:rPr lang="cs-CZ" dirty="0" smtClean="0"/>
              <a:t>é </a:t>
            </a:r>
            <a:r>
              <a:rPr lang="cs-CZ" dirty="0"/>
              <a:t/>
            </a:r>
            <a:br>
              <a:rPr lang="cs-CZ" dirty="0"/>
            </a:br>
            <a:r>
              <a:rPr lang="cs-CZ" dirty="0" err="1"/>
              <a:t>linguisticamente</a:t>
            </a:r>
            <a:r>
              <a:rPr lang="cs-CZ" dirty="0"/>
              <a:t> </a:t>
            </a:r>
            <a:r>
              <a:rPr lang="cs-CZ" dirty="0" err="1"/>
              <a:t>veiculado</a:t>
            </a:r>
            <a:r>
              <a:rPr lang="cs-CZ" dirty="0"/>
              <a:t> </a:t>
            </a:r>
            <a:r>
              <a:rPr lang="cs-CZ" dirty="0" err="1"/>
              <a:t>por</a:t>
            </a:r>
            <a:r>
              <a:rPr lang="cs-CZ" dirty="0"/>
              <a:t> um </a:t>
            </a:r>
            <a:r>
              <a:rPr lang="cs-CZ" dirty="0" err="1"/>
              <a:t>campo</a:t>
            </a:r>
            <a:r>
              <a:rPr lang="cs-CZ" dirty="0"/>
              <a:t> </a:t>
            </a:r>
            <a:r>
              <a:rPr lang="cs-CZ" dirty="0" err="1"/>
              <a:t>lexical</a:t>
            </a:r>
            <a:r>
              <a:rPr lang="cs-CZ" dirty="0"/>
              <a:t> </a:t>
            </a:r>
            <a:r>
              <a:rPr lang="cs-CZ" dirty="0" err="1"/>
              <a:t>que</a:t>
            </a:r>
            <a:r>
              <a:rPr lang="cs-CZ" dirty="0"/>
              <a:t> </a:t>
            </a:r>
            <a:r>
              <a:rPr lang="cs-CZ" dirty="0" err="1"/>
              <a:t>inclui</a:t>
            </a:r>
            <a:r>
              <a:rPr lang="cs-CZ" dirty="0"/>
              <a:t> </a:t>
            </a:r>
            <a:r>
              <a:rPr lang="cs-CZ" dirty="0" err="1"/>
              <a:t>lexemas</a:t>
            </a:r>
            <a:r>
              <a:rPr lang="cs-CZ" dirty="0"/>
              <a:t> </a:t>
            </a:r>
            <a:r>
              <a:rPr lang="cs-CZ" dirty="0" err="1"/>
              <a:t>como</a:t>
            </a:r>
            <a:r>
              <a:rPr lang="cs-CZ" dirty="0"/>
              <a:t> "</a:t>
            </a:r>
            <a:r>
              <a:rPr lang="cs-CZ" dirty="0" err="1"/>
              <a:t>pai</a:t>
            </a:r>
            <a:r>
              <a:rPr lang="cs-CZ" dirty="0"/>
              <a:t>", </a:t>
            </a:r>
            <a:br>
              <a:rPr lang="cs-CZ" dirty="0"/>
            </a:br>
            <a:r>
              <a:rPr lang="cs-CZ" dirty="0"/>
              <a:t>"</a:t>
            </a:r>
            <a:r>
              <a:rPr lang="cs-CZ" dirty="0" err="1"/>
              <a:t>mãe</a:t>
            </a:r>
            <a:r>
              <a:rPr lang="cs-CZ" dirty="0"/>
              <a:t>", "</a:t>
            </a:r>
            <a:r>
              <a:rPr lang="cs-CZ" dirty="0" err="1"/>
              <a:t>filho</a:t>
            </a:r>
            <a:r>
              <a:rPr lang="cs-CZ" dirty="0"/>
              <a:t>", </a:t>
            </a:r>
            <a:r>
              <a:rPr lang="cs-CZ" dirty="0" err="1"/>
              <a:t>etc</a:t>
            </a:r>
            <a:r>
              <a:rPr lang="cs-CZ" dirty="0" smtClean="0"/>
              <a:t>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749212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cs-CZ" b="1" dirty="0" err="1" smtClean="0"/>
              <a:t>campo</a:t>
            </a:r>
            <a:r>
              <a:rPr lang="cs-CZ" b="1" dirty="0" smtClean="0"/>
              <a:t> </a:t>
            </a:r>
            <a:r>
              <a:rPr lang="cs-CZ" b="1" dirty="0" err="1" smtClean="0"/>
              <a:t>morfológico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t-PT" b="1" dirty="0" smtClean="0"/>
          </a:p>
          <a:p>
            <a:pPr marL="0" indent="0" algn="just">
              <a:buNone/>
            </a:pPr>
            <a:r>
              <a:rPr lang="cs-CZ" b="1" dirty="0" smtClean="0"/>
              <a:t>Os </a:t>
            </a:r>
            <a:r>
              <a:rPr lang="cs-CZ" b="1" dirty="0"/>
              <a:t>campos </a:t>
            </a:r>
            <a:r>
              <a:rPr lang="cs-CZ" b="1" dirty="0" err="1"/>
              <a:t>morfológicos</a:t>
            </a:r>
            <a:r>
              <a:rPr lang="cs-CZ" b="1" dirty="0"/>
              <a:t> </a:t>
            </a:r>
            <a:r>
              <a:rPr lang="cs-CZ" dirty="0" err="1"/>
              <a:t>têm</a:t>
            </a:r>
            <a:r>
              <a:rPr lang="cs-CZ" dirty="0"/>
              <a:t> </a:t>
            </a:r>
            <a:r>
              <a:rPr lang="cs-CZ" dirty="0" err="1"/>
              <a:t>por</a:t>
            </a:r>
            <a:r>
              <a:rPr lang="cs-CZ" dirty="0"/>
              <a:t> base </a:t>
            </a:r>
            <a:r>
              <a:rPr lang="cs-CZ" b="1" dirty="0" err="1"/>
              <a:t>analogias</a:t>
            </a:r>
            <a:r>
              <a:rPr lang="cs-CZ" b="1" dirty="0"/>
              <a:t> no </a:t>
            </a:r>
            <a:r>
              <a:rPr lang="cs-CZ" b="1" dirty="0" err="1"/>
              <a:t>plano</a:t>
            </a:r>
            <a:r>
              <a:rPr lang="cs-CZ" b="1" dirty="0"/>
              <a:t> do </a:t>
            </a:r>
            <a:r>
              <a:rPr lang="cs-CZ" b="1" dirty="0" err="1"/>
              <a:t>significante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b="1" dirty="0" err="1"/>
              <a:t>semelhanças</a:t>
            </a:r>
            <a:r>
              <a:rPr lang="cs-CZ" b="1" dirty="0"/>
              <a:t> </a:t>
            </a:r>
            <a:r>
              <a:rPr lang="cs-CZ" b="1" dirty="0" err="1"/>
              <a:t>formais</a:t>
            </a:r>
            <a:r>
              <a:rPr lang="cs-CZ" dirty="0"/>
              <a:t>). </a:t>
            </a:r>
            <a:r>
              <a:rPr lang="cs-CZ" dirty="0" err="1"/>
              <a:t>Deste</a:t>
            </a:r>
            <a:r>
              <a:rPr lang="cs-CZ" dirty="0"/>
              <a:t> </a:t>
            </a:r>
            <a:r>
              <a:rPr lang="cs-CZ" dirty="0" err="1"/>
              <a:t>modo</a:t>
            </a:r>
            <a:r>
              <a:rPr lang="cs-CZ" dirty="0"/>
              <a:t>, as </a:t>
            </a:r>
            <a:r>
              <a:rPr lang="cs-CZ" dirty="0" err="1"/>
              <a:t>palavras</a:t>
            </a:r>
            <a:r>
              <a:rPr lang="cs-CZ" dirty="0"/>
              <a:t> </a:t>
            </a:r>
            <a:r>
              <a:rPr lang="cs-CZ" dirty="0" err="1"/>
              <a:t>que</a:t>
            </a:r>
            <a:r>
              <a:rPr lang="cs-CZ" dirty="0"/>
              <a:t> </a:t>
            </a:r>
            <a:r>
              <a:rPr lang="cs-CZ" dirty="0" err="1"/>
              <a:t>têm</a:t>
            </a:r>
            <a:r>
              <a:rPr lang="cs-CZ" dirty="0"/>
              <a:t> </a:t>
            </a:r>
            <a:r>
              <a:rPr lang="cs-CZ" b="1" dirty="0"/>
              <a:t>o </a:t>
            </a:r>
            <a:r>
              <a:rPr lang="cs-CZ" b="1" dirty="0" err="1"/>
              <a:t>mesmo</a:t>
            </a:r>
            <a:r>
              <a:rPr lang="cs-CZ" b="1" dirty="0"/>
              <a:t> </a:t>
            </a:r>
            <a:r>
              <a:rPr lang="cs-CZ" b="1" dirty="0" err="1"/>
              <a:t>prefixo</a:t>
            </a:r>
            <a:r>
              <a:rPr lang="cs-CZ" b="1" dirty="0"/>
              <a:t> </a:t>
            </a:r>
            <a:r>
              <a:rPr lang="cs-CZ" dirty="0"/>
              <a:t>(auto-, </a:t>
            </a:r>
            <a:r>
              <a:rPr lang="cs-CZ" dirty="0" err="1" smtClean="0"/>
              <a:t>por</a:t>
            </a:r>
            <a:r>
              <a:rPr lang="cs-CZ" dirty="0" smtClean="0"/>
              <a:t> </a:t>
            </a:r>
            <a:r>
              <a:rPr lang="cs-CZ" dirty="0" err="1"/>
              <a:t>exemplo</a:t>
            </a:r>
            <a:r>
              <a:rPr lang="cs-CZ" dirty="0"/>
              <a:t>), </a:t>
            </a:r>
            <a:r>
              <a:rPr lang="cs-CZ" b="1" dirty="0"/>
              <a:t>o </a:t>
            </a:r>
            <a:r>
              <a:rPr lang="cs-CZ" b="1" dirty="0" err="1"/>
              <a:t>mesmo</a:t>
            </a:r>
            <a:r>
              <a:rPr lang="cs-CZ" b="1" dirty="0"/>
              <a:t> </a:t>
            </a:r>
            <a:r>
              <a:rPr lang="cs-CZ" b="1" dirty="0" err="1"/>
              <a:t>sufixo</a:t>
            </a:r>
            <a:r>
              <a:rPr lang="cs-CZ" dirty="0"/>
              <a:t>, ou </a:t>
            </a:r>
            <a:r>
              <a:rPr lang="cs-CZ" b="1" dirty="0"/>
              <a:t>o </a:t>
            </a:r>
            <a:r>
              <a:rPr lang="cs-CZ" b="1" dirty="0" err="1"/>
              <a:t>mesmo</a:t>
            </a:r>
            <a:r>
              <a:rPr lang="cs-CZ" b="1" dirty="0"/>
              <a:t> </a:t>
            </a:r>
            <a:r>
              <a:rPr lang="cs-CZ" b="1" dirty="0" err="1"/>
              <a:t>radical</a:t>
            </a:r>
            <a:r>
              <a:rPr lang="cs-CZ" dirty="0"/>
              <a:t>, </a:t>
            </a:r>
            <a:r>
              <a:rPr lang="cs-CZ" dirty="0" err="1"/>
              <a:t>pertencem</a:t>
            </a:r>
            <a:r>
              <a:rPr lang="cs-CZ" dirty="0"/>
              <a:t> a um </a:t>
            </a:r>
            <a:r>
              <a:rPr lang="cs-CZ" dirty="0" err="1"/>
              <a:t>mesmo</a:t>
            </a:r>
            <a:r>
              <a:rPr lang="cs-CZ" dirty="0"/>
              <a:t> </a:t>
            </a:r>
            <a:r>
              <a:rPr lang="cs-CZ" dirty="0" err="1"/>
              <a:t>campo</a:t>
            </a:r>
            <a:r>
              <a:rPr lang="cs-CZ" dirty="0"/>
              <a:t> </a:t>
            </a:r>
            <a:r>
              <a:rPr lang="cs-CZ" dirty="0" err="1"/>
              <a:t>morfológico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774945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cs-CZ" b="1" dirty="0" err="1" smtClean="0"/>
              <a:t>campo</a:t>
            </a:r>
            <a:r>
              <a:rPr lang="cs-CZ" b="1" dirty="0" smtClean="0"/>
              <a:t> </a:t>
            </a:r>
            <a:r>
              <a:rPr lang="cs-CZ" b="1" dirty="0" err="1" smtClean="0"/>
              <a:t>morfossemântico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 smtClean="0"/>
              <a:t>Os </a:t>
            </a:r>
            <a:r>
              <a:rPr lang="cs-CZ" dirty="0"/>
              <a:t>campos </a:t>
            </a:r>
            <a:r>
              <a:rPr lang="cs-CZ" dirty="0" err="1"/>
              <a:t>morfossemânticos</a:t>
            </a:r>
            <a:r>
              <a:rPr lang="cs-CZ" dirty="0"/>
              <a:t> </a:t>
            </a:r>
            <a:r>
              <a:rPr lang="cs-CZ" dirty="0" err="1"/>
              <a:t>combinam</a:t>
            </a:r>
            <a:r>
              <a:rPr lang="cs-CZ" dirty="0"/>
              <a:t> as </a:t>
            </a:r>
            <a:r>
              <a:rPr lang="cs-CZ" b="1" dirty="0" err="1"/>
              <a:t>relações</a:t>
            </a:r>
            <a:r>
              <a:rPr lang="cs-CZ" b="1" dirty="0"/>
              <a:t> de forma </a:t>
            </a:r>
            <a:r>
              <a:rPr lang="cs-CZ" dirty="0"/>
              <a:t>(</a:t>
            </a:r>
            <a:r>
              <a:rPr lang="cs-CZ" dirty="0" err="1"/>
              <a:t>significante</a:t>
            </a:r>
            <a:r>
              <a:rPr lang="cs-CZ" dirty="0"/>
              <a:t>) e </a:t>
            </a:r>
            <a:r>
              <a:rPr lang="cs-CZ" b="1" dirty="0"/>
              <a:t>de</a:t>
            </a:r>
            <a:r>
              <a:rPr lang="cs-CZ" dirty="0"/>
              <a:t> </a:t>
            </a:r>
            <a:br>
              <a:rPr lang="cs-CZ" dirty="0"/>
            </a:br>
            <a:r>
              <a:rPr lang="cs-CZ" b="1" dirty="0" err="1"/>
              <a:t>sentido</a:t>
            </a:r>
            <a:r>
              <a:rPr lang="cs-CZ" dirty="0"/>
              <a:t> (</a:t>
            </a:r>
            <a:r>
              <a:rPr lang="cs-CZ" dirty="0" err="1"/>
              <a:t>significado</a:t>
            </a:r>
            <a:r>
              <a:rPr lang="cs-CZ" dirty="0"/>
              <a:t>), </a:t>
            </a:r>
            <a:r>
              <a:rPr lang="cs-CZ" b="1" dirty="0" err="1"/>
              <a:t>numa</a:t>
            </a:r>
            <a:r>
              <a:rPr lang="cs-CZ" b="1" dirty="0"/>
              <a:t> dupla </a:t>
            </a:r>
            <a:r>
              <a:rPr lang="cs-CZ" b="1" dirty="0" err="1"/>
              <a:t>perspectiva</a:t>
            </a:r>
            <a:r>
              <a:rPr lang="cs-CZ" b="1" dirty="0"/>
              <a:t> </a:t>
            </a:r>
            <a:r>
              <a:rPr lang="cs-CZ" b="1" dirty="0" err="1"/>
              <a:t>sincrónica</a:t>
            </a:r>
            <a:r>
              <a:rPr lang="cs-CZ" b="1" dirty="0"/>
              <a:t> e </a:t>
            </a:r>
            <a:r>
              <a:rPr lang="cs-CZ" b="1" dirty="0" err="1"/>
              <a:t>diacrónica</a:t>
            </a:r>
            <a:r>
              <a:rPr lang="cs-CZ" b="1" dirty="0"/>
              <a:t>.</a:t>
            </a:r>
            <a:r>
              <a:rPr lang="cs-CZ" dirty="0"/>
              <a:t> </a:t>
            </a:r>
            <a:r>
              <a:rPr lang="cs-CZ" dirty="0" err="1"/>
              <a:t>Eles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 err="1"/>
              <a:t>agrupam</a:t>
            </a:r>
            <a:r>
              <a:rPr lang="cs-CZ" dirty="0"/>
              <a:t> </a:t>
            </a:r>
            <a:r>
              <a:rPr lang="cs-CZ" dirty="0" err="1"/>
              <a:t>em</a:t>
            </a:r>
            <a:r>
              <a:rPr lang="cs-CZ" dirty="0"/>
              <a:t> torno </a:t>
            </a:r>
            <a:r>
              <a:rPr lang="cs-CZ" b="1" dirty="0"/>
              <a:t>de </a:t>
            </a:r>
            <a:r>
              <a:rPr lang="cs-CZ" b="1" dirty="0" err="1"/>
              <a:t>uma</a:t>
            </a:r>
            <a:r>
              <a:rPr lang="cs-CZ" b="1" dirty="0"/>
              <a:t> </a:t>
            </a:r>
            <a:r>
              <a:rPr lang="cs-CZ" b="1" dirty="0" err="1"/>
              <a:t>determinada</a:t>
            </a:r>
            <a:r>
              <a:rPr lang="cs-CZ" b="1" dirty="0"/>
              <a:t> </a:t>
            </a:r>
            <a:r>
              <a:rPr lang="cs-CZ" b="1" dirty="0" err="1"/>
              <a:t>palavra</a:t>
            </a:r>
            <a:r>
              <a:rPr lang="cs-CZ" b="1" dirty="0"/>
              <a:t> </a:t>
            </a:r>
            <a:r>
              <a:rPr lang="cs-CZ" dirty="0"/>
              <a:t>a </a:t>
            </a:r>
            <a:r>
              <a:rPr lang="cs-CZ" dirty="0" err="1"/>
              <a:t>totalidade</a:t>
            </a:r>
            <a:r>
              <a:rPr lang="cs-CZ" dirty="0"/>
              <a:t> </a:t>
            </a:r>
            <a:r>
              <a:rPr lang="cs-CZ" dirty="0" err="1"/>
              <a:t>dos</a:t>
            </a:r>
            <a:r>
              <a:rPr lang="cs-CZ" dirty="0"/>
              <a:t> </a:t>
            </a:r>
            <a:r>
              <a:rPr lang="cs-CZ" dirty="0" err="1"/>
              <a:t>seus</a:t>
            </a:r>
            <a:r>
              <a:rPr lang="cs-CZ" dirty="0"/>
              <a:t> </a:t>
            </a:r>
            <a:r>
              <a:rPr lang="cs-CZ" dirty="0" err="1"/>
              <a:t>derivados</a:t>
            </a:r>
            <a:r>
              <a:rPr lang="cs-CZ" dirty="0"/>
              <a:t> e </a:t>
            </a:r>
            <a:br>
              <a:rPr lang="cs-CZ" dirty="0"/>
            </a:br>
            <a:r>
              <a:rPr lang="cs-CZ" dirty="0" err="1"/>
              <a:t>compostos</a:t>
            </a:r>
            <a:r>
              <a:rPr lang="cs-CZ" dirty="0"/>
              <a:t>, </a:t>
            </a:r>
            <a:r>
              <a:rPr lang="cs-CZ" dirty="0" err="1"/>
              <a:t>tendo</a:t>
            </a:r>
            <a:r>
              <a:rPr lang="cs-CZ" dirty="0"/>
              <a:t> </a:t>
            </a:r>
            <a:r>
              <a:rPr lang="cs-CZ" dirty="0" err="1"/>
              <a:t>em</a:t>
            </a:r>
            <a:r>
              <a:rPr lang="cs-CZ" dirty="0"/>
              <a:t> </a:t>
            </a:r>
            <a:r>
              <a:rPr lang="cs-CZ" dirty="0" err="1"/>
              <a:t>conta</a:t>
            </a:r>
            <a:r>
              <a:rPr lang="cs-CZ" dirty="0"/>
              <a:t> </a:t>
            </a:r>
            <a:r>
              <a:rPr lang="cs-CZ" dirty="0" err="1"/>
              <a:t>expressão</a:t>
            </a:r>
            <a:r>
              <a:rPr lang="cs-CZ" dirty="0"/>
              <a:t> e </a:t>
            </a:r>
            <a:r>
              <a:rPr lang="cs-CZ" dirty="0" err="1"/>
              <a:t>conteúdo</a:t>
            </a:r>
            <a:r>
              <a:rPr lang="cs-CZ" dirty="0" smtClean="0"/>
              <a:t>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021560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cs-CZ" b="1" dirty="0" err="1" smtClean="0"/>
              <a:t>campo</a:t>
            </a:r>
            <a:r>
              <a:rPr lang="cs-CZ" b="1" dirty="0" smtClean="0"/>
              <a:t> </a:t>
            </a:r>
            <a:r>
              <a:rPr lang="cs-CZ" b="1" dirty="0" err="1" smtClean="0"/>
              <a:t>nocional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Termo </a:t>
            </a:r>
            <a:r>
              <a:rPr lang="cs-CZ" dirty="0" err="1"/>
              <a:t>que</a:t>
            </a:r>
            <a:r>
              <a:rPr lang="cs-CZ" dirty="0"/>
              <a:t> </a:t>
            </a:r>
            <a:r>
              <a:rPr lang="cs-CZ" dirty="0" err="1"/>
              <a:t>refere</a:t>
            </a:r>
            <a:r>
              <a:rPr lang="cs-CZ" dirty="0"/>
              <a:t> um </a:t>
            </a:r>
            <a:r>
              <a:rPr lang="cs-CZ" dirty="0" err="1"/>
              <a:t>conjunto</a:t>
            </a:r>
            <a:r>
              <a:rPr lang="cs-CZ" dirty="0"/>
              <a:t> </a:t>
            </a:r>
            <a:r>
              <a:rPr lang="cs-CZ" dirty="0" err="1"/>
              <a:t>organizado</a:t>
            </a:r>
            <a:r>
              <a:rPr lang="cs-CZ" dirty="0"/>
              <a:t> </a:t>
            </a:r>
            <a:r>
              <a:rPr lang="cs-CZ" dirty="0" err="1"/>
              <a:t>cujos</a:t>
            </a:r>
            <a:r>
              <a:rPr lang="cs-CZ" dirty="0"/>
              <a:t> </a:t>
            </a:r>
            <a:r>
              <a:rPr lang="cs-CZ" dirty="0" err="1"/>
              <a:t>elementos</a:t>
            </a:r>
            <a:r>
              <a:rPr lang="cs-CZ" dirty="0"/>
              <a:t> </a:t>
            </a:r>
            <a:r>
              <a:rPr lang="cs-CZ" dirty="0" err="1"/>
              <a:t>possuem</a:t>
            </a:r>
            <a:r>
              <a:rPr lang="cs-CZ" dirty="0"/>
              <a:t> </a:t>
            </a:r>
            <a:r>
              <a:rPr lang="cs-CZ" b="1" dirty="0"/>
              <a:t>um </a:t>
            </a:r>
            <a:r>
              <a:rPr lang="cs-CZ" b="1" dirty="0" err="1"/>
              <a:t>denominador</a:t>
            </a:r>
            <a:r>
              <a:rPr lang="cs-CZ" b="1" dirty="0"/>
              <a:t> </a:t>
            </a:r>
            <a:r>
              <a:rPr lang="cs-CZ" b="1" dirty="0" err="1"/>
              <a:t>semântico</a:t>
            </a:r>
            <a:r>
              <a:rPr lang="cs-CZ" dirty="0"/>
              <a:t> </a:t>
            </a:r>
            <a:r>
              <a:rPr lang="cs-CZ" b="1" dirty="0" err="1"/>
              <a:t>comum</a:t>
            </a:r>
            <a:r>
              <a:rPr lang="cs-CZ" dirty="0"/>
              <a:t>, se </a:t>
            </a:r>
            <a:r>
              <a:rPr lang="cs-CZ" dirty="0" err="1"/>
              <a:t>delimitam</a:t>
            </a:r>
            <a:r>
              <a:rPr lang="cs-CZ" dirty="0"/>
              <a:t> </a:t>
            </a:r>
            <a:r>
              <a:rPr lang="cs-CZ" dirty="0" err="1"/>
              <a:t>reciprocamente</a:t>
            </a:r>
            <a:r>
              <a:rPr lang="cs-CZ" dirty="0"/>
              <a:t>, e </a:t>
            </a:r>
            <a:r>
              <a:rPr lang="cs-CZ" dirty="0" err="1"/>
              <a:t>são</a:t>
            </a:r>
            <a:r>
              <a:rPr lang="cs-CZ" dirty="0"/>
              <a:t> </a:t>
            </a:r>
            <a:r>
              <a:rPr lang="cs-CZ" dirty="0" err="1"/>
              <a:t>delimitados</a:t>
            </a:r>
            <a:r>
              <a:rPr lang="cs-CZ" dirty="0"/>
              <a:t> </a:t>
            </a:r>
            <a:r>
              <a:rPr lang="cs-CZ" dirty="0" err="1"/>
              <a:t>pelos</a:t>
            </a:r>
            <a:r>
              <a:rPr lang="cs-CZ" dirty="0"/>
              <a:t> </a:t>
            </a:r>
            <a:r>
              <a:rPr lang="cs-CZ" dirty="0" err="1"/>
              <a:t>elementos</a:t>
            </a:r>
            <a:r>
              <a:rPr lang="cs-CZ" dirty="0"/>
              <a:t> </a:t>
            </a:r>
            <a:r>
              <a:rPr lang="cs-CZ" dirty="0" err="1"/>
              <a:t>periféricos</a:t>
            </a:r>
            <a:r>
              <a:rPr lang="cs-CZ" dirty="0"/>
              <a:t> de </a:t>
            </a:r>
            <a:r>
              <a:rPr lang="cs-CZ" dirty="0" err="1"/>
              <a:t>outros</a:t>
            </a:r>
            <a:r>
              <a:rPr lang="cs-CZ" dirty="0"/>
              <a:t> campos. De um </a:t>
            </a:r>
            <a:r>
              <a:rPr lang="cs-CZ" dirty="0" err="1"/>
              <a:t>ponto</a:t>
            </a:r>
            <a:r>
              <a:rPr lang="cs-CZ" dirty="0"/>
              <a:t> de vista </a:t>
            </a:r>
            <a:r>
              <a:rPr lang="cs-CZ" b="1" dirty="0" err="1"/>
              <a:t>terminológico</a:t>
            </a:r>
            <a:r>
              <a:rPr lang="cs-CZ" dirty="0"/>
              <a:t>, o </a:t>
            </a:r>
            <a:r>
              <a:rPr lang="cs-CZ" dirty="0" err="1"/>
              <a:t>campo</a:t>
            </a:r>
            <a:r>
              <a:rPr lang="cs-CZ" dirty="0"/>
              <a:t> </a:t>
            </a:r>
            <a:r>
              <a:rPr lang="cs-CZ" dirty="0" err="1"/>
              <a:t>nocional</a:t>
            </a:r>
            <a:r>
              <a:rPr lang="cs-CZ" dirty="0"/>
              <a:t> pode ser </a:t>
            </a:r>
            <a:r>
              <a:rPr lang="cs-CZ" dirty="0" err="1"/>
              <a:t>agrupado</a:t>
            </a:r>
            <a:r>
              <a:rPr lang="cs-CZ" dirty="0"/>
              <a:t> </a:t>
            </a:r>
            <a:r>
              <a:rPr lang="cs-CZ" dirty="0" err="1"/>
              <a:t>em</a:t>
            </a:r>
            <a:r>
              <a:rPr lang="cs-CZ" dirty="0"/>
              <a:t> torno de </a:t>
            </a:r>
            <a:r>
              <a:rPr lang="cs-CZ" dirty="0" err="1"/>
              <a:t>uma</a:t>
            </a:r>
            <a:r>
              <a:rPr lang="cs-CZ" dirty="0"/>
              <a:t> </a:t>
            </a:r>
            <a:r>
              <a:rPr lang="cs-CZ" dirty="0" err="1"/>
              <a:t>noção-chave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869855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cs-CZ" b="1" dirty="0" err="1" smtClean="0"/>
              <a:t>campo</a:t>
            </a:r>
            <a:r>
              <a:rPr lang="cs-CZ" b="1" dirty="0" smtClean="0"/>
              <a:t> </a:t>
            </a:r>
            <a:r>
              <a:rPr lang="cs-CZ" b="1" dirty="0" err="1" smtClean="0"/>
              <a:t>semântico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dirty="0" smtClean="0"/>
              <a:t>Termo </a:t>
            </a:r>
            <a:r>
              <a:rPr lang="cs-CZ" dirty="0" err="1"/>
              <a:t>que</a:t>
            </a:r>
            <a:r>
              <a:rPr lang="cs-CZ" dirty="0"/>
              <a:t> </a:t>
            </a:r>
            <a:r>
              <a:rPr lang="cs-CZ" dirty="0" err="1"/>
              <a:t>refere</a:t>
            </a:r>
            <a:r>
              <a:rPr lang="cs-CZ" dirty="0"/>
              <a:t> </a:t>
            </a:r>
            <a:r>
              <a:rPr lang="cs-CZ" b="1" dirty="0"/>
              <a:t>um </a:t>
            </a:r>
            <a:r>
              <a:rPr lang="cs-CZ" b="1" dirty="0" err="1"/>
              <a:t>conjunto</a:t>
            </a:r>
            <a:r>
              <a:rPr lang="cs-CZ" b="1" dirty="0"/>
              <a:t> de </a:t>
            </a:r>
            <a:r>
              <a:rPr lang="cs-CZ" b="1" dirty="0" err="1"/>
              <a:t>lexemas</a:t>
            </a:r>
            <a:r>
              <a:rPr lang="cs-CZ" b="1" dirty="0"/>
              <a:t> </a:t>
            </a:r>
            <a:r>
              <a:rPr lang="cs-CZ" dirty="0"/>
              <a:t>ou </a:t>
            </a:r>
            <a:r>
              <a:rPr lang="cs-CZ" dirty="0" err="1"/>
              <a:t>outras</a:t>
            </a:r>
            <a:r>
              <a:rPr lang="cs-CZ" dirty="0"/>
              <a:t> </a:t>
            </a:r>
            <a:r>
              <a:rPr lang="cs-CZ" dirty="0" err="1"/>
              <a:t>unidades</a:t>
            </a:r>
            <a:r>
              <a:rPr lang="cs-CZ" dirty="0"/>
              <a:t> </a:t>
            </a:r>
            <a:r>
              <a:rPr lang="cs-CZ" dirty="0" err="1"/>
              <a:t>linguísticas</a:t>
            </a:r>
            <a:r>
              <a:rPr lang="cs-CZ" dirty="0"/>
              <a:t> </a:t>
            </a:r>
            <a:r>
              <a:rPr lang="cs-CZ" dirty="0" err="1"/>
              <a:t>que</a:t>
            </a:r>
            <a:r>
              <a:rPr lang="cs-CZ" dirty="0"/>
              <a:t> se </a:t>
            </a:r>
            <a:br>
              <a:rPr lang="cs-CZ" dirty="0"/>
            </a:br>
            <a:r>
              <a:rPr lang="cs-CZ" dirty="0" err="1"/>
              <a:t>encontram</a:t>
            </a:r>
            <a:r>
              <a:rPr lang="cs-CZ" dirty="0"/>
              <a:t> </a:t>
            </a:r>
            <a:r>
              <a:rPr lang="cs-CZ" b="1" dirty="0" err="1"/>
              <a:t>ligadas</a:t>
            </a:r>
            <a:r>
              <a:rPr lang="cs-CZ" b="1" dirty="0"/>
              <a:t> </a:t>
            </a:r>
            <a:r>
              <a:rPr lang="cs-CZ" b="1" dirty="0" err="1"/>
              <a:t>semanticamente</a:t>
            </a:r>
            <a:r>
              <a:rPr lang="cs-CZ" dirty="0"/>
              <a:t>. O termo </a:t>
            </a:r>
            <a:r>
              <a:rPr lang="cs-CZ" dirty="0" err="1"/>
              <a:t>surge</a:t>
            </a:r>
            <a:r>
              <a:rPr lang="cs-CZ" dirty="0"/>
              <a:t> </a:t>
            </a:r>
            <a:r>
              <a:rPr lang="cs-CZ" dirty="0" err="1"/>
              <a:t>muitas</a:t>
            </a:r>
            <a:r>
              <a:rPr lang="cs-CZ" dirty="0"/>
              <a:t> </a:t>
            </a:r>
            <a:r>
              <a:rPr lang="cs-CZ" dirty="0" err="1"/>
              <a:t>vezes</a:t>
            </a:r>
            <a:r>
              <a:rPr lang="cs-CZ" dirty="0"/>
              <a:t> </a:t>
            </a:r>
            <a:r>
              <a:rPr lang="cs-CZ" dirty="0" err="1"/>
              <a:t>como</a:t>
            </a:r>
            <a:r>
              <a:rPr lang="cs-CZ" dirty="0"/>
              <a:t> </a:t>
            </a:r>
            <a:r>
              <a:rPr lang="cs-CZ" b="1" dirty="0" err="1"/>
              <a:t>sinónimo</a:t>
            </a:r>
            <a:r>
              <a:rPr lang="cs-CZ" dirty="0"/>
              <a:t> de </a:t>
            </a:r>
            <a:br>
              <a:rPr lang="cs-CZ" dirty="0"/>
            </a:br>
            <a:r>
              <a:rPr lang="cs-CZ" dirty="0" err="1"/>
              <a:t>campo</a:t>
            </a:r>
            <a:r>
              <a:rPr lang="cs-CZ" dirty="0"/>
              <a:t> </a:t>
            </a:r>
            <a:r>
              <a:rPr lang="cs-CZ" dirty="0" err="1"/>
              <a:t>lexical</a:t>
            </a:r>
            <a:r>
              <a:rPr lang="cs-CZ" dirty="0"/>
              <a:t>, mas é </a:t>
            </a:r>
            <a:r>
              <a:rPr lang="cs-CZ" dirty="0" err="1"/>
              <a:t>necessário</a:t>
            </a:r>
            <a:r>
              <a:rPr lang="cs-CZ" dirty="0"/>
              <a:t> </a:t>
            </a:r>
            <a:r>
              <a:rPr lang="cs-CZ" dirty="0" err="1"/>
              <a:t>ter</a:t>
            </a:r>
            <a:r>
              <a:rPr lang="cs-CZ" dirty="0"/>
              <a:t> </a:t>
            </a:r>
            <a:r>
              <a:rPr lang="cs-CZ" dirty="0" err="1"/>
              <a:t>em</a:t>
            </a:r>
            <a:r>
              <a:rPr lang="cs-CZ" dirty="0"/>
              <a:t> </a:t>
            </a:r>
            <a:r>
              <a:rPr lang="cs-CZ" dirty="0" err="1"/>
              <a:t>consideração</a:t>
            </a:r>
            <a:r>
              <a:rPr lang="cs-CZ" dirty="0"/>
              <a:t> </a:t>
            </a:r>
            <a:r>
              <a:rPr lang="cs-CZ" dirty="0" err="1"/>
              <a:t>que</a:t>
            </a:r>
            <a:r>
              <a:rPr lang="cs-CZ" dirty="0"/>
              <a:t> </a:t>
            </a:r>
            <a:r>
              <a:rPr lang="cs-CZ" dirty="0" err="1"/>
              <a:t>este</a:t>
            </a:r>
            <a:r>
              <a:rPr lang="cs-CZ" dirty="0"/>
              <a:t>, </a:t>
            </a:r>
            <a:r>
              <a:rPr lang="cs-CZ" dirty="0" err="1"/>
              <a:t>ao</a:t>
            </a:r>
            <a:r>
              <a:rPr lang="cs-CZ" dirty="0"/>
              <a:t> </a:t>
            </a:r>
            <a:r>
              <a:rPr lang="cs-CZ" dirty="0" err="1"/>
              <a:t>contrário</a:t>
            </a:r>
            <a:r>
              <a:rPr lang="cs-CZ" dirty="0"/>
              <a:t> de </a:t>
            </a:r>
            <a:br>
              <a:rPr lang="cs-CZ" dirty="0"/>
            </a:br>
            <a:r>
              <a:rPr lang="cs-CZ" dirty="0" err="1"/>
              <a:t>campo</a:t>
            </a:r>
            <a:r>
              <a:rPr lang="cs-CZ" dirty="0"/>
              <a:t> </a:t>
            </a:r>
            <a:r>
              <a:rPr lang="cs-CZ" dirty="0" err="1"/>
              <a:t>semântico</a:t>
            </a:r>
            <a:r>
              <a:rPr lang="cs-CZ" dirty="0"/>
              <a:t>, tem </a:t>
            </a:r>
            <a:r>
              <a:rPr lang="cs-CZ" dirty="0" err="1"/>
              <a:t>uma</a:t>
            </a:r>
            <a:r>
              <a:rPr lang="cs-CZ" dirty="0"/>
              <a:t> </a:t>
            </a:r>
            <a:r>
              <a:rPr lang="cs-CZ" dirty="0" err="1"/>
              <a:t>significação</a:t>
            </a:r>
            <a:r>
              <a:rPr lang="cs-CZ" dirty="0"/>
              <a:t> </a:t>
            </a:r>
            <a:r>
              <a:rPr lang="cs-CZ" dirty="0" err="1"/>
              <a:t>menos</a:t>
            </a:r>
            <a:r>
              <a:rPr lang="cs-CZ" dirty="0"/>
              <a:t> </a:t>
            </a:r>
            <a:r>
              <a:rPr lang="cs-CZ" dirty="0" err="1"/>
              <a:t>ampla</a:t>
            </a:r>
            <a:r>
              <a:rPr lang="cs-CZ" dirty="0"/>
              <a:t>, </a:t>
            </a:r>
            <a:r>
              <a:rPr lang="cs-CZ" dirty="0" err="1"/>
              <a:t>pois</a:t>
            </a:r>
            <a:r>
              <a:rPr lang="cs-CZ" dirty="0"/>
              <a:t> </a:t>
            </a:r>
            <a:r>
              <a:rPr lang="cs-CZ" dirty="0" err="1"/>
              <a:t>designa</a:t>
            </a:r>
            <a:r>
              <a:rPr lang="cs-CZ" dirty="0"/>
              <a:t> </a:t>
            </a:r>
            <a:r>
              <a:rPr lang="cs-CZ" dirty="0" err="1"/>
              <a:t>apenas</a:t>
            </a:r>
            <a:r>
              <a:rPr lang="cs-CZ" dirty="0"/>
              <a:t> </a:t>
            </a:r>
            <a:r>
              <a:rPr lang="cs-CZ" dirty="0" err="1"/>
              <a:t>conjuntos</a:t>
            </a:r>
            <a:r>
              <a:rPr lang="cs-CZ" dirty="0"/>
              <a:t> de </a:t>
            </a:r>
            <a:r>
              <a:rPr lang="cs-CZ" dirty="0" err="1"/>
              <a:t>lexemas</a:t>
            </a:r>
            <a:r>
              <a:rPr lang="cs-CZ" dirty="0"/>
              <a:t>.» </a:t>
            </a:r>
          </a:p>
          <a:p>
            <a:r>
              <a:rPr lang="cs-CZ" dirty="0" smtClean="0">
                <a:solidFill>
                  <a:srgbClr val="00B050"/>
                </a:solidFill>
                <a:effectLst/>
              </a:rPr>
              <a:t>soubor slov a výrazů, mezi nimiž jsou určité sémantické vztahy (sémantické pole času, místa apod.), např. </a:t>
            </a:r>
            <a:r>
              <a:rPr lang="cs-CZ" i="1" dirty="0" smtClean="0">
                <a:solidFill>
                  <a:srgbClr val="00B050"/>
                </a:solidFill>
                <a:effectLst/>
              </a:rPr>
              <a:t>jít – jet – cestovat</a:t>
            </a:r>
            <a:r>
              <a:rPr lang="cs-CZ" dirty="0" smtClean="0">
                <a:solidFill>
                  <a:srgbClr val="00B050"/>
                </a:solidFill>
                <a:effectLst/>
              </a:rPr>
              <a:t>, z oblasti barev </a:t>
            </a:r>
            <a:r>
              <a:rPr lang="cs-CZ" i="1" dirty="0" smtClean="0">
                <a:solidFill>
                  <a:srgbClr val="00B050"/>
                </a:solidFill>
                <a:effectLst/>
              </a:rPr>
              <a:t>bílý</a:t>
            </a:r>
            <a:r>
              <a:rPr lang="cs-CZ" dirty="0" smtClean="0">
                <a:solidFill>
                  <a:srgbClr val="00B050"/>
                </a:solidFill>
                <a:effectLst/>
              </a:rPr>
              <a:t>, </a:t>
            </a:r>
            <a:r>
              <a:rPr lang="cs-CZ" i="1" dirty="0" smtClean="0">
                <a:solidFill>
                  <a:srgbClr val="00B050"/>
                </a:solidFill>
                <a:effectLst/>
              </a:rPr>
              <a:t>žlutý</a:t>
            </a:r>
            <a:r>
              <a:rPr lang="cs-CZ" dirty="0" smtClean="0">
                <a:solidFill>
                  <a:srgbClr val="00B050"/>
                </a:solidFill>
                <a:effectLst/>
              </a:rPr>
              <a:t>, </a:t>
            </a:r>
            <a:r>
              <a:rPr lang="cs-CZ" i="1" dirty="0" smtClean="0">
                <a:solidFill>
                  <a:srgbClr val="00B050"/>
                </a:solidFill>
                <a:effectLst/>
              </a:rPr>
              <a:t>červený</a:t>
            </a:r>
            <a:r>
              <a:rPr lang="cs-CZ" dirty="0" smtClean="0">
                <a:solidFill>
                  <a:srgbClr val="00B050"/>
                </a:solidFill>
                <a:effectLst/>
              </a:rPr>
              <a:t>, </a:t>
            </a:r>
            <a:r>
              <a:rPr lang="cs-CZ" i="1" dirty="0" smtClean="0">
                <a:solidFill>
                  <a:srgbClr val="00B050"/>
                </a:solidFill>
                <a:effectLst/>
              </a:rPr>
              <a:t>modrý</a:t>
            </a:r>
            <a:endParaRPr lang="cs-CZ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10387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cs-CZ" b="1" dirty="0" err="1" smtClean="0"/>
              <a:t>campo</a:t>
            </a:r>
            <a:r>
              <a:rPr lang="cs-CZ" b="1" dirty="0" smtClean="0"/>
              <a:t> </a:t>
            </a:r>
            <a:r>
              <a:rPr lang="cs-CZ" b="1" dirty="0" err="1" smtClean="0"/>
              <a:t>temático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cs-CZ" dirty="0" smtClean="0"/>
              <a:t>Os </a:t>
            </a:r>
            <a:r>
              <a:rPr lang="cs-CZ" dirty="0"/>
              <a:t>campos </a:t>
            </a:r>
            <a:r>
              <a:rPr lang="cs-CZ" dirty="0" err="1"/>
              <a:t>temáticos</a:t>
            </a:r>
            <a:r>
              <a:rPr lang="cs-CZ" dirty="0"/>
              <a:t> </a:t>
            </a:r>
            <a:r>
              <a:rPr lang="cs-CZ" dirty="0" err="1"/>
              <a:t>constituem</a:t>
            </a:r>
            <a:r>
              <a:rPr lang="cs-CZ" dirty="0"/>
              <a:t> </a:t>
            </a:r>
            <a:r>
              <a:rPr lang="cs-CZ" dirty="0" err="1"/>
              <a:t>conjuntos</a:t>
            </a:r>
            <a:r>
              <a:rPr lang="cs-CZ" dirty="0"/>
              <a:t> de termos </a:t>
            </a:r>
            <a:r>
              <a:rPr lang="cs-CZ" b="1" dirty="0" err="1"/>
              <a:t>funcionalmente</a:t>
            </a:r>
            <a:r>
              <a:rPr lang="cs-CZ" dirty="0"/>
              <a:t> </a:t>
            </a:r>
            <a:r>
              <a:rPr lang="cs-CZ" dirty="0" err="1"/>
              <a:t>possíveis</a:t>
            </a:r>
            <a:r>
              <a:rPr lang="cs-CZ" dirty="0"/>
              <a:t> </a:t>
            </a:r>
            <a:r>
              <a:rPr lang="cs-CZ" b="1" dirty="0"/>
              <a:t>no </a:t>
            </a:r>
            <a:r>
              <a:rPr lang="cs-CZ" b="1" dirty="0" err="1" smtClean="0"/>
              <a:t>interior</a:t>
            </a:r>
            <a:r>
              <a:rPr lang="cs-CZ" b="1" dirty="0" smtClean="0"/>
              <a:t> </a:t>
            </a:r>
            <a:r>
              <a:rPr lang="cs-CZ" b="1" dirty="0"/>
              <a:t>de </a:t>
            </a:r>
            <a:r>
              <a:rPr lang="cs-CZ" b="1" dirty="0" err="1"/>
              <a:t>uma</a:t>
            </a:r>
            <a:r>
              <a:rPr lang="cs-CZ" b="1" dirty="0"/>
              <a:t> </a:t>
            </a:r>
            <a:r>
              <a:rPr lang="cs-CZ" b="1" dirty="0" err="1"/>
              <a:t>determinada</a:t>
            </a:r>
            <a:r>
              <a:rPr lang="cs-CZ" b="1" dirty="0"/>
              <a:t> </a:t>
            </a:r>
            <a:r>
              <a:rPr lang="cs-CZ" b="1" dirty="0" err="1"/>
              <a:t>situação</a:t>
            </a:r>
            <a:r>
              <a:rPr lang="cs-CZ" b="1" dirty="0"/>
              <a:t> </a:t>
            </a:r>
            <a:r>
              <a:rPr lang="cs-CZ" b="1" dirty="0" err="1"/>
              <a:t>temática</a:t>
            </a:r>
            <a:r>
              <a:rPr lang="cs-CZ" b="1" dirty="0"/>
              <a:t> </a:t>
            </a:r>
            <a:r>
              <a:rPr lang="cs-CZ" dirty="0"/>
              <a:t>e </a:t>
            </a:r>
            <a:r>
              <a:rPr lang="cs-CZ" dirty="0" err="1"/>
              <a:t>cuja</a:t>
            </a:r>
            <a:r>
              <a:rPr lang="cs-CZ" dirty="0"/>
              <a:t> </a:t>
            </a:r>
            <a:r>
              <a:rPr lang="cs-CZ" dirty="0" err="1"/>
              <a:t>organização</a:t>
            </a:r>
            <a:r>
              <a:rPr lang="cs-CZ" dirty="0"/>
              <a:t> interna </a:t>
            </a:r>
            <a:r>
              <a:rPr lang="cs-CZ" dirty="0" err="1"/>
              <a:t>depende</a:t>
            </a:r>
            <a:r>
              <a:rPr lang="cs-CZ" dirty="0"/>
              <a:t> </a:t>
            </a:r>
            <a:r>
              <a:rPr lang="cs-CZ" dirty="0" smtClean="0"/>
              <a:t>de </a:t>
            </a:r>
            <a:r>
              <a:rPr lang="cs-CZ" dirty="0"/>
              <a:t>um </a:t>
            </a:r>
            <a:r>
              <a:rPr lang="cs-CZ" dirty="0" err="1"/>
              <a:t>certo</a:t>
            </a:r>
            <a:r>
              <a:rPr lang="cs-CZ" dirty="0"/>
              <a:t> </a:t>
            </a:r>
            <a:r>
              <a:rPr lang="cs-CZ" dirty="0" err="1"/>
              <a:t>número</a:t>
            </a:r>
            <a:r>
              <a:rPr lang="cs-CZ" dirty="0"/>
              <a:t> de </a:t>
            </a:r>
            <a:r>
              <a:rPr lang="cs-CZ" dirty="0" err="1"/>
              <a:t>parâmetros</a:t>
            </a:r>
            <a:r>
              <a:rPr lang="cs-CZ" dirty="0"/>
              <a:t> </a:t>
            </a:r>
            <a:r>
              <a:rPr lang="cs-CZ" dirty="0" err="1"/>
              <a:t>emprestados</a:t>
            </a:r>
            <a:r>
              <a:rPr lang="cs-CZ" dirty="0"/>
              <a:t> à </a:t>
            </a:r>
            <a:r>
              <a:rPr lang="cs-CZ" b="1" dirty="0" err="1"/>
              <a:t>actividade</a:t>
            </a:r>
            <a:r>
              <a:rPr lang="cs-CZ" b="1" dirty="0"/>
              <a:t> </a:t>
            </a:r>
            <a:r>
              <a:rPr lang="cs-CZ" b="1" dirty="0" err="1"/>
              <a:t>psicossocial</a:t>
            </a:r>
            <a:r>
              <a:rPr lang="cs-CZ" dirty="0"/>
              <a:t>. </a:t>
            </a:r>
            <a:endParaRPr lang="pt-PT" dirty="0" smtClean="0"/>
          </a:p>
          <a:p>
            <a:pPr marL="0" indent="0">
              <a:buNone/>
            </a:pPr>
            <a:r>
              <a:rPr lang="cs-CZ" dirty="0" smtClean="0"/>
              <a:t>Ex:</a:t>
            </a:r>
            <a:r>
              <a:rPr lang="cs-CZ" dirty="0"/>
              <a:t/>
            </a:r>
            <a:br>
              <a:rPr lang="cs-CZ" dirty="0"/>
            </a:br>
            <a:r>
              <a:rPr lang="pt-PT" dirty="0" smtClean="0"/>
              <a:t>O </a:t>
            </a:r>
            <a:r>
              <a:rPr lang="cs-CZ" dirty="0" err="1" smtClean="0"/>
              <a:t>campo</a:t>
            </a:r>
            <a:r>
              <a:rPr lang="cs-CZ" dirty="0" smtClean="0"/>
              <a:t> </a:t>
            </a:r>
            <a:r>
              <a:rPr lang="cs-CZ" dirty="0" err="1"/>
              <a:t>temático</a:t>
            </a:r>
            <a:r>
              <a:rPr lang="cs-CZ" dirty="0"/>
              <a:t> da "</a:t>
            </a:r>
            <a:r>
              <a:rPr lang="cs-CZ" b="1" dirty="0" err="1"/>
              <a:t>casa</a:t>
            </a:r>
            <a:r>
              <a:rPr lang="cs-CZ" dirty="0"/>
              <a:t>" </a:t>
            </a:r>
            <a:r>
              <a:rPr lang="cs-CZ" dirty="0" err="1"/>
              <a:t>compreenderia</a:t>
            </a:r>
            <a:r>
              <a:rPr lang="cs-CZ" dirty="0"/>
              <a:t> o </a:t>
            </a:r>
            <a:r>
              <a:rPr lang="cs-CZ" dirty="0" err="1"/>
              <a:t>que</a:t>
            </a:r>
            <a:r>
              <a:rPr lang="cs-CZ" dirty="0"/>
              <a:t> </a:t>
            </a:r>
            <a:r>
              <a:rPr lang="cs-CZ" dirty="0" err="1"/>
              <a:t>diz</a:t>
            </a:r>
            <a:r>
              <a:rPr lang="cs-CZ" dirty="0"/>
              <a:t> </a:t>
            </a:r>
            <a:r>
              <a:rPr lang="cs-CZ" dirty="0" err="1"/>
              <a:t>respeito</a:t>
            </a:r>
            <a:r>
              <a:rPr lang="cs-CZ" dirty="0"/>
              <a:t> </a:t>
            </a:r>
            <a:r>
              <a:rPr lang="cs-CZ" dirty="0" err="1"/>
              <a:t>ao</a:t>
            </a:r>
            <a:r>
              <a:rPr lang="cs-CZ" dirty="0"/>
              <a:t> "</a:t>
            </a:r>
            <a:r>
              <a:rPr lang="cs-CZ" b="1" dirty="0" err="1"/>
              <a:t>edifício</a:t>
            </a:r>
            <a:r>
              <a:rPr lang="cs-CZ" dirty="0"/>
              <a:t>" (</a:t>
            </a:r>
            <a:r>
              <a:rPr lang="cs-CZ" dirty="0" err="1"/>
              <a:t>hall</a:t>
            </a:r>
            <a:r>
              <a:rPr lang="cs-CZ" dirty="0"/>
              <a:t>, </a:t>
            </a:r>
            <a:r>
              <a:rPr lang="cs-CZ" dirty="0" err="1" smtClean="0"/>
              <a:t>escada</a:t>
            </a:r>
            <a:r>
              <a:rPr lang="cs-CZ" dirty="0"/>
              <a:t>, </a:t>
            </a:r>
            <a:r>
              <a:rPr lang="cs-CZ" dirty="0" err="1"/>
              <a:t>elevador</a:t>
            </a:r>
            <a:r>
              <a:rPr lang="cs-CZ" dirty="0"/>
              <a:t>, </a:t>
            </a:r>
            <a:r>
              <a:rPr lang="cs-CZ" dirty="0" err="1"/>
              <a:t>degrau</a:t>
            </a:r>
            <a:r>
              <a:rPr lang="cs-CZ" dirty="0"/>
              <a:t>, </a:t>
            </a:r>
            <a:r>
              <a:rPr lang="cs-CZ" dirty="0" err="1"/>
              <a:t>etc</a:t>
            </a:r>
            <a:r>
              <a:rPr lang="cs-CZ" dirty="0"/>
              <a:t>.), </a:t>
            </a:r>
            <a:endParaRPr lang="pt-PT" dirty="0" smtClean="0"/>
          </a:p>
          <a:p>
            <a:pPr marL="0" indent="0">
              <a:buNone/>
            </a:pPr>
            <a:r>
              <a:rPr lang="cs-CZ" dirty="0" smtClean="0"/>
              <a:t>à </a:t>
            </a:r>
            <a:r>
              <a:rPr lang="cs-CZ" dirty="0"/>
              <a:t>"</a:t>
            </a:r>
            <a:r>
              <a:rPr lang="cs-CZ" b="1" dirty="0" err="1"/>
              <a:t>construção</a:t>
            </a:r>
            <a:r>
              <a:rPr lang="cs-CZ" dirty="0"/>
              <a:t>" (</a:t>
            </a:r>
            <a:r>
              <a:rPr lang="cs-CZ" dirty="0" err="1"/>
              <a:t>materiais</a:t>
            </a:r>
            <a:r>
              <a:rPr lang="cs-CZ" dirty="0"/>
              <a:t>, </a:t>
            </a:r>
            <a:r>
              <a:rPr lang="cs-CZ" dirty="0" err="1"/>
              <a:t>etc</a:t>
            </a:r>
            <a:r>
              <a:rPr lang="cs-CZ" dirty="0"/>
              <a:t>.) </a:t>
            </a:r>
            <a:endParaRPr lang="pt-PT" dirty="0" smtClean="0"/>
          </a:p>
          <a:p>
            <a:pPr marL="0" indent="0">
              <a:buNone/>
            </a:pPr>
            <a:r>
              <a:rPr lang="cs-CZ" dirty="0" err="1" smtClean="0"/>
              <a:t>ao</a:t>
            </a:r>
            <a:r>
              <a:rPr lang="cs-CZ" dirty="0" smtClean="0"/>
              <a:t> </a:t>
            </a:r>
            <a:r>
              <a:rPr lang="cs-CZ" dirty="0"/>
              <a:t>"</a:t>
            </a:r>
            <a:r>
              <a:rPr lang="cs-CZ" b="1" dirty="0" err="1"/>
              <a:t>lugar</a:t>
            </a:r>
            <a:r>
              <a:rPr lang="cs-CZ" b="1" dirty="0"/>
              <a:t> de </a:t>
            </a:r>
            <a:r>
              <a:rPr lang="cs-CZ" b="1" dirty="0" err="1" smtClean="0"/>
              <a:t>habitação</a:t>
            </a:r>
            <a:r>
              <a:rPr lang="cs-CZ" dirty="0"/>
              <a:t>" (</a:t>
            </a:r>
            <a:r>
              <a:rPr lang="cs-CZ" dirty="0" err="1"/>
              <a:t>função</a:t>
            </a:r>
            <a:r>
              <a:rPr lang="cs-CZ" dirty="0"/>
              <a:t>, </a:t>
            </a:r>
            <a:r>
              <a:rPr lang="cs-CZ" dirty="0" err="1"/>
              <a:t>decoração</a:t>
            </a:r>
            <a:r>
              <a:rPr lang="cs-CZ" dirty="0"/>
              <a:t>, </a:t>
            </a:r>
            <a:r>
              <a:rPr lang="cs-CZ" dirty="0" err="1"/>
              <a:t>etc</a:t>
            </a:r>
            <a:r>
              <a:rPr lang="cs-CZ" dirty="0"/>
              <a:t>.), </a:t>
            </a:r>
            <a:endParaRPr lang="pt-PT" dirty="0" smtClean="0"/>
          </a:p>
          <a:p>
            <a:pPr marL="0" indent="0">
              <a:buNone/>
            </a:pPr>
            <a:r>
              <a:rPr lang="cs-CZ" dirty="0" smtClean="0"/>
              <a:t>"</a:t>
            </a:r>
            <a:r>
              <a:rPr lang="cs-CZ" b="1" dirty="0"/>
              <a:t>à </a:t>
            </a:r>
            <a:r>
              <a:rPr lang="cs-CZ" b="1" dirty="0" err="1"/>
              <a:t>localização</a:t>
            </a:r>
            <a:r>
              <a:rPr lang="cs-CZ" dirty="0"/>
              <a:t>" (</a:t>
            </a:r>
            <a:r>
              <a:rPr lang="cs-CZ" dirty="0" err="1"/>
              <a:t>vizinhança</a:t>
            </a:r>
            <a:r>
              <a:rPr lang="cs-CZ" dirty="0"/>
              <a:t>, </a:t>
            </a:r>
            <a:r>
              <a:rPr lang="cs-CZ" dirty="0" err="1"/>
              <a:t>rua</a:t>
            </a:r>
            <a:r>
              <a:rPr lang="cs-CZ" dirty="0"/>
              <a:t>, </a:t>
            </a:r>
            <a:r>
              <a:rPr lang="cs-CZ" dirty="0" err="1"/>
              <a:t>bairro</a:t>
            </a:r>
            <a:r>
              <a:rPr lang="cs-CZ" dirty="0"/>
              <a:t>, </a:t>
            </a:r>
            <a:r>
              <a:rPr lang="cs-CZ" dirty="0" err="1" smtClean="0"/>
              <a:t>etc</a:t>
            </a:r>
            <a:r>
              <a:rPr lang="cs-CZ" dirty="0"/>
              <a:t>.), </a:t>
            </a:r>
            <a:endParaRPr lang="pt-PT" dirty="0" smtClean="0"/>
          </a:p>
          <a:p>
            <a:pPr marL="0" indent="0">
              <a:buNone/>
            </a:pPr>
            <a:endParaRPr lang="pt-PT" dirty="0"/>
          </a:p>
          <a:p>
            <a:pPr marL="0" indent="0" algn="just">
              <a:buNone/>
            </a:pPr>
            <a:r>
              <a:rPr lang="cs-CZ" dirty="0" smtClean="0"/>
              <a:t>e </a:t>
            </a:r>
            <a:r>
              <a:rPr lang="cs-CZ" dirty="0"/>
              <a:t>a </a:t>
            </a:r>
            <a:r>
              <a:rPr lang="cs-CZ" dirty="0" err="1"/>
              <a:t>organização</a:t>
            </a:r>
            <a:r>
              <a:rPr lang="cs-CZ" dirty="0"/>
              <a:t> </a:t>
            </a:r>
            <a:r>
              <a:rPr lang="cs-CZ" dirty="0" err="1"/>
              <a:t>destes</a:t>
            </a:r>
            <a:r>
              <a:rPr lang="cs-CZ" dirty="0"/>
              <a:t> termos </a:t>
            </a:r>
            <a:r>
              <a:rPr lang="cs-CZ" dirty="0" err="1"/>
              <a:t>dependeria</a:t>
            </a:r>
            <a:r>
              <a:rPr lang="cs-CZ" dirty="0"/>
              <a:t> </a:t>
            </a:r>
            <a:r>
              <a:rPr lang="cs-CZ" b="1" dirty="0" err="1"/>
              <a:t>das</a:t>
            </a:r>
            <a:r>
              <a:rPr lang="cs-CZ" b="1" dirty="0"/>
              <a:t> </a:t>
            </a:r>
            <a:r>
              <a:rPr lang="cs-CZ" b="1" dirty="0" err="1"/>
              <a:t>actividades</a:t>
            </a:r>
            <a:r>
              <a:rPr lang="cs-CZ" b="1" dirty="0"/>
              <a:t> do </a:t>
            </a:r>
            <a:r>
              <a:rPr lang="cs-CZ" b="1" dirty="0" err="1"/>
              <a:t>indivíduo</a:t>
            </a:r>
            <a:r>
              <a:rPr lang="cs-CZ" b="1" dirty="0"/>
              <a:t> </a:t>
            </a:r>
            <a:r>
              <a:rPr lang="cs-CZ" dirty="0" err="1"/>
              <a:t>que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/>
              <a:t>se </a:t>
            </a:r>
            <a:r>
              <a:rPr lang="cs-CZ" dirty="0" err="1"/>
              <a:t>encontrasse</a:t>
            </a:r>
            <a:r>
              <a:rPr lang="cs-CZ" dirty="0"/>
              <a:t> </a:t>
            </a:r>
            <a:r>
              <a:rPr lang="cs-CZ" dirty="0" err="1"/>
              <a:t>nessa</a:t>
            </a:r>
            <a:r>
              <a:rPr lang="cs-CZ" dirty="0"/>
              <a:t> </a:t>
            </a:r>
            <a:r>
              <a:rPr lang="cs-CZ" dirty="0" err="1"/>
              <a:t>situação</a:t>
            </a:r>
            <a:r>
              <a:rPr lang="cs-CZ" dirty="0"/>
              <a:t> </a:t>
            </a:r>
            <a:r>
              <a:rPr lang="cs-CZ" dirty="0" err="1"/>
              <a:t>temática</a:t>
            </a:r>
            <a:r>
              <a:rPr lang="cs-CZ" dirty="0"/>
              <a:t>. </a:t>
            </a:r>
            <a:r>
              <a:rPr lang="cs-CZ" dirty="0" err="1"/>
              <a:t>Verificamos</a:t>
            </a:r>
            <a:r>
              <a:rPr lang="cs-CZ" dirty="0"/>
              <a:t> </a:t>
            </a:r>
            <a:r>
              <a:rPr lang="cs-CZ" dirty="0" err="1"/>
              <a:t>que</a:t>
            </a:r>
            <a:r>
              <a:rPr lang="cs-CZ" dirty="0"/>
              <a:t> a </a:t>
            </a:r>
            <a:r>
              <a:rPr lang="cs-CZ" dirty="0" err="1"/>
              <a:t>noção</a:t>
            </a:r>
            <a:r>
              <a:rPr lang="cs-CZ" dirty="0"/>
              <a:t> de </a:t>
            </a:r>
            <a:r>
              <a:rPr lang="cs-CZ" dirty="0" err="1"/>
              <a:t>campo</a:t>
            </a:r>
            <a:r>
              <a:rPr lang="cs-CZ" dirty="0"/>
              <a:t> </a:t>
            </a:r>
            <a:r>
              <a:rPr lang="cs-CZ" dirty="0" err="1" smtClean="0"/>
              <a:t>temático</a:t>
            </a:r>
            <a:r>
              <a:rPr lang="cs-CZ" dirty="0" smtClean="0"/>
              <a:t> </a:t>
            </a:r>
            <a:r>
              <a:rPr lang="cs-CZ" dirty="0"/>
              <a:t>se </a:t>
            </a:r>
            <a:r>
              <a:rPr lang="cs-CZ" dirty="0" err="1"/>
              <a:t>inscreve</a:t>
            </a:r>
            <a:r>
              <a:rPr lang="cs-CZ" dirty="0"/>
              <a:t> na </a:t>
            </a:r>
            <a:r>
              <a:rPr lang="cs-CZ" dirty="0" err="1"/>
              <a:t>encruzilhada</a:t>
            </a:r>
            <a:r>
              <a:rPr lang="cs-CZ" dirty="0"/>
              <a:t> da </a:t>
            </a:r>
            <a:r>
              <a:rPr lang="cs-CZ" dirty="0" err="1"/>
              <a:t>linguística</a:t>
            </a:r>
            <a:r>
              <a:rPr lang="cs-CZ" dirty="0"/>
              <a:t>, da </a:t>
            </a:r>
            <a:r>
              <a:rPr lang="cs-CZ" dirty="0" err="1"/>
              <a:t>psicologia</a:t>
            </a:r>
            <a:r>
              <a:rPr lang="cs-CZ" dirty="0"/>
              <a:t> e da </a:t>
            </a:r>
            <a:r>
              <a:rPr lang="cs-CZ" dirty="0" err="1" smtClean="0"/>
              <a:t>sociologi</a:t>
            </a:r>
            <a:r>
              <a:rPr lang="pt-PT" dirty="0" smtClean="0"/>
              <a:t>a.</a:t>
            </a:r>
          </a:p>
        </p:txBody>
      </p:sp>
    </p:spTree>
    <p:extLst>
      <p:ext uri="{BB962C8B-B14F-4D97-AF65-F5344CB8AC3E}">
        <p14:creationId xmlns:p14="http://schemas.microsoft.com/office/powerpoint/2010/main" val="240138799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cs-CZ" b="1" dirty="0" err="1" smtClean="0"/>
              <a:t>relação</a:t>
            </a:r>
            <a:r>
              <a:rPr lang="cs-CZ" b="1" dirty="0" smtClean="0"/>
              <a:t> </a:t>
            </a:r>
            <a:r>
              <a:rPr lang="cs-CZ" b="1" dirty="0" err="1" smtClean="0"/>
              <a:t>entre</a:t>
            </a:r>
            <a:r>
              <a:rPr lang="cs-CZ" b="1" dirty="0" smtClean="0"/>
              <a:t> </a:t>
            </a:r>
            <a:r>
              <a:rPr lang="cs-CZ" b="1" dirty="0" err="1" smtClean="0"/>
              <a:t>campo</a:t>
            </a:r>
            <a:r>
              <a:rPr lang="cs-CZ" b="1" dirty="0" smtClean="0"/>
              <a:t> </a:t>
            </a:r>
            <a:r>
              <a:rPr lang="cs-CZ" b="1" dirty="0" err="1" smtClean="0"/>
              <a:t>lexical</a:t>
            </a:r>
            <a:r>
              <a:rPr lang="cs-CZ" b="1" dirty="0" smtClean="0"/>
              <a:t> e </a:t>
            </a:r>
            <a:r>
              <a:rPr lang="cs-CZ" b="1" dirty="0" err="1" smtClean="0"/>
              <a:t>campo</a:t>
            </a:r>
            <a:r>
              <a:rPr lang="cs-CZ" b="1" dirty="0" smtClean="0"/>
              <a:t> </a:t>
            </a:r>
            <a:r>
              <a:rPr lang="cs-CZ" b="1" dirty="0" err="1" smtClean="0"/>
              <a:t>semântico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 err="1"/>
              <a:t>Pela</a:t>
            </a:r>
            <a:r>
              <a:rPr lang="cs-CZ" dirty="0"/>
              <a:t> </a:t>
            </a:r>
            <a:r>
              <a:rPr lang="cs-CZ" dirty="0" err="1"/>
              <a:t>leitura</a:t>
            </a:r>
            <a:r>
              <a:rPr lang="cs-CZ" dirty="0"/>
              <a:t> de </a:t>
            </a:r>
            <a:r>
              <a:rPr lang="cs-CZ" dirty="0" err="1"/>
              <a:t>todas</a:t>
            </a:r>
            <a:r>
              <a:rPr lang="cs-CZ" dirty="0"/>
              <a:t> as </a:t>
            </a:r>
            <a:r>
              <a:rPr lang="cs-CZ" dirty="0" err="1"/>
              <a:t>definições</a:t>
            </a:r>
            <a:r>
              <a:rPr lang="cs-CZ" dirty="0"/>
              <a:t> </a:t>
            </a:r>
            <a:r>
              <a:rPr lang="cs-CZ" dirty="0" err="1"/>
              <a:t>apresentadas</a:t>
            </a:r>
            <a:r>
              <a:rPr lang="cs-CZ" dirty="0"/>
              <a:t>, </a:t>
            </a:r>
            <a:r>
              <a:rPr lang="cs-CZ" dirty="0" smtClean="0"/>
              <a:t> </a:t>
            </a:r>
            <a:r>
              <a:rPr lang="cs-CZ" dirty="0" err="1" smtClean="0"/>
              <a:t>podemos</a:t>
            </a:r>
            <a:r>
              <a:rPr lang="cs-CZ" dirty="0" smtClean="0"/>
              <a:t> </a:t>
            </a:r>
            <a:r>
              <a:rPr lang="cs-CZ" dirty="0" err="1"/>
              <a:t>concluir</a:t>
            </a:r>
            <a:r>
              <a:rPr lang="cs-CZ" dirty="0"/>
              <a:t> </a:t>
            </a:r>
            <a:r>
              <a:rPr lang="cs-CZ" dirty="0" err="1"/>
              <a:t>que</a:t>
            </a:r>
            <a:r>
              <a:rPr lang="cs-CZ" dirty="0"/>
              <a:t> </a:t>
            </a:r>
            <a:r>
              <a:rPr lang="cs-CZ" b="1" dirty="0"/>
              <a:t>a </a:t>
            </a:r>
            <a:r>
              <a:rPr lang="cs-CZ" b="1" dirty="0" err="1"/>
              <a:t>relação</a:t>
            </a:r>
            <a:r>
              <a:rPr lang="cs-CZ" b="1" dirty="0"/>
              <a:t> </a:t>
            </a:r>
            <a:r>
              <a:rPr lang="cs-CZ" b="1" dirty="0" err="1"/>
              <a:t>entre</a:t>
            </a:r>
            <a:r>
              <a:rPr lang="cs-CZ" b="1" dirty="0"/>
              <a:t> </a:t>
            </a:r>
            <a:r>
              <a:rPr lang="cs-CZ" b="1" dirty="0" err="1"/>
              <a:t>campo</a:t>
            </a:r>
            <a:r>
              <a:rPr lang="cs-CZ" b="1" dirty="0"/>
              <a:t> </a:t>
            </a:r>
            <a:r>
              <a:rPr lang="cs-CZ" b="1" dirty="0" err="1"/>
              <a:t>lexical</a:t>
            </a:r>
            <a:r>
              <a:rPr lang="cs-CZ" b="1" dirty="0"/>
              <a:t> e </a:t>
            </a:r>
            <a:r>
              <a:rPr lang="cs-CZ" b="1" dirty="0" err="1"/>
              <a:t>campo</a:t>
            </a:r>
            <a:r>
              <a:rPr lang="cs-CZ" b="1" dirty="0"/>
              <a:t> </a:t>
            </a:r>
            <a:r>
              <a:rPr lang="cs-CZ" b="1" dirty="0" err="1"/>
              <a:t>semântico</a:t>
            </a:r>
            <a:r>
              <a:rPr lang="cs-CZ" b="1" dirty="0"/>
              <a:t> é </a:t>
            </a:r>
            <a:r>
              <a:rPr lang="cs-CZ" b="1" dirty="0" err="1"/>
              <a:t>muito</a:t>
            </a:r>
            <a:r>
              <a:rPr lang="cs-CZ" b="1" dirty="0"/>
              <a:t> </a:t>
            </a:r>
            <a:r>
              <a:rPr lang="cs-CZ" b="1" dirty="0" err="1"/>
              <a:t>estreita</a:t>
            </a:r>
            <a:r>
              <a:rPr lang="cs-CZ" b="1" dirty="0"/>
              <a:t>,</a:t>
            </a:r>
            <a:r>
              <a:rPr lang="cs-CZ" dirty="0"/>
              <a:t> </a:t>
            </a:r>
            <a:r>
              <a:rPr lang="cs-CZ" dirty="0" err="1"/>
              <a:t>podendo</a:t>
            </a:r>
            <a:r>
              <a:rPr lang="cs-CZ" dirty="0"/>
              <a:t> </a:t>
            </a:r>
            <a:r>
              <a:rPr lang="cs-CZ" dirty="0" err="1"/>
              <a:t>cada</a:t>
            </a:r>
            <a:r>
              <a:rPr lang="cs-CZ" dirty="0"/>
              <a:t> </a:t>
            </a:r>
            <a:r>
              <a:rPr lang="cs-CZ" dirty="0" err="1"/>
              <a:t>conceito</a:t>
            </a:r>
            <a:r>
              <a:rPr lang="cs-CZ" dirty="0"/>
              <a:t> ser </a:t>
            </a:r>
            <a:r>
              <a:rPr lang="cs-CZ" dirty="0" err="1"/>
              <a:t>utilizado</a:t>
            </a:r>
            <a:r>
              <a:rPr lang="cs-CZ" dirty="0"/>
              <a:t> </a:t>
            </a:r>
            <a:r>
              <a:rPr lang="cs-CZ" dirty="0" err="1"/>
              <a:t>em</a:t>
            </a:r>
            <a:r>
              <a:rPr lang="cs-CZ" dirty="0"/>
              <a:t> </a:t>
            </a:r>
            <a:r>
              <a:rPr lang="cs-CZ" dirty="0" err="1"/>
              <a:t>contextos</a:t>
            </a:r>
            <a:r>
              <a:rPr lang="cs-CZ" dirty="0"/>
              <a:t> </a:t>
            </a:r>
            <a:r>
              <a:rPr lang="cs-CZ" dirty="0" err="1"/>
              <a:t>idênticos</a:t>
            </a:r>
            <a:r>
              <a:rPr lang="cs-CZ" dirty="0" smtClean="0"/>
              <a:t>.</a:t>
            </a:r>
          </a:p>
          <a:p>
            <a:pPr algn="just"/>
            <a:r>
              <a:rPr lang="cs-CZ" dirty="0" err="1" smtClean="0"/>
              <a:t>fala</a:t>
            </a:r>
            <a:r>
              <a:rPr lang="cs-CZ" dirty="0" smtClean="0"/>
              <a:t>-se, </a:t>
            </a:r>
            <a:r>
              <a:rPr lang="cs-CZ" dirty="0" err="1" smtClean="0"/>
              <a:t>portanto</a:t>
            </a:r>
            <a:r>
              <a:rPr lang="cs-CZ" dirty="0" smtClean="0"/>
              <a:t>, de campos </a:t>
            </a:r>
            <a:r>
              <a:rPr lang="cs-CZ" dirty="0" err="1" smtClean="0"/>
              <a:t>léxico</a:t>
            </a:r>
            <a:r>
              <a:rPr lang="cs-CZ" dirty="0" smtClean="0"/>
              <a:t>-sem</a:t>
            </a:r>
            <a:r>
              <a:rPr lang="pt-PT" dirty="0" smtClean="0"/>
              <a:t>ânticos.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81321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pt-PT" sz="3200" b="1" dirty="0" smtClean="0"/>
              <a:t>A.C.Macário Lopes – análise de casos concretos de campos lexicais e a organização lexical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t-PT" dirty="0" smtClean="0"/>
              <a:t>o mundo das cores - um campo aberto suscetível de ser alargado em função da experimentação crescente:</a:t>
            </a:r>
          </a:p>
          <a:p>
            <a:pPr marL="0" indent="0" algn="ctr">
              <a:buNone/>
            </a:pPr>
            <a:r>
              <a:rPr lang="pt-PT" i="1" dirty="0" smtClean="0"/>
              <a:t>rosa-choque</a:t>
            </a:r>
          </a:p>
          <a:p>
            <a:pPr marL="0" indent="0" algn="ctr">
              <a:buNone/>
            </a:pPr>
            <a:r>
              <a:rPr lang="pt-PT" i="1" dirty="0" smtClean="0"/>
              <a:t>verde-benetton</a:t>
            </a:r>
          </a:p>
          <a:p>
            <a:pPr marL="0" indent="0" algn="ctr">
              <a:buNone/>
            </a:pPr>
            <a:r>
              <a:rPr lang="pt-PT" i="1" dirty="0" smtClean="0"/>
              <a:t>fúschia-paixão</a:t>
            </a:r>
          </a:p>
          <a:p>
            <a:pPr marL="0" indent="0" algn="ctr">
              <a:buNone/>
            </a:pPr>
            <a:r>
              <a:rPr lang="pt-PT" i="1" dirty="0" smtClean="0"/>
              <a:t>castanho-bronze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96018016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pt-PT" sz="3200" b="1" dirty="0" smtClean="0"/>
              <a:t>A.C.Macário Lopes –organização do campo lexical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t-PT" dirty="0" smtClean="0"/>
              <a:t>critérios da organização lexical depreende-se das dimensões selecionadas e da tipificação das propriedades. </a:t>
            </a:r>
          </a:p>
          <a:p>
            <a:pPr algn="just"/>
            <a:r>
              <a:rPr lang="pt-PT" dirty="0" smtClean="0"/>
              <a:t>Um dos exemplos das </a:t>
            </a:r>
            <a:r>
              <a:rPr lang="pt-PT" b="1" dirty="0" smtClean="0"/>
              <a:t>propriedades definitórias </a:t>
            </a:r>
            <a:r>
              <a:rPr lang="pt-PT" dirty="0" smtClean="0"/>
              <a:t>(= propriedades constatnes e regulares que representam uma </a:t>
            </a:r>
            <a:r>
              <a:rPr lang="pt-PT" b="1" dirty="0" smtClean="0"/>
              <a:t>condição necessária</a:t>
            </a:r>
            <a:r>
              <a:rPr lang="pt-PT" dirty="0" smtClean="0"/>
              <a:t>.</a:t>
            </a:r>
          </a:p>
          <a:p>
            <a:pPr algn="just"/>
            <a:r>
              <a:rPr lang="pt-PT" dirty="0" smtClean="0"/>
              <a:t>no caso dos seres vivos – distinguem-se dois traços humanos </a:t>
            </a:r>
            <a:r>
              <a:rPr lang="pt-PT" b="1" dirty="0" smtClean="0">
                <a:latin typeface="Times New Roman"/>
                <a:cs typeface="Times New Roman"/>
              </a:rPr>
              <a:t>[</a:t>
            </a:r>
            <a:r>
              <a:rPr lang="pt-PT" b="1" dirty="0" smtClean="0"/>
              <a:t>+</a:t>
            </a:r>
            <a:r>
              <a:rPr lang="pt-PT" b="1" dirty="0" smtClean="0">
                <a:latin typeface="Times New Roman"/>
                <a:cs typeface="Times New Roman"/>
              </a:rPr>
              <a:t>]; </a:t>
            </a:r>
            <a:r>
              <a:rPr lang="pt-PT" b="1" dirty="0" smtClean="0"/>
              <a:t>/ </a:t>
            </a:r>
            <a:r>
              <a:rPr lang="pt-PT" b="1" dirty="0" smtClean="0">
                <a:latin typeface="Times New Roman"/>
                <a:cs typeface="Times New Roman"/>
              </a:rPr>
              <a:t>[</a:t>
            </a:r>
            <a:r>
              <a:rPr lang="pt-PT" b="1" dirty="0" smtClean="0"/>
              <a:t>-</a:t>
            </a:r>
            <a:r>
              <a:rPr lang="pt-PT" b="1" dirty="0" smtClean="0">
                <a:latin typeface="Times New Roman"/>
                <a:cs typeface="Times New Roman"/>
              </a:rPr>
              <a:t>]</a:t>
            </a:r>
          </a:p>
          <a:p>
            <a:pPr algn="just"/>
            <a:r>
              <a:rPr lang="pt-PT" b="1" dirty="0" smtClean="0">
                <a:latin typeface="Times New Roman"/>
                <a:cs typeface="Times New Roman"/>
              </a:rPr>
              <a:t>[</a:t>
            </a:r>
            <a:r>
              <a:rPr lang="pt-PT" b="1" dirty="0" smtClean="0"/>
              <a:t>+ humano</a:t>
            </a:r>
            <a:r>
              <a:rPr lang="pt-PT" b="1" dirty="0" smtClean="0">
                <a:latin typeface="Times New Roman"/>
                <a:cs typeface="Times New Roman"/>
              </a:rPr>
              <a:t>] </a:t>
            </a:r>
            <a:r>
              <a:rPr lang="pt-PT" dirty="0" smtClean="0">
                <a:latin typeface="Times New Roman"/>
                <a:cs typeface="Times New Roman"/>
              </a:rPr>
              <a:t>– abrange seres animais racionais que na nossa cutura confina aos humanos</a:t>
            </a:r>
          </a:p>
          <a:p>
            <a:pPr algn="just"/>
            <a:r>
              <a:rPr lang="pt-PT" b="1" dirty="0" smtClean="0">
                <a:latin typeface="Times New Roman"/>
                <a:cs typeface="Times New Roman"/>
              </a:rPr>
              <a:t>[</a:t>
            </a:r>
            <a:r>
              <a:rPr lang="pt-PT" b="1" dirty="0" smtClean="0"/>
              <a:t>- humano</a:t>
            </a:r>
            <a:r>
              <a:rPr lang="pt-PT" b="1" dirty="0" smtClean="0">
                <a:latin typeface="Times New Roman"/>
                <a:cs typeface="Times New Roman"/>
              </a:rPr>
              <a:t>]- </a:t>
            </a:r>
            <a:r>
              <a:rPr lang="pt-PT" dirty="0" smtClean="0">
                <a:latin typeface="Times New Roman"/>
                <a:cs typeface="Times New Roman"/>
              </a:rPr>
              <a:t>alberga os animais considerados na nossa cultura irracionais (embora escalarmente).</a:t>
            </a:r>
          </a:p>
          <a:p>
            <a:pPr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36766237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pt-PT" sz="3200" b="1" dirty="0" smtClean="0"/>
              <a:t>A.C.Macário Lopes – análise de casos concretos de campos lexicais e a organização lexical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PT" dirty="0" smtClean="0"/>
              <a:t>os seres vivos podem distinguir-se anatomicamente em dois macrocampos: </a:t>
            </a:r>
            <a:r>
              <a:rPr lang="pt-PT" b="1" dirty="0" smtClean="0">
                <a:latin typeface="Times New Roman"/>
                <a:cs typeface="Times New Roman"/>
              </a:rPr>
              <a:t>[</a:t>
            </a:r>
            <a:r>
              <a:rPr lang="pt-PT" b="1" dirty="0" smtClean="0"/>
              <a:t>+vertebrados</a:t>
            </a:r>
            <a:r>
              <a:rPr lang="pt-PT" b="1" dirty="0" smtClean="0">
                <a:latin typeface="Times New Roman"/>
                <a:cs typeface="Times New Roman"/>
              </a:rPr>
              <a:t>]; </a:t>
            </a:r>
            <a:r>
              <a:rPr lang="pt-PT" b="1" dirty="0" smtClean="0"/>
              <a:t>/ </a:t>
            </a:r>
            <a:r>
              <a:rPr lang="pt-PT" b="1" dirty="0" smtClean="0">
                <a:latin typeface="Times New Roman"/>
                <a:cs typeface="Times New Roman"/>
              </a:rPr>
              <a:t>[</a:t>
            </a:r>
            <a:r>
              <a:rPr lang="pt-PT" b="1" dirty="0" smtClean="0"/>
              <a:t>-vertebrados</a:t>
            </a:r>
            <a:r>
              <a:rPr lang="pt-PT" b="1" dirty="0" smtClean="0">
                <a:latin typeface="Times New Roman"/>
                <a:cs typeface="Times New Roman"/>
              </a:rPr>
              <a:t>]</a:t>
            </a:r>
          </a:p>
          <a:p>
            <a:r>
              <a:rPr lang="pt-PT" b="1" dirty="0" smtClean="0">
                <a:latin typeface="Times New Roman"/>
                <a:cs typeface="Times New Roman"/>
              </a:rPr>
              <a:t>[</a:t>
            </a:r>
            <a:r>
              <a:rPr lang="pt-PT" b="1" dirty="0" smtClean="0"/>
              <a:t>+vertebrados</a:t>
            </a:r>
            <a:r>
              <a:rPr lang="pt-PT" b="1" dirty="0" smtClean="0">
                <a:latin typeface="Times New Roman"/>
                <a:cs typeface="Times New Roman"/>
              </a:rPr>
              <a:t>]- </a:t>
            </a:r>
            <a:r>
              <a:rPr lang="pt-PT" dirty="0" smtClean="0"/>
              <a:t>seres humanos, mamíferos, répteis, peixes, batráquios </a:t>
            </a:r>
          </a:p>
          <a:p>
            <a:r>
              <a:rPr lang="pt-PT" b="1" dirty="0" smtClean="0">
                <a:latin typeface="Times New Roman"/>
                <a:cs typeface="Times New Roman"/>
              </a:rPr>
              <a:t>[</a:t>
            </a:r>
            <a:r>
              <a:rPr lang="pt-PT" b="1" dirty="0" smtClean="0"/>
              <a:t>-vertebrados</a:t>
            </a:r>
            <a:r>
              <a:rPr lang="pt-PT" b="1" dirty="0" smtClean="0">
                <a:latin typeface="Times New Roman"/>
                <a:cs typeface="Times New Roman"/>
              </a:rPr>
              <a:t>] </a:t>
            </a:r>
          </a:p>
          <a:p>
            <a:pPr lvl="1"/>
            <a:r>
              <a:rPr lang="pt-PT" b="1" dirty="0" smtClean="0">
                <a:latin typeface="Times New Roman"/>
                <a:cs typeface="Times New Roman"/>
              </a:rPr>
              <a:t>-</a:t>
            </a:r>
            <a:r>
              <a:rPr lang="pt-PT" i="1" dirty="0" smtClean="0">
                <a:effectLst/>
              </a:rPr>
              <a:t>Insetos</a:t>
            </a:r>
            <a:r>
              <a:rPr lang="pt-PT" dirty="0" smtClean="0">
                <a:effectLst/>
              </a:rPr>
              <a:t>: borboletas,, formigas, abelhas,baratas, moscas, </a:t>
            </a:r>
          </a:p>
          <a:p>
            <a:pPr lvl="1"/>
            <a:r>
              <a:rPr lang="pt-PT" i="1" dirty="0" smtClean="0">
                <a:effectLst/>
              </a:rPr>
              <a:t>Aracnídeos</a:t>
            </a:r>
            <a:r>
              <a:rPr lang="pt-PT" dirty="0" smtClean="0">
                <a:effectLst/>
              </a:rPr>
              <a:t>: aranhas, escorpiões,</a:t>
            </a:r>
          </a:p>
          <a:p>
            <a:pPr lvl="1"/>
            <a:r>
              <a:rPr lang="pt-PT" i="1" dirty="0" smtClean="0">
                <a:effectLst/>
              </a:rPr>
              <a:t>Crustáceos</a:t>
            </a:r>
            <a:r>
              <a:rPr lang="pt-PT" dirty="0" smtClean="0">
                <a:effectLst/>
              </a:rPr>
              <a:t>: caranguejos, lagostas, camarões, siris, cracas, atd.</a:t>
            </a:r>
          </a:p>
          <a:p>
            <a:endParaRPr lang="pt-PT" b="1" dirty="0" smtClean="0">
              <a:latin typeface="Times New Roman"/>
              <a:cs typeface="Times New Roman"/>
            </a:endParaRPr>
          </a:p>
          <a:p>
            <a:endParaRPr lang="pt-PT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7884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pt-PT" b="1" dirty="0" smtClean="0"/>
              <a:t>Campo semântico –definições</a:t>
            </a:r>
            <a:br>
              <a:rPr lang="pt-PT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cs-CZ" dirty="0" smtClean="0"/>
              <a:t>O </a:t>
            </a:r>
            <a:r>
              <a:rPr lang="cs-CZ" dirty="0" err="1" smtClean="0"/>
              <a:t>campo</a:t>
            </a:r>
            <a:r>
              <a:rPr lang="cs-CZ" dirty="0" smtClean="0"/>
              <a:t> </a:t>
            </a:r>
            <a:r>
              <a:rPr lang="cs-CZ" dirty="0" err="1" smtClean="0"/>
              <a:t>semântico</a:t>
            </a:r>
            <a:r>
              <a:rPr lang="cs-CZ" dirty="0" smtClean="0"/>
              <a:t> é, </a:t>
            </a:r>
            <a:r>
              <a:rPr lang="cs-CZ" dirty="0" err="1" smtClean="0"/>
              <a:t>pois</a:t>
            </a:r>
            <a:r>
              <a:rPr lang="cs-CZ" dirty="0" smtClean="0"/>
              <a:t>, </a:t>
            </a:r>
            <a:r>
              <a:rPr lang="cs-CZ" b="1" dirty="0" err="1" smtClean="0"/>
              <a:t>toda</a:t>
            </a:r>
            <a:r>
              <a:rPr lang="cs-CZ" b="1" dirty="0" smtClean="0"/>
              <a:t> a </a:t>
            </a:r>
            <a:r>
              <a:rPr lang="cs-CZ" b="1" dirty="0" err="1" smtClean="0"/>
              <a:t>área</a:t>
            </a:r>
            <a:r>
              <a:rPr lang="cs-CZ" b="1" dirty="0" smtClean="0"/>
              <a:t> de </a:t>
            </a:r>
            <a:r>
              <a:rPr lang="cs-CZ" b="1" dirty="0" err="1" smtClean="0"/>
              <a:t>significação</a:t>
            </a:r>
            <a:r>
              <a:rPr lang="cs-CZ" b="1" dirty="0" smtClean="0"/>
              <a:t> de </a:t>
            </a:r>
            <a:r>
              <a:rPr lang="cs-CZ" b="1" dirty="0" err="1" smtClean="0"/>
              <a:t>uma</a:t>
            </a:r>
            <a:r>
              <a:rPr lang="cs-CZ" b="1" dirty="0" smtClean="0"/>
              <a:t> </a:t>
            </a:r>
            <a:r>
              <a:rPr lang="cs-CZ" b="1" dirty="0" err="1" smtClean="0"/>
              <a:t>palavra</a:t>
            </a:r>
            <a:r>
              <a:rPr lang="cs-CZ" b="1" dirty="0" smtClean="0"/>
              <a:t> ou de um grupo de </a:t>
            </a:r>
            <a:r>
              <a:rPr lang="cs-CZ" b="1" dirty="0" err="1" smtClean="0"/>
              <a:t>palavras</a:t>
            </a:r>
            <a:r>
              <a:rPr lang="cs-CZ" dirty="0" smtClean="0"/>
              <a:t>. </a:t>
            </a:r>
          </a:p>
          <a:p>
            <a:pPr marL="0" indent="0" algn="ctr">
              <a:buNone/>
            </a:pPr>
            <a:r>
              <a:rPr lang="cs-CZ" b="1" i="1" dirty="0" err="1" smtClean="0"/>
              <a:t>Exemplifica</a:t>
            </a:r>
            <a:r>
              <a:rPr lang="pt-PT" b="1" i="1" dirty="0" smtClean="0"/>
              <a:t>ção:</a:t>
            </a:r>
          </a:p>
          <a:p>
            <a:pPr marL="0" indent="0" algn="ctr">
              <a:buNone/>
            </a:pPr>
            <a:r>
              <a:rPr lang="pt-PT" dirty="0" smtClean="0"/>
              <a:t>Descrição d</a:t>
            </a:r>
            <a:r>
              <a:rPr lang="cs-CZ" dirty="0" smtClean="0"/>
              <a:t>o </a:t>
            </a:r>
            <a:r>
              <a:rPr lang="cs-CZ" dirty="0" err="1" smtClean="0"/>
              <a:t>campo</a:t>
            </a:r>
            <a:r>
              <a:rPr lang="cs-CZ" dirty="0" smtClean="0"/>
              <a:t> </a:t>
            </a:r>
            <a:r>
              <a:rPr lang="cs-CZ" dirty="0" err="1" smtClean="0"/>
              <a:t>semântico</a:t>
            </a:r>
            <a:r>
              <a:rPr lang="cs-CZ" dirty="0" smtClean="0"/>
              <a:t> da </a:t>
            </a:r>
            <a:r>
              <a:rPr lang="cs-CZ" dirty="0" err="1" smtClean="0"/>
              <a:t>palavra</a:t>
            </a:r>
            <a:r>
              <a:rPr lang="cs-CZ" dirty="0" smtClean="0"/>
              <a:t> </a:t>
            </a:r>
            <a:r>
              <a:rPr lang="cs-CZ" b="1" dirty="0" err="1" smtClean="0"/>
              <a:t>luva</a:t>
            </a:r>
            <a:r>
              <a:rPr lang="pt-PT" dirty="0" smtClean="0"/>
              <a:t>:</a:t>
            </a:r>
          </a:p>
          <a:p>
            <a:pPr marL="0" indent="0" algn="just">
              <a:buNone/>
            </a:pPr>
            <a:r>
              <a:rPr lang="pt-PT" dirty="0" smtClean="0"/>
              <a:t>(</a:t>
            </a:r>
            <a:r>
              <a:rPr lang="cs-CZ" dirty="0" err="1" smtClean="0"/>
              <a:t>incluiremos</a:t>
            </a:r>
            <a:r>
              <a:rPr lang="cs-CZ" dirty="0" smtClean="0"/>
              <a:t> </a:t>
            </a:r>
            <a:r>
              <a:rPr lang="cs-CZ" dirty="0" err="1" smtClean="0"/>
              <a:t>nele</a:t>
            </a:r>
            <a:r>
              <a:rPr lang="cs-CZ" dirty="0" smtClean="0"/>
              <a:t> </a:t>
            </a:r>
            <a:r>
              <a:rPr lang="cs-CZ" dirty="0" err="1" smtClean="0"/>
              <a:t>todas</a:t>
            </a:r>
            <a:r>
              <a:rPr lang="cs-CZ" dirty="0" smtClean="0"/>
              <a:t> as </a:t>
            </a:r>
            <a:r>
              <a:rPr lang="cs-CZ" dirty="0" err="1" smtClean="0"/>
              <a:t>possibilidades</a:t>
            </a:r>
            <a:r>
              <a:rPr lang="cs-CZ" dirty="0" smtClean="0"/>
              <a:t> </a:t>
            </a:r>
            <a:r>
              <a:rPr lang="cs-CZ" dirty="0" err="1" smtClean="0"/>
              <a:t>semânticas</a:t>
            </a:r>
            <a:r>
              <a:rPr lang="pt-PT" dirty="0" smtClean="0"/>
              <a:t>)</a:t>
            </a:r>
            <a:r>
              <a:rPr lang="cs-CZ" dirty="0" smtClean="0"/>
              <a:t> </a:t>
            </a:r>
            <a:r>
              <a:rPr lang="cs-CZ" b="1" dirty="0" err="1" smtClean="0"/>
              <a:t>luvaria</a:t>
            </a:r>
            <a:endParaRPr lang="pt-PT" b="1" dirty="0" smtClean="0"/>
          </a:p>
          <a:p>
            <a:pPr marL="0" indent="0" algn="ctr">
              <a:buNone/>
            </a:pPr>
            <a:r>
              <a:rPr lang="pt-PT" b="1" dirty="0" smtClean="0"/>
              <a:t>l</a:t>
            </a:r>
            <a:r>
              <a:rPr lang="cs-CZ" b="1" dirty="0" err="1" smtClean="0"/>
              <a:t>uveiro</a:t>
            </a:r>
            <a:r>
              <a:rPr lang="pt-PT" b="1" dirty="0" smtClean="0"/>
              <a:t>/luvista-</a:t>
            </a:r>
            <a:r>
              <a:rPr lang="cs-CZ" dirty="0" smtClean="0"/>
              <a:t>rukavičkář</a:t>
            </a:r>
            <a:endParaRPr lang="pt-PT" b="1" dirty="0" smtClean="0"/>
          </a:p>
          <a:p>
            <a:pPr marL="0" indent="0" algn="ctr">
              <a:buNone/>
            </a:pPr>
            <a:r>
              <a:rPr lang="cs-CZ" b="1" dirty="0" err="1" smtClean="0"/>
              <a:t>assentar</a:t>
            </a:r>
            <a:r>
              <a:rPr lang="cs-CZ" b="1" dirty="0" smtClean="0"/>
              <a:t> </a:t>
            </a:r>
            <a:r>
              <a:rPr lang="cs-CZ" b="1" dirty="0" err="1" smtClean="0"/>
              <a:t>como</a:t>
            </a:r>
            <a:r>
              <a:rPr lang="cs-CZ" b="1" dirty="0" smtClean="0"/>
              <a:t> </a:t>
            </a:r>
            <a:r>
              <a:rPr lang="cs-CZ" b="1" dirty="0" err="1" smtClean="0"/>
              <a:t>uma</a:t>
            </a:r>
            <a:r>
              <a:rPr lang="cs-CZ" b="1" dirty="0" smtClean="0"/>
              <a:t> </a:t>
            </a:r>
            <a:r>
              <a:rPr lang="cs-CZ" b="1" dirty="0" err="1" smtClean="0"/>
              <a:t>luva</a:t>
            </a:r>
            <a:r>
              <a:rPr lang="pt-PT" b="1" dirty="0" smtClean="0"/>
              <a:t>-</a:t>
            </a:r>
            <a:r>
              <a:rPr lang="cs-CZ" dirty="0" smtClean="0"/>
              <a:t>padnout jako ulitý</a:t>
            </a:r>
            <a:endParaRPr lang="pt-PT" dirty="0" smtClean="0"/>
          </a:p>
          <a:p>
            <a:pPr marL="0" indent="0" algn="ctr">
              <a:buNone/>
            </a:pPr>
            <a:r>
              <a:rPr lang="pt-PT" b="1" dirty="0"/>
              <a:t>l</a:t>
            </a:r>
            <a:r>
              <a:rPr lang="cs-CZ" b="1" dirty="0" err="1" smtClean="0"/>
              <a:t>an</a:t>
            </a:r>
            <a:r>
              <a:rPr lang="pt-PT" b="1" dirty="0" smtClean="0"/>
              <a:t>çar </a:t>
            </a:r>
            <a:r>
              <a:rPr lang="cs-CZ" b="1" dirty="0" smtClean="0"/>
              <a:t>a </a:t>
            </a:r>
            <a:r>
              <a:rPr lang="cs-CZ" b="1" dirty="0" err="1" smtClean="0"/>
              <a:t>luva</a:t>
            </a:r>
            <a:r>
              <a:rPr lang="pt-PT" dirty="0" smtClean="0"/>
              <a:t>- provokovat, vy</a:t>
            </a:r>
            <a:r>
              <a:rPr lang="cs-CZ" dirty="0" err="1" smtClean="0"/>
              <a:t>zývat</a:t>
            </a:r>
            <a:endParaRPr lang="cs-CZ" dirty="0" smtClean="0"/>
          </a:p>
          <a:p>
            <a:pPr marL="0" indent="0" algn="ctr">
              <a:buNone/>
            </a:pPr>
            <a:r>
              <a:rPr lang="cs-CZ" b="1" dirty="0" err="1" smtClean="0"/>
              <a:t>com</a:t>
            </a:r>
            <a:r>
              <a:rPr lang="cs-CZ" b="1" dirty="0" smtClean="0"/>
              <a:t> </a:t>
            </a:r>
            <a:r>
              <a:rPr lang="cs-CZ" b="1" dirty="0" err="1" smtClean="0"/>
              <a:t>luvas</a:t>
            </a:r>
            <a:r>
              <a:rPr lang="cs-CZ" b="1" dirty="0" smtClean="0"/>
              <a:t> de </a:t>
            </a:r>
            <a:r>
              <a:rPr lang="cs-CZ" b="1" dirty="0" err="1" smtClean="0"/>
              <a:t>pelica</a:t>
            </a:r>
            <a:r>
              <a:rPr lang="cs-CZ" b="1" dirty="0" smtClean="0"/>
              <a:t> </a:t>
            </a:r>
            <a:r>
              <a:rPr lang="cs-CZ" dirty="0" smtClean="0"/>
              <a:t>– v rukavičkách</a:t>
            </a:r>
            <a:endParaRPr lang="pt-PT" dirty="0" smtClean="0"/>
          </a:p>
          <a:p>
            <a:pPr marL="0" indent="0" algn="ctr">
              <a:buNone/>
            </a:pPr>
            <a:r>
              <a:rPr lang="cs-CZ" b="1" dirty="0" err="1" smtClean="0"/>
              <a:t>escrever</a:t>
            </a:r>
            <a:r>
              <a:rPr lang="cs-CZ" b="1" dirty="0" smtClean="0"/>
              <a:t> </a:t>
            </a:r>
            <a:r>
              <a:rPr lang="cs-CZ" b="1" dirty="0" err="1" smtClean="0"/>
              <a:t>com</a:t>
            </a:r>
            <a:r>
              <a:rPr lang="cs-CZ" b="1" dirty="0" smtClean="0"/>
              <a:t> </a:t>
            </a:r>
            <a:r>
              <a:rPr lang="cs-CZ" b="1" dirty="0" err="1" smtClean="0"/>
              <a:t>luva</a:t>
            </a:r>
            <a:r>
              <a:rPr lang="cs-CZ" b="1" dirty="0" smtClean="0"/>
              <a:t> </a:t>
            </a:r>
            <a:r>
              <a:rPr lang="cs-CZ" b="1" dirty="0" err="1" smtClean="0"/>
              <a:t>branca</a:t>
            </a:r>
            <a:r>
              <a:rPr lang="cs-CZ" dirty="0" smtClean="0"/>
              <a:t>- psát čistým stylem</a:t>
            </a:r>
            <a:endParaRPr lang="pt-PT" dirty="0" smtClean="0"/>
          </a:p>
          <a:p>
            <a:pPr marL="0" indent="0" algn="ctr">
              <a:buNone/>
            </a:pPr>
            <a:r>
              <a:rPr lang="cs-CZ" b="1" dirty="0" err="1" smtClean="0"/>
              <a:t>deitar</a:t>
            </a:r>
            <a:r>
              <a:rPr lang="cs-CZ" b="1" dirty="0" smtClean="0"/>
              <a:t> a </a:t>
            </a:r>
            <a:r>
              <a:rPr lang="cs-CZ" b="1" dirty="0" err="1" smtClean="0"/>
              <a:t>luva</a:t>
            </a:r>
            <a:r>
              <a:rPr lang="pt-PT" dirty="0" smtClean="0"/>
              <a:t>-</a:t>
            </a:r>
            <a:r>
              <a:rPr lang="cs-CZ" dirty="0" smtClean="0"/>
              <a:t>zahodit rukavičky a přejít k činům</a:t>
            </a:r>
            <a:endParaRPr lang="pt-PT" dirty="0" smtClean="0"/>
          </a:p>
          <a:p>
            <a:pPr marL="0" indent="0" algn="ctr">
              <a:buNone/>
            </a:pPr>
            <a:r>
              <a:rPr lang="cs-CZ" b="1" dirty="0" err="1" smtClean="0"/>
              <a:t>macio</a:t>
            </a:r>
            <a:r>
              <a:rPr lang="cs-CZ" b="1" dirty="0" smtClean="0"/>
              <a:t> </a:t>
            </a:r>
            <a:r>
              <a:rPr lang="cs-CZ" b="1" dirty="0" err="1" smtClean="0"/>
              <a:t>como</a:t>
            </a:r>
            <a:r>
              <a:rPr lang="cs-CZ" b="1" dirty="0" smtClean="0"/>
              <a:t> </a:t>
            </a:r>
            <a:r>
              <a:rPr lang="cs-CZ" b="1" dirty="0" err="1" smtClean="0"/>
              <a:t>uma</a:t>
            </a:r>
            <a:r>
              <a:rPr lang="cs-CZ" b="1" dirty="0" smtClean="0"/>
              <a:t> </a:t>
            </a:r>
            <a:r>
              <a:rPr lang="cs-CZ" b="1" dirty="0" err="1" smtClean="0"/>
              <a:t>luva</a:t>
            </a:r>
            <a:r>
              <a:rPr lang="pt-PT" dirty="0" smtClean="0"/>
              <a:t>-</a:t>
            </a:r>
            <a:r>
              <a:rPr lang="cs-CZ" dirty="0" smtClean="0"/>
              <a:t>hebký jako samet </a:t>
            </a:r>
            <a:r>
              <a:rPr lang="pt-PT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628667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pt-PT" sz="3200" b="1" dirty="0" smtClean="0"/>
              <a:t>A.C.Macário Lopes – análise de casos concretos de campos lexicais e a organização lexical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repartição dos mamíferos:</a:t>
            </a:r>
            <a:r>
              <a:rPr lang="pt-PT" b="1" dirty="0" smtClean="0">
                <a:latin typeface="Times New Roman"/>
                <a:cs typeface="Times New Roman"/>
              </a:rPr>
              <a:t>[</a:t>
            </a:r>
            <a:r>
              <a:rPr lang="pt-PT" b="1" dirty="0" smtClean="0"/>
              <a:t>+aquáticos</a:t>
            </a:r>
            <a:r>
              <a:rPr lang="pt-PT" b="1" dirty="0" smtClean="0">
                <a:latin typeface="Times New Roman"/>
                <a:cs typeface="Times New Roman"/>
              </a:rPr>
              <a:t>]; </a:t>
            </a:r>
            <a:r>
              <a:rPr lang="pt-PT" b="1" dirty="0" smtClean="0"/>
              <a:t>/ </a:t>
            </a:r>
            <a:r>
              <a:rPr lang="pt-PT" b="1" dirty="0" smtClean="0">
                <a:latin typeface="Times New Roman"/>
                <a:cs typeface="Times New Roman"/>
              </a:rPr>
              <a:t>[</a:t>
            </a:r>
            <a:r>
              <a:rPr lang="pt-PT" b="1" dirty="0" smtClean="0"/>
              <a:t>-aquáticos</a:t>
            </a:r>
            <a:r>
              <a:rPr lang="pt-PT" b="1" dirty="0" smtClean="0">
                <a:latin typeface="Times New Roman"/>
                <a:cs typeface="Times New Roman"/>
              </a:rPr>
              <a:t>]</a:t>
            </a:r>
          </a:p>
          <a:p>
            <a:r>
              <a:rPr lang="pt-PT" dirty="0" smtClean="0"/>
              <a:t>:</a:t>
            </a:r>
            <a:r>
              <a:rPr lang="pt-PT" b="1" dirty="0" smtClean="0">
                <a:latin typeface="Times New Roman"/>
                <a:cs typeface="Times New Roman"/>
              </a:rPr>
              <a:t>[</a:t>
            </a:r>
            <a:r>
              <a:rPr lang="pt-PT" b="1" dirty="0" smtClean="0"/>
              <a:t>+aquáticos</a:t>
            </a:r>
            <a:r>
              <a:rPr lang="pt-PT" b="1" dirty="0" smtClean="0">
                <a:latin typeface="Times New Roman"/>
                <a:cs typeface="Times New Roman"/>
              </a:rPr>
              <a:t>]: </a:t>
            </a:r>
            <a:r>
              <a:rPr lang="pt-PT" dirty="0" smtClean="0">
                <a:latin typeface="Times New Roman"/>
                <a:cs typeface="Times New Roman"/>
              </a:rPr>
              <a:t>golfinhos, baleias</a:t>
            </a:r>
          </a:p>
          <a:p>
            <a:r>
              <a:rPr lang="pt-PT" dirty="0" smtClean="0"/>
              <a:t>:</a:t>
            </a:r>
            <a:r>
              <a:rPr lang="pt-PT" b="1" dirty="0" smtClean="0">
                <a:latin typeface="Times New Roman"/>
                <a:cs typeface="Times New Roman"/>
              </a:rPr>
              <a:t>[-</a:t>
            </a:r>
            <a:r>
              <a:rPr lang="pt-PT" b="1" dirty="0" smtClean="0"/>
              <a:t>aquáticos</a:t>
            </a:r>
            <a:r>
              <a:rPr lang="pt-PT" b="1" dirty="0" smtClean="0">
                <a:latin typeface="Times New Roman"/>
                <a:cs typeface="Times New Roman"/>
              </a:rPr>
              <a:t>];  </a:t>
            </a:r>
            <a:r>
              <a:rPr lang="pt-PT" dirty="0" smtClean="0">
                <a:latin typeface="Times New Roman"/>
                <a:cs typeface="Times New Roman"/>
              </a:rPr>
              <a:t>cães, hipopótamos</a:t>
            </a:r>
          </a:p>
          <a:p>
            <a:endParaRPr lang="pt-PT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729854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b="1" dirty="0" smtClean="0"/>
              <a:t>propriedades habituais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b="1" i="1" dirty="0" smtClean="0"/>
              <a:t>os hipopótamos</a:t>
            </a:r>
            <a:r>
              <a:rPr lang="pt-PT" dirty="0" smtClean="0"/>
              <a:t> vivem, habitualmente, no </a:t>
            </a:r>
            <a:r>
              <a:rPr lang="pt-PT" b="1" dirty="0" smtClean="0"/>
              <a:t>meio aquático</a:t>
            </a:r>
            <a:r>
              <a:rPr lang="pt-PT" dirty="0" smtClean="0"/>
              <a:t>, mas podem também viver no </a:t>
            </a:r>
            <a:r>
              <a:rPr lang="pt-PT" b="1" dirty="0" smtClean="0"/>
              <a:t>meio não aquático</a:t>
            </a:r>
            <a:r>
              <a:rPr lang="pt-PT" dirty="0" smtClean="0"/>
              <a:t>, não prevalecendo uma situação sobre a outra. Pela não prevalecência de uma situação sobre a outra,ou seja, não podem ser incluídos na classe dos animais exclusivamente aquáticos. Falamos, portante, de uma </a:t>
            </a:r>
            <a:r>
              <a:rPr lang="pt-PT" b="1" dirty="0" smtClean="0"/>
              <a:t>propriedade saliente</a:t>
            </a:r>
            <a:r>
              <a:rPr lang="pt-PT" dirty="0" smtClean="0"/>
              <a:t>, regularmente activa, </a:t>
            </a:r>
            <a:r>
              <a:rPr lang="pt-PT" b="1" dirty="0" smtClean="0"/>
              <a:t>mas não definitória</a:t>
            </a:r>
            <a:r>
              <a:rPr lang="pt-PT" dirty="0" smtClean="0"/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814055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b="1" dirty="0" smtClean="0"/>
              <a:t>propriedades acidentais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PT" dirty="0" smtClean="0"/>
          </a:p>
          <a:p>
            <a:pPr marL="0" indent="0">
              <a:buNone/>
            </a:pPr>
            <a:r>
              <a:rPr lang="pt-PT" dirty="0" smtClean="0"/>
              <a:t>A propriedade acidental de cão = </a:t>
            </a:r>
            <a:r>
              <a:rPr lang="pt-PT" b="1" dirty="0" smtClean="0"/>
              <a:t>a possibilidade </a:t>
            </a:r>
            <a:r>
              <a:rPr lang="pt-PT" dirty="0" smtClean="0"/>
              <a:t>de nadar ou de se mover dentro de água – analogamente ao homem. </a:t>
            </a:r>
          </a:p>
          <a:p>
            <a:pPr marL="0" indent="0">
              <a:buNone/>
            </a:pPr>
            <a:r>
              <a:rPr lang="pt-PT" dirty="0" smtClean="0"/>
              <a:t>a propriedade não é definitória, acessória, acidental.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019635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b="1" dirty="0" smtClean="0"/>
              <a:t>propriedades essenciais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pt-PT" dirty="0" smtClean="0"/>
              <a:t>uma propriedade essencial é comum a toda a classe, não é específica ou exclusiva de nenhum dos representantes do mesmo campo semântico. Também não é definitória da classe, a não ser quando posta por contraste a outra classe: </a:t>
            </a:r>
          </a:p>
          <a:p>
            <a:pPr algn="just"/>
            <a:r>
              <a:rPr lang="pt-PT" dirty="0" smtClean="0"/>
              <a:t>por exemplo: a propriedade de respirar </a:t>
            </a:r>
            <a:r>
              <a:rPr lang="pt-PT" b="1" dirty="0" smtClean="0">
                <a:latin typeface="Times New Roman"/>
                <a:cs typeface="Times New Roman"/>
              </a:rPr>
              <a:t>[</a:t>
            </a:r>
            <a:r>
              <a:rPr lang="pt-PT" b="1" dirty="0" smtClean="0"/>
              <a:t>+respirar</a:t>
            </a:r>
            <a:r>
              <a:rPr lang="pt-PT" b="1" dirty="0" smtClean="0">
                <a:latin typeface="Times New Roman"/>
                <a:cs typeface="Times New Roman"/>
              </a:rPr>
              <a:t>] – </a:t>
            </a:r>
            <a:r>
              <a:rPr lang="pt-PT" dirty="0" smtClean="0">
                <a:latin typeface="Times New Roman"/>
                <a:cs typeface="Times New Roman"/>
              </a:rPr>
              <a:t>não é exclusiva ou específica de nenhum animal, não é definitória da classe animal, a não ser por contraste com a </a:t>
            </a:r>
            <a:r>
              <a:rPr lang="pt-PT" dirty="0" smtClean="0"/>
              <a:t>:</a:t>
            </a:r>
            <a:r>
              <a:rPr lang="pt-PT" dirty="0" smtClean="0">
                <a:latin typeface="Times New Roman"/>
                <a:cs typeface="Times New Roman"/>
              </a:rPr>
              <a:t>[</a:t>
            </a:r>
            <a:r>
              <a:rPr lang="pt-PT" dirty="0" smtClean="0"/>
              <a:t>- animal</a:t>
            </a:r>
            <a:r>
              <a:rPr lang="pt-PT" dirty="0" smtClean="0">
                <a:latin typeface="Times New Roman"/>
                <a:cs typeface="Times New Roman"/>
              </a:rPr>
              <a:t>].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376210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pt-PT" dirty="0" smtClean="0"/>
              <a:t/>
            </a:r>
            <a:br>
              <a:rPr lang="pt-PT" dirty="0" smtClean="0"/>
            </a:br>
            <a:r>
              <a:rPr lang="pt-PT" b="1" dirty="0" smtClean="0"/>
              <a:t>a hierarquia das relações intra-termos</a:t>
            </a:r>
            <a:r>
              <a:rPr lang="pt-PT" dirty="0" smtClean="0"/>
              <a:t/>
            </a:r>
            <a:br>
              <a:rPr lang="pt-PT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PT" dirty="0" smtClean="0"/>
              <a:t>A hierarquia existe entre os </a:t>
            </a:r>
            <a:r>
              <a:rPr lang="pt-PT" b="1" dirty="0" smtClean="0"/>
              <a:t>hipónimos</a:t>
            </a:r>
            <a:r>
              <a:rPr lang="pt-PT" dirty="0" smtClean="0"/>
              <a:t> e </a:t>
            </a:r>
            <a:r>
              <a:rPr lang="pt-PT" b="1" dirty="0" smtClean="0"/>
              <a:t>hiperónimos</a:t>
            </a:r>
            <a:r>
              <a:rPr lang="pt-PT" dirty="0" smtClean="0"/>
              <a:t>:</a:t>
            </a:r>
          </a:p>
          <a:p>
            <a:pPr marL="0" indent="0" algn="ctr">
              <a:buNone/>
            </a:pPr>
            <a:r>
              <a:rPr lang="pt-PT" b="1" dirty="0" smtClean="0">
                <a:solidFill>
                  <a:srgbClr val="00B050"/>
                </a:solidFill>
              </a:rPr>
              <a:t>animal </a:t>
            </a:r>
          </a:p>
          <a:p>
            <a:pPr marL="0" indent="0" algn="ctr">
              <a:buNone/>
            </a:pPr>
            <a:r>
              <a:rPr lang="pt-PT" dirty="0" smtClean="0">
                <a:solidFill>
                  <a:schemeClr val="accent3">
                    <a:lumMod val="75000"/>
                  </a:schemeClr>
                </a:solidFill>
              </a:rPr>
              <a:t>cão, gato, porco, vaca, cavalo</a:t>
            </a:r>
          </a:p>
          <a:p>
            <a:pPr marL="0" indent="0">
              <a:buNone/>
            </a:pPr>
            <a:r>
              <a:rPr lang="pt-PT" dirty="0" smtClean="0"/>
              <a:t>As relações entre os hipónimos são variáveis: (oposição parcial, complementar, de frequência, diatópica: </a:t>
            </a:r>
          </a:p>
          <a:p>
            <a:r>
              <a:rPr lang="pt-PT" dirty="0" smtClean="0">
                <a:solidFill>
                  <a:srgbClr val="92D050"/>
                </a:solidFill>
              </a:rPr>
              <a:t>pardal, pintassilgo, pomba, rola – </a:t>
            </a:r>
            <a:r>
              <a:rPr lang="pt-PT" b="1" dirty="0" smtClean="0">
                <a:solidFill>
                  <a:srgbClr val="92D050"/>
                </a:solidFill>
              </a:rPr>
              <a:t>Europa</a:t>
            </a:r>
          </a:p>
          <a:p>
            <a:r>
              <a:rPr lang="pt-PT" dirty="0" smtClean="0">
                <a:solidFill>
                  <a:srgbClr val="92D050"/>
                </a:solidFill>
              </a:rPr>
              <a:t>arara, catatua,... </a:t>
            </a:r>
            <a:r>
              <a:rPr lang="pt-PT" b="1" dirty="0" smtClean="0">
                <a:solidFill>
                  <a:srgbClr val="92D050"/>
                </a:solidFill>
              </a:rPr>
              <a:t>América</a:t>
            </a:r>
            <a:r>
              <a:rPr lang="pt-PT" dirty="0" smtClean="0"/>
              <a:t>.</a:t>
            </a:r>
          </a:p>
          <a:p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138866066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pt-PT" b="1" dirty="0" smtClean="0"/>
              <a:t>a hierarquia das relações intra-termos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PT" dirty="0" smtClean="0"/>
          </a:p>
          <a:p>
            <a:pPr marL="0" indent="0">
              <a:buNone/>
            </a:pPr>
            <a:endParaRPr lang="pt-PT" dirty="0"/>
          </a:p>
          <a:p>
            <a:pPr marL="0" indent="0">
              <a:buNone/>
            </a:pPr>
            <a:r>
              <a:rPr lang="pt-PT" dirty="0" smtClean="0"/>
              <a:t>A relação entre os co-</a:t>
            </a:r>
            <a:r>
              <a:rPr lang="pt-PT" b="1" dirty="0" smtClean="0"/>
              <a:t>merónimos que fazem parte do corpo, </a:t>
            </a:r>
            <a:r>
              <a:rPr lang="pt-PT" dirty="0" smtClean="0"/>
              <a:t>por exemplo, é de </a:t>
            </a:r>
            <a:r>
              <a:rPr lang="pt-PT" b="1" dirty="0" smtClean="0"/>
              <a:t>diferenciação complementar</a:t>
            </a:r>
            <a:r>
              <a:rPr lang="pt-PT" dirty="0" smtClean="0"/>
              <a:t> o corpo.</a:t>
            </a:r>
          </a:p>
          <a:p>
            <a:pPr marL="0" indent="0" algn="ctr">
              <a:buNone/>
            </a:pPr>
            <a:r>
              <a:rPr lang="pt-PT" b="1" dirty="0" smtClean="0">
                <a:solidFill>
                  <a:srgbClr val="92D050"/>
                </a:solidFill>
              </a:rPr>
              <a:t>corpo</a:t>
            </a:r>
          </a:p>
          <a:p>
            <a:pPr marL="0" indent="0" algn="ctr">
              <a:buNone/>
            </a:pPr>
            <a:r>
              <a:rPr lang="pt-PT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cabeça  tronco perna braço </a:t>
            </a:r>
            <a:endParaRPr lang="pt-PT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136008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b="1" dirty="0" smtClean="0"/>
              <a:t>prototipicidade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noFill/>
          <a:ln>
            <a:solidFill>
              <a:schemeClr val="tx2">
                <a:lumMod val="75000"/>
              </a:schemeClr>
            </a:solidFill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pt-PT" dirty="0" smtClean="0"/>
              <a:t>Em muitos campos lexicais,  há exemplares </a:t>
            </a:r>
            <a:r>
              <a:rPr lang="pt-PT" b="1" dirty="0" smtClean="0"/>
              <a:t>mais</a:t>
            </a:r>
            <a:r>
              <a:rPr lang="pt-PT" dirty="0" smtClean="0"/>
              <a:t> ou </a:t>
            </a:r>
            <a:r>
              <a:rPr lang="pt-PT" b="1" dirty="0" smtClean="0"/>
              <a:t>menos</a:t>
            </a:r>
            <a:r>
              <a:rPr lang="pt-PT" dirty="0" smtClean="0"/>
              <a:t> </a:t>
            </a:r>
            <a:r>
              <a:rPr lang="pt-PT" b="1" dirty="0" smtClean="0"/>
              <a:t>prototípicos</a:t>
            </a:r>
            <a:r>
              <a:rPr lang="pt-PT" dirty="0" smtClean="0"/>
              <a:t>, isto é, mais ou menos representativos. </a:t>
            </a:r>
          </a:p>
          <a:p>
            <a:pPr marL="0" indent="0">
              <a:buNone/>
            </a:pPr>
            <a:endParaRPr lang="pt-PT" dirty="0" smtClean="0"/>
          </a:p>
          <a:p>
            <a:pPr marL="0" indent="0" algn="ctr">
              <a:buNone/>
            </a:pPr>
            <a:r>
              <a:rPr lang="pt-PT" b="1" dirty="0" smtClean="0">
                <a:solidFill>
                  <a:schemeClr val="tx2">
                    <a:lumMod val="75000"/>
                  </a:schemeClr>
                </a:solidFill>
              </a:rPr>
              <a:t>Meios de transporte</a:t>
            </a:r>
            <a:r>
              <a:rPr lang="pt-PT" dirty="0" smtClean="0">
                <a:solidFill>
                  <a:schemeClr val="tx2">
                    <a:lumMod val="75000"/>
                  </a:schemeClr>
                </a:solidFill>
              </a:rPr>
              <a:t>: </a:t>
            </a:r>
          </a:p>
          <a:p>
            <a:pPr marL="0" indent="0" algn="ctr">
              <a:buNone/>
            </a:pPr>
            <a:r>
              <a:rPr lang="pt-PT" i="1" dirty="0" smtClean="0">
                <a:solidFill>
                  <a:schemeClr val="accent2"/>
                </a:solidFill>
              </a:rPr>
              <a:t>o autocarro / a motorizada </a:t>
            </a:r>
          </a:p>
          <a:p>
            <a:pPr marL="0" indent="0" algn="ctr">
              <a:buNone/>
            </a:pPr>
            <a:r>
              <a:rPr lang="pt-PT" dirty="0" smtClean="0">
                <a:solidFill>
                  <a:schemeClr val="accent1">
                    <a:lumMod val="75000"/>
                  </a:schemeClr>
                </a:solidFill>
              </a:rPr>
              <a:t>são os mais próximos da utilização humana = mais representativos=</a:t>
            </a:r>
            <a:r>
              <a:rPr lang="pt-PT" b="1" dirty="0" smtClean="0">
                <a:solidFill>
                  <a:schemeClr val="accent1">
                    <a:lumMod val="75000"/>
                  </a:schemeClr>
                </a:solidFill>
              </a:rPr>
              <a:t>mais prototípicos </a:t>
            </a:r>
          </a:p>
          <a:p>
            <a:pPr marL="0" indent="0" algn="ctr">
              <a:buNone/>
            </a:pPr>
            <a:endParaRPr lang="pt-PT" dirty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marL="0" indent="0" algn="ctr">
              <a:buNone/>
            </a:pPr>
            <a:r>
              <a:rPr lang="pt-PT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do que, por exemplo:</a:t>
            </a:r>
          </a:p>
          <a:p>
            <a:pPr marL="0" indent="0" algn="ctr">
              <a:buNone/>
            </a:pPr>
            <a:r>
              <a:rPr lang="pt-PT" i="1" dirty="0" smtClean="0">
                <a:solidFill>
                  <a:schemeClr val="accent2"/>
                </a:solidFill>
              </a:rPr>
              <a:t>o</a:t>
            </a:r>
            <a:r>
              <a:rPr lang="cs-CZ" i="1" dirty="0" smtClean="0">
                <a:solidFill>
                  <a:schemeClr val="accent2"/>
                </a:solidFill>
              </a:rPr>
              <a:t> el</a:t>
            </a:r>
            <a:r>
              <a:rPr lang="pt-PT" i="1" dirty="0" smtClean="0">
                <a:solidFill>
                  <a:schemeClr val="accent2"/>
                </a:solidFill>
              </a:rPr>
              <a:t>étrico o metro o comboio o acotacarro o avião o barco o navio </a:t>
            </a:r>
            <a:r>
              <a:rPr lang="pt-PT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(utilização coletiva)</a:t>
            </a:r>
          </a:p>
          <a:p>
            <a:pPr marL="0" indent="0" algn="ctr">
              <a:buNone/>
            </a:pPr>
            <a:r>
              <a:rPr lang="pt-PT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a mota de água (utilização individual, de recreio)</a:t>
            </a:r>
            <a:endParaRPr lang="pt-PT" dirty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marL="0" indent="0" algn="ctr">
              <a:buNone/>
            </a:pPr>
            <a:r>
              <a:rPr lang="pt-PT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que são </a:t>
            </a:r>
            <a:r>
              <a:rPr lang="pt-PT" b="1" dirty="0" smtClean="0">
                <a:solidFill>
                  <a:schemeClr val="accent1">
                    <a:lumMod val="75000"/>
                  </a:schemeClr>
                </a:solidFill>
              </a:rPr>
              <a:t>mais prototípicos do que </a:t>
            </a:r>
          </a:p>
          <a:p>
            <a:pPr marL="0" indent="0" algn="ctr">
              <a:buNone/>
            </a:pPr>
            <a:endParaRPr lang="pt-PT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pt-PT" dirty="0" smtClean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marL="0" indent="0" algn="ctr">
              <a:buNone/>
            </a:pPr>
            <a:r>
              <a:rPr lang="pt-PT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os meios de transporte que se encontram </a:t>
            </a:r>
            <a:r>
              <a:rPr lang="pt-PT" b="1" dirty="0" smtClean="0">
                <a:solidFill>
                  <a:schemeClr val="accent1">
                    <a:lumMod val="75000"/>
                  </a:schemeClr>
                </a:solidFill>
              </a:rPr>
              <a:t>na zona extrema da escala</a:t>
            </a:r>
            <a:r>
              <a:rPr lang="pt-PT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, como, por exemplo: </a:t>
            </a:r>
          </a:p>
          <a:p>
            <a:pPr marL="0" indent="0" algn="ctr">
              <a:buNone/>
            </a:pPr>
            <a:r>
              <a:rPr lang="pt-PT" i="1" dirty="0" smtClean="0">
                <a:solidFill>
                  <a:schemeClr val="accent2"/>
                </a:solidFill>
              </a:rPr>
              <a:t>o helicóptero, o zeppelim</a:t>
            </a:r>
            <a:endParaRPr lang="cs-CZ" i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85771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  <a:ln>
            <a:solidFill>
              <a:srgbClr val="C00000"/>
            </a:solidFill>
          </a:ln>
        </p:spPr>
        <p:txBody>
          <a:bodyPr/>
          <a:lstStyle/>
          <a:p>
            <a:r>
              <a:rPr lang="pt-PT" b="1" dirty="0" smtClean="0"/>
              <a:t>meios de transporte - análise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525963"/>
          </a:xfrm>
          <a:noFill/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t-PT" dirty="0" smtClean="0"/>
              <a:t>Os membros de um campos semântico podem estão interligados entre si por uma relação de parecença, de similaridade mais próxima ou contígua:</a:t>
            </a:r>
          </a:p>
          <a:p>
            <a:pPr marL="0" indent="0">
              <a:buNone/>
            </a:pPr>
            <a:endParaRPr lang="pt-PT" dirty="0" smtClean="0"/>
          </a:p>
          <a:p>
            <a:pPr marL="0" indent="0" algn="ctr">
              <a:buNone/>
            </a:pPr>
            <a:r>
              <a:rPr lang="pt-PT" sz="5100" b="1" dirty="0" smtClean="0"/>
              <a:t>ABC D A//B   B//C    C//D</a:t>
            </a:r>
          </a:p>
          <a:p>
            <a:pPr marL="0" indent="0" algn="ctr">
              <a:buNone/>
            </a:pPr>
            <a:endParaRPr lang="pt-PT" b="1" dirty="0" smtClean="0"/>
          </a:p>
          <a:p>
            <a:pPr marL="0" indent="0">
              <a:buNone/>
            </a:pPr>
            <a:r>
              <a:rPr lang="pt-PT" dirty="0" smtClean="0"/>
              <a:t>Podendo, contudo, haver situações em que os representantes do mesmo campo lexical não apresentem as mesmas propriedades: </a:t>
            </a:r>
          </a:p>
          <a:p>
            <a:pPr marL="0" indent="0">
              <a:buNone/>
            </a:pPr>
            <a:endParaRPr lang="pt-PT" dirty="0" smtClean="0"/>
          </a:p>
          <a:p>
            <a:pPr marL="0" indent="0" algn="ctr">
              <a:buNone/>
            </a:pPr>
            <a:r>
              <a:rPr lang="pt-PT" sz="5100" b="1" dirty="0" smtClean="0"/>
              <a:t>A </a:t>
            </a:r>
            <a:r>
              <a:rPr lang="pt-PT" sz="5100" b="1" strike="sngStrike" dirty="0" smtClean="0"/>
              <a:t>//</a:t>
            </a:r>
            <a:r>
              <a:rPr lang="pt-PT" sz="5100" b="1" dirty="0" smtClean="0"/>
              <a:t> C   B </a:t>
            </a:r>
            <a:r>
              <a:rPr lang="pt-PT" sz="5100" b="1" strike="sngStrike" dirty="0"/>
              <a:t>//</a:t>
            </a:r>
            <a:r>
              <a:rPr lang="pt-PT" sz="5100" b="1" dirty="0"/>
              <a:t> </a:t>
            </a:r>
            <a:r>
              <a:rPr lang="pt-PT" sz="5100" b="1" dirty="0" smtClean="0"/>
              <a:t>D</a:t>
            </a:r>
            <a:endParaRPr lang="pt-PT" sz="5100" b="1" dirty="0"/>
          </a:p>
          <a:p>
            <a:pPr marL="0" indent="0" algn="ctr">
              <a:buNone/>
            </a:pPr>
            <a:endParaRPr lang="pt-PT" b="1" dirty="0" smtClean="0"/>
          </a:p>
          <a:p>
            <a:pPr marL="0" indent="0" algn="just">
              <a:buNone/>
            </a:pPr>
            <a:r>
              <a:rPr lang="pt-PT" b="1" dirty="0" smtClean="0"/>
              <a:t>A</a:t>
            </a:r>
            <a:r>
              <a:rPr lang="pt-PT" dirty="0" smtClean="0"/>
              <a:t> pode ter propriedades em comum com </a:t>
            </a:r>
            <a:r>
              <a:rPr lang="pt-PT" b="1" dirty="0" smtClean="0"/>
              <a:t>B</a:t>
            </a:r>
            <a:r>
              <a:rPr lang="pt-PT" dirty="0" smtClean="0"/>
              <a:t>, </a:t>
            </a:r>
            <a:r>
              <a:rPr lang="pt-PT" b="1" dirty="0" smtClean="0"/>
              <a:t>B</a:t>
            </a:r>
            <a:r>
              <a:rPr lang="pt-PT" dirty="0" smtClean="0"/>
              <a:t> pode ter propriedades em comum com </a:t>
            </a:r>
            <a:r>
              <a:rPr lang="pt-PT" b="1" dirty="0" smtClean="0"/>
              <a:t>C</a:t>
            </a:r>
            <a:r>
              <a:rPr lang="pt-PT" dirty="0" smtClean="0"/>
              <a:t>, mas </a:t>
            </a:r>
            <a:r>
              <a:rPr lang="pt-PT" b="1" dirty="0" smtClean="0"/>
              <a:t>A</a:t>
            </a:r>
            <a:r>
              <a:rPr lang="pt-PT" dirty="0" smtClean="0"/>
              <a:t> pode não apresentar as mesmas carterísticas que </a:t>
            </a:r>
            <a:r>
              <a:rPr lang="pt-PT" b="1" dirty="0" smtClean="0"/>
              <a:t>C</a:t>
            </a:r>
            <a:r>
              <a:rPr lang="pt-PT" dirty="0" smtClean="0"/>
              <a:t> e </a:t>
            </a:r>
            <a:r>
              <a:rPr lang="pt-PT" b="1" dirty="0" smtClean="0"/>
              <a:t>B</a:t>
            </a:r>
            <a:r>
              <a:rPr lang="pt-PT" dirty="0" smtClean="0"/>
              <a:t> pode não ter características idênticas a </a:t>
            </a:r>
            <a:r>
              <a:rPr lang="pt-PT" b="1" dirty="0" smtClean="0"/>
              <a:t>D</a:t>
            </a:r>
            <a:r>
              <a:rPr lang="pt-PT" dirty="0" smtClean="0"/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724801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pt-PT" b="1" dirty="0" smtClean="0"/>
              <a:t>Exemplificação das relações entre A,B,C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t-PT" b="1" dirty="0" smtClean="0"/>
              <a:t>comboio, metro, elétrico </a:t>
            </a:r>
          </a:p>
          <a:p>
            <a:pPr marL="0" indent="0" algn="ctr">
              <a:buNone/>
            </a:pPr>
            <a:r>
              <a:rPr lang="pt-PT" b="1" u="sng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comboio e metro </a:t>
            </a:r>
            <a:r>
              <a:rPr lang="pt-PT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podem: </a:t>
            </a:r>
          </a:p>
          <a:p>
            <a:pPr algn="just"/>
            <a:r>
              <a:rPr lang="pt-PT" dirty="0" smtClean="0"/>
              <a:t>ter várias composições e carruagens</a:t>
            </a:r>
          </a:p>
          <a:p>
            <a:pPr algn="just"/>
            <a:r>
              <a:rPr lang="pt-PT" dirty="0" smtClean="0"/>
              <a:t>deslocar-se sobre dois carris ou sobre monocarril</a:t>
            </a:r>
          </a:p>
          <a:p>
            <a:pPr algn="just"/>
            <a:r>
              <a:rPr lang="pt-PT" dirty="0" smtClean="0"/>
              <a:t>são ambos transportes públicos e movidos a energia (elétrica, diesel, gás, carvão)</a:t>
            </a:r>
          </a:p>
          <a:p>
            <a:pPr algn="just"/>
            <a:r>
              <a:rPr lang="pt-PT" dirty="0" smtClean="0"/>
              <a:t>Podem ter alcance interciades ou inter-regiões (mais comum no comboio que no metro)</a:t>
            </a:r>
          </a:p>
          <a:p>
            <a:pPr marL="0" indent="0" algn="just">
              <a:buNone/>
            </a:pPr>
            <a:r>
              <a:rPr lang="pt-PT" dirty="0" smtClean="0"/>
              <a:t>(propriedades que o elétrico não apresenta)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256544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pt-PT" b="1" dirty="0" smtClean="0"/>
              <a:t/>
            </a:r>
            <a:br>
              <a:rPr lang="pt-PT" b="1" dirty="0" smtClean="0"/>
            </a:br>
            <a:r>
              <a:rPr lang="pt-PT" b="1" dirty="0" smtClean="0"/>
              <a:t>Exemplificação </a:t>
            </a:r>
            <a:r>
              <a:rPr lang="pt-PT" b="1" dirty="0"/>
              <a:t>das relações entre A,B,C</a:t>
            </a:r>
            <a:br>
              <a:rPr lang="pt-PT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pt-PT" b="1" dirty="0"/>
              <a:t>comboio, metro, elétrico </a:t>
            </a:r>
          </a:p>
          <a:p>
            <a:pPr marL="0" indent="0" algn="ctr">
              <a:buNone/>
            </a:pPr>
            <a:r>
              <a:rPr lang="pt-PT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comboio e metro </a:t>
            </a:r>
            <a:r>
              <a:rPr lang="pt-PT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distinguem-se por: </a:t>
            </a:r>
            <a:endParaRPr lang="pt-PT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just"/>
            <a:r>
              <a:rPr lang="pt-PT" dirty="0" smtClean="0"/>
              <a:t>a possibilidade de estabelecer ligações entre os países ou intercontinentais</a:t>
            </a:r>
            <a:endParaRPr lang="pt-PT" dirty="0"/>
          </a:p>
          <a:p>
            <a:pPr algn="just"/>
            <a:r>
              <a:rPr lang="pt-PT" dirty="0" smtClean="0"/>
              <a:t> a natureza da rede de relações: </a:t>
            </a:r>
            <a:r>
              <a:rPr lang="pt-PT" b="1" dirty="0" smtClean="0"/>
              <a:t>o metro </a:t>
            </a:r>
            <a:r>
              <a:rPr lang="pt-PT" dirty="0" smtClean="0"/>
              <a:t>conecta uma grande metrópole </a:t>
            </a:r>
            <a:r>
              <a:rPr lang="pt-PT" b="1" dirty="0" smtClean="0"/>
              <a:t>com as cidades satélite</a:t>
            </a:r>
            <a:r>
              <a:rPr lang="pt-PT" dirty="0" smtClean="0"/>
              <a:t> que com ela formam uma zona metropolitana (Porto, Matosinhos, Maia, Gaia, Póvoa de Varzim) </a:t>
            </a:r>
            <a:r>
              <a:rPr lang="pt-PT" b="1" dirty="0" smtClean="0">
                <a:solidFill>
                  <a:srgbClr val="92D050"/>
                </a:solidFill>
              </a:rPr>
              <a:t>//</a:t>
            </a:r>
            <a:r>
              <a:rPr lang="pt-PT" dirty="0" smtClean="0"/>
              <a:t> o elétrico. </a:t>
            </a:r>
            <a:r>
              <a:rPr lang="pt-PT" b="1" dirty="0" smtClean="0"/>
              <a:t>O comboio </a:t>
            </a:r>
            <a:r>
              <a:rPr lang="pt-PT" dirty="0" smtClean="0"/>
              <a:t>conecta algumas das </a:t>
            </a:r>
            <a:r>
              <a:rPr lang="pt-PT" b="1" dirty="0" smtClean="0"/>
              <a:t>cidades mais significativas </a:t>
            </a:r>
            <a:r>
              <a:rPr lang="pt-PT" dirty="0" smtClean="0"/>
              <a:t>do país (Porto, Lisboa, Braga, Faro). </a:t>
            </a:r>
            <a:r>
              <a:rPr lang="pt-PT" b="1" strike="sngStrike" dirty="0" smtClean="0">
                <a:solidFill>
                  <a:srgbClr val="92D050"/>
                </a:solidFill>
              </a:rPr>
              <a:t>//</a:t>
            </a:r>
            <a:r>
              <a:rPr lang="pt-PT" b="1" dirty="0" smtClean="0">
                <a:solidFill>
                  <a:srgbClr val="92D050"/>
                </a:solidFill>
              </a:rPr>
              <a:t> </a:t>
            </a:r>
            <a:r>
              <a:rPr lang="pt-PT" dirty="0" smtClean="0"/>
              <a:t>o elétrico, o metro.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7697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cs-CZ" b="1" dirty="0" err="1" smtClean="0"/>
              <a:t>Fundadores</a:t>
            </a:r>
            <a:r>
              <a:rPr lang="cs-CZ" b="1" dirty="0" smtClean="0"/>
              <a:t> </a:t>
            </a:r>
            <a:r>
              <a:rPr lang="pt-PT" b="1" dirty="0" smtClean="0"/>
              <a:t>e continuadores </a:t>
            </a:r>
            <a:r>
              <a:rPr lang="cs-CZ" b="1" dirty="0" smtClean="0"/>
              <a:t>da </a:t>
            </a:r>
            <a:r>
              <a:rPr lang="cs-CZ" b="1" dirty="0" err="1" smtClean="0"/>
              <a:t>Teoria</a:t>
            </a:r>
            <a:r>
              <a:rPr lang="cs-CZ" b="1" dirty="0" smtClean="0"/>
              <a:t> </a:t>
            </a:r>
            <a:r>
              <a:rPr lang="cs-CZ" b="1" dirty="0" err="1" smtClean="0"/>
              <a:t>dos</a:t>
            </a:r>
            <a:r>
              <a:rPr lang="cs-CZ" b="1" dirty="0" smtClean="0"/>
              <a:t> </a:t>
            </a:r>
            <a:r>
              <a:rPr lang="pt-PT" b="1" dirty="0" smtClean="0"/>
              <a:t>C</a:t>
            </a:r>
            <a:r>
              <a:rPr lang="cs-CZ" b="1" dirty="0" err="1" smtClean="0"/>
              <a:t>ampos</a:t>
            </a:r>
            <a:r>
              <a:rPr lang="cs-CZ" b="1" dirty="0" smtClean="0"/>
              <a:t> </a:t>
            </a:r>
            <a:r>
              <a:rPr lang="pt-PT" b="1" dirty="0" smtClean="0"/>
              <a:t>S</a:t>
            </a:r>
            <a:r>
              <a:rPr lang="cs-CZ" b="1" dirty="0" err="1" smtClean="0"/>
              <a:t>em</a:t>
            </a:r>
            <a:r>
              <a:rPr lang="pt-PT" b="1" dirty="0" smtClean="0"/>
              <a:t>ânticos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 err="1" smtClean="0"/>
              <a:t>Foi</a:t>
            </a:r>
            <a:r>
              <a:rPr lang="cs-CZ" dirty="0" smtClean="0"/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Jost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Trier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e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de-DE" b="1" dirty="0" smtClean="0">
                <a:solidFill>
                  <a:srgbClr val="FF0000"/>
                </a:solidFill>
                <a:effectLst/>
              </a:rPr>
              <a:t>Johann </a:t>
            </a:r>
            <a:r>
              <a:rPr lang="de-DE" b="1" dirty="0" err="1" smtClean="0">
                <a:solidFill>
                  <a:srgbClr val="FF0000"/>
                </a:solidFill>
                <a:effectLst/>
              </a:rPr>
              <a:t>Weisgerber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dirty="0" err="1" smtClean="0"/>
              <a:t>quem</a:t>
            </a:r>
            <a:r>
              <a:rPr lang="cs-CZ" dirty="0" smtClean="0"/>
              <a:t> </a:t>
            </a:r>
            <a:r>
              <a:rPr lang="cs-CZ" dirty="0" err="1" smtClean="0"/>
              <a:t>desenvolveu</a:t>
            </a:r>
            <a:r>
              <a:rPr lang="cs-CZ" dirty="0" smtClean="0"/>
              <a:t> a </a:t>
            </a:r>
            <a:r>
              <a:rPr lang="cs-CZ" dirty="0" err="1" smtClean="0"/>
              <a:t>teoria</a:t>
            </a:r>
            <a:r>
              <a:rPr lang="cs-CZ" dirty="0" smtClean="0"/>
              <a:t> </a:t>
            </a:r>
            <a:r>
              <a:rPr lang="cs-CZ" dirty="0" err="1" smtClean="0"/>
              <a:t>dos</a:t>
            </a:r>
            <a:r>
              <a:rPr lang="cs-CZ" dirty="0" smtClean="0"/>
              <a:t> campos </a:t>
            </a:r>
            <a:r>
              <a:rPr lang="cs-CZ" dirty="0" err="1" smtClean="0"/>
              <a:t>semânticos</a:t>
            </a:r>
            <a:r>
              <a:rPr lang="cs-CZ" dirty="0" smtClean="0"/>
              <a:t>. </a:t>
            </a:r>
            <a:endParaRPr lang="pt-PT" dirty="0"/>
          </a:p>
          <a:p>
            <a:pPr marL="0" indent="0" algn="just">
              <a:buNone/>
            </a:pPr>
            <a:r>
              <a:rPr lang="cs-CZ" dirty="0" smtClean="0"/>
              <a:t>COSERIU, </a:t>
            </a:r>
            <a:r>
              <a:rPr lang="cs-CZ" dirty="0" err="1" smtClean="0"/>
              <a:t>Eugenio</a:t>
            </a:r>
            <a:r>
              <a:rPr lang="cs-CZ" dirty="0" smtClean="0"/>
              <a:t>. </a:t>
            </a:r>
            <a:r>
              <a:rPr lang="pt-PT" dirty="0" smtClean="0"/>
              <a:t> </a:t>
            </a:r>
          </a:p>
          <a:p>
            <a:pPr marL="0" indent="0" algn="just">
              <a:buNone/>
            </a:pPr>
            <a:r>
              <a:rPr lang="cs-CZ" dirty="0" smtClean="0"/>
              <a:t>GECKELER, Horst. </a:t>
            </a:r>
            <a:endParaRPr lang="pt-PT" dirty="0" smtClean="0"/>
          </a:p>
          <a:p>
            <a:pPr marL="0" indent="0" algn="just">
              <a:buNone/>
            </a:pPr>
            <a:r>
              <a:rPr lang="cs-CZ" dirty="0" smtClean="0"/>
              <a:t>SAUSSURE, Ferdinand. </a:t>
            </a:r>
            <a:endParaRPr lang="pt-PT" dirty="0" smtClean="0"/>
          </a:p>
          <a:p>
            <a:pPr marL="0" indent="0" algn="just">
              <a:buNone/>
            </a:pPr>
            <a:r>
              <a:rPr lang="cs-CZ" dirty="0" smtClean="0"/>
              <a:t>TRIER, </a:t>
            </a:r>
            <a:r>
              <a:rPr lang="cs-CZ" dirty="0" err="1" smtClean="0"/>
              <a:t>Jost</a:t>
            </a:r>
            <a:r>
              <a:rPr lang="cs-CZ" dirty="0" smtClean="0"/>
              <a:t>. </a:t>
            </a:r>
            <a:endParaRPr lang="pt-PT" dirty="0" smtClean="0"/>
          </a:p>
          <a:p>
            <a:pPr marL="0" indent="0" algn="just">
              <a:buNone/>
            </a:pPr>
            <a:r>
              <a:rPr lang="cs-CZ" dirty="0" smtClean="0"/>
              <a:t>ULMANN, </a:t>
            </a:r>
            <a:r>
              <a:rPr lang="cs-CZ" dirty="0" err="1" smtClean="0"/>
              <a:t>Stephen</a:t>
            </a:r>
            <a:r>
              <a:rPr lang="cs-CZ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1792609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PT" altLang="cs-CZ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Propriedades g</a:t>
            </a:r>
            <a:r>
              <a:rPr lang="cs-CZ" altLang="cs-CZ" sz="2800" b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erais</a:t>
            </a:r>
            <a:r>
              <a:rPr lang="cs-CZ" altLang="cs-CZ" sz="28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: 1.2, </a:t>
            </a:r>
            <a:r>
              <a:rPr lang="cs-CZ" altLang="cs-CZ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6</a:t>
            </a:r>
            <a:r>
              <a:rPr lang="pt-PT" altLang="cs-CZ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pt-PT" altLang="cs-CZ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pt-PT" altLang="cs-CZ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propriedades </a:t>
            </a:r>
            <a:r>
              <a:rPr lang="cs-CZ" altLang="cs-CZ" sz="2800" b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específic</a:t>
            </a:r>
            <a:r>
              <a:rPr lang="pt-PT" altLang="cs-CZ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as </a:t>
            </a:r>
            <a:r>
              <a:rPr lang="cs-CZ" altLang="cs-CZ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3,5 </a:t>
            </a:r>
            <a:r>
              <a:rPr lang="pt-PT" altLang="cs-CZ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lang="cs-CZ" sz="28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5263863"/>
              </p:ext>
            </p:extLst>
          </p:nvPr>
        </p:nvGraphicFramePr>
        <p:xfrm>
          <a:off x="539552" y="1700808"/>
          <a:ext cx="8208912" cy="388843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672408"/>
                <a:gridCol w="1512168"/>
                <a:gridCol w="1224136"/>
                <a:gridCol w="1800200"/>
              </a:tblGrid>
              <a:tr h="4752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</a:rPr>
                        <a:t>comboio</a:t>
                      </a:r>
                      <a:endParaRPr lang="cs-CZ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2800" dirty="0" smtClean="0">
                          <a:effectLst/>
                        </a:rPr>
                        <a:t>m</a:t>
                      </a:r>
                      <a:r>
                        <a:rPr lang="cs-CZ" sz="2800" dirty="0" err="1" smtClean="0">
                          <a:effectLst/>
                        </a:rPr>
                        <a:t>etro</a:t>
                      </a:r>
                      <a:endParaRPr lang="cs-CZ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</a:rPr>
                        <a:t>elétrico</a:t>
                      </a:r>
                      <a:endParaRPr lang="cs-CZ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752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1.Transporte </a:t>
                      </a:r>
                      <a:r>
                        <a:rPr lang="cs-CZ" sz="2000" dirty="0" err="1">
                          <a:effectLst/>
                        </a:rPr>
                        <a:t>público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600" b="0" dirty="0">
                          <a:effectLst/>
                        </a:rPr>
                        <a:t>+</a:t>
                      </a:r>
                      <a:endParaRPr lang="cs-CZ" sz="3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600" b="0" dirty="0">
                          <a:effectLst/>
                        </a:rPr>
                        <a:t>+</a:t>
                      </a:r>
                      <a:endParaRPr lang="cs-CZ" sz="3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600" b="0">
                          <a:effectLst/>
                        </a:rPr>
                        <a:t>+</a:t>
                      </a:r>
                      <a:endParaRPr lang="cs-CZ" sz="36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752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2.Bicarril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600" b="0">
                          <a:effectLst/>
                        </a:rPr>
                        <a:t>+</a:t>
                      </a:r>
                      <a:endParaRPr lang="cs-CZ" sz="36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600" b="0" dirty="0">
                          <a:effectLst/>
                        </a:rPr>
                        <a:t>+</a:t>
                      </a:r>
                      <a:endParaRPr lang="cs-CZ" sz="3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600" b="0">
                          <a:effectLst/>
                        </a:rPr>
                        <a:t>+</a:t>
                      </a:r>
                      <a:endParaRPr lang="cs-CZ" sz="36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752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3.Monocarril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600" b="0">
                          <a:effectLst/>
                        </a:rPr>
                        <a:t>+</a:t>
                      </a:r>
                      <a:endParaRPr lang="cs-CZ" sz="36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600" b="0" dirty="0">
                          <a:effectLst/>
                        </a:rPr>
                        <a:t>+</a:t>
                      </a:r>
                      <a:endParaRPr lang="cs-CZ" sz="3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600" b="0" dirty="0">
                          <a:effectLst/>
                        </a:rPr>
                        <a:t>-</a:t>
                      </a:r>
                      <a:endParaRPr lang="cs-CZ" sz="3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151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4.Intercontinental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 </a:t>
                      </a:r>
                      <a:r>
                        <a:rPr lang="cs-CZ" sz="2000" dirty="0" err="1" smtClean="0">
                          <a:effectLst/>
                        </a:rPr>
                        <a:t>interpaíses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600" b="0" dirty="0">
                          <a:effectLst/>
                        </a:rPr>
                        <a:t>+</a:t>
                      </a:r>
                      <a:endParaRPr lang="cs-CZ" sz="3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600" b="0" dirty="0">
                          <a:effectLst/>
                        </a:rPr>
                        <a:t>-</a:t>
                      </a:r>
                      <a:endParaRPr lang="cs-CZ" sz="3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600" b="0" dirty="0">
                          <a:effectLst/>
                        </a:rPr>
                        <a:t>-</a:t>
                      </a:r>
                      <a:endParaRPr lang="cs-CZ" sz="3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007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2000" dirty="0" smtClean="0">
                          <a:effectLst/>
                        </a:rPr>
                        <a:t>5</a:t>
                      </a:r>
                      <a:r>
                        <a:rPr lang="cs-CZ" sz="2000" dirty="0" smtClean="0">
                          <a:effectLst/>
                        </a:rPr>
                        <a:t>.</a:t>
                      </a:r>
                      <a:r>
                        <a:rPr lang="cs-CZ" sz="2000" dirty="0" err="1" smtClean="0">
                          <a:effectLst/>
                        </a:rPr>
                        <a:t>Intercidades</a:t>
                      </a:r>
                      <a:r>
                        <a:rPr lang="cs-CZ" sz="2000" dirty="0">
                          <a:effectLst/>
                        </a:rPr>
                        <a:t>, inter-</a:t>
                      </a:r>
                      <a:r>
                        <a:rPr lang="cs-CZ" sz="2000" dirty="0" err="1">
                          <a:effectLst/>
                        </a:rPr>
                        <a:t>regiões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600" b="0" dirty="0">
                          <a:effectLst/>
                        </a:rPr>
                        <a:t>+</a:t>
                      </a:r>
                      <a:endParaRPr lang="cs-CZ" sz="3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600" b="0">
                          <a:effectLst/>
                        </a:rPr>
                        <a:t>+</a:t>
                      </a:r>
                      <a:endParaRPr lang="cs-CZ" sz="36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600" b="0" dirty="0">
                          <a:effectLst/>
                        </a:rPr>
                        <a:t>-</a:t>
                      </a:r>
                      <a:endParaRPr lang="cs-CZ" sz="3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513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2000" dirty="0" smtClean="0">
                          <a:effectLst/>
                        </a:rPr>
                        <a:t>6</a:t>
                      </a:r>
                      <a:r>
                        <a:rPr lang="cs-CZ" sz="2000" dirty="0" smtClean="0">
                          <a:effectLst/>
                        </a:rPr>
                        <a:t>.</a:t>
                      </a:r>
                      <a:r>
                        <a:rPr lang="cs-CZ" sz="2000" dirty="0" err="1" smtClean="0">
                          <a:effectLst/>
                        </a:rPr>
                        <a:t>Urbano</a:t>
                      </a:r>
                      <a:r>
                        <a:rPr lang="cs-CZ" sz="2000" dirty="0">
                          <a:effectLst/>
                        </a:rPr>
                        <a:t>, </a:t>
                      </a:r>
                      <a:r>
                        <a:rPr lang="cs-CZ" sz="2000" dirty="0" err="1">
                          <a:effectLst/>
                        </a:rPr>
                        <a:t>suburbano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600" b="0">
                          <a:effectLst/>
                        </a:rPr>
                        <a:t>+</a:t>
                      </a:r>
                      <a:endParaRPr lang="cs-CZ" sz="36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600" b="0">
                          <a:effectLst/>
                        </a:rPr>
                        <a:t>+</a:t>
                      </a:r>
                      <a:endParaRPr lang="cs-CZ" sz="36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600" b="0" dirty="0">
                          <a:effectLst/>
                        </a:rPr>
                        <a:t>+</a:t>
                      </a:r>
                      <a:endParaRPr lang="cs-CZ" sz="3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6556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pt-PT" b="1" dirty="0" smtClean="0"/>
              <a:t>Propriedade limitada  e a utilidade dos campos semânticos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cs-CZ" dirty="0" smtClean="0"/>
              <a:t> A </a:t>
            </a:r>
            <a:r>
              <a:rPr lang="cs-CZ" dirty="0" err="1" smtClean="0"/>
              <a:t>teoria</a:t>
            </a:r>
            <a:r>
              <a:rPr lang="cs-CZ" dirty="0" smtClean="0"/>
              <a:t> </a:t>
            </a:r>
            <a:r>
              <a:rPr lang="cs-CZ" dirty="0" err="1" smtClean="0"/>
              <a:t>dos</a:t>
            </a:r>
            <a:r>
              <a:rPr lang="cs-CZ" dirty="0" smtClean="0"/>
              <a:t> campos </a:t>
            </a:r>
            <a:r>
              <a:rPr lang="cs-CZ" dirty="0" err="1" smtClean="0"/>
              <a:t>semânticos</a:t>
            </a:r>
            <a:r>
              <a:rPr lang="cs-CZ" dirty="0" smtClean="0"/>
              <a:t> tem-se </a:t>
            </a:r>
            <a:r>
              <a:rPr lang="cs-CZ" dirty="0" err="1" smtClean="0"/>
              <a:t>concentrado</a:t>
            </a:r>
            <a:r>
              <a:rPr lang="cs-CZ" dirty="0" smtClean="0"/>
              <a:t> </a:t>
            </a:r>
            <a:r>
              <a:rPr lang="cs-CZ" dirty="0" err="1" smtClean="0"/>
              <a:t>apenas</a:t>
            </a:r>
            <a:r>
              <a:rPr lang="cs-CZ" dirty="0" smtClean="0"/>
              <a:t> </a:t>
            </a:r>
            <a:r>
              <a:rPr lang="cs-CZ" b="1" dirty="0" err="1" smtClean="0"/>
              <a:t>em</a:t>
            </a:r>
            <a:r>
              <a:rPr lang="cs-CZ" b="1" dirty="0" smtClean="0"/>
              <a:t> </a:t>
            </a:r>
            <a:r>
              <a:rPr lang="cs-CZ" b="1" dirty="0" err="1" smtClean="0"/>
              <a:t>alguns</a:t>
            </a:r>
            <a:r>
              <a:rPr lang="cs-CZ" b="1" dirty="0" smtClean="0"/>
              <a:t> </a:t>
            </a:r>
            <a:r>
              <a:rPr lang="cs-CZ" b="1" dirty="0" err="1" smtClean="0"/>
              <a:t>grupos</a:t>
            </a:r>
            <a:r>
              <a:rPr lang="cs-CZ" b="1" dirty="0" smtClean="0"/>
              <a:t> </a:t>
            </a:r>
            <a:r>
              <a:rPr lang="cs-CZ" b="1" dirty="0" err="1" smtClean="0"/>
              <a:t>bem</a:t>
            </a:r>
            <a:r>
              <a:rPr lang="cs-CZ" b="1" dirty="0" smtClean="0"/>
              <a:t> </a:t>
            </a:r>
            <a:r>
              <a:rPr lang="cs-CZ" b="1" dirty="0" err="1" smtClean="0"/>
              <a:t>definidos</a:t>
            </a:r>
            <a:r>
              <a:rPr lang="cs-CZ" dirty="0" smtClean="0"/>
              <a:t> </a:t>
            </a:r>
            <a:r>
              <a:rPr lang="cs-CZ" dirty="0" err="1" smtClean="0"/>
              <a:t>como</a:t>
            </a:r>
            <a:r>
              <a:rPr lang="cs-CZ" dirty="0" smtClean="0"/>
              <a:t> </a:t>
            </a:r>
            <a:r>
              <a:rPr lang="cs-CZ" i="1" dirty="0" smtClean="0"/>
              <a:t>as </a:t>
            </a:r>
            <a:r>
              <a:rPr lang="cs-CZ" i="1" dirty="0" err="1" smtClean="0"/>
              <a:t>cores</a:t>
            </a:r>
            <a:r>
              <a:rPr lang="cs-CZ" i="1" dirty="0" smtClean="0"/>
              <a:t>, as </a:t>
            </a:r>
            <a:r>
              <a:rPr lang="cs-CZ" i="1" dirty="0" err="1" smtClean="0"/>
              <a:t>relações</a:t>
            </a:r>
            <a:r>
              <a:rPr lang="cs-CZ" i="1" dirty="0" smtClean="0"/>
              <a:t> de </a:t>
            </a:r>
            <a:r>
              <a:rPr lang="cs-CZ" i="1" dirty="0" err="1" smtClean="0"/>
              <a:t>parentesco</a:t>
            </a:r>
            <a:r>
              <a:rPr lang="cs-CZ" i="1" dirty="0" smtClean="0"/>
              <a:t>, as </a:t>
            </a:r>
            <a:r>
              <a:rPr lang="cs-CZ" i="1" dirty="0" err="1" smtClean="0"/>
              <a:t>experiências</a:t>
            </a:r>
            <a:r>
              <a:rPr lang="cs-CZ" i="1" dirty="0" smtClean="0"/>
              <a:t> </a:t>
            </a:r>
            <a:r>
              <a:rPr lang="cs-CZ" i="1" dirty="0" err="1" smtClean="0"/>
              <a:t>religiosas</a:t>
            </a:r>
            <a:r>
              <a:rPr lang="cs-CZ" dirty="0" smtClean="0"/>
              <a:t>, </a:t>
            </a:r>
            <a:r>
              <a:rPr lang="cs-CZ" dirty="0" err="1" smtClean="0"/>
              <a:t>etc</a:t>
            </a:r>
            <a:r>
              <a:rPr lang="cs-CZ" dirty="0" smtClean="0"/>
              <a:t>. </a:t>
            </a:r>
            <a:r>
              <a:rPr lang="pt-PT" dirty="0" smtClean="0"/>
              <a:t> </a:t>
            </a:r>
            <a:r>
              <a:rPr lang="cs-CZ" dirty="0" err="1" smtClean="0"/>
              <a:t>Segundo</a:t>
            </a:r>
            <a:r>
              <a:rPr lang="cs-CZ" dirty="0" smtClean="0"/>
              <a:t> </a:t>
            </a:r>
            <a:r>
              <a:rPr lang="cs-CZ" b="1" dirty="0" err="1" smtClean="0">
                <a:solidFill>
                  <a:srgbClr val="00B050"/>
                </a:solidFill>
              </a:rPr>
              <a:t>Stephen</a:t>
            </a:r>
            <a:r>
              <a:rPr lang="cs-CZ" b="1" dirty="0" smtClean="0">
                <a:solidFill>
                  <a:srgbClr val="00B050"/>
                </a:solidFill>
              </a:rPr>
              <a:t> </a:t>
            </a:r>
            <a:r>
              <a:rPr lang="cs-CZ" b="1" dirty="0" err="1" smtClean="0">
                <a:solidFill>
                  <a:srgbClr val="00B050"/>
                </a:solidFill>
              </a:rPr>
              <a:t>Ullman</a:t>
            </a:r>
            <a:r>
              <a:rPr lang="pt-PT" b="1" dirty="0" smtClean="0">
                <a:solidFill>
                  <a:srgbClr val="00B050"/>
                </a:solidFill>
              </a:rPr>
              <a:t>:</a:t>
            </a:r>
          </a:p>
          <a:p>
            <a:pPr marL="0" indent="0">
              <a:buNone/>
            </a:pPr>
            <a:endParaRPr lang="pt-PT" b="1" dirty="0">
              <a:solidFill>
                <a:srgbClr val="00B050"/>
              </a:solidFill>
            </a:endParaRPr>
          </a:p>
          <a:p>
            <a:pPr algn="just"/>
            <a:r>
              <a:rPr lang="cs-CZ" dirty="0" smtClean="0"/>
              <a:t>“a </a:t>
            </a:r>
            <a:r>
              <a:rPr lang="cs-CZ" dirty="0" err="1" smtClean="0"/>
              <a:t>teoria</a:t>
            </a:r>
            <a:r>
              <a:rPr lang="cs-CZ" dirty="0" smtClean="0"/>
              <a:t> </a:t>
            </a:r>
            <a:r>
              <a:rPr lang="cs-CZ" dirty="0" err="1" smtClean="0"/>
              <a:t>dos</a:t>
            </a:r>
            <a:r>
              <a:rPr lang="cs-CZ" dirty="0" smtClean="0"/>
              <a:t> campos </a:t>
            </a:r>
            <a:r>
              <a:rPr lang="cs-CZ" b="1" dirty="0" err="1" smtClean="0"/>
              <a:t>fornece</a:t>
            </a:r>
            <a:r>
              <a:rPr lang="cs-CZ" b="1" dirty="0" smtClean="0"/>
              <a:t> um </a:t>
            </a:r>
            <a:r>
              <a:rPr lang="cs-CZ" b="1" dirty="0" err="1" smtClean="0"/>
              <a:t>método</a:t>
            </a:r>
            <a:r>
              <a:rPr lang="cs-CZ" b="1" dirty="0" smtClean="0"/>
              <a:t> </a:t>
            </a:r>
            <a:r>
              <a:rPr lang="cs-CZ" b="1" dirty="0" err="1" smtClean="0"/>
              <a:t>valioso</a:t>
            </a:r>
            <a:r>
              <a:rPr lang="cs-CZ" b="1" dirty="0" smtClean="0"/>
              <a:t> </a:t>
            </a:r>
            <a:r>
              <a:rPr lang="cs-CZ" dirty="0" smtClean="0"/>
              <a:t>para </a:t>
            </a:r>
            <a:r>
              <a:rPr lang="cs-CZ" dirty="0" err="1" smtClean="0"/>
              <a:t>abordar</a:t>
            </a:r>
            <a:r>
              <a:rPr lang="cs-CZ" dirty="0" smtClean="0"/>
              <a:t> um </a:t>
            </a:r>
            <a:r>
              <a:rPr lang="cs-CZ" dirty="0" err="1" smtClean="0"/>
              <a:t>problema</a:t>
            </a:r>
            <a:r>
              <a:rPr lang="cs-CZ" dirty="0" smtClean="0"/>
              <a:t> </a:t>
            </a:r>
            <a:r>
              <a:rPr lang="cs-CZ" dirty="0" err="1" smtClean="0"/>
              <a:t>difícil</a:t>
            </a:r>
            <a:r>
              <a:rPr lang="cs-CZ" dirty="0" smtClean="0"/>
              <a:t> mas de </a:t>
            </a:r>
            <a:r>
              <a:rPr lang="cs-CZ" dirty="0" err="1" smtClean="0"/>
              <a:t>crucial</a:t>
            </a:r>
            <a:r>
              <a:rPr lang="cs-CZ" dirty="0" smtClean="0"/>
              <a:t> </a:t>
            </a:r>
            <a:r>
              <a:rPr lang="cs-CZ" dirty="0" err="1" smtClean="0"/>
              <a:t>importância</a:t>
            </a:r>
            <a:r>
              <a:rPr lang="cs-CZ" dirty="0" smtClean="0"/>
              <a:t>: a </a:t>
            </a:r>
            <a:r>
              <a:rPr lang="cs-CZ" dirty="0" err="1" smtClean="0"/>
              <a:t>influência</a:t>
            </a:r>
            <a:r>
              <a:rPr lang="cs-CZ" dirty="0" smtClean="0"/>
              <a:t> da </a:t>
            </a:r>
            <a:r>
              <a:rPr lang="cs-CZ" dirty="0" err="1" smtClean="0"/>
              <a:t>linguagem</a:t>
            </a:r>
            <a:r>
              <a:rPr lang="cs-CZ" dirty="0" smtClean="0"/>
              <a:t> no </a:t>
            </a:r>
            <a:r>
              <a:rPr lang="cs-CZ" dirty="0" err="1" smtClean="0"/>
              <a:t>pensamento</a:t>
            </a:r>
            <a:r>
              <a:rPr lang="cs-CZ" dirty="0" smtClean="0"/>
              <a:t>. Um </a:t>
            </a:r>
            <a:r>
              <a:rPr lang="cs-CZ" dirty="0" err="1" smtClean="0"/>
              <a:t>campo</a:t>
            </a:r>
            <a:r>
              <a:rPr lang="cs-CZ" dirty="0" smtClean="0"/>
              <a:t> </a:t>
            </a:r>
            <a:r>
              <a:rPr lang="cs-CZ" dirty="0" err="1" smtClean="0"/>
              <a:t>semântico</a:t>
            </a:r>
            <a:r>
              <a:rPr lang="cs-CZ" dirty="0" smtClean="0"/>
              <a:t> </a:t>
            </a:r>
            <a:r>
              <a:rPr lang="cs-CZ" dirty="0" err="1" smtClean="0"/>
              <a:t>não</a:t>
            </a:r>
            <a:r>
              <a:rPr lang="cs-CZ" dirty="0" smtClean="0"/>
              <a:t> </a:t>
            </a:r>
            <a:r>
              <a:rPr lang="cs-CZ" b="1" dirty="0" err="1" smtClean="0"/>
              <a:t>reflecte</a:t>
            </a:r>
            <a:r>
              <a:rPr lang="cs-CZ" dirty="0" smtClean="0"/>
              <a:t> </a:t>
            </a:r>
            <a:r>
              <a:rPr lang="cs-CZ" dirty="0" err="1" smtClean="0"/>
              <a:t>apenas</a:t>
            </a:r>
            <a:r>
              <a:rPr lang="cs-CZ" dirty="0" smtClean="0"/>
              <a:t> as </a:t>
            </a:r>
            <a:r>
              <a:rPr lang="cs-CZ" dirty="0" err="1" smtClean="0"/>
              <a:t>ideias</a:t>
            </a:r>
            <a:r>
              <a:rPr lang="cs-CZ" dirty="0" smtClean="0"/>
              <a:t>, os </a:t>
            </a:r>
            <a:r>
              <a:rPr lang="cs-CZ" dirty="0" err="1" smtClean="0"/>
              <a:t>valores</a:t>
            </a:r>
            <a:r>
              <a:rPr lang="cs-CZ" dirty="0" smtClean="0"/>
              <a:t> e as </a:t>
            </a:r>
            <a:r>
              <a:rPr lang="cs-CZ" dirty="0" err="1" smtClean="0"/>
              <a:t>perspectivas</a:t>
            </a:r>
            <a:r>
              <a:rPr lang="cs-CZ" dirty="0" smtClean="0"/>
              <a:t> da </a:t>
            </a:r>
            <a:r>
              <a:rPr lang="cs-CZ" dirty="0" err="1" smtClean="0"/>
              <a:t>sociedade</a:t>
            </a:r>
            <a:r>
              <a:rPr lang="cs-CZ" dirty="0" smtClean="0"/>
              <a:t> </a:t>
            </a:r>
            <a:r>
              <a:rPr lang="cs-CZ" dirty="0" err="1" smtClean="0"/>
              <a:t>contemporânea</a:t>
            </a:r>
            <a:r>
              <a:rPr lang="cs-CZ" dirty="0" smtClean="0"/>
              <a:t>; </a:t>
            </a:r>
            <a:r>
              <a:rPr lang="cs-CZ" b="1" dirty="0" err="1" smtClean="0"/>
              <a:t>cristaliza</a:t>
            </a:r>
            <a:r>
              <a:rPr lang="cs-CZ" b="1" dirty="0" smtClean="0"/>
              <a:t>-as</a:t>
            </a:r>
            <a:r>
              <a:rPr lang="cs-CZ" dirty="0" smtClean="0"/>
              <a:t> e </a:t>
            </a:r>
            <a:r>
              <a:rPr lang="cs-CZ" b="1" dirty="0" smtClean="0"/>
              <a:t>perpetua-as</a:t>
            </a:r>
            <a:r>
              <a:rPr lang="cs-CZ" dirty="0" smtClean="0"/>
              <a:t> </a:t>
            </a:r>
            <a:r>
              <a:rPr lang="cs-CZ" dirty="0" err="1" smtClean="0"/>
              <a:t>também</a:t>
            </a:r>
            <a:r>
              <a:rPr lang="cs-CZ" dirty="0" smtClean="0"/>
              <a:t>; </a:t>
            </a:r>
            <a:r>
              <a:rPr lang="cs-CZ" b="1" dirty="0" err="1" smtClean="0"/>
              <a:t>transmite</a:t>
            </a:r>
            <a:r>
              <a:rPr lang="cs-CZ" dirty="0" smtClean="0"/>
              <a:t> </a:t>
            </a:r>
            <a:r>
              <a:rPr lang="cs-CZ" dirty="0" err="1" smtClean="0"/>
              <a:t>às</a:t>
            </a:r>
            <a:r>
              <a:rPr lang="cs-CZ" dirty="0" smtClean="0"/>
              <a:t> </a:t>
            </a:r>
            <a:r>
              <a:rPr lang="cs-CZ" dirty="0" err="1" smtClean="0"/>
              <a:t>gerações</a:t>
            </a:r>
            <a:r>
              <a:rPr lang="cs-CZ" dirty="0" smtClean="0"/>
              <a:t> </a:t>
            </a:r>
            <a:r>
              <a:rPr lang="cs-CZ" dirty="0" err="1" smtClean="0"/>
              <a:t>vindouras</a:t>
            </a:r>
            <a:r>
              <a:rPr lang="pt-PT" dirty="0" smtClean="0"/>
              <a:t> (budoucí)</a:t>
            </a:r>
            <a:r>
              <a:rPr lang="cs-CZ" dirty="0" smtClean="0"/>
              <a:t> </a:t>
            </a:r>
            <a:r>
              <a:rPr lang="cs-CZ" dirty="0" err="1" smtClean="0"/>
              <a:t>uma</a:t>
            </a:r>
            <a:r>
              <a:rPr lang="cs-CZ" dirty="0" smtClean="0"/>
              <a:t> </a:t>
            </a:r>
            <a:r>
              <a:rPr lang="cs-CZ" dirty="0" err="1" smtClean="0"/>
              <a:t>análise</a:t>
            </a:r>
            <a:r>
              <a:rPr lang="cs-CZ" dirty="0" smtClean="0"/>
              <a:t> já </a:t>
            </a:r>
            <a:r>
              <a:rPr lang="cs-CZ" dirty="0" err="1" smtClean="0"/>
              <a:t>elaborada</a:t>
            </a:r>
            <a:r>
              <a:rPr lang="cs-CZ" dirty="0" smtClean="0"/>
              <a:t> da </a:t>
            </a:r>
            <a:r>
              <a:rPr lang="cs-CZ" dirty="0" err="1" smtClean="0"/>
              <a:t>experiência</a:t>
            </a:r>
            <a:r>
              <a:rPr lang="cs-CZ" dirty="0" smtClean="0"/>
              <a:t> </a:t>
            </a:r>
            <a:r>
              <a:rPr lang="cs-CZ" dirty="0" err="1" smtClean="0"/>
              <a:t>através</a:t>
            </a:r>
            <a:r>
              <a:rPr lang="cs-CZ" dirty="0" smtClean="0"/>
              <a:t> da </a:t>
            </a:r>
            <a:r>
              <a:rPr lang="cs-CZ" dirty="0" err="1" smtClean="0"/>
              <a:t>qual</a:t>
            </a:r>
            <a:r>
              <a:rPr lang="cs-CZ" dirty="0" smtClean="0"/>
              <a:t> </a:t>
            </a:r>
            <a:r>
              <a:rPr lang="cs-CZ" dirty="0" err="1" smtClean="0"/>
              <a:t>será</a:t>
            </a:r>
            <a:r>
              <a:rPr lang="cs-CZ" dirty="0" smtClean="0"/>
              <a:t> </a:t>
            </a:r>
            <a:r>
              <a:rPr lang="cs-CZ" dirty="0" err="1" smtClean="0"/>
              <a:t>visto</a:t>
            </a:r>
            <a:r>
              <a:rPr lang="cs-CZ" dirty="0" smtClean="0"/>
              <a:t> o </a:t>
            </a:r>
            <a:r>
              <a:rPr lang="cs-CZ" dirty="0" err="1" smtClean="0"/>
              <a:t>mundo</a:t>
            </a:r>
            <a:r>
              <a:rPr lang="cs-CZ" dirty="0" smtClean="0"/>
              <a:t>, </a:t>
            </a:r>
            <a:r>
              <a:rPr lang="cs-CZ" dirty="0" err="1" smtClean="0"/>
              <a:t>até</a:t>
            </a:r>
            <a:r>
              <a:rPr lang="cs-CZ" dirty="0" smtClean="0"/>
              <a:t> </a:t>
            </a:r>
            <a:r>
              <a:rPr lang="cs-CZ" dirty="0" err="1" smtClean="0"/>
              <a:t>que</a:t>
            </a:r>
            <a:r>
              <a:rPr lang="cs-CZ" dirty="0" smtClean="0"/>
              <a:t> a </a:t>
            </a:r>
            <a:r>
              <a:rPr lang="cs-CZ" dirty="0" err="1" smtClean="0"/>
              <a:t>análise</a:t>
            </a:r>
            <a:r>
              <a:rPr lang="cs-CZ" dirty="0" smtClean="0"/>
              <a:t> se </a:t>
            </a:r>
            <a:r>
              <a:rPr lang="cs-CZ" dirty="0" err="1" smtClean="0"/>
              <a:t>torne</a:t>
            </a:r>
            <a:r>
              <a:rPr lang="cs-CZ" dirty="0" smtClean="0"/>
              <a:t> </a:t>
            </a:r>
            <a:r>
              <a:rPr lang="cs-CZ" dirty="0" err="1" smtClean="0"/>
              <a:t>tão</a:t>
            </a:r>
            <a:r>
              <a:rPr lang="cs-CZ" dirty="0" smtClean="0"/>
              <a:t> </a:t>
            </a:r>
            <a:r>
              <a:rPr lang="cs-CZ" dirty="0" err="1" smtClean="0"/>
              <a:t>palpavelmente</a:t>
            </a:r>
            <a:r>
              <a:rPr lang="cs-CZ" dirty="0" smtClean="0"/>
              <a:t> </a:t>
            </a:r>
            <a:r>
              <a:rPr lang="cs-CZ" dirty="0" err="1" smtClean="0"/>
              <a:t>inadequada</a:t>
            </a:r>
            <a:r>
              <a:rPr lang="cs-CZ" dirty="0" smtClean="0"/>
              <a:t> e </a:t>
            </a:r>
            <a:r>
              <a:rPr lang="cs-CZ" dirty="0" err="1" smtClean="0"/>
              <a:t>antiquada</a:t>
            </a:r>
            <a:r>
              <a:rPr lang="cs-CZ" dirty="0" smtClean="0"/>
              <a:t> </a:t>
            </a:r>
            <a:r>
              <a:rPr lang="cs-CZ" dirty="0" err="1" smtClean="0"/>
              <a:t>que</a:t>
            </a:r>
            <a:r>
              <a:rPr lang="cs-CZ" dirty="0" smtClean="0"/>
              <a:t> </a:t>
            </a:r>
            <a:r>
              <a:rPr lang="cs-CZ" dirty="0" err="1" smtClean="0"/>
              <a:t>todo</a:t>
            </a:r>
            <a:r>
              <a:rPr lang="cs-CZ" dirty="0" smtClean="0"/>
              <a:t> o </a:t>
            </a:r>
            <a:r>
              <a:rPr lang="cs-CZ" dirty="0" err="1" smtClean="0"/>
              <a:t>campo</a:t>
            </a:r>
            <a:r>
              <a:rPr lang="cs-CZ" dirty="0" smtClean="0"/>
              <a:t> </a:t>
            </a:r>
            <a:r>
              <a:rPr lang="cs-CZ" dirty="0" err="1" smtClean="0"/>
              <a:t>tenha</a:t>
            </a:r>
            <a:r>
              <a:rPr lang="cs-CZ" dirty="0" smtClean="0"/>
              <a:t> de ser </a:t>
            </a:r>
            <a:r>
              <a:rPr lang="cs-CZ" dirty="0" err="1" smtClean="0"/>
              <a:t>refeito</a:t>
            </a:r>
            <a:r>
              <a:rPr lang="cs-CZ" dirty="0" smtClean="0"/>
              <a:t>.»</a:t>
            </a:r>
            <a:r>
              <a:rPr lang="cs-CZ" sz="2000" dirty="0" smtClean="0"/>
              <a:t> </a:t>
            </a:r>
            <a:r>
              <a:rPr lang="pt-PT" sz="2000" dirty="0" smtClean="0"/>
              <a:t>(S</a:t>
            </a:r>
            <a:r>
              <a:rPr lang="cs-CZ" sz="2000" dirty="0" err="1" smtClean="0"/>
              <a:t>emântica</a:t>
            </a:r>
            <a:r>
              <a:rPr lang="cs-CZ" sz="2300" dirty="0" smtClean="0"/>
              <a:t>, 4.ª </a:t>
            </a:r>
            <a:r>
              <a:rPr lang="cs-CZ" sz="2300" dirty="0" err="1" smtClean="0"/>
              <a:t>ed</a:t>
            </a:r>
            <a:r>
              <a:rPr lang="cs-CZ" sz="2300" dirty="0" smtClean="0"/>
              <a:t>., </a:t>
            </a:r>
            <a:r>
              <a:rPr lang="cs-CZ" sz="2300" dirty="0" err="1" smtClean="0"/>
              <a:t>Fundação</a:t>
            </a:r>
            <a:r>
              <a:rPr lang="cs-CZ" sz="2300" dirty="0" smtClean="0"/>
              <a:t> </a:t>
            </a:r>
            <a:r>
              <a:rPr lang="cs-CZ" sz="2300" dirty="0" err="1" smtClean="0"/>
              <a:t>Calouste</a:t>
            </a:r>
            <a:r>
              <a:rPr lang="cs-CZ" sz="2300" dirty="0" smtClean="0"/>
              <a:t> </a:t>
            </a:r>
            <a:r>
              <a:rPr lang="cs-CZ" sz="2300" dirty="0" err="1" smtClean="0"/>
              <a:t>Gulbenkian</a:t>
            </a:r>
            <a:r>
              <a:rPr lang="cs-CZ" sz="2300" dirty="0" smtClean="0"/>
              <a:t>, </a:t>
            </a:r>
            <a:r>
              <a:rPr lang="cs-CZ" sz="2300" dirty="0" err="1" smtClean="0"/>
              <a:t>Lisboa</a:t>
            </a:r>
            <a:r>
              <a:rPr lang="cs-CZ" sz="2300" dirty="0" smtClean="0"/>
              <a:t>, 1977, p. 523.)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63125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cs-CZ" dirty="0" err="1" smtClean="0"/>
              <a:t>campo</a:t>
            </a:r>
            <a:r>
              <a:rPr lang="cs-CZ" dirty="0" smtClean="0"/>
              <a:t> </a:t>
            </a:r>
            <a:r>
              <a:rPr lang="cs-CZ" dirty="0" err="1" smtClean="0"/>
              <a:t>semântico</a:t>
            </a:r>
            <a:r>
              <a:rPr lang="cs-CZ" dirty="0" smtClean="0"/>
              <a:t> de </a:t>
            </a:r>
            <a:r>
              <a:rPr lang="cs-CZ" b="1" i="1" dirty="0" smtClean="0"/>
              <a:t>bola</a:t>
            </a:r>
            <a:r>
              <a:rPr lang="cs-CZ" i="1" dirty="0" smtClean="0"/>
              <a:t>: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cs-CZ" dirty="0"/>
              <a:t> </a:t>
            </a:r>
            <a:r>
              <a:rPr lang="cs-CZ" dirty="0" smtClean="0"/>
              <a:t> </a:t>
            </a:r>
            <a:r>
              <a:rPr lang="cs-CZ" b="1" i="1" dirty="0" smtClean="0"/>
              <a:t>bola</a:t>
            </a:r>
            <a:r>
              <a:rPr lang="cs-CZ" i="1" dirty="0" smtClean="0"/>
              <a:t> </a:t>
            </a:r>
            <a:r>
              <a:rPr lang="cs-CZ" dirty="0"/>
              <a:t>de </a:t>
            </a:r>
            <a:r>
              <a:rPr lang="cs-CZ" dirty="0" err="1" smtClean="0"/>
              <a:t>futebol</a:t>
            </a:r>
            <a:r>
              <a:rPr lang="pt-PT" dirty="0" smtClean="0"/>
              <a:t> </a:t>
            </a:r>
          </a:p>
          <a:p>
            <a:pPr marL="0" indent="0" algn="ctr">
              <a:buNone/>
            </a:pPr>
            <a:r>
              <a:rPr lang="cs-CZ" b="1" i="1" dirty="0" smtClean="0"/>
              <a:t>bola</a:t>
            </a:r>
            <a:r>
              <a:rPr lang="cs-CZ" i="1" dirty="0" smtClean="0"/>
              <a:t> </a:t>
            </a:r>
            <a:r>
              <a:rPr lang="cs-CZ" dirty="0" smtClean="0"/>
              <a:t>de </a:t>
            </a:r>
            <a:r>
              <a:rPr lang="cs-CZ" dirty="0" err="1" smtClean="0"/>
              <a:t>neve</a:t>
            </a:r>
            <a:r>
              <a:rPr lang="cs-CZ" dirty="0" smtClean="0"/>
              <a:t> </a:t>
            </a:r>
            <a:endParaRPr lang="pt-PT" dirty="0" smtClean="0"/>
          </a:p>
          <a:p>
            <a:pPr marL="0" indent="0" algn="ctr">
              <a:buNone/>
            </a:pPr>
            <a:r>
              <a:rPr lang="cs-CZ" b="1" i="1" dirty="0" smtClean="0"/>
              <a:t>bola</a:t>
            </a:r>
            <a:r>
              <a:rPr lang="cs-CZ" i="1" dirty="0" smtClean="0"/>
              <a:t> </a:t>
            </a:r>
            <a:r>
              <a:rPr lang="cs-CZ" dirty="0" smtClean="0"/>
              <a:t>de </a:t>
            </a:r>
            <a:r>
              <a:rPr lang="cs-CZ" dirty="0" err="1" smtClean="0"/>
              <a:t>Berlim</a:t>
            </a:r>
            <a:r>
              <a:rPr lang="pt-PT" dirty="0" smtClean="0"/>
              <a:t>  - koblih</a:t>
            </a:r>
            <a:r>
              <a:rPr lang="cs-CZ" dirty="0"/>
              <a:t/>
            </a:r>
            <a:br>
              <a:rPr lang="cs-CZ" dirty="0"/>
            </a:br>
            <a:r>
              <a:rPr lang="cs-CZ" i="1" dirty="0" err="1" smtClean="0"/>
              <a:t>estás</a:t>
            </a:r>
            <a:r>
              <a:rPr lang="cs-CZ" i="1" dirty="0" smtClean="0"/>
              <a:t> </a:t>
            </a:r>
            <a:r>
              <a:rPr lang="cs-CZ" dirty="0" err="1"/>
              <a:t>uma</a:t>
            </a:r>
            <a:r>
              <a:rPr lang="cs-CZ" dirty="0"/>
              <a:t> </a:t>
            </a:r>
            <a:r>
              <a:rPr lang="cs-CZ" b="1" i="1" dirty="0" smtClean="0"/>
              <a:t>bola</a:t>
            </a:r>
            <a:r>
              <a:rPr lang="cs-CZ" i="1" dirty="0" smtClean="0"/>
              <a:t> </a:t>
            </a:r>
            <a:r>
              <a:rPr lang="pt-PT" dirty="0" smtClean="0"/>
              <a:t>- </a:t>
            </a:r>
          </a:p>
          <a:p>
            <a:pPr marL="0" indent="0" algn="ctr">
              <a:buNone/>
            </a:pPr>
            <a:r>
              <a:rPr lang="cs-CZ" b="1" i="1" dirty="0" smtClean="0"/>
              <a:t>bola</a:t>
            </a:r>
            <a:r>
              <a:rPr lang="cs-CZ" i="1" dirty="0" smtClean="0"/>
              <a:t> </a:t>
            </a:r>
            <a:r>
              <a:rPr lang="pt-PT" dirty="0" smtClean="0"/>
              <a:t>de gude – duhové kuli</a:t>
            </a:r>
            <a:r>
              <a:rPr lang="cs-CZ" dirty="0" smtClean="0"/>
              <a:t>č</a:t>
            </a:r>
            <a:r>
              <a:rPr lang="pt-PT" dirty="0" smtClean="0"/>
              <a:t>ky (hra: berlinde)</a:t>
            </a:r>
          </a:p>
          <a:p>
            <a:pPr marL="0" indent="0" algn="ctr">
              <a:buNone/>
            </a:pPr>
            <a:r>
              <a:rPr lang="cs-CZ" b="1" i="1" dirty="0" smtClean="0"/>
              <a:t>bola</a:t>
            </a:r>
            <a:r>
              <a:rPr lang="cs-CZ" i="1" dirty="0" smtClean="0"/>
              <a:t> </a:t>
            </a:r>
            <a:r>
              <a:rPr lang="pt-PT" dirty="0" smtClean="0"/>
              <a:t>de cristal</a:t>
            </a:r>
            <a:r>
              <a:rPr lang="cs-CZ" dirty="0" smtClean="0"/>
              <a:t> </a:t>
            </a:r>
            <a:endParaRPr lang="pt-PT" dirty="0" smtClean="0"/>
          </a:p>
          <a:p>
            <a:pPr marL="0" indent="0" algn="ctr">
              <a:buNone/>
            </a:pPr>
            <a:r>
              <a:rPr lang="cs-CZ" b="1" i="1" dirty="0" smtClean="0"/>
              <a:t>bola</a:t>
            </a:r>
            <a:r>
              <a:rPr lang="cs-CZ" i="1" dirty="0" smtClean="0"/>
              <a:t> </a:t>
            </a:r>
            <a:r>
              <a:rPr lang="cs-CZ" dirty="0" smtClean="0"/>
              <a:t>o</a:t>
            </a:r>
            <a:r>
              <a:rPr lang="pt-PT" dirty="0" smtClean="0"/>
              <a:t> da </a:t>
            </a:r>
            <a:r>
              <a:rPr lang="pt-PT" i="1" dirty="0" smtClean="0"/>
              <a:t>bola</a:t>
            </a:r>
            <a:r>
              <a:rPr lang="cs-CZ" i="1" dirty="0" smtClean="0"/>
              <a:t> </a:t>
            </a:r>
            <a:endParaRPr lang="pt-PT" i="1" dirty="0" smtClean="0"/>
          </a:p>
          <a:p>
            <a:pPr marL="0" indent="0" algn="ctr">
              <a:buNone/>
            </a:pPr>
            <a:r>
              <a:rPr lang="pt-PT" dirty="0" smtClean="0"/>
              <a:t>não ir</a:t>
            </a:r>
            <a:r>
              <a:rPr lang="cs-CZ" dirty="0" smtClean="0"/>
              <a:t> </a:t>
            </a:r>
            <a:r>
              <a:rPr lang="pt-PT" dirty="0" smtClean="0"/>
              <a:t>à </a:t>
            </a:r>
            <a:r>
              <a:rPr lang="cs-CZ" b="1" i="1" dirty="0" smtClean="0"/>
              <a:t>bola</a:t>
            </a:r>
            <a:r>
              <a:rPr lang="cs-CZ" i="1" dirty="0" smtClean="0"/>
              <a:t> </a:t>
            </a:r>
            <a:r>
              <a:rPr lang="pt-PT" dirty="0" smtClean="0"/>
              <a:t>com  alguém - nemít koho rád</a:t>
            </a:r>
          </a:p>
          <a:p>
            <a:pPr marL="0" indent="0" algn="ctr">
              <a:buNone/>
            </a:pPr>
            <a:r>
              <a:rPr lang="pt-PT" dirty="0" smtClean="0"/>
              <a:t> </a:t>
            </a:r>
            <a:r>
              <a:rPr lang="pt-PT" i="1" dirty="0" smtClean="0"/>
              <a:t>Ora, </a:t>
            </a:r>
            <a:r>
              <a:rPr lang="cs-CZ" b="1" i="1" dirty="0" smtClean="0"/>
              <a:t>bolas</a:t>
            </a:r>
            <a:r>
              <a:rPr lang="pt-PT" i="1" dirty="0" smtClean="0"/>
              <a:t>! Hrome, sakra!</a:t>
            </a:r>
          </a:p>
          <a:p>
            <a:pPr marL="0" indent="0" algn="ctr">
              <a:buNone/>
            </a:pPr>
            <a:r>
              <a:rPr lang="cs-CZ" i="1" dirty="0" smtClean="0"/>
              <a:t>c</a:t>
            </a:r>
            <a:r>
              <a:rPr lang="pt-PT" i="1" dirty="0" smtClean="0"/>
              <a:t>omer </a:t>
            </a:r>
            <a:r>
              <a:rPr lang="cs-CZ" b="1" i="1" dirty="0" smtClean="0"/>
              <a:t>bola</a:t>
            </a:r>
            <a:r>
              <a:rPr lang="cs-CZ" i="1" dirty="0" smtClean="0"/>
              <a:t> </a:t>
            </a:r>
            <a:r>
              <a:rPr lang="pt-PT" i="1" dirty="0" smtClean="0"/>
              <a:t>– nechat se podplatit</a:t>
            </a:r>
          </a:p>
          <a:p>
            <a:pPr marL="0" indent="0" algn="ctr">
              <a:buNone/>
            </a:pPr>
            <a:r>
              <a:rPr lang="pt-PT" i="1" dirty="0" smtClean="0"/>
              <a:t>dar tratos á </a:t>
            </a:r>
            <a:r>
              <a:rPr lang="cs-CZ" b="1" i="1" dirty="0" smtClean="0"/>
              <a:t>bola</a:t>
            </a:r>
            <a:r>
              <a:rPr lang="cs-CZ" i="1" dirty="0" smtClean="0"/>
              <a:t> </a:t>
            </a:r>
            <a:r>
              <a:rPr lang="pt-PT" i="1" dirty="0" smtClean="0"/>
              <a:t>– lámat si hlavu s </a:t>
            </a:r>
            <a:r>
              <a:rPr lang="cs-CZ" i="1" dirty="0" smtClean="0"/>
              <a:t>čím</a:t>
            </a:r>
            <a:endParaRPr lang="pt-PT" i="1" dirty="0" smtClean="0"/>
          </a:p>
          <a:p>
            <a:pPr marL="0" indent="0" algn="ctr">
              <a:buNone/>
            </a:pPr>
            <a:r>
              <a:rPr lang="cs-CZ" i="1" dirty="0" smtClean="0"/>
              <a:t>e</a:t>
            </a:r>
            <a:r>
              <a:rPr lang="pt-PT" i="1" dirty="0" smtClean="0"/>
              <a:t>star com a </a:t>
            </a:r>
            <a:r>
              <a:rPr lang="cs-CZ" b="1" i="1" dirty="0" smtClean="0"/>
              <a:t>bola</a:t>
            </a:r>
            <a:r>
              <a:rPr lang="cs-CZ" i="1" dirty="0" smtClean="0"/>
              <a:t> </a:t>
            </a:r>
            <a:r>
              <a:rPr lang="pt-PT" i="1" dirty="0" smtClean="0"/>
              <a:t>branca – mít z pekla </a:t>
            </a:r>
          </a:p>
          <a:p>
            <a:pPr marL="0" indent="0" algn="ctr">
              <a:buNone/>
            </a:pPr>
            <a:r>
              <a:rPr lang="cs-CZ" i="1" dirty="0" smtClean="0"/>
              <a:t>n</a:t>
            </a:r>
            <a:r>
              <a:rPr lang="pt-PT" i="1" dirty="0" smtClean="0"/>
              <a:t>ão dar a </a:t>
            </a:r>
            <a:r>
              <a:rPr lang="cs-CZ" b="1" i="1" dirty="0" smtClean="0"/>
              <a:t>bola</a:t>
            </a:r>
            <a:r>
              <a:rPr lang="cs-CZ" i="1" dirty="0" smtClean="0"/>
              <a:t> -</a:t>
            </a:r>
            <a:r>
              <a:rPr lang="pt-PT" i="1" dirty="0" smtClean="0"/>
              <a:t> nev</a:t>
            </a:r>
            <a:r>
              <a:rPr lang="cs-CZ" i="1" dirty="0" smtClean="0"/>
              <a:t>ě</a:t>
            </a:r>
            <a:r>
              <a:rPr lang="pt-PT" i="1" dirty="0" smtClean="0"/>
              <a:t>novat pozornost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7270833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marL="0" indent="0"/>
            <a:r>
              <a:rPr lang="cs-CZ" dirty="0" err="1" smtClean="0"/>
              <a:t>Campo</a:t>
            </a:r>
            <a:r>
              <a:rPr lang="cs-CZ" dirty="0" smtClean="0"/>
              <a:t> </a:t>
            </a:r>
            <a:r>
              <a:rPr lang="cs-CZ" dirty="0" err="1" smtClean="0"/>
              <a:t>semântico</a:t>
            </a:r>
            <a:r>
              <a:rPr lang="cs-CZ" dirty="0" smtClean="0"/>
              <a:t> de </a:t>
            </a:r>
            <a:r>
              <a:rPr lang="cs-CZ" b="1" i="1" dirty="0" err="1" smtClean="0"/>
              <a:t>morte</a:t>
            </a:r>
            <a:r>
              <a:rPr lang="cs-CZ" i="1" dirty="0" smtClean="0"/>
              <a:t>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328592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endParaRPr lang="cs-CZ" sz="3800" i="1" dirty="0" smtClean="0"/>
          </a:p>
          <a:p>
            <a:pPr marL="0" indent="0" algn="ctr">
              <a:buNone/>
            </a:pPr>
            <a:r>
              <a:rPr lang="cs-CZ" sz="3800" dirty="0" err="1" smtClean="0"/>
              <a:t>bater</a:t>
            </a:r>
            <a:r>
              <a:rPr lang="cs-CZ" sz="3800" dirty="0" smtClean="0"/>
              <a:t> </a:t>
            </a:r>
            <a:r>
              <a:rPr lang="cs-CZ" sz="3800" dirty="0"/>
              <a:t>a </a:t>
            </a:r>
            <a:r>
              <a:rPr lang="cs-CZ" sz="3800" dirty="0" smtClean="0"/>
              <a:t>bota</a:t>
            </a:r>
          </a:p>
          <a:p>
            <a:pPr marL="0" indent="0" algn="ctr">
              <a:buNone/>
            </a:pPr>
            <a:r>
              <a:rPr lang="cs-CZ" sz="3800" dirty="0" err="1" smtClean="0"/>
              <a:t>bater</a:t>
            </a:r>
            <a:r>
              <a:rPr lang="cs-CZ" sz="3800" dirty="0" smtClean="0"/>
              <a:t> as </a:t>
            </a:r>
            <a:r>
              <a:rPr lang="cs-CZ" sz="3800" dirty="0" err="1" smtClean="0"/>
              <a:t>pentufas</a:t>
            </a:r>
            <a:r>
              <a:rPr lang="cs-CZ" sz="3800" dirty="0" smtClean="0"/>
              <a:t/>
            </a:r>
            <a:br>
              <a:rPr lang="cs-CZ" sz="3800" dirty="0" smtClean="0"/>
            </a:br>
            <a:r>
              <a:rPr lang="cs-CZ" sz="3800" dirty="0" err="1" smtClean="0"/>
              <a:t>partir</a:t>
            </a:r>
            <a:endParaRPr lang="cs-CZ" sz="3800" dirty="0" smtClean="0"/>
          </a:p>
          <a:p>
            <a:pPr marL="0" indent="0" algn="ctr">
              <a:buNone/>
            </a:pPr>
            <a:r>
              <a:rPr lang="cs-CZ" sz="3800" dirty="0" err="1" smtClean="0"/>
              <a:t>falecer</a:t>
            </a:r>
            <a:r>
              <a:rPr lang="cs-CZ" sz="3800" dirty="0" smtClean="0"/>
              <a:t> </a:t>
            </a:r>
          </a:p>
          <a:p>
            <a:pPr marL="0" indent="0" algn="ctr">
              <a:buNone/>
            </a:pPr>
            <a:r>
              <a:rPr lang="cs-CZ" sz="3800" dirty="0" err="1" smtClean="0"/>
              <a:t>ir</a:t>
            </a:r>
            <a:r>
              <a:rPr lang="cs-CZ" sz="3800" dirty="0" smtClean="0"/>
              <a:t> </a:t>
            </a:r>
            <a:r>
              <a:rPr lang="cs-CZ" sz="3800" dirty="0" err="1"/>
              <a:t>desta</a:t>
            </a:r>
            <a:r>
              <a:rPr lang="cs-CZ" sz="3800" dirty="0"/>
              <a:t> </a:t>
            </a:r>
            <a:r>
              <a:rPr lang="cs-CZ" sz="3800" dirty="0" smtClean="0"/>
              <a:t>para </a:t>
            </a:r>
            <a:r>
              <a:rPr lang="cs-CZ" sz="3800" dirty="0" err="1" smtClean="0"/>
              <a:t>melhor</a:t>
            </a:r>
            <a:r>
              <a:rPr lang="cs-CZ" sz="3800" dirty="0" smtClean="0"/>
              <a:t>  </a:t>
            </a:r>
          </a:p>
          <a:p>
            <a:pPr marL="0" indent="0" algn="ctr">
              <a:buNone/>
            </a:pPr>
            <a:r>
              <a:rPr lang="cs-CZ" sz="3800" dirty="0" smtClean="0"/>
              <a:t>dar </a:t>
            </a:r>
            <a:r>
              <a:rPr lang="cs-CZ" sz="3800" dirty="0"/>
              <a:t>o </a:t>
            </a:r>
            <a:r>
              <a:rPr lang="cs-CZ" sz="3800" dirty="0" err="1" smtClean="0"/>
              <a:t>badagaio</a:t>
            </a:r>
            <a:r>
              <a:rPr lang="cs-CZ" sz="3800" dirty="0" smtClean="0"/>
              <a:t> - omdlít</a:t>
            </a:r>
          </a:p>
          <a:p>
            <a:pPr marL="0" indent="0" algn="ctr">
              <a:buNone/>
            </a:pPr>
            <a:r>
              <a:rPr lang="cs-CZ" sz="3800" dirty="0" smtClean="0"/>
              <a:t> </a:t>
            </a:r>
            <a:r>
              <a:rPr lang="cs-CZ" sz="3800" dirty="0" err="1" smtClean="0"/>
              <a:t>apagar</a:t>
            </a:r>
            <a:r>
              <a:rPr lang="cs-CZ" sz="3800" dirty="0" smtClean="0"/>
              <a:t>-se</a:t>
            </a:r>
          </a:p>
          <a:p>
            <a:pPr marL="0" indent="0" algn="ctr">
              <a:buNone/>
            </a:pPr>
            <a:r>
              <a:rPr lang="pt-PT" sz="3800" dirty="0" smtClean="0"/>
              <a:t>às portas da </a:t>
            </a:r>
            <a:r>
              <a:rPr lang="pt-PT" sz="3800" b="1" i="1" dirty="0" smtClean="0"/>
              <a:t>morte</a:t>
            </a:r>
            <a:r>
              <a:rPr lang="pt-PT" sz="3800" i="1" dirty="0" smtClean="0"/>
              <a:t> </a:t>
            </a:r>
            <a:r>
              <a:rPr lang="pt-PT" sz="3800" dirty="0" smtClean="0"/>
              <a:t>– na pokraji smrti</a:t>
            </a:r>
          </a:p>
          <a:p>
            <a:pPr marL="0" indent="0" algn="ctr">
              <a:buNone/>
            </a:pPr>
            <a:r>
              <a:rPr lang="cs-CZ" sz="3800" dirty="0" smtClean="0"/>
              <a:t>o</a:t>
            </a:r>
            <a:r>
              <a:rPr lang="pt-PT" sz="3800" dirty="0" smtClean="0"/>
              <a:t>diar de </a:t>
            </a:r>
            <a:r>
              <a:rPr lang="pt-PT" sz="3800" b="1" i="1" dirty="0" smtClean="0"/>
              <a:t>morte</a:t>
            </a:r>
            <a:r>
              <a:rPr lang="pt-PT" sz="3800" i="1" dirty="0" smtClean="0"/>
              <a:t> –</a:t>
            </a:r>
            <a:r>
              <a:rPr lang="pt-PT" sz="3800" dirty="0" smtClean="0"/>
              <a:t>nenávidet  k smrti</a:t>
            </a:r>
          </a:p>
          <a:p>
            <a:pPr marL="0" indent="0" algn="ctr">
              <a:buNone/>
            </a:pPr>
            <a:r>
              <a:rPr lang="cs-CZ" sz="3800" dirty="0" smtClean="0"/>
              <a:t>e</a:t>
            </a:r>
            <a:r>
              <a:rPr lang="pt-PT" sz="3800" dirty="0" smtClean="0"/>
              <a:t>star às portas da </a:t>
            </a:r>
            <a:r>
              <a:rPr lang="pt-PT" sz="3800" b="1" i="1" dirty="0" smtClean="0"/>
              <a:t>morte</a:t>
            </a:r>
            <a:r>
              <a:rPr lang="pt-PT" sz="3800" i="1" dirty="0" smtClean="0"/>
              <a:t> – </a:t>
            </a:r>
            <a:r>
              <a:rPr lang="pt-PT" sz="3800" dirty="0" smtClean="0"/>
              <a:t>být nasmrtelné posteli</a:t>
            </a:r>
          </a:p>
          <a:p>
            <a:pPr marL="0" indent="0" algn="ctr">
              <a:buNone/>
            </a:pPr>
            <a:r>
              <a:rPr lang="cs-CZ" sz="3800" dirty="0" smtClean="0"/>
              <a:t>p</a:t>
            </a:r>
            <a:r>
              <a:rPr lang="pt-PT" sz="3800" dirty="0" smtClean="0"/>
              <a:t>ena de </a:t>
            </a:r>
            <a:r>
              <a:rPr lang="pt-PT" sz="3800" b="1" i="1" dirty="0" smtClean="0"/>
              <a:t>morte</a:t>
            </a:r>
            <a:r>
              <a:rPr lang="pt-PT" sz="3800" i="1" dirty="0" smtClean="0"/>
              <a:t> – </a:t>
            </a:r>
            <a:r>
              <a:rPr lang="pt-PT" sz="3800" dirty="0" smtClean="0"/>
              <a:t>trest smrti</a:t>
            </a:r>
          </a:p>
          <a:p>
            <a:pPr marL="0" indent="0" algn="ctr">
              <a:buNone/>
            </a:pPr>
            <a:r>
              <a:rPr lang="cs-CZ" sz="3800" dirty="0" smtClean="0"/>
              <a:t>s</a:t>
            </a:r>
            <a:r>
              <a:rPr lang="pt-PT" sz="3800" dirty="0" smtClean="0"/>
              <a:t>er de </a:t>
            </a:r>
            <a:r>
              <a:rPr lang="pt-PT" sz="3800" b="1" i="1" dirty="0" smtClean="0"/>
              <a:t>morte</a:t>
            </a:r>
            <a:r>
              <a:rPr lang="pt-PT" sz="3800" i="1" dirty="0" smtClean="0"/>
              <a:t> – </a:t>
            </a:r>
            <a:r>
              <a:rPr lang="pt-PT" sz="3800" dirty="0" smtClean="0"/>
              <a:t>být hrozný</a:t>
            </a:r>
          </a:p>
          <a:p>
            <a:pPr marL="0" indent="0" algn="ctr">
              <a:buNone/>
            </a:pPr>
            <a:r>
              <a:rPr lang="cs-CZ" sz="3800" dirty="0" smtClean="0"/>
              <a:t>s</a:t>
            </a:r>
            <a:r>
              <a:rPr lang="pt-PT" sz="3800" dirty="0" smtClean="0"/>
              <a:t>ilêncio de</a:t>
            </a:r>
            <a:r>
              <a:rPr lang="pt-PT" sz="3800" i="1" dirty="0" smtClean="0"/>
              <a:t> </a:t>
            </a:r>
            <a:r>
              <a:rPr lang="pt-PT" sz="3800" b="1" i="1" dirty="0" smtClean="0"/>
              <a:t>morte</a:t>
            </a:r>
            <a:r>
              <a:rPr lang="pt-PT" sz="3800" i="1" dirty="0" smtClean="0"/>
              <a:t> – </a:t>
            </a:r>
            <a:r>
              <a:rPr lang="pt-PT" sz="3800" dirty="0" smtClean="0"/>
              <a:t>hrobové ticho</a:t>
            </a:r>
          </a:p>
          <a:p>
            <a:pPr marL="0" indent="0" algn="ctr">
              <a:buNone/>
            </a:pPr>
            <a:r>
              <a:rPr lang="pt-PT" sz="3800" b="1" i="1" dirty="0" smtClean="0"/>
              <a:t>morte</a:t>
            </a:r>
            <a:r>
              <a:rPr lang="pt-PT" sz="3800" i="1" dirty="0" smtClean="0"/>
              <a:t> </a:t>
            </a:r>
            <a:r>
              <a:rPr lang="pt-PT" sz="3800" dirty="0" smtClean="0"/>
              <a:t>macaco</a:t>
            </a:r>
            <a:r>
              <a:rPr lang="pt-PT" sz="3800" i="1" dirty="0" smtClean="0"/>
              <a:t> – </a:t>
            </a:r>
            <a:r>
              <a:rPr lang="pt-PT" sz="3800" dirty="0" smtClean="0"/>
              <a:t>ned</a:t>
            </a:r>
            <a:r>
              <a:rPr lang="cs-CZ" sz="3800" dirty="0" err="1" smtClean="0"/>
              <a:t>ůstojná</a:t>
            </a:r>
            <a:r>
              <a:rPr lang="cs-CZ" sz="3800" dirty="0" smtClean="0"/>
              <a:t> smrt</a:t>
            </a:r>
            <a:endParaRPr lang="pt-PT" sz="3800" dirty="0" smtClean="0"/>
          </a:p>
          <a:p>
            <a:pPr marL="0" indent="0" algn="ctr">
              <a:buNone/>
            </a:pPr>
            <a:r>
              <a:rPr lang="pt-PT" sz="3800" b="1" i="1" dirty="0" smtClean="0"/>
              <a:t>morte</a:t>
            </a:r>
            <a:r>
              <a:rPr lang="pt-PT" sz="3800" i="1" dirty="0" smtClean="0"/>
              <a:t> </a:t>
            </a:r>
            <a:r>
              <a:rPr lang="pt-PT" sz="3800" dirty="0" smtClean="0"/>
              <a:t>natural</a:t>
            </a:r>
            <a:r>
              <a:rPr lang="cs-CZ" sz="3800" i="1" dirty="0" smtClean="0"/>
              <a:t> </a:t>
            </a:r>
            <a:r>
              <a:rPr lang="cs-CZ" sz="3800" dirty="0" smtClean="0"/>
              <a:t>– přirozená smrt</a:t>
            </a:r>
            <a:endParaRPr lang="pt-PT" sz="3800" dirty="0" smtClean="0"/>
          </a:p>
          <a:p>
            <a:pPr marL="0" indent="0" algn="ctr">
              <a:buNone/>
            </a:pPr>
            <a:r>
              <a:rPr lang="pt-PT" sz="3800" dirty="0" smtClean="0"/>
              <a:t>Pensar na </a:t>
            </a:r>
            <a:r>
              <a:rPr lang="pt-PT" sz="3800" b="1" i="1" dirty="0" smtClean="0"/>
              <a:t>morte</a:t>
            </a:r>
            <a:r>
              <a:rPr lang="pt-PT" sz="3800" i="1" dirty="0" smtClean="0"/>
              <a:t> </a:t>
            </a:r>
            <a:r>
              <a:rPr lang="pt-PT" sz="3800" dirty="0" smtClean="0"/>
              <a:t>da bezerra</a:t>
            </a:r>
            <a:r>
              <a:rPr lang="cs-CZ" sz="3800" dirty="0" smtClean="0"/>
              <a:t>  - přemýšlet o nesmrtelnosti chrousta (</a:t>
            </a:r>
            <a:r>
              <a:rPr lang="cs-CZ" sz="3800" dirty="0" err="1" smtClean="0"/>
              <a:t>bezerra</a:t>
            </a:r>
            <a:r>
              <a:rPr lang="cs-CZ" sz="3800" dirty="0" smtClean="0"/>
              <a:t>–jalovice)</a:t>
            </a:r>
          </a:p>
        </p:txBody>
      </p:sp>
    </p:spTree>
    <p:extLst>
      <p:ext uri="{BB962C8B-B14F-4D97-AF65-F5344CB8AC3E}">
        <p14:creationId xmlns:p14="http://schemas.microsoft.com/office/powerpoint/2010/main" val="19942710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marL="0" indent="0"/>
            <a:r>
              <a:rPr lang="cs-CZ" dirty="0" err="1" smtClean="0"/>
              <a:t>campo</a:t>
            </a:r>
            <a:r>
              <a:rPr lang="cs-CZ" dirty="0" smtClean="0"/>
              <a:t> </a:t>
            </a:r>
            <a:r>
              <a:rPr lang="cs-CZ" dirty="0" err="1" smtClean="0"/>
              <a:t>semântico</a:t>
            </a:r>
            <a:r>
              <a:rPr lang="cs-CZ" dirty="0" smtClean="0"/>
              <a:t> de </a:t>
            </a:r>
            <a:r>
              <a:rPr lang="cs-CZ" b="1" i="1" dirty="0" err="1" smtClean="0"/>
              <a:t>pé</a:t>
            </a:r>
            <a:endParaRPr lang="cs-CZ" b="1" i="1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cs-CZ" dirty="0" smtClean="0"/>
              <a:t>  </a:t>
            </a:r>
            <a:r>
              <a:rPr lang="cs-CZ" dirty="0" err="1" smtClean="0"/>
              <a:t>bater</a:t>
            </a:r>
            <a:r>
              <a:rPr lang="cs-CZ" dirty="0" smtClean="0"/>
              <a:t> o </a:t>
            </a:r>
            <a:r>
              <a:rPr lang="cs-CZ" b="1" i="1" dirty="0" err="1" smtClean="0"/>
              <a:t>pé</a:t>
            </a:r>
            <a:r>
              <a:rPr lang="cs-CZ" b="1" i="1" dirty="0" smtClean="0"/>
              <a:t> </a:t>
            </a:r>
            <a:r>
              <a:rPr lang="cs-CZ" b="1" dirty="0" smtClean="0"/>
              <a:t>–</a:t>
            </a:r>
            <a:r>
              <a:rPr lang="cs-CZ" dirty="0" smtClean="0"/>
              <a:t>dupat nohou (u dětí)</a:t>
            </a:r>
            <a:r>
              <a:rPr lang="cs-CZ" dirty="0"/>
              <a:t/>
            </a:r>
            <a:br>
              <a:rPr lang="cs-CZ" dirty="0"/>
            </a:br>
            <a:r>
              <a:rPr lang="cs-CZ" dirty="0" err="1" smtClean="0"/>
              <a:t>não</a:t>
            </a:r>
            <a:r>
              <a:rPr lang="cs-CZ" dirty="0" smtClean="0"/>
              <a:t> </a:t>
            </a:r>
            <a:r>
              <a:rPr lang="cs-CZ" dirty="0"/>
              <a:t>tem </a:t>
            </a:r>
            <a:r>
              <a:rPr lang="cs-CZ" b="1" i="1" dirty="0" err="1" smtClean="0"/>
              <a:t>pés</a:t>
            </a:r>
            <a:r>
              <a:rPr lang="cs-CZ" b="1" i="1" dirty="0" smtClean="0"/>
              <a:t> </a:t>
            </a:r>
            <a:r>
              <a:rPr lang="cs-CZ" dirty="0" err="1" smtClean="0"/>
              <a:t>nem</a:t>
            </a:r>
            <a:r>
              <a:rPr lang="cs-CZ" dirty="0" smtClean="0"/>
              <a:t> </a:t>
            </a:r>
            <a:r>
              <a:rPr lang="cs-CZ" dirty="0" err="1" smtClean="0"/>
              <a:t>cabeça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 </a:t>
            </a:r>
            <a:r>
              <a:rPr lang="cs-CZ" dirty="0" smtClean="0"/>
              <a:t> </a:t>
            </a:r>
            <a:r>
              <a:rPr lang="cs-CZ" b="1" i="1" dirty="0" err="1" smtClean="0"/>
              <a:t>pés</a:t>
            </a:r>
            <a:r>
              <a:rPr lang="cs-CZ" b="1" i="1" dirty="0" smtClean="0"/>
              <a:t> </a:t>
            </a:r>
            <a:r>
              <a:rPr lang="cs-CZ" dirty="0" err="1" smtClean="0"/>
              <a:t>feitos</a:t>
            </a:r>
            <a:endParaRPr lang="cs-CZ" dirty="0" smtClean="0"/>
          </a:p>
          <a:p>
            <a:pPr marL="0" indent="0" algn="ctr">
              <a:buNone/>
            </a:pPr>
            <a:r>
              <a:rPr lang="cs-CZ" dirty="0" err="1" smtClean="0"/>
              <a:t>ao</a:t>
            </a:r>
            <a:r>
              <a:rPr lang="cs-CZ" dirty="0" smtClean="0"/>
              <a:t> </a:t>
            </a:r>
            <a:r>
              <a:rPr lang="cs-CZ" b="1" i="1" dirty="0" err="1" smtClean="0"/>
              <a:t>pé</a:t>
            </a:r>
            <a:r>
              <a:rPr lang="cs-CZ" b="1" i="1" dirty="0" smtClean="0"/>
              <a:t> </a:t>
            </a:r>
            <a:r>
              <a:rPr lang="cs-CZ" dirty="0" smtClean="0"/>
              <a:t>de – blízko čeho</a:t>
            </a:r>
          </a:p>
          <a:p>
            <a:pPr marL="0" indent="0" algn="ctr">
              <a:buNone/>
            </a:pPr>
            <a:r>
              <a:rPr lang="cs-CZ" dirty="0" smtClean="0"/>
              <a:t>dar </a:t>
            </a:r>
            <a:r>
              <a:rPr lang="cs-CZ" dirty="0" err="1" smtClean="0"/>
              <a:t>com</a:t>
            </a:r>
            <a:r>
              <a:rPr lang="cs-CZ" dirty="0" smtClean="0"/>
              <a:t> os </a:t>
            </a:r>
            <a:r>
              <a:rPr lang="cs-CZ" b="1" i="1" dirty="0" err="1" smtClean="0"/>
              <a:t>pés</a:t>
            </a:r>
            <a:r>
              <a:rPr lang="cs-CZ" b="1" i="1" dirty="0" smtClean="0"/>
              <a:t> </a:t>
            </a:r>
            <a:r>
              <a:rPr lang="cs-CZ" dirty="0" smtClean="0"/>
              <a:t>- opustit, odmítnout</a:t>
            </a:r>
          </a:p>
          <a:p>
            <a:pPr marL="0" indent="0" algn="ctr">
              <a:buNone/>
            </a:pPr>
            <a:r>
              <a:rPr lang="cs-CZ" dirty="0" err="1" smtClean="0"/>
              <a:t>estar</a:t>
            </a:r>
            <a:r>
              <a:rPr lang="cs-CZ" dirty="0" smtClean="0"/>
              <a:t> de </a:t>
            </a:r>
            <a:r>
              <a:rPr lang="cs-CZ" b="1" i="1" dirty="0" err="1" smtClean="0"/>
              <a:t>pé</a:t>
            </a:r>
            <a:r>
              <a:rPr lang="cs-CZ" dirty="0" smtClean="0"/>
              <a:t>– stát</a:t>
            </a:r>
          </a:p>
          <a:p>
            <a:pPr marL="0" indent="0" algn="ctr">
              <a:buNone/>
            </a:pPr>
            <a:r>
              <a:rPr lang="cs-CZ" dirty="0" err="1" smtClean="0"/>
              <a:t>ir</a:t>
            </a:r>
            <a:r>
              <a:rPr lang="cs-CZ" dirty="0" smtClean="0"/>
              <a:t> a </a:t>
            </a:r>
            <a:r>
              <a:rPr lang="cs-CZ" b="1" i="1" dirty="0" err="1" smtClean="0"/>
              <a:t>pé</a:t>
            </a:r>
            <a:r>
              <a:rPr lang="cs-CZ" dirty="0" smtClean="0"/>
              <a:t>– jít pěšky</a:t>
            </a:r>
          </a:p>
          <a:p>
            <a:pPr marL="0" indent="0" algn="ctr">
              <a:buNone/>
            </a:pPr>
            <a:r>
              <a:rPr lang="cs-CZ" dirty="0" smtClean="0"/>
              <a:t>turista de </a:t>
            </a:r>
            <a:r>
              <a:rPr lang="cs-CZ" b="1" i="1" dirty="0" err="1" smtClean="0"/>
              <a:t>pé</a:t>
            </a:r>
            <a:r>
              <a:rPr lang="cs-CZ" b="1" i="1" dirty="0" smtClean="0"/>
              <a:t> </a:t>
            </a:r>
            <a:r>
              <a:rPr lang="cs-CZ" dirty="0" err="1" smtClean="0"/>
              <a:t>descal</a:t>
            </a:r>
            <a:r>
              <a:rPr lang="pt-PT" dirty="0" smtClean="0"/>
              <a:t>ç</a:t>
            </a:r>
            <a:r>
              <a:rPr lang="cs-CZ" dirty="0" smtClean="0"/>
              <a:t>o  </a:t>
            </a:r>
            <a:r>
              <a:rPr lang="cs-CZ" dirty="0" err="1" smtClean="0"/>
              <a:t>battůžkář</a:t>
            </a:r>
            <a:endParaRPr lang="cs-CZ" dirty="0" smtClean="0"/>
          </a:p>
          <a:p>
            <a:pPr marL="0" indent="0" algn="ctr">
              <a:buNone/>
            </a:pPr>
            <a:r>
              <a:rPr lang="cs-CZ" dirty="0" err="1" smtClean="0"/>
              <a:t>com</a:t>
            </a:r>
            <a:r>
              <a:rPr lang="cs-CZ" dirty="0" smtClean="0"/>
              <a:t> as </a:t>
            </a:r>
            <a:r>
              <a:rPr lang="cs-CZ" dirty="0" err="1" smtClean="0"/>
              <a:t>coisas</a:t>
            </a:r>
            <a:r>
              <a:rPr lang="cs-CZ" dirty="0" smtClean="0"/>
              <a:t> </a:t>
            </a:r>
            <a:r>
              <a:rPr lang="cs-CZ" dirty="0" err="1" smtClean="0"/>
              <a:t>nesse</a:t>
            </a:r>
            <a:r>
              <a:rPr lang="cs-CZ" dirty="0" smtClean="0"/>
              <a:t> </a:t>
            </a:r>
            <a:r>
              <a:rPr lang="cs-CZ" b="1" i="1" dirty="0" err="1" smtClean="0"/>
              <a:t>pé</a:t>
            </a:r>
            <a:r>
              <a:rPr lang="cs-CZ" dirty="0" smtClean="0"/>
              <a:t>– z</a:t>
            </a:r>
            <a:r>
              <a:rPr lang="pt-PT" dirty="0" smtClean="0"/>
              <a:t>a té</a:t>
            </a:r>
            <a:r>
              <a:rPr lang="cs-CZ" dirty="0" smtClean="0"/>
              <a:t>to situace</a:t>
            </a:r>
          </a:p>
          <a:p>
            <a:pPr marL="0" indent="0" algn="ctr">
              <a:buNone/>
            </a:pPr>
            <a:r>
              <a:rPr lang="cs-CZ" dirty="0" err="1" smtClean="0"/>
              <a:t>lamber</a:t>
            </a:r>
            <a:r>
              <a:rPr lang="cs-CZ" dirty="0" smtClean="0"/>
              <a:t> os </a:t>
            </a:r>
            <a:r>
              <a:rPr lang="cs-CZ" b="1" i="1" dirty="0" err="1" smtClean="0"/>
              <a:t>pés</a:t>
            </a:r>
            <a:r>
              <a:rPr lang="cs-CZ" dirty="0" smtClean="0"/>
              <a:t>– l</a:t>
            </a:r>
            <a:r>
              <a:rPr lang="pt-PT" dirty="0" smtClean="0"/>
              <a:t>í</a:t>
            </a:r>
            <a:r>
              <a:rPr lang="cs-CZ" dirty="0" err="1" smtClean="0"/>
              <a:t>zat</a:t>
            </a:r>
            <a:r>
              <a:rPr lang="cs-CZ" dirty="0" smtClean="0"/>
              <a:t> paty</a:t>
            </a:r>
          </a:p>
          <a:p>
            <a:pPr marL="0" indent="0" algn="ctr">
              <a:buNone/>
            </a:pPr>
            <a:r>
              <a:rPr lang="cs-CZ" dirty="0" smtClean="0"/>
              <a:t>meter os </a:t>
            </a:r>
            <a:r>
              <a:rPr lang="cs-CZ" b="1" i="1" dirty="0" err="1" smtClean="0"/>
              <a:t>pés</a:t>
            </a:r>
            <a:r>
              <a:rPr lang="cs-CZ" b="1" i="1" dirty="0" smtClean="0"/>
              <a:t> </a:t>
            </a:r>
            <a:r>
              <a:rPr lang="cs-CZ" dirty="0" smtClean="0"/>
              <a:t>na </a:t>
            </a:r>
            <a:r>
              <a:rPr lang="cs-CZ" dirty="0" err="1" smtClean="0"/>
              <a:t>algibeira</a:t>
            </a:r>
            <a:r>
              <a:rPr lang="cs-CZ" dirty="0" smtClean="0"/>
              <a:t> – dát si nohy na stůl </a:t>
            </a:r>
          </a:p>
          <a:p>
            <a:pPr marL="0" indent="0" algn="ctr">
              <a:buNone/>
            </a:pPr>
            <a:r>
              <a:rPr lang="cs-CZ" dirty="0" err="1" smtClean="0"/>
              <a:t>nao</a:t>
            </a:r>
            <a:r>
              <a:rPr lang="cs-CZ" dirty="0" smtClean="0"/>
              <a:t> </a:t>
            </a:r>
            <a:r>
              <a:rPr lang="cs-CZ" dirty="0" err="1" smtClean="0"/>
              <a:t>chegar</a:t>
            </a:r>
            <a:r>
              <a:rPr lang="cs-CZ" dirty="0" smtClean="0"/>
              <a:t> </a:t>
            </a:r>
            <a:r>
              <a:rPr lang="cs-CZ" dirty="0" err="1" smtClean="0"/>
              <a:t>aos</a:t>
            </a:r>
            <a:r>
              <a:rPr lang="cs-CZ" dirty="0" smtClean="0"/>
              <a:t> </a:t>
            </a:r>
            <a:r>
              <a:rPr lang="cs-CZ" b="1" i="1" dirty="0" err="1" smtClean="0"/>
              <a:t>pés</a:t>
            </a:r>
            <a:r>
              <a:rPr lang="cs-CZ" b="1" i="1" dirty="0" smtClean="0"/>
              <a:t> </a:t>
            </a:r>
            <a:r>
              <a:rPr lang="cs-CZ" dirty="0" smtClean="0"/>
              <a:t>de</a:t>
            </a:r>
          </a:p>
          <a:p>
            <a:pPr marL="0" indent="0" algn="ctr">
              <a:buNone/>
            </a:pPr>
            <a:r>
              <a:rPr lang="cs-CZ" dirty="0" err="1" smtClean="0"/>
              <a:t>sabes</a:t>
            </a:r>
            <a:r>
              <a:rPr lang="cs-CZ" dirty="0" smtClean="0"/>
              <a:t> </a:t>
            </a:r>
            <a:r>
              <a:rPr lang="cs-CZ" dirty="0" err="1" smtClean="0"/>
              <a:t>bem</a:t>
            </a:r>
            <a:r>
              <a:rPr lang="cs-CZ" dirty="0" smtClean="0"/>
              <a:t> de </a:t>
            </a:r>
            <a:r>
              <a:rPr lang="cs-CZ" dirty="0" err="1" smtClean="0"/>
              <a:t>que</a:t>
            </a:r>
            <a:r>
              <a:rPr lang="cs-CZ" dirty="0" smtClean="0"/>
              <a:t> </a:t>
            </a:r>
            <a:r>
              <a:rPr lang="cs-CZ" b="1" i="1" dirty="0" err="1" smtClean="0"/>
              <a:t>pé</a:t>
            </a:r>
            <a:r>
              <a:rPr lang="cs-CZ" b="1" i="1" dirty="0" smtClean="0"/>
              <a:t> </a:t>
            </a:r>
            <a:r>
              <a:rPr lang="cs-CZ" dirty="0" err="1" smtClean="0"/>
              <a:t>coxeias</a:t>
            </a:r>
            <a:r>
              <a:rPr lang="pt-PT" dirty="0" smtClean="0"/>
              <a:t> – </a:t>
            </a:r>
            <a:r>
              <a:rPr lang="cs-CZ" dirty="0" smtClean="0"/>
              <a:t>víš, kde tě noha tlačí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025161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716</TotalTime>
  <Words>2783</Words>
  <Application>Microsoft Office PowerPoint</Application>
  <PresentationFormat>Předvádění na obrazovce (4:3)</PresentationFormat>
  <Paragraphs>353</Paragraphs>
  <Slides>50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50</vt:i4>
      </vt:variant>
    </vt:vector>
  </HeadingPairs>
  <TitlesOfParts>
    <vt:vector size="51" baseType="lpstr">
      <vt:lpstr>Motiv systému Office</vt:lpstr>
      <vt:lpstr>Campos semânticos e campos lexicais</vt:lpstr>
      <vt:lpstr> Campo semântico –definições </vt:lpstr>
      <vt:lpstr>campo semântico de mãe</vt:lpstr>
      <vt:lpstr> Campo semântico –definições </vt:lpstr>
      <vt:lpstr>Fundadores e continuadores da Teoria dos Campos Semânticos</vt:lpstr>
      <vt:lpstr>Propriedade limitada  e a utilidade dos campos semânticos</vt:lpstr>
      <vt:lpstr>campo semântico de bola:</vt:lpstr>
      <vt:lpstr>Campo semântico de morte:</vt:lpstr>
      <vt:lpstr>campo semântico de pé</vt:lpstr>
      <vt:lpstr>campo semântico de nota</vt:lpstr>
      <vt:lpstr>campo semântico de coração:</vt:lpstr>
      <vt:lpstr> campo semântico de justiça: </vt:lpstr>
      <vt:lpstr>Justiça de Fafe  </vt:lpstr>
      <vt:lpstr>Prezentace aplikace PowerPoint</vt:lpstr>
      <vt:lpstr>campo semântico de luz: </vt:lpstr>
      <vt:lpstr> campo semântico de conta: </vt:lpstr>
      <vt:lpstr> campo semântico de nuvem: </vt:lpstr>
      <vt:lpstr> campo semântico de verde: </vt:lpstr>
      <vt:lpstr> campo semântico de céu: </vt:lpstr>
      <vt:lpstr>Campo lexical </vt:lpstr>
      <vt:lpstr>Campo lexical</vt:lpstr>
      <vt:lpstr>A não coincidência das definições</vt:lpstr>
      <vt:lpstr>TLBS </vt:lpstr>
      <vt:lpstr>definições de acordo com TLEBS</vt:lpstr>
      <vt:lpstr>definições de acordo com TLEBS</vt:lpstr>
      <vt:lpstr>MAS....</vt:lpstr>
      <vt:lpstr>mais definições</vt:lpstr>
      <vt:lpstr> campo associativo  </vt:lpstr>
      <vt:lpstr> campo conceptual  </vt:lpstr>
      <vt:lpstr>campo lexical </vt:lpstr>
      <vt:lpstr>campo morfológico </vt:lpstr>
      <vt:lpstr>campo morfossemântico </vt:lpstr>
      <vt:lpstr>campo nocional </vt:lpstr>
      <vt:lpstr>campo semântico </vt:lpstr>
      <vt:lpstr>campo temático </vt:lpstr>
      <vt:lpstr>relação entre campo lexical e campo semântico</vt:lpstr>
      <vt:lpstr>A.C.Macário Lopes – análise de casos concretos de campos lexicais e a organização lexical</vt:lpstr>
      <vt:lpstr>A.C.Macário Lopes –organização do campo lexical</vt:lpstr>
      <vt:lpstr>A.C.Macário Lopes – análise de casos concretos de campos lexicais e a organização lexical</vt:lpstr>
      <vt:lpstr>A.C.Macário Lopes – análise de casos concretos de campos lexicais e a organização lexical</vt:lpstr>
      <vt:lpstr>propriedades habituais</vt:lpstr>
      <vt:lpstr>propriedades acidentais</vt:lpstr>
      <vt:lpstr>propriedades essenciais</vt:lpstr>
      <vt:lpstr> a hierarquia das relações intra-termos </vt:lpstr>
      <vt:lpstr>a hierarquia das relações intra-termos</vt:lpstr>
      <vt:lpstr>prototipicidade</vt:lpstr>
      <vt:lpstr>meios de transporte - análise</vt:lpstr>
      <vt:lpstr>Exemplificação das relações entre A,B,C</vt:lpstr>
      <vt:lpstr> Exemplificação das relações entre A,B,C </vt:lpstr>
      <vt:lpstr>Propriedades gerais: 1.2, 6 propriedades específicas 3,5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Campos semânticos e campos lexicais</dc:title>
  <dc:creator>Iva Svobodová</dc:creator>
  <cp:lastModifiedBy>win</cp:lastModifiedBy>
  <cp:revision>42</cp:revision>
  <dcterms:created xsi:type="dcterms:W3CDTF">2015-03-03T08:23:55Z</dcterms:created>
  <dcterms:modified xsi:type="dcterms:W3CDTF">2018-03-18T16:38:57Z</dcterms:modified>
</cp:coreProperties>
</file>