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3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79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45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531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19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20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27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48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70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56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31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193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1A1F4-D515-44DC-BE4B-6F25F4E30876}" type="datetimeFigureOut">
              <a:rPr lang="cs-CZ" smtClean="0"/>
              <a:t>4. 5. 2015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C8839-E83E-4017-8C7F-ADEA2833C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19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b="1" smtClean="0">
                <a:solidFill>
                  <a:srgbClr val="7030A0"/>
                </a:solidFill>
              </a:rPr>
              <a:t>Rela</a:t>
            </a:r>
            <a:r>
              <a:rPr lang="pt-PT" b="1" smtClean="0">
                <a:solidFill>
                  <a:srgbClr val="7030A0"/>
                </a:solidFill>
              </a:rPr>
              <a:t>ções semânticas entre frases</a:t>
            </a:r>
            <a:endParaRPr lang="cs-CZ" b="1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smtClean="0"/>
              <a:t>A.M.C.Lopes</a:t>
            </a:r>
          </a:p>
          <a:p>
            <a:r>
              <a:rPr lang="pt-PT" smtClean="0"/>
              <a:t>Semântica</a:t>
            </a:r>
          </a:p>
          <a:p>
            <a:r>
              <a:rPr lang="pt-PT" smtClean="0"/>
              <a:t>pp. 67-69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043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Predicado “controverso”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b="1"/>
              <a:t>Com </a:t>
            </a:r>
            <a:r>
              <a:rPr lang="pt-PT" b="1" smtClean="0"/>
              <a:t>preposições </a:t>
            </a:r>
          </a:p>
          <a:p>
            <a:endParaRPr lang="cs-CZ"/>
          </a:p>
          <a:p>
            <a:pPr marL="0" lvl="0" indent="0">
              <a:lnSpc>
                <a:spcPct val="250000"/>
              </a:lnSpc>
              <a:buNone/>
            </a:pPr>
            <a:r>
              <a:rPr lang="pt-PT" i="1" smtClean="0"/>
              <a:t>     A padaria </a:t>
            </a:r>
            <a:r>
              <a:rPr lang="pt-PT" b="1" i="1"/>
              <a:t>fica depois</a:t>
            </a:r>
            <a:r>
              <a:rPr lang="pt-PT" i="1"/>
              <a:t> do </a:t>
            </a:r>
            <a:r>
              <a:rPr lang="pt-PT" i="1" smtClean="0"/>
              <a:t>açougue. </a:t>
            </a:r>
          </a:p>
          <a:p>
            <a:pPr marL="0" lvl="0" indent="0">
              <a:buNone/>
            </a:pPr>
            <a:r>
              <a:rPr lang="pt-PT" i="1"/>
              <a:t> </a:t>
            </a:r>
            <a:r>
              <a:rPr lang="pt-PT" i="1" smtClean="0"/>
              <a:t>    = </a:t>
            </a:r>
            <a:r>
              <a:rPr lang="pt-PT" i="1"/>
              <a:t>O açougue </a:t>
            </a:r>
            <a:r>
              <a:rPr lang="pt-PT" b="1" i="1"/>
              <a:t>fica antes</a:t>
            </a:r>
            <a:r>
              <a:rPr lang="pt-PT" i="1"/>
              <a:t> da </a:t>
            </a:r>
            <a:r>
              <a:rPr lang="pt-PT" i="1" smtClean="0"/>
              <a:t>padaria </a:t>
            </a:r>
          </a:p>
          <a:p>
            <a:pPr marL="0" lvl="0" indent="0">
              <a:buNone/>
            </a:pPr>
            <a:endParaRPr lang="cs-CZ"/>
          </a:p>
          <a:p>
            <a:pPr marL="0" lv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Predicado “simétrico”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/>
              <a:t>Com </a:t>
            </a:r>
            <a:r>
              <a:rPr lang="pt-PT" b="1" smtClean="0"/>
              <a:t>substantivos </a:t>
            </a:r>
          </a:p>
          <a:p>
            <a:pPr marL="0" indent="0">
              <a:buNone/>
            </a:pPr>
            <a:endParaRPr lang="pt-PT" b="1"/>
          </a:p>
          <a:p>
            <a:pPr marL="0" indent="0" algn="ctr">
              <a:lnSpc>
                <a:spcPct val="200000"/>
              </a:lnSpc>
              <a:buNone/>
            </a:pPr>
            <a:r>
              <a:rPr lang="pt-PT" i="1" smtClean="0"/>
              <a:t>O José </a:t>
            </a:r>
            <a:r>
              <a:rPr lang="pt-PT" i="1"/>
              <a:t>é </a:t>
            </a:r>
            <a:r>
              <a:rPr lang="pt-PT" i="1" smtClean="0"/>
              <a:t>o </a:t>
            </a:r>
            <a:r>
              <a:rPr lang="pt-PT" b="1" i="1" smtClean="0"/>
              <a:t>irmão</a:t>
            </a:r>
            <a:r>
              <a:rPr lang="pt-PT" i="1" smtClean="0"/>
              <a:t> do </a:t>
            </a:r>
            <a:r>
              <a:rPr lang="pt-PT" i="1"/>
              <a:t>Pedro </a:t>
            </a:r>
            <a:endParaRPr lang="pt-PT" i="1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pt-PT" i="1" smtClean="0"/>
              <a:t>=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pt-PT" i="1" smtClean="0"/>
              <a:t>O Pedro é o </a:t>
            </a:r>
            <a:r>
              <a:rPr lang="pt-PT" b="1" i="1"/>
              <a:t>irmão</a:t>
            </a:r>
            <a:r>
              <a:rPr lang="pt-PT"/>
              <a:t> </a:t>
            </a:r>
            <a:r>
              <a:rPr lang="pt-PT" i="1" smtClean="0"/>
              <a:t>do José.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430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Predicado “simétrico”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/>
              <a:t>Com inclusão comparativa de igualdade</a:t>
            </a:r>
            <a:r>
              <a:rPr lang="pt-PT" smtClean="0"/>
              <a:t>:</a:t>
            </a:r>
          </a:p>
          <a:p>
            <a:pPr marL="0" indent="0" algn="ctr">
              <a:buNone/>
            </a:pPr>
            <a:endParaRPr lang="pt-PT" i="1" smtClean="0"/>
          </a:p>
          <a:p>
            <a:pPr marL="0" indent="0" algn="ctr">
              <a:buNone/>
            </a:pPr>
            <a:r>
              <a:rPr lang="pt-PT" i="1" smtClean="0"/>
              <a:t>Os </a:t>
            </a:r>
            <a:r>
              <a:rPr lang="pt-PT" i="1"/>
              <a:t>produtos da </a:t>
            </a:r>
            <a:r>
              <a:rPr lang="pt-PT" i="1" smtClean="0"/>
              <a:t>Coca-Cola </a:t>
            </a:r>
            <a:r>
              <a:rPr lang="pt-PT" b="1" i="1" smtClean="0"/>
              <a:t>são </a:t>
            </a:r>
            <a:r>
              <a:rPr lang="pt-PT" b="1" i="1"/>
              <a:t>tão bons quanto os</a:t>
            </a:r>
            <a:r>
              <a:rPr lang="pt-PT" i="1"/>
              <a:t> produtos da </a:t>
            </a:r>
            <a:r>
              <a:rPr lang="pt-PT" i="1" smtClean="0"/>
              <a:t>Antártica. </a:t>
            </a:r>
          </a:p>
          <a:p>
            <a:pPr marL="0" indent="0" algn="ctr">
              <a:buNone/>
            </a:pPr>
            <a:r>
              <a:rPr lang="pt-PT" i="1" smtClean="0"/>
              <a:t>= </a:t>
            </a:r>
          </a:p>
          <a:p>
            <a:pPr marL="0" indent="0" algn="ctr">
              <a:buNone/>
            </a:pPr>
            <a:r>
              <a:rPr lang="pt-PT" i="1" smtClean="0"/>
              <a:t>Os </a:t>
            </a:r>
            <a:r>
              <a:rPr lang="pt-PT" i="1"/>
              <a:t>produtos da Antártica </a:t>
            </a:r>
            <a:r>
              <a:rPr lang="pt-PT" b="1" i="1"/>
              <a:t>são tão bons quanto os</a:t>
            </a:r>
            <a:r>
              <a:rPr lang="pt-PT" i="1"/>
              <a:t> produtos da Coca-Cola</a:t>
            </a:r>
            <a:r>
              <a:rPr lang="pt-PT"/>
              <a:t>.</a:t>
            </a: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234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Predicado “simétrico”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b="1"/>
              <a:t>Com </a:t>
            </a:r>
            <a:r>
              <a:rPr lang="pt-PT" b="1" smtClean="0"/>
              <a:t>verbos </a:t>
            </a:r>
            <a:endParaRPr lang="pt-PT" smtClean="0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Com </a:t>
            </a:r>
            <a:r>
              <a:rPr lang="pt-PT"/>
              <a:t>inclusão de voz passiva</a:t>
            </a:r>
            <a:r>
              <a:rPr lang="pt-PT" smtClean="0"/>
              <a:t>:</a:t>
            </a:r>
          </a:p>
          <a:p>
            <a:pPr marL="0" indent="0" algn="ctr">
              <a:buNone/>
            </a:pPr>
            <a:endParaRPr lang="cs-CZ"/>
          </a:p>
          <a:p>
            <a:pPr marL="0" lvl="0" indent="0" algn="ctr">
              <a:buNone/>
            </a:pPr>
            <a:r>
              <a:rPr lang="pt-PT" i="1" smtClean="0"/>
              <a:t>A Maria </a:t>
            </a:r>
            <a:r>
              <a:rPr lang="pt-PT" b="1" i="1" smtClean="0"/>
              <a:t>namora o </a:t>
            </a:r>
            <a:r>
              <a:rPr lang="pt-PT" i="1" smtClean="0"/>
              <a:t>José </a:t>
            </a:r>
          </a:p>
          <a:p>
            <a:pPr marL="0" lvl="0" indent="0" algn="ctr">
              <a:buNone/>
            </a:pPr>
            <a:r>
              <a:rPr lang="pt-PT" i="1" smtClean="0"/>
              <a:t>= </a:t>
            </a:r>
          </a:p>
          <a:p>
            <a:pPr marL="0" lvl="0" indent="0" algn="ctr">
              <a:buNone/>
            </a:pPr>
            <a:r>
              <a:rPr lang="pt-PT" i="1" smtClean="0"/>
              <a:t>O José </a:t>
            </a:r>
            <a:r>
              <a:rPr lang="pt-PT" b="1" i="1"/>
              <a:t>namora</a:t>
            </a:r>
            <a:r>
              <a:rPr lang="pt-PT"/>
              <a:t> </a:t>
            </a:r>
            <a:r>
              <a:rPr lang="pt-PT" i="1"/>
              <a:t>Maria</a:t>
            </a:r>
            <a:r>
              <a:rPr lang="pt-PT" i="1" smtClean="0"/>
              <a:t>.</a:t>
            </a:r>
            <a:endParaRPr lang="pt-PT" baseline="30000" smtClean="0"/>
          </a:p>
          <a:p>
            <a:pPr marL="0" lvl="0" indent="0" algn="ctr">
              <a:buNone/>
            </a:pPr>
            <a:r>
              <a:rPr lang="pt-PT" baseline="3000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178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Predicado “simétrico”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Com </a:t>
            </a:r>
            <a:r>
              <a:rPr lang="pt-PT" b="1"/>
              <a:t>preposições e locuções </a:t>
            </a:r>
            <a:r>
              <a:rPr lang="pt-PT" b="1" smtClean="0"/>
              <a:t>prepositivas</a:t>
            </a:r>
            <a:endParaRPr lang="cs-CZ"/>
          </a:p>
          <a:p>
            <a:pPr marL="0" indent="0" algn="ctr">
              <a:buNone/>
            </a:pPr>
            <a:endParaRPr lang="pt-PT" i="1" smtClean="0"/>
          </a:p>
          <a:p>
            <a:pPr marL="0" indent="0" algn="ctr">
              <a:buNone/>
            </a:pPr>
            <a:r>
              <a:rPr lang="pt-PT" i="1" smtClean="0"/>
              <a:t>A padaria </a:t>
            </a:r>
            <a:r>
              <a:rPr lang="pt-PT" b="1" i="1" smtClean="0"/>
              <a:t>fica </a:t>
            </a:r>
            <a:r>
              <a:rPr lang="pt-PT" b="1" i="1"/>
              <a:t>perto do</a:t>
            </a:r>
            <a:r>
              <a:rPr lang="pt-PT" i="1"/>
              <a:t> açougue </a:t>
            </a:r>
            <a:endParaRPr lang="pt-PT" i="1" smtClean="0"/>
          </a:p>
          <a:p>
            <a:pPr marL="0" indent="0" algn="ctr">
              <a:buNone/>
            </a:pPr>
            <a:r>
              <a:rPr lang="pt-PT" i="1" smtClean="0"/>
              <a:t>= </a:t>
            </a:r>
          </a:p>
          <a:p>
            <a:pPr marL="0" indent="0" algn="ctr">
              <a:buNone/>
            </a:pPr>
            <a:r>
              <a:rPr lang="pt-PT" i="1" smtClean="0"/>
              <a:t>O açougue </a:t>
            </a:r>
            <a:r>
              <a:rPr lang="pt-PT" b="1" i="1" smtClean="0"/>
              <a:t>fica </a:t>
            </a:r>
            <a:r>
              <a:rPr lang="pt-PT" b="1" i="1"/>
              <a:t>perto da</a:t>
            </a:r>
            <a:r>
              <a:rPr lang="pt-PT" i="1"/>
              <a:t> padaria.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067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/>
              <a:t>A  </a:t>
            </a:r>
            <a:r>
              <a:rPr lang="pt-PT" b="1"/>
              <a:t>troca de expressões com base em diferentes verbos-suporte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pt-PT" i="1" smtClean="0"/>
              <a:t>O José </a:t>
            </a:r>
            <a:r>
              <a:rPr lang="pt-PT" b="1" i="1"/>
              <a:t>tem </a:t>
            </a:r>
            <a:r>
              <a:rPr lang="pt-PT" b="1" i="1" smtClean="0"/>
              <a:t>barba</a:t>
            </a:r>
            <a:r>
              <a:rPr lang="pt-PT" i="1" smtClean="0"/>
              <a:t>= O José </a:t>
            </a:r>
            <a:r>
              <a:rPr lang="pt-PT" b="1" i="1"/>
              <a:t>é </a:t>
            </a:r>
            <a:r>
              <a:rPr lang="pt-PT" b="1" i="1" smtClean="0"/>
              <a:t>barbudo</a:t>
            </a:r>
            <a:r>
              <a:rPr lang="pt-PT" i="1" smtClean="0"/>
              <a:t>.</a:t>
            </a:r>
            <a:endParaRPr lang="cs-CZ"/>
          </a:p>
          <a:p>
            <a:pPr marL="0" lvl="0" indent="0" algn="ctr">
              <a:buNone/>
            </a:pPr>
            <a:r>
              <a:rPr lang="pt-PT" i="1" smtClean="0"/>
              <a:t>O José </a:t>
            </a:r>
            <a:r>
              <a:rPr lang="pt-PT" b="1" i="1"/>
              <a:t>tem muita idade</a:t>
            </a:r>
            <a:r>
              <a:rPr lang="pt-PT" i="1"/>
              <a:t> = </a:t>
            </a:r>
            <a:r>
              <a:rPr lang="pt-PT" i="1" smtClean="0"/>
              <a:t> O José </a:t>
            </a:r>
            <a:r>
              <a:rPr lang="pt-PT" b="1" i="1"/>
              <a:t>é muito </a:t>
            </a:r>
            <a:r>
              <a:rPr lang="pt-PT" b="1" i="1" smtClean="0"/>
              <a:t>idoso</a:t>
            </a:r>
            <a:r>
              <a:rPr lang="pt-PT" i="1" smtClean="0"/>
              <a:t>, </a:t>
            </a:r>
            <a:r>
              <a:rPr lang="pt-PT" b="1" i="1"/>
              <a:t>muito velho</a:t>
            </a:r>
            <a:r>
              <a:rPr lang="pt-PT" i="1"/>
              <a:t>.</a:t>
            </a:r>
            <a:endParaRPr lang="cs-CZ"/>
          </a:p>
          <a:p>
            <a:pPr marL="0" lvl="0" indent="0" algn="ctr">
              <a:buNone/>
            </a:pPr>
            <a:r>
              <a:rPr lang="pt-PT" i="1"/>
              <a:t>José </a:t>
            </a:r>
            <a:r>
              <a:rPr lang="pt-PT" b="1" i="1"/>
              <a:t>tem </a:t>
            </a:r>
            <a:r>
              <a:rPr lang="pt-PT" b="1" i="1" smtClean="0"/>
              <a:t>paciência</a:t>
            </a:r>
            <a:r>
              <a:rPr lang="pt-PT" i="1" smtClean="0"/>
              <a:t>= O José </a:t>
            </a:r>
            <a:r>
              <a:rPr lang="pt-PT" b="1" i="1"/>
              <a:t>é </a:t>
            </a:r>
            <a:r>
              <a:rPr lang="pt-PT" b="1" i="1" smtClean="0"/>
              <a:t>paciente</a:t>
            </a:r>
            <a:r>
              <a:rPr lang="pt-PT" baseline="30000"/>
              <a:t>.</a:t>
            </a:r>
            <a:endParaRPr lang="cs-CZ"/>
          </a:p>
          <a:p>
            <a:endParaRPr lang="pt-PT" smtClean="0"/>
          </a:p>
          <a:p>
            <a:pPr marL="0" indent="0" algn="ctr">
              <a:buNone/>
            </a:pPr>
            <a:r>
              <a:rPr lang="pt-PT" smtClean="0"/>
              <a:t>Atenção: </a:t>
            </a:r>
            <a:r>
              <a:rPr lang="pt-PT"/>
              <a:t>às vezes as equivalências têm falhas: </a:t>
            </a:r>
            <a:endParaRPr lang="pt-PT" smtClean="0"/>
          </a:p>
          <a:p>
            <a:pPr marL="0" indent="0" algn="ctr">
              <a:buNone/>
            </a:pPr>
            <a:r>
              <a:rPr lang="pt-PT" i="1" smtClean="0"/>
              <a:t>O José </a:t>
            </a:r>
            <a:r>
              <a:rPr lang="pt-PT" i="1"/>
              <a:t>é </a:t>
            </a:r>
            <a:r>
              <a:rPr lang="pt-PT" b="1" i="1" smtClean="0"/>
              <a:t>narigudo. </a:t>
            </a:r>
            <a:r>
              <a:rPr lang="pt-PT" b="1" i="1" smtClean="0">
                <a:latin typeface="Times New Roman"/>
                <a:cs typeface="Times New Roman"/>
              </a:rPr>
              <a:t>≠</a:t>
            </a:r>
            <a:r>
              <a:rPr lang="pt-PT" b="1" smtClean="0"/>
              <a:t> </a:t>
            </a:r>
            <a:r>
              <a:rPr lang="pt-PT" smtClean="0"/>
              <a:t> </a:t>
            </a:r>
            <a:r>
              <a:rPr lang="pt-PT" i="1" smtClean="0"/>
              <a:t>O</a:t>
            </a:r>
            <a:r>
              <a:rPr lang="pt-PT" smtClean="0"/>
              <a:t> </a:t>
            </a:r>
            <a:r>
              <a:rPr lang="pt-PT" i="1" smtClean="0"/>
              <a:t>José </a:t>
            </a:r>
            <a:r>
              <a:rPr lang="pt-PT" b="1" i="1"/>
              <a:t>tem </a:t>
            </a:r>
            <a:r>
              <a:rPr lang="pt-PT" b="1" i="1" smtClean="0"/>
              <a:t>nariz</a:t>
            </a:r>
            <a:r>
              <a:rPr lang="pt-PT" smtClean="0"/>
              <a:t>; 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526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Substituição </a:t>
            </a:r>
            <a:r>
              <a:rPr lang="pt-PT" b="1"/>
              <a:t>de classe gramatical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/>
              <a:t>Expressão das mesmas relações ora através de </a:t>
            </a:r>
            <a:r>
              <a:rPr lang="pt-PT" b="1"/>
              <a:t>palavras que fazem parte de </a:t>
            </a:r>
            <a:r>
              <a:rPr lang="cs-CZ" b="1" smtClean="0"/>
              <a:t>diferentes classes morfo-sem</a:t>
            </a:r>
            <a:r>
              <a:rPr lang="pt-PT" b="1" smtClean="0"/>
              <a:t>ânticas </a:t>
            </a:r>
            <a:r>
              <a:rPr lang="pt-PT" smtClean="0"/>
              <a:t>(preposições </a:t>
            </a:r>
            <a:r>
              <a:rPr lang="pt-PT"/>
              <a:t>x verbos, </a:t>
            </a:r>
            <a:r>
              <a:rPr lang="pt-PT" smtClean="0"/>
              <a:t>conjunções x </a:t>
            </a:r>
            <a:r>
              <a:rPr lang="pt-PT"/>
              <a:t>verbos, etc</a:t>
            </a:r>
            <a:r>
              <a:rPr lang="pt-PT" smtClean="0"/>
              <a:t>.):</a:t>
            </a:r>
            <a:endParaRPr lang="cs-CZ"/>
          </a:p>
          <a:p>
            <a:pPr lvl="0"/>
            <a:r>
              <a:rPr lang="pt-PT" b="1" i="1" smtClean="0"/>
              <a:t>sinônimo x </a:t>
            </a:r>
            <a:r>
              <a:rPr lang="pt-PT" b="1" i="1"/>
              <a:t>sinônimo:</a:t>
            </a:r>
            <a:r>
              <a:rPr lang="pt-PT" i="1"/>
              <a:t> estudante x pesquisador</a:t>
            </a:r>
            <a:endParaRPr lang="cs-CZ"/>
          </a:p>
          <a:p>
            <a:pPr lvl="0"/>
            <a:r>
              <a:rPr lang="pt-PT" b="1" i="1" smtClean="0"/>
              <a:t>substantivo </a:t>
            </a:r>
            <a:r>
              <a:rPr lang="pt-PT" b="1" i="1"/>
              <a:t> x adjetivo:</a:t>
            </a:r>
            <a:r>
              <a:rPr lang="pt-PT" i="1"/>
              <a:t> </a:t>
            </a:r>
            <a:r>
              <a:rPr lang="pt-PT" i="1" smtClean="0"/>
              <a:t>de estudo </a:t>
            </a:r>
            <a:r>
              <a:rPr lang="pt-PT" i="1"/>
              <a:t>x estudantil</a:t>
            </a:r>
            <a:endParaRPr lang="cs-CZ"/>
          </a:p>
          <a:p>
            <a:pPr lvl="0"/>
            <a:r>
              <a:rPr lang="pt-PT" b="1" i="1"/>
              <a:t>substantivo x verbo:</a:t>
            </a:r>
            <a:r>
              <a:rPr lang="pt-PT" i="1"/>
              <a:t> </a:t>
            </a:r>
            <a:r>
              <a:rPr lang="pt-PT" i="1" smtClean="0"/>
              <a:t>iniciar/realizer estudo </a:t>
            </a:r>
            <a:r>
              <a:rPr lang="pt-PT" i="1"/>
              <a:t>x estudar</a:t>
            </a:r>
            <a:endParaRPr lang="cs-CZ"/>
          </a:p>
          <a:p>
            <a:pPr lvl="0"/>
            <a:r>
              <a:rPr lang="pt-PT" b="1" i="1" smtClean="0"/>
              <a:t>adjectivo x </a:t>
            </a:r>
            <a:r>
              <a:rPr lang="pt-PT" b="1" i="1"/>
              <a:t>substantivo:</a:t>
            </a:r>
            <a:r>
              <a:rPr lang="pt-PT" i="1"/>
              <a:t> </a:t>
            </a:r>
            <a:r>
              <a:rPr lang="pt-PT" i="1" smtClean="0"/>
              <a:t>lâcteo x de leite</a:t>
            </a:r>
            <a:endParaRPr lang="cs-CZ"/>
          </a:p>
          <a:p>
            <a:pPr lvl="0"/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500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Exemplificação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pt-PT" b="1" i="1" smtClean="0"/>
          </a:p>
          <a:p>
            <a:pPr marL="0" lvl="0" indent="0" algn="ctr">
              <a:buNone/>
            </a:pPr>
            <a:r>
              <a:rPr lang="pt-PT" b="1" i="1" smtClean="0"/>
              <a:t>Antes </a:t>
            </a:r>
            <a:r>
              <a:rPr lang="pt-PT" b="1" i="1"/>
              <a:t>do</a:t>
            </a:r>
            <a:r>
              <a:rPr lang="pt-PT" i="1"/>
              <a:t> </a:t>
            </a:r>
            <a:r>
              <a:rPr lang="pt-PT" i="1" smtClean="0"/>
              <a:t>jantar, </a:t>
            </a:r>
            <a:r>
              <a:rPr lang="pt-PT" b="1" i="1"/>
              <a:t>o</a:t>
            </a:r>
            <a:r>
              <a:rPr lang="pt-PT" i="1"/>
              <a:t> </a:t>
            </a:r>
            <a:r>
              <a:rPr lang="pt-PT" i="1" smtClean="0"/>
              <a:t>presidente discursou.</a:t>
            </a:r>
            <a:r>
              <a:rPr lang="pt-PT" smtClean="0"/>
              <a:t> </a:t>
            </a:r>
          </a:p>
          <a:p>
            <a:pPr marL="0" lvl="0" indent="0" algn="ctr">
              <a:buNone/>
            </a:pPr>
            <a:r>
              <a:rPr lang="pt-PT" b="1" i="1" smtClean="0"/>
              <a:t>=</a:t>
            </a:r>
          </a:p>
          <a:p>
            <a:pPr marL="0" lvl="0" indent="0" algn="ctr">
              <a:buNone/>
            </a:pPr>
            <a:r>
              <a:rPr lang="pt-PT" b="1" i="1" smtClean="0"/>
              <a:t>O</a:t>
            </a:r>
            <a:r>
              <a:rPr lang="pt-PT" i="1" smtClean="0"/>
              <a:t> </a:t>
            </a:r>
            <a:r>
              <a:rPr lang="pt-PT" i="1"/>
              <a:t>jantar </a:t>
            </a:r>
            <a:r>
              <a:rPr lang="pt-PT" b="1" i="1"/>
              <a:t>foi precedido</a:t>
            </a:r>
            <a:r>
              <a:rPr lang="pt-PT" i="1"/>
              <a:t> </a:t>
            </a:r>
            <a:r>
              <a:rPr lang="pt-PT" b="1" i="1"/>
              <a:t>pelo discurso</a:t>
            </a:r>
            <a:r>
              <a:rPr lang="pt-PT" i="1"/>
              <a:t> do presidente.</a:t>
            </a:r>
            <a:r>
              <a:rPr lang="pt-PT"/>
              <a:t> </a:t>
            </a:r>
            <a:endParaRPr lang="pt-PT" smtClean="0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173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Exemplificação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i="1" smtClean="0"/>
          </a:p>
          <a:p>
            <a:pPr marL="0" indent="0" algn="ctr">
              <a:buNone/>
            </a:pPr>
            <a:r>
              <a:rPr lang="pt-PT" b="1" i="1" smtClean="0"/>
              <a:t>O</a:t>
            </a:r>
            <a:r>
              <a:rPr lang="pt-PT" i="1" smtClean="0"/>
              <a:t> coral </a:t>
            </a:r>
            <a:r>
              <a:rPr lang="pt-PT" b="1" i="1" smtClean="0"/>
              <a:t>cantou </a:t>
            </a:r>
            <a:r>
              <a:rPr lang="pt-PT" b="1" i="1"/>
              <a:t>o</a:t>
            </a:r>
            <a:r>
              <a:rPr lang="pt-PT" i="1"/>
              <a:t> </a:t>
            </a:r>
            <a:r>
              <a:rPr lang="pt-PT" i="1" smtClean="0"/>
              <a:t>hino</a:t>
            </a:r>
            <a:r>
              <a:rPr lang="pt-PT" b="1" i="1" smtClean="0"/>
              <a:t>, </a:t>
            </a:r>
            <a:r>
              <a:rPr lang="pt-PT" b="1" i="1"/>
              <a:t>depois a</a:t>
            </a:r>
            <a:r>
              <a:rPr lang="pt-PT" i="1"/>
              <a:t> banda </a:t>
            </a:r>
            <a:r>
              <a:rPr lang="pt-PT" b="1" i="1"/>
              <a:t>executou a</a:t>
            </a:r>
            <a:r>
              <a:rPr lang="pt-PT" i="1"/>
              <a:t> </a:t>
            </a:r>
            <a:r>
              <a:rPr lang="pt-PT" i="1" smtClean="0"/>
              <a:t>marcha fúnebre.</a:t>
            </a:r>
            <a:r>
              <a:rPr lang="pt-PT" smtClean="0"/>
              <a:t> </a:t>
            </a:r>
          </a:p>
          <a:p>
            <a:pPr marL="0" indent="0" algn="ctr">
              <a:buNone/>
            </a:pPr>
            <a:r>
              <a:rPr lang="pt-PT" smtClean="0"/>
              <a:t>= </a:t>
            </a:r>
          </a:p>
          <a:p>
            <a:pPr marL="0" indent="0" algn="ctr">
              <a:buNone/>
            </a:pPr>
            <a:r>
              <a:rPr lang="pt-PT" smtClean="0"/>
              <a:t>O </a:t>
            </a:r>
            <a:r>
              <a:rPr lang="pt-PT" b="1" i="1"/>
              <a:t>canto do</a:t>
            </a:r>
            <a:r>
              <a:rPr lang="pt-PT" i="1"/>
              <a:t> </a:t>
            </a:r>
            <a:r>
              <a:rPr lang="pt-PT" i="1" smtClean="0"/>
              <a:t>hino realizado </a:t>
            </a:r>
            <a:r>
              <a:rPr lang="pt-PT" b="1" i="1"/>
              <a:t>pelo</a:t>
            </a:r>
            <a:r>
              <a:rPr lang="pt-PT" i="1"/>
              <a:t> coral </a:t>
            </a:r>
            <a:r>
              <a:rPr lang="pt-PT" b="1" i="1"/>
              <a:t>foi seguido pela execução da</a:t>
            </a:r>
            <a:r>
              <a:rPr lang="pt-PT" i="1"/>
              <a:t> marcha fúnebre.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535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Exemplificação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endParaRPr lang="pt-PT" b="1" i="1" smtClean="0"/>
          </a:p>
          <a:p>
            <a:pPr marL="0" lvl="0" indent="0" algn="ctr">
              <a:buNone/>
            </a:pPr>
            <a:r>
              <a:rPr lang="pt-PT" b="1" i="1" smtClean="0"/>
              <a:t>Por </a:t>
            </a:r>
            <a:r>
              <a:rPr lang="pt-PT" b="1" i="1"/>
              <a:t>causa</a:t>
            </a:r>
            <a:r>
              <a:rPr lang="pt-PT" i="1"/>
              <a:t> </a:t>
            </a:r>
            <a:r>
              <a:rPr lang="pt-PT" b="1" i="1"/>
              <a:t>da</a:t>
            </a:r>
            <a:r>
              <a:rPr lang="pt-PT" i="1"/>
              <a:t> </a:t>
            </a:r>
            <a:r>
              <a:rPr lang="pt-PT" i="1" smtClean="0"/>
              <a:t>chuva, </a:t>
            </a:r>
            <a:r>
              <a:rPr lang="pt-PT" b="1" i="1"/>
              <a:t>os</a:t>
            </a:r>
            <a:r>
              <a:rPr lang="pt-PT" i="1"/>
              <a:t> convidados </a:t>
            </a:r>
            <a:r>
              <a:rPr lang="pt-PT" b="1" i="1"/>
              <a:t>se atrasaram</a:t>
            </a:r>
            <a:r>
              <a:rPr lang="pt-PT" smtClean="0"/>
              <a:t>.</a:t>
            </a:r>
          </a:p>
          <a:p>
            <a:pPr marL="0" lvl="0" indent="0" algn="ctr">
              <a:buNone/>
            </a:pPr>
            <a:r>
              <a:rPr lang="pt-PT" smtClean="0"/>
              <a:t>= </a:t>
            </a:r>
          </a:p>
          <a:p>
            <a:pPr marL="0" lvl="0" indent="0" algn="ctr">
              <a:buNone/>
            </a:pPr>
            <a:r>
              <a:rPr lang="pt-PT" b="1" i="1" smtClean="0"/>
              <a:t>A</a:t>
            </a:r>
            <a:r>
              <a:rPr lang="pt-PT" i="1" smtClean="0"/>
              <a:t> </a:t>
            </a:r>
            <a:r>
              <a:rPr lang="pt-PT" i="1"/>
              <a:t>chuva </a:t>
            </a:r>
            <a:r>
              <a:rPr lang="pt-PT" b="1" i="1"/>
              <a:t>provocou o atraso dos</a:t>
            </a:r>
            <a:r>
              <a:rPr lang="pt-PT" i="1"/>
              <a:t> convidados.</a:t>
            </a:r>
            <a:r>
              <a:rPr lang="pt-PT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790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00B0F0"/>
                </a:solidFill>
              </a:rPr>
              <a:t>Relações  no plano frásico</a:t>
            </a:r>
            <a:endParaRPr lang="cs-CZ" b="1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PT" smtClean="0"/>
              <a:t>As relações no plano frásico: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PT" smtClean="0">
                <a:solidFill>
                  <a:schemeClr val="accent6">
                    <a:lumMod val="75000"/>
                  </a:schemeClr>
                </a:solidFill>
              </a:rPr>
              <a:t>paráfrase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PT" smtClean="0">
                <a:solidFill>
                  <a:schemeClr val="accent6">
                    <a:lumMod val="75000"/>
                  </a:schemeClr>
                </a:solidFill>
              </a:rPr>
              <a:t>implicação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PT" smtClean="0">
                <a:solidFill>
                  <a:schemeClr val="accent6">
                    <a:lumMod val="75000"/>
                  </a:schemeClr>
                </a:solidFill>
              </a:rPr>
              <a:t>pressuposição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PT" smtClean="0">
                <a:solidFill>
                  <a:schemeClr val="accent6">
                    <a:lumMod val="75000"/>
                  </a:schemeClr>
                </a:solidFill>
              </a:rPr>
              <a:t>contradição</a:t>
            </a:r>
            <a:endParaRPr lang="cs-CZ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435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Exemplificação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pt-PT" i="1" smtClean="0"/>
          </a:p>
          <a:p>
            <a:pPr marL="0" lvl="0" indent="0" algn="ctr">
              <a:lnSpc>
                <a:spcPct val="150000"/>
              </a:lnSpc>
              <a:buNone/>
            </a:pPr>
            <a:r>
              <a:rPr lang="pt-PT" i="1" smtClean="0"/>
              <a:t>Ontem </a:t>
            </a:r>
            <a:r>
              <a:rPr lang="pt-PT" i="1"/>
              <a:t>à noite percebi </a:t>
            </a:r>
            <a:r>
              <a:rPr lang="pt-PT" b="1" i="1"/>
              <a:t>que as</a:t>
            </a:r>
            <a:r>
              <a:rPr lang="pt-PT" i="1"/>
              <a:t> palavras de um velho amigo </a:t>
            </a:r>
            <a:r>
              <a:rPr lang="pt-PT" b="1" i="1"/>
              <a:t>eram sensatas</a:t>
            </a:r>
            <a:r>
              <a:rPr lang="pt-PT"/>
              <a:t>. </a:t>
            </a:r>
            <a:endParaRPr lang="pt-PT" smtClean="0"/>
          </a:p>
          <a:p>
            <a:pPr marL="0" lvl="0" indent="0" algn="ctr">
              <a:lnSpc>
                <a:spcPct val="150000"/>
              </a:lnSpc>
              <a:buNone/>
            </a:pPr>
            <a:r>
              <a:rPr lang="pt-PT" smtClean="0"/>
              <a:t>= </a:t>
            </a:r>
          </a:p>
          <a:p>
            <a:pPr marL="0" lvl="0" indent="0" algn="ctr">
              <a:lnSpc>
                <a:spcPct val="150000"/>
              </a:lnSpc>
              <a:buNone/>
            </a:pPr>
            <a:r>
              <a:rPr lang="pt-PT" i="1" smtClean="0"/>
              <a:t>Ontem </a:t>
            </a:r>
            <a:r>
              <a:rPr lang="pt-PT" i="1"/>
              <a:t>à noite percebi a </a:t>
            </a:r>
            <a:r>
              <a:rPr lang="pt-PT" b="1" i="1"/>
              <a:t>sensatez das</a:t>
            </a:r>
            <a:r>
              <a:rPr lang="pt-PT" i="1"/>
              <a:t> palavras de um velho amigo</a:t>
            </a:r>
            <a:r>
              <a:rPr lang="pt-PT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31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/>
              <a:t>Mecanismos com base na sintaxe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endParaRPr lang="pt-PT" smtClean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pt-PT" smtClean="0"/>
              <a:t>Mudança </a:t>
            </a:r>
            <a:r>
              <a:rPr lang="pt-PT"/>
              <a:t>de </a:t>
            </a:r>
            <a:r>
              <a:rPr lang="pt-PT" smtClean="0"/>
              <a:t>diátese  </a:t>
            </a:r>
            <a:endParaRPr lang="cs-CZ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pt-PT" smtClean="0"/>
              <a:t>Nominalização</a:t>
            </a:r>
            <a:endParaRPr lang="cs-CZ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pt-PT"/>
              <a:t>Alçamento de alguns </a:t>
            </a:r>
            <a:r>
              <a:rPr lang="pt-PT" smtClean="0"/>
              <a:t>verbos</a:t>
            </a:r>
            <a:endParaRPr lang="cs-CZ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pt-PT"/>
              <a:t>Substituição de verbos por </a:t>
            </a:r>
            <a:r>
              <a:rPr lang="pt-PT" smtClean="0"/>
              <a:t>advérbios e </a:t>
            </a:r>
            <a:r>
              <a:rPr lang="pt-PT"/>
              <a:t>vice-versa</a:t>
            </a:r>
            <a:endParaRPr lang="cs-CZ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9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7030A0"/>
                </a:solidFill>
              </a:rPr>
              <a:t>Diátese</a:t>
            </a:r>
            <a:endParaRPr lang="cs-CZ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i="1" smtClean="0"/>
              <a:t>Foram verificadas </a:t>
            </a:r>
            <a:r>
              <a:rPr lang="pt-PT" i="1" smtClean="0"/>
              <a:t>muitas ocorrências do género feminino da palavra componente.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= </a:t>
            </a:r>
          </a:p>
          <a:p>
            <a:pPr marL="0" indent="0" algn="ctr">
              <a:buNone/>
            </a:pPr>
            <a:r>
              <a:rPr lang="pt-PT" b="1" i="1" smtClean="0"/>
              <a:t>Verificámos</a:t>
            </a:r>
            <a:r>
              <a:rPr lang="pt-PT" i="1" smtClean="0"/>
              <a:t> muitas ocorrências do género feminino da palavra componente.</a:t>
            </a:r>
          </a:p>
          <a:p>
            <a:pPr marL="0" indent="0" algn="ctr">
              <a:buNone/>
            </a:pPr>
            <a:r>
              <a:rPr lang="pt-PT" i="1" smtClean="0"/>
              <a:t>=</a:t>
            </a:r>
          </a:p>
          <a:p>
            <a:pPr marL="0" indent="0" algn="ctr">
              <a:buNone/>
            </a:pPr>
            <a:r>
              <a:rPr lang="pt-PT" b="1" i="1" smtClean="0"/>
              <a:t>Verificaram-se</a:t>
            </a:r>
            <a:r>
              <a:rPr lang="pt-PT" i="1" smtClean="0"/>
              <a:t> muitas ocorrências do género feminino da palavra componente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247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smtClean="0"/>
              <a:t>Nominalização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mtClean="0"/>
              <a:t>Agradeço-lhe </a:t>
            </a:r>
            <a:r>
              <a:rPr lang="pt-PT" b="1" smtClean="0"/>
              <a:t>que me tenha convidado</a:t>
            </a:r>
            <a:r>
              <a:rPr lang="pt-PT" smtClean="0"/>
              <a:t> para o festival. </a:t>
            </a:r>
          </a:p>
          <a:p>
            <a:pPr marL="0" indent="0" algn="ctr">
              <a:buNone/>
            </a:pPr>
            <a:r>
              <a:rPr lang="pt-PT" smtClean="0"/>
              <a:t>=</a:t>
            </a:r>
          </a:p>
          <a:p>
            <a:pPr marL="0" indent="0" algn="ctr">
              <a:buNone/>
            </a:pPr>
            <a:r>
              <a:rPr lang="pt-PT" smtClean="0"/>
              <a:t>Agradeço-lhe </a:t>
            </a:r>
            <a:r>
              <a:rPr lang="pt-PT" b="1" smtClean="0"/>
              <a:t>o convite </a:t>
            </a:r>
            <a:r>
              <a:rPr lang="pt-PT" smtClean="0"/>
              <a:t>para o festival. </a:t>
            </a:r>
          </a:p>
          <a:p>
            <a:pPr marL="0" indent="0" algn="ctr">
              <a:buNone/>
            </a:pPr>
            <a:r>
              <a:rPr lang="pt-PT" smtClean="0"/>
              <a:t>=</a:t>
            </a:r>
          </a:p>
          <a:p>
            <a:pPr marL="0" indent="0" algn="ctr">
              <a:buNone/>
            </a:pPr>
            <a:r>
              <a:rPr lang="pt-PT" smtClean="0"/>
              <a:t>Agradeço-lhe </a:t>
            </a:r>
            <a:r>
              <a:rPr lang="pt-PT" b="1" smtClean="0"/>
              <a:t>o ter-me convidado </a:t>
            </a:r>
            <a:r>
              <a:rPr lang="pt-PT" smtClean="0"/>
              <a:t>para o festival.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265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Substituição de uma forma verbal finita por uma forma verbal infinita</a:t>
            </a: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pt-PT" i="1"/>
              <a:t>Para a </a:t>
            </a:r>
            <a:r>
              <a:rPr lang="pt-PT" i="1" smtClean="0"/>
              <a:t>maionese </a:t>
            </a:r>
            <a:r>
              <a:rPr lang="pt-PT" b="1" i="1" smtClean="0"/>
              <a:t>endurecer</a:t>
            </a:r>
            <a:r>
              <a:rPr lang="pt-PT" i="1"/>
              <a:t>, </a:t>
            </a:r>
            <a:r>
              <a:rPr lang="pt-PT" b="1" i="1"/>
              <a:t>é preciso que</a:t>
            </a:r>
            <a:r>
              <a:rPr lang="pt-PT" i="1"/>
              <a:t> a </a:t>
            </a:r>
            <a:r>
              <a:rPr lang="pt-PT" i="1" smtClean="0"/>
              <a:t>vasilha </a:t>
            </a:r>
            <a:r>
              <a:rPr lang="pt-PT" b="1" i="1" smtClean="0"/>
              <a:t>esteja</a:t>
            </a:r>
            <a:r>
              <a:rPr lang="pt-PT" i="1" smtClean="0"/>
              <a:t> </a:t>
            </a:r>
            <a:r>
              <a:rPr lang="pt-PT" i="1"/>
              <a:t>absolutamente seca</a:t>
            </a:r>
            <a:r>
              <a:rPr lang="pt-PT"/>
              <a:t> </a:t>
            </a:r>
            <a:endParaRPr lang="pt-PT" smtClean="0"/>
          </a:p>
          <a:p>
            <a:pPr marL="0" lvl="0" indent="0" algn="ctr">
              <a:buNone/>
            </a:pPr>
            <a:r>
              <a:rPr lang="pt-PT" i="1" smtClean="0"/>
              <a:t>=</a:t>
            </a:r>
          </a:p>
          <a:p>
            <a:pPr marL="0" lvl="0" indent="0" algn="ctr">
              <a:buNone/>
            </a:pPr>
            <a:r>
              <a:rPr lang="pt-PT" i="1" smtClean="0"/>
              <a:t> </a:t>
            </a:r>
            <a:r>
              <a:rPr lang="pt-PT" i="1"/>
              <a:t>Para que a maionese </a:t>
            </a:r>
            <a:r>
              <a:rPr lang="pt-PT" b="1" i="1"/>
              <a:t>endureça</a:t>
            </a:r>
            <a:r>
              <a:rPr lang="pt-PT" i="1"/>
              <a:t>, a vasilha </a:t>
            </a:r>
            <a:r>
              <a:rPr lang="pt-PT" b="1" i="1"/>
              <a:t>precisa estar</a:t>
            </a:r>
            <a:r>
              <a:rPr lang="pt-PT" i="1"/>
              <a:t> absolutamente </a:t>
            </a:r>
            <a:r>
              <a:rPr lang="pt-PT" i="1" smtClean="0"/>
              <a:t>seca.</a:t>
            </a:r>
          </a:p>
          <a:p>
            <a:pPr marL="0" lvl="0" indent="0" algn="ctr">
              <a:buNone/>
            </a:pPr>
            <a:r>
              <a:rPr lang="pt-PT" i="1" smtClean="0"/>
              <a:t>=</a:t>
            </a:r>
          </a:p>
          <a:p>
            <a:pPr marL="0" lvl="0" indent="0" algn="ctr">
              <a:buNone/>
            </a:pPr>
            <a:r>
              <a:rPr lang="pt-PT" i="1" smtClean="0"/>
              <a:t>Para que maionese </a:t>
            </a:r>
            <a:r>
              <a:rPr lang="pt-PT" b="1" i="1" smtClean="0"/>
              <a:t>endureça</a:t>
            </a:r>
            <a:r>
              <a:rPr lang="pt-PT" i="1" smtClean="0"/>
              <a:t>, </a:t>
            </a:r>
            <a:r>
              <a:rPr lang="pt-PT" b="1" i="1" smtClean="0"/>
              <a:t>é preciso que</a:t>
            </a:r>
            <a:r>
              <a:rPr lang="pt-PT" i="1" smtClean="0"/>
              <a:t> a vasilha </a:t>
            </a:r>
            <a:r>
              <a:rPr lang="pt-PT" b="1" i="1" smtClean="0"/>
              <a:t>esteja</a:t>
            </a:r>
            <a:r>
              <a:rPr lang="pt-PT" i="1" smtClean="0"/>
              <a:t> absolutamente seca</a:t>
            </a:r>
            <a:r>
              <a:rPr lang="pt-PT" smtClean="0"/>
              <a:t> .</a:t>
            </a:r>
          </a:p>
          <a:p>
            <a:pPr marL="0" lvl="0" indent="0">
              <a:buNone/>
            </a:pPr>
            <a:r>
              <a:rPr lang="pt-PT" i="1" smtClean="0"/>
              <a:t> </a:t>
            </a:r>
          </a:p>
          <a:p>
            <a:pPr marL="0" lvl="0" indent="0">
              <a:buNone/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283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 Alçamento </a:t>
            </a:r>
            <a:r>
              <a:rPr lang="pt-PT" b="1"/>
              <a:t>de </a:t>
            </a:r>
            <a:r>
              <a:rPr lang="pt-PT" b="1" smtClean="0"/>
              <a:t>verbos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pt-PT" b="1" i="1"/>
              <a:t>Para os</a:t>
            </a:r>
            <a:r>
              <a:rPr lang="pt-PT" i="1"/>
              <a:t> </a:t>
            </a:r>
            <a:r>
              <a:rPr lang="pt-PT" i="1" smtClean="0"/>
              <a:t>artigos  </a:t>
            </a:r>
            <a:r>
              <a:rPr lang="pt-PT" b="1" i="1" smtClean="0"/>
              <a:t>serem</a:t>
            </a:r>
            <a:r>
              <a:rPr lang="pt-PT" i="1" smtClean="0"/>
              <a:t> engraçados e </a:t>
            </a:r>
            <a:r>
              <a:rPr lang="pt-PT" i="1"/>
              <a:t>não apenas </a:t>
            </a:r>
            <a:r>
              <a:rPr lang="pt-PT" i="1" smtClean="0"/>
              <a:t>idiotas, </a:t>
            </a:r>
            <a:r>
              <a:rPr lang="pt-PT" b="1" i="1"/>
              <a:t>é preciso que</a:t>
            </a:r>
            <a:r>
              <a:rPr lang="pt-PT" i="1"/>
              <a:t> os </a:t>
            </a:r>
            <a:r>
              <a:rPr lang="pt-PT" i="1" smtClean="0"/>
              <a:t>humoristas </a:t>
            </a:r>
            <a:r>
              <a:rPr lang="pt-PT" b="1" i="1" smtClean="0"/>
              <a:t>divulgem</a:t>
            </a:r>
            <a:r>
              <a:rPr lang="pt-PT" i="1" smtClean="0"/>
              <a:t> </a:t>
            </a:r>
            <a:r>
              <a:rPr lang="pt-PT" i="1"/>
              <a:t>suas </a:t>
            </a:r>
            <a:r>
              <a:rPr lang="pt-PT" i="1" smtClean="0"/>
              <a:t>histórias falsas e </a:t>
            </a:r>
            <a:r>
              <a:rPr lang="pt-PT" i="1"/>
              <a:t>verdadeiramente negativas do ponto de vista </a:t>
            </a:r>
            <a:r>
              <a:rPr lang="pt-PT" i="1" smtClean="0"/>
              <a:t>preconceituoso.  </a:t>
            </a:r>
            <a:endParaRPr lang="pt-PT" smtClean="0"/>
          </a:p>
          <a:p>
            <a:pPr marL="0" lvl="0" indent="0" algn="ctr">
              <a:buNone/>
            </a:pPr>
            <a:r>
              <a:rPr lang="pt-PT" i="1" smtClean="0"/>
              <a:t>= </a:t>
            </a:r>
          </a:p>
          <a:p>
            <a:pPr marL="0" lvl="0" indent="0" algn="ctr">
              <a:buNone/>
            </a:pPr>
            <a:r>
              <a:rPr lang="pt-PT" b="1" i="1" smtClean="0"/>
              <a:t>Para </a:t>
            </a:r>
            <a:r>
              <a:rPr lang="pt-PT" b="1" i="1"/>
              <a:t>que</a:t>
            </a:r>
            <a:r>
              <a:rPr lang="pt-PT" i="1"/>
              <a:t> os artigos </a:t>
            </a:r>
            <a:r>
              <a:rPr lang="pt-PT" b="1" i="1" smtClean="0"/>
              <a:t>sejam</a:t>
            </a:r>
            <a:r>
              <a:rPr lang="pt-PT" i="1" smtClean="0"/>
              <a:t> </a:t>
            </a:r>
            <a:r>
              <a:rPr lang="pt-PT" i="1"/>
              <a:t>engraçados e não apenas idiotas, os humoristas </a:t>
            </a:r>
            <a:r>
              <a:rPr lang="pt-PT" b="1" i="1"/>
              <a:t>precisam divulgar</a:t>
            </a:r>
            <a:r>
              <a:rPr lang="pt-PT" i="1"/>
              <a:t> suas histórias falsas e verdadeiramente negativas do ponto de vista </a:t>
            </a:r>
            <a:r>
              <a:rPr lang="pt-PT" i="1" smtClean="0"/>
              <a:t>preconceituoso</a:t>
            </a:r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726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smtClean="0">
                <a:solidFill>
                  <a:srgbClr val="FF0000"/>
                </a:solidFill>
              </a:rPr>
              <a:t>Rela</a:t>
            </a:r>
            <a:r>
              <a:rPr lang="pt-PT" b="1" smtClean="0">
                <a:solidFill>
                  <a:srgbClr val="FF0000"/>
                </a:solidFill>
              </a:rPr>
              <a:t>ções de contradição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PT" smtClean="0"/>
              <a:t>Na lógica clássica, </a:t>
            </a:r>
            <a:r>
              <a:rPr lang="pt-PT"/>
              <a:t>uma </a:t>
            </a:r>
            <a:r>
              <a:rPr lang="pt-PT" b="1"/>
              <a:t>contradição</a:t>
            </a:r>
            <a:r>
              <a:rPr lang="pt-PT"/>
              <a:t> consiste numa </a:t>
            </a:r>
            <a:r>
              <a:rPr lang="pt-PT" b="1"/>
              <a:t>incompatibilidade lógica </a:t>
            </a:r>
            <a:r>
              <a:rPr lang="pt-PT"/>
              <a:t>entre duas ou mais </a:t>
            </a:r>
            <a:r>
              <a:rPr lang="pt-PT" smtClean="0"/>
              <a:t>proposições. </a:t>
            </a:r>
            <a:r>
              <a:rPr lang="pt-PT"/>
              <a:t>Isso ocorre quando as proposições, tomadas em conjunto, geram duas </a:t>
            </a:r>
            <a:r>
              <a:rPr lang="pt-PT" smtClean="0"/>
              <a:t>conclusões que formam </a:t>
            </a:r>
            <a:r>
              <a:rPr lang="pt-PT"/>
              <a:t>as inversões lógicas, geralmente opostas uma da outra</a:t>
            </a:r>
            <a:r>
              <a:rPr lang="pt-PT" smtClean="0"/>
              <a:t>. Ilustrando </a:t>
            </a:r>
            <a:r>
              <a:rPr lang="pt-PT"/>
              <a:t>uma tendência geral na lógica aplicada, a lei de </a:t>
            </a:r>
            <a:r>
              <a:rPr lang="pt-PT" smtClean="0"/>
              <a:t>Aristóteles da não-contradição </a:t>
            </a:r>
            <a:r>
              <a:rPr lang="pt-PT"/>
              <a:t>afirma que "Não se pode dizer de algo que é e que não é no mesmo sentido e, ao mesmo tempo</a:t>
            </a:r>
            <a:r>
              <a:rPr lang="pt-PT" smtClean="0"/>
              <a:t>."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1530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smtClean="0"/>
              <a:t>contradi</a:t>
            </a:r>
            <a:r>
              <a:rPr lang="pt-PT" smtClean="0"/>
              <a:t>ção - exemplificação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O Rui está vivo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x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O Rui não está vivo.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4795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smtClean="0"/>
              <a:t>implicação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O Rui comprou uma rosa.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x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o Rui comprou uma flor.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426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smtClean="0"/>
              <a:t>pressuposição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Os filhos do João são louros. 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x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O João tem filhos.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69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>Paráfrase</a:t>
            </a:r>
            <a:endParaRPr lang="cs-CZ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t-PT" smtClean="0"/>
              <a:t>Em </a:t>
            </a:r>
            <a:r>
              <a:rPr lang="pt-PT"/>
              <a:t>matéria de </a:t>
            </a:r>
            <a:r>
              <a:rPr lang="pt-PT" smtClean="0"/>
              <a:t>gramática gerativa, </a:t>
            </a:r>
            <a:r>
              <a:rPr lang="pt-PT"/>
              <a:t>a </a:t>
            </a:r>
            <a:r>
              <a:rPr lang="pt-PT" b="1"/>
              <a:t>paráfrase</a:t>
            </a:r>
            <a:r>
              <a:rPr lang="pt-PT"/>
              <a:t> é um tipo </a:t>
            </a:r>
            <a:r>
              <a:rPr lang="pt-PT" b="1"/>
              <a:t>de equivalência semântica</a:t>
            </a:r>
            <a:r>
              <a:rPr lang="pt-PT"/>
              <a:t> responsável pela interligação de </a:t>
            </a:r>
            <a:r>
              <a:rPr lang="pt-PT" smtClean="0"/>
              <a:t>enunciados, </a:t>
            </a:r>
            <a:r>
              <a:rPr lang="pt-PT"/>
              <a:t>ou seja, pela </a:t>
            </a:r>
            <a:r>
              <a:rPr lang="pt-PT" b="1"/>
              <a:t>substituição de </a:t>
            </a:r>
            <a:r>
              <a:rPr lang="pt-PT" b="1" smtClean="0"/>
              <a:t>classes gramaticais </a:t>
            </a:r>
            <a:r>
              <a:rPr lang="pt-PT" smtClean="0"/>
              <a:t>variáveis </a:t>
            </a:r>
            <a:r>
              <a:rPr lang="pt-PT"/>
              <a:t>e invariáveis entre estruturas </a:t>
            </a:r>
            <a:r>
              <a:rPr lang="pt-PT" smtClean="0"/>
              <a:t>léxicas e sintáticas.</a:t>
            </a:r>
            <a:endParaRPr lang="cs-CZ"/>
          </a:p>
          <a:p>
            <a:pPr algn="just">
              <a:lnSpc>
                <a:spcPct val="150000"/>
              </a:lnSpc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87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Equivalência entre duas orações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/>
              <a:t>Em </a:t>
            </a:r>
            <a:r>
              <a:rPr lang="pt-PT" smtClean="0"/>
              <a:t>duas frases: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pt-PT" b="1"/>
              <a:t>(A) </a:t>
            </a:r>
            <a:r>
              <a:rPr lang="pt-PT" i="1"/>
              <a:t>O </a:t>
            </a:r>
            <a:r>
              <a:rPr lang="pt-PT" i="1" smtClean="0"/>
              <a:t>avião </a:t>
            </a:r>
            <a:r>
              <a:rPr lang="pt-PT" b="1" i="1" smtClean="0"/>
              <a:t>chegou com atraso</a:t>
            </a:r>
            <a:r>
              <a:rPr lang="pt-PT" b="1" smtClean="0"/>
              <a:t> </a:t>
            </a:r>
            <a:r>
              <a:rPr lang="pt-PT"/>
              <a:t>e </a:t>
            </a:r>
            <a:endParaRPr lang="cs-CZ"/>
          </a:p>
          <a:p>
            <a:pPr marL="0" indent="0" algn="ctr">
              <a:buNone/>
            </a:pPr>
            <a:r>
              <a:rPr lang="pt-PT" b="1"/>
              <a:t>(B) </a:t>
            </a:r>
            <a:r>
              <a:rPr lang="pt-PT" i="1"/>
              <a:t>O avião </a:t>
            </a:r>
            <a:r>
              <a:rPr lang="pt-PT" b="1" i="1"/>
              <a:t>chegou atrasado</a:t>
            </a:r>
            <a:r>
              <a:rPr lang="pt-PT" i="1" smtClean="0"/>
              <a:t>,</a:t>
            </a:r>
          </a:p>
          <a:p>
            <a:pPr marL="0" indent="0" algn="ctr">
              <a:buNone/>
            </a:pPr>
            <a:endParaRPr lang="cs-CZ"/>
          </a:p>
          <a:p>
            <a:pPr marL="0" indent="0">
              <a:buNone/>
            </a:pPr>
            <a:r>
              <a:rPr lang="pt-PT"/>
              <a:t> vamos dizer que (B) parafraseia (A), portanto (A) e (B) constituem orações sinônimas. </a:t>
            </a:r>
            <a:r>
              <a:rPr lang="pt-PT" smtClean="0"/>
              <a:t>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35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Efeito das paráfrases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PT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pt-PT" smtClean="0"/>
              <a:t>A capacidade de fazer uma paráfrase é uma das </a:t>
            </a:r>
            <a:r>
              <a:rPr lang="pt-PT" b="1" smtClean="0"/>
              <a:t>estratégias</a:t>
            </a:r>
            <a:r>
              <a:rPr lang="pt-PT" smtClean="0"/>
              <a:t> que proporcionam maior </a:t>
            </a:r>
            <a:r>
              <a:rPr lang="pt-PT" b="1" u="sng" smtClean="0">
                <a:solidFill>
                  <a:schemeClr val="accent6">
                    <a:lumMod val="75000"/>
                  </a:schemeClr>
                </a:solidFill>
              </a:rPr>
              <a:t>produtividade e criatividade textual.  </a:t>
            </a:r>
            <a:endParaRPr lang="cs-CZ" b="1" u="sng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741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PT" b="1" smtClean="0"/>
              <a:t>Mecanismos com base no léxico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PT" b="1" smtClean="0"/>
              <a:t>A </a:t>
            </a:r>
            <a:r>
              <a:rPr lang="pt-PT" smtClean="0"/>
              <a:t> </a:t>
            </a:r>
            <a:r>
              <a:rPr lang="pt-PT" b="1"/>
              <a:t>exploração das possíveis paráfrases </a:t>
            </a:r>
            <a:r>
              <a:rPr lang="pt-PT"/>
              <a:t>que se baseiam no conhecimento que o homem tem do </a:t>
            </a:r>
            <a:r>
              <a:rPr lang="pt-PT" smtClean="0"/>
              <a:t>léxico. Existem maneiras </a:t>
            </a:r>
            <a:r>
              <a:rPr lang="pt-PT"/>
              <a:t>equivalentes </a:t>
            </a:r>
            <a:r>
              <a:rPr lang="pt-PT" smtClean="0"/>
              <a:t>de expreimir um </a:t>
            </a:r>
            <a:r>
              <a:rPr lang="pt-PT"/>
              <a:t>mesmo </a:t>
            </a:r>
            <a:r>
              <a:rPr lang="pt-PT" smtClean="0"/>
              <a:t>facto.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PT" b="1" smtClean="0"/>
              <a:t>Os </a:t>
            </a:r>
            <a:r>
              <a:rPr lang="pt-PT" b="1"/>
              <a:t>recursos </a:t>
            </a:r>
            <a:r>
              <a:rPr lang="pt-PT"/>
              <a:t>através dos quais são construídas paráfrases de sentenças </a:t>
            </a:r>
            <a:r>
              <a:rPr lang="pt-PT" smtClean="0"/>
              <a:t>são diferentes: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05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Predicado “controverso” 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pt-PT" b="1"/>
              <a:t>Com </a:t>
            </a:r>
            <a:r>
              <a:rPr lang="pt-PT" b="1" smtClean="0"/>
              <a:t>substantivos </a:t>
            </a:r>
          </a:p>
          <a:p>
            <a:pPr marL="0" indent="0">
              <a:lnSpc>
                <a:spcPct val="160000"/>
              </a:lnSpc>
              <a:buNone/>
            </a:pPr>
            <a:endParaRPr lang="cs-CZ"/>
          </a:p>
          <a:p>
            <a:pPr lvl="0">
              <a:lnSpc>
                <a:spcPct val="160000"/>
              </a:lnSpc>
            </a:pPr>
            <a:r>
              <a:rPr lang="pt-PT" i="1"/>
              <a:t>José é </a:t>
            </a:r>
            <a:r>
              <a:rPr lang="pt-PT" b="1" i="1" smtClean="0"/>
              <a:t>filho </a:t>
            </a:r>
            <a:r>
              <a:rPr lang="pt-PT" i="1" smtClean="0"/>
              <a:t>de </a:t>
            </a:r>
            <a:r>
              <a:rPr lang="pt-PT" i="1"/>
              <a:t>Pedro = Pedro é </a:t>
            </a:r>
            <a:r>
              <a:rPr lang="pt-PT" b="1" i="1" smtClean="0"/>
              <a:t>pai </a:t>
            </a:r>
            <a:r>
              <a:rPr lang="pt-PT" i="1" smtClean="0"/>
              <a:t>de José. </a:t>
            </a:r>
            <a:endParaRPr lang="cs-CZ"/>
          </a:p>
          <a:p>
            <a:pPr lvl="0">
              <a:lnSpc>
                <a:spcPct val="160000"/>
              </a:lnSpc>
            </a:pPr>
            <a:r>
              <a:rPr lang="pt-PT" i="1" smtClean="0"/>
              <a:t>Tassia </a:t>
            </a:r>
            <a:r>
              <a:rPr lang="pt-PT" i="1"/>
              <a:t>é </a:t>
            </a:r>
            <a:r>
              <a:rPr lang="pt-PT" b="1" i="1" smtClean="0"/>
              <a:t>filha </a:t>
            </a:r>
            <a:r>
              <a:rPr lang="pt-PT" i="1" smtClean="0"/>
              <a:t>de </a:t>
            </a:r>
            <a:r>
              <a:rPr lang="pt-PT" i="1"/>
              <a:t>Elizabeth = Elizabeth </a:t>
            </a:r>
            <a:r>
              <a:rPr lang="pt-PT" i="1" smtClean="0"/>
              <a:t>é </a:t>
            </a:r>
            <a:r>
              <a:rPr lang="pt-PT" b="1" i="1" smtClean="0"/>
              <a:t>mãe</a:t>
            </a:r>
            <a:r>
              <a:rPr lang="pt-PT" i="1" smtClean="0"/>
              <a:t> de </a:t>
            </a:r>
            <a:r>
              <a:rPr lang="pt-PT" i="1"/>
              <a:t>Tassia.</a:t>
            </a:r>
            <a:endParaRPr lang="cs-CZ"/>
          </a:p>
          <a:p>
            <a:pPr lvl="0">
              <a:lnSpc>
                <a:spcPct val="160000"/>
              </a:lnSpc>
            </a:pPr>
            <a:r>
              <a:rPr lang="pt-PT" i="1"/>
              <a:t>Deyvid é </a:t>
            </a:r>
            <a:r>
              <a:rPr lang="pt-PT" b="1" i="1"/>
              <a:t>sobrinho</a:t>
            </a:r>
            <a:r>
              <a:rPr lang="pt-PT"/>
              <a:t> </a:t>
            </a:r>
            <a:r>
              <a:rPr lang="pt-PT" i="1"/>
              <a:t>de Ronald = Ronald é </a:t>
            </a:r>
            <a:r>
              <a:rPr lang="pt-PT" b="1" i="1" smtClean="0"/>
              <a:t>tio </a:t>
            </a:r>
            <a:r>
              <a:rPr lang="pt-PT" i="1" smtClean="0"/>
              <a:t>de </a:t>
            </a:r>
            <a:r>
              <a:rPr lang="pt-PT" i="1"/>
              <a:t>Deyvid.</a:t>
            </a:r>
            <a:endParaRPr lang="cs-CZ"/>
          </a:p>
          <a:p>
            <a:pPr lvl="0">
              <a:lnSpc>
                <a:spcPct val="160000"/>
              </a:lnSpc>
            </a:pPr>
            <a:r>
              <a:rPr lang="pt-PT" i="1"/>
              <a:t>Deyvid é </a:t>
            </a:r>
            <a:r>
              <a:rPr lang="pt-PT" b="1" i="1" smtClean="0"/>
              <a:t>neto </a:t>
            </a:r>
            <a:r>
              <a:rPr lang="pt-PT" i="1" smtClean="0"/>
              <a:t>de </a:t>
            </a:r>
            <a:r>
              <a:rPr lang="pt-PT" i="1"/>
              <a:t>Guerino = Guerino é </a:t>
            </a:r>
            <a:r>
              <a:rPr lang="pt-PT" b="1" i="1" smtClean="0"/>
              <a:t>avô </a:t>
            </a:r>
            <a:r>
              <a:rPr lang="pt-PT" i="1" smtClean="0"/>
              <a:t>de </a:t>
            </a:r>
            <a:r>
              <a:rPr lang="pt-PT" i="1"/>
              <a:t>Deyvid</a:t>
            </a:r>
            <a:r>
              <a:rPr lang="pt-PT" i="1" smtClean="0"/>
              <a:t>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724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Predicado “controverso”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b="1"/>
              <a:t>Com </a:t>
            </a:r>
            <a:r>
              <a:rPr lang="pt-PT" b="1" smtClean="0"/>
              <a:t>adjetivos – categoria de grau (equivalência nas expressões de s</a:t>
            </a:r>
            <a:r>
              <a:rPr lang="pt-PT" smtClean="0"/>
              <a:t>uperioridade, inferioridade):</a:t>
            </a:r>
            <a:endParaRPr lang="cs-CZ"/>
          </a:p>
          <a:p>
            <a:pPr lvl="0"/>
            <a:endParaRPr lang="pt-PT" i="1"/>
          </a:p>
          <a:p>
            <a:pPr lvl="0"/>
            <a:endParaRPr lang="cs-CZ"/>
          </a:p>
          <a:p>
            <a:pPr lvl="0"/>
            <a:r>
              <a:rPr lang="pt-PT" i="1"/>
              <a:t>Os produtos da </a:t>
            </a:r>
            <a:r>
              <a:rPr lang="pt-PT" i="1" smtClean="0"/>
              <a:t>Perdigão são </a:t>
            </a:r>
            <a:r>
              <a:rPr lang="pt-PT" b="1" i="1"/>
              <a:t>superiores</a:t>
            </a:r>
            <a:r>
              <a:rPr lang="pt-PT" i="1"/>
              <a:t> aos produtos </a:t>
            </a:r>
            <a:r>
              <a:rPr lang="pt-PT" i="1" smtClean="0"/>
              <a:t>da Sadia</a:t>
            </a:r>
          </a:p>
          <a:p>
            <a:pPr marL="0" lvl="0" indent="0">
              <a:buNone/>
            </a:pPr>
            <a:r>
              <a:rPr lang="pt-PT" i="1" smtClean="0"/>
              <a:t>    = </a:t>
            </a:r>
            <a:r>
              <a:rPr lang="pt-PT" i="1"/>
              <a:t>Os produtos da Sadia são </a:t>
            </a:r>
            <a:r>
              <a:rPr lang="pt-PT" b="1" i="1"/>
              <a:t>inferiores</a:t>
            </a:r>
            <a:r>
              <a:rPr lang="pt-PT" i="1"/>
              <a:t> aos produtos da </a:t>
            </a:r>
            <a:r>
              <a:rPr lang="pt-PT" i="1" smtClean="0"/>
              <a:t>   </a:t>
            </a:r>
          </a:p>
          <a:p>
            <a:pPr marL="0" lvl="0" indent="0">
              <a:buNone/>
            </a:pPr>
            <a:r>
              <a:rPr lang="pt-PT" i="1" smtClean="0"/>
              <a:t>    Perdigão</a:t>
            </a:r>
            <a:endParaRPr lang="cs-CZ"/>
          </a:p>
          <a:p>
            <a:pPr marL="0" lvl="0" indent="0">
              <a:buNone/>
            </a:pPr>
            <a:r>
              <a:rPr lang="pt-PT" i="1" smtClean="0"/>
              <a:t> </a:t>
            </a:r>
            <a:endParaRPr lang="cs-CZ"/>
          </a:p>
          <a:p>
            <a:pPr lvl="0"/>
            <a:r>
              <a:rPr lang="pt-PT" i="1"/>
              <a:t>Tassia é </a:t>
            </a:r>
            <a:r>
              <a:rPr lang="pt-PT" b="1" i="1" smtClean="0"/>
              <a:t>mais inteligente </a:t>
            </a:r>
            <a:r>
              <a:rPr lang="pt-PT" i="1" smtClean="0"/>
              <a:t>do </a:t>
            </a:r>
            <a:r>
              <a:rPr lang="pt-PT" i="1"/>
              <a:t>que Elizabeth </a:t>
            </a:r>
            <a:endParaRPr lang="pt-PT" i="1" smtClean="0"/>
          </a:p>
          <a:p>
            <a:pPr marL="0" lvl="0" indent="0">
              <a:buNone/>
            </a:pPr>
            <a:r>
              <a:rPr lang="pt-PT" i="1"/>
              <a:t> </a:t>
            </a:r>
            <a:r>
              <a:rPr lang="pt-PT" i="1" smtClean="0"/>
              <a:t>     = Elizabeth </a:t>
            </a:r>
            <a:r>
              <a:rPr lang="pt-PT" i="1"/>
              <a:t>é </a:t>
            </a:r>
            <a:r>
              <a:rPr lang="pt-PT" b="1" i="1"/>
              <a:t>menos inteligente</a:t>
            </a:r>
            <a:r>
              <a:rPr lang="pt-PT" i="1"/>
              <a:t> do que Tassia</a:t>
            </a:r>
            <a:r>
              <a:rPr lang="pt-PT" i="1" smtClean="0"/>
              <a:t>.</a:t>
            </a:r>
          </a:p>
          <a:p>
            <a:pPr marL="0" lvl="0" indent="0">
              <a:buNone/>
            </a:pPr>
            <a:endParaRPr lang="pt-PT" i="1"/>
          </a:p>
          <a:p>
            <a:pPr marL="0" lv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398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/>
              <a:t>Predicado “controverso”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smtClean="0"/>
              <a:t>Equivalência semântica das diatética:</a:t>
            </a:r>
          </a:p>
          <a:p>
            <a:endParaRPr lang="cs-CZ"/>
          </a:p>
          <a:p>
            <a:pPr lvl="0"/>
            <a:r>
              <a:rPr lang="pt-PT" i="1" smtClean="0"/>
              <a:t>A Olga </a:t>
            </a:r>
            <a:r>
              <a:rPr lang="pt-PT" b="1" i="1" smtClean="0"/>
              <a:t>emprestou </a:t>
            </a:r>
            <a:r>
              <a:rPr lang="pt-PT" b="1" i="1"/>
              <a:t>um </a:t>
            </a:r>
            <a:r>
              <a:rPr lang="pt-PT" b="1" i="1" smtClean="0"/>
              <a:t>livro </a:t>
            </a:r>
            <a:r>
              <a:rPr lang="pt-PT" i="1" smtClean="0"/>
              <a:t>ao Pedro.</a:t>
            </a:r>
          </a:p>
          <a:p>
            <a:pPr marL="0" lvl="0" indent="0">
              <a:buNone/>
            </a:pPr>
            <a:r>
              <a:rPr lang="pt-PT" i="1" smtClean="0"/>
              <a:t>      = O Pedro </a:t>
            </a:r>
            <a:r>
              <a:rPr lang="pt-PT" b="1" i="1" smtClean="0"/>
              <a:t>tomou </a:t>
            </a:r>
            <a:r>
              <a:rPr lang="pt-PT" b="1" i="1"/>
              <a:t>um livro emprestado</a:t>
            </a:r>
            <a:r>
              <a:rPr lang="pt-PT" i="1"/>
              <a:t> </a:t>
            </a:r>
            <a:r>
              <a:rPr lang="pt-PT" i="1" smtClean="0"/>
              <a:t>da Olga.</a:t>
            </a:r>
          </a:p>
          <a:p>
            <a:pPr marL="0" lvl="0" indent="0">
              <a:buNone/>
            </a:pPr>
            <a:endParaRPr lang="pt-PT" baseline="30000"/>
          </a:p>
          <a:p>
            <a:r>
              <a:rPr lang="pt-PT" i="1" smtClean="0"/>
              <a:t>O João </a:t>
            </a:r>
            <a:r>
              <a:rPr lang="pt-PT" b="1" i="1"/>
              <a:t>vendeu seu carro</a:t>
            </a:r>
            <a:r>
              <a:rPr lang="pt-PT" i="1"/>
              <a:t> para o filho do prefeito </a:t>
            </a:r>
            <a:endParaRPr lang="pt-PT" i="1" smtClean="0"/>
          </a:p>
          <a:p>
            <a:pPr marL="0" indent="0">
              <a:buNone/>
            </a:pPr>
            <a:r>
              <a:rPr lang="pt-PT" i="1"/>
              <a:t> </a:t>
            </a:r>
            <a:r>
              <a:rPr lang="pt-PT" i="1" smtClean="0"/>
              <a:t>    = </a:t>
            </a:r>
            <a:r>
              <a:rPr lang="pt-PT" i="1"/>
              <a:t>O filho do prefeito </a:t>
            </a:r>
            <a:r>
              <a:rPr lang="pt-PT" b="1" i="1"/>
              <a:t>comprou o carro</a:t>
            </a:r>
            <a:r>
              <a:rPr lang="pt-PT" i="1"/>
              <a:t> </a:t>
            </a:r>
            <a:r>
              <a:rPr lang="pt-PT" i="1" smtClean="0"/>
              <a:t>do </a:t>
            </a:r>
            <a:r>
              <a:rPr lang="pt-PT" i="1"/>
              <a:t>João</a:t>
            </a:r>
            <a:r>
              <a:rPr lang="pt-PT" i="1" smtClean="0"/>
              <a:t>.</a:t>
            </a:r>
          </a:p>
          <a:p>
            <a:endParaRPr lang="cs-CZ"/>
          </a:p>
          <a:p>
            <a:pPr lvl="0"/>
            <a:r>
              <a:rPr lang="pt-PT" i="1" smtClean="0"/>
              <a:t>Na análise </a:t>
            </a:r>
            <a:r>
              <a:rPr lang="pt-PT" b="1" i="1" smtClean="0"/>
              <a:t>verificou-se</a:t>
            </a:r>
            <a:r>
              <a:rPr lang="pt-PT" i="1" smtClean="0"/>
              <a:t> um maior número de ocorrências dos nomes bigenéricos. </a:t>
            </a:r>
          </a:p>
          <a:p>
            <a:pPr marL="0" lvl="0" indent="0">
              <a:buNone/>
            </a:pPr>
            <a:r>
              <a:rPr lang="pt-PT" i="1" smtClean="0"/>
              <a:t>       = Na análise </a:t>
            </a:r>
            <a:r>
              <a:rPr lang="pt-PT" b="1" i="1" smtClean="0"/>
              <a:t>foi verificado </a:t>
            </a:r>
            <a:r>
              <a:rPr lang="pt-PT" i="1" smtClean="0"/>
              <a:t>um maior número de ocorrências dos     </a:t>
            </a:r>
          </a:p>
          <a:p>
            <a:pPr marL="0" lvl="0" indent="0">
              <a:buNone/>
            </a:pPr>
            <a:r>
              <a:rPr lang="pt-PT" i="1" smtClean="0"/>
              <a:t>       nomes bigenéricos. </a:t>
            </a:r>
          </a:p>
          <a:p>
            <a:pPr marL="0" lvl="0" indent="0">
              <a:buNone/>
            </a:pPr>
            <a:r>
              <a:rPr lang="pt-PT" i="1"/>
              <a:t> </a:t>
            </a:r>
            <a:r>
              <a:rPr lang="pt-PT" i="1" smtClean="0"/>
              <a:t>     =Na análise </a:t>
            </a:r>
            <a:r>
              <a:rPr lang="pt-PT" b="1" i="1" smtClean="0"/>
              <a:t>verificámos </a:t>
            </a:r>
            <a:r>
              <a:rPr lang="pt-PT" i="1" smtClean="0"/>
              <a:t> um maior número de ocorrências dos  </a:t>
            </a:r>
          </a:p>
          <a:p>
            <a:pPr marL="0" lvl="0" indent="0">
              <a:buNone/>
            </a:pPr>
            <a:r>
              <a:rPr lang="pt-PT" i="1" smtClean="0"/>
              <a:t>      nomes bigenéricos. </a:t>
            </a:r>
          </a:p>
          <a:p>
            <a:pPr marL="0" lv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9797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1020</Words>
  <Application>Microsoft Office PowerPoint</Application>
  <PresentationFormat>Předvádění na obrazovce (4:3)</PresentationFormat>
  <Paragraphs>175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Relações semânticas entre frases</vt:lpstr>
      <vt:lpstr>Relações  no plano frásico</vt:lpstr>
      <vt:lpstr>Paráfrase</vt:lpstr>
      <vt:lpstr>Equivalência entre duas orações</vt:lpstr>
      <vt:lpstr>Efeito das paráfrases</vt:lpstr>
      <vt:lpstr>Mecanismos com base no léxico </vt:lpstr>
      <vt:lpstr>Predicado “controverso” </vt:lpstr>
      <vt:lpstr>Predicado “controverso” </vt:lpstr>
      <vt:lpstr>Predicado “controverso” </vt:lpstr>
      <vt:lpstr>Predicado “controverso” </vt:lpstr>
      <vt:lpstr>Predicado “simétrico” </vt:lpstr>
      <vt:lpstr>Predicado “simétrico” </vt:lpstr>
      <vt:lpstr>Predicado “simétrico” </vt:lpstr>
      <vt:lpstr>Predicado “simétrico” </vt:lpstr>
      <vt:lpstr>A  troca de expressões com base em diferentes verbos-suporte</vt:lpstr>
      <vt:lpstr>Substituição de classe gramatical</vt:lpstr>
      <vt:lpstr>Exemplificação</vt:lpstr>
      <vt:lpstr>Exemplificação</vt:lpstr>
      <vt:lpstr>Exemplificação</vt:lpstr>
      <vt:lpstr>Exemplificação</vt:lpstr>
      <vt:lpstr>Mecanismos com base na sintaxe</vt:lpstr>
      <vt:lpstr>Diátese</vt:lpstr>
      <vt:lpstr>Nominalização </vt:lpstr>
      <vt:lpstr> Substituição de uma forma verbal finita por uma forma verbal infinita </vt:lpstr>
      <vt:lpstr> Alçamento de verbos </vt:lpstr>
      <vt:lpstr>Relações de contradição</vt:lpstr>
      <vt:lpstr>contradição - exemplificação</vt:lpstr>
      <vt:lpstr>implicação</vt:lpstr>
      <vt:lpstr>pressuposição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Relações semânticas entre frases</dc:title>
  <dc:creator>Iva Svobodová</dc:creator>
  <cp:lastModifiedBy>Iva Svobodová</cp:lastModifiedBy>
  <cp:revision>15</cp:revision>
  <dcterms:created xsi:type="dcterms:W3CDTF">2015-04-30T08:22:15Z</dcterms:created>
  <dcterms:modified xsi:type="dcterms:W3CDTF">2015-05-04T11:43:26Z</dcterms:modified>
</cp:coreProperties>
</file>