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8" r:id="rId3"/>
    <p:sldId id="257" r:id="rId4"/>
    <p:sldId id="260" r:id="rId5"/>
    <p:sldId id="262" r:id="rId6"/>
    <p:sldId id="264" r:id="rId7"/>
    <p:sldId id="267" r:id="rId8"/>
    <p:sldId id="268" r:id="rId9"/>
    <p:sldId id="269" r:id="rId10"/>
    <p:sldId id="270" r:id="rId11"/>
    <p:sldId id="259" r:id="rId12"/>
    <p:sldId id="272" r:id="rId13"/>
    <p:sldId id="271" r:id="rId14"/>
    <p:sldId id="274" r:id="rId15"/>
    <p:sldId id="275" r:id="rId16"/>
    <p:sldId id="276" r:id="rId17"/>
    <p:sldId id="279" r:id="rId18"/>
    <p:sldId id="280" r:id="rId19"/>
    <p:sldId id="281" r:id="rId20"/>
    <p:sldId id="288" r:id="rId21"/>
    <p:sldId id="289" r:id="rId22"/>
    <p:sldId id="290" r:id="rId23"/>
    <p:sldId id="282" r:id="rId24"/>
    <p:sldId id="283" r:id="rId25"/>
    <p:sldId id="284" r:id="rId26"/>
    <p:sldId id="278" r:id="rId27"/>
    <p:sldId id="285" r:id="rId28"/>
    <p:sldId id="287" r:id="rId29"/>
    <p:sldId id="286" r:id="rId30"/>
    <p:sldId id="291" r:id="rId31"/>
    <p:sldId id="292" r:id="rId32"/>
    <p:sldId id="293" r:id="rId33"/>
    <p:sldId id="294" r:id="rId34"/>
    <p:sldId id="295" r:id="rId35"/>
    <p:sldId id="296" r:id="rId36"/>
    <p:sldId id="298" r:id="rId37"/>
    <p:sldId id="297" r:id="rId38"/>
    <p:sldId id="300" r:id="rId39"/>
    <p:sldId id="301" r:id="rId4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CE54F4-96FB-467F-A165-D26AE36F8C12}" type="datetimeFigureOut">
              <a:rPr lang="cs-CZ" smtClean="0"/>
              <a:t>21. 3. 2017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727B45-668D-4150-A01E-283B8FC0C9A7}" type="slidenum">
              <a:rPr lang="cs-CZ" smtClean="0"/>
              <a:t>‹#›</a:t>
            </a:fld>
            <a:endParaRPr lang="cs-CZ"/>
          </a:p>
        </p:txBody>
      </p:sp>
    </p:spTree>
    <p:extLst>
      <p:ext uri="{BB962C8B-B14F-4D97-AF65-F5344CB8AC3E}">
        <p14:creationId xmlns:p14="http://schemas.microsoft.com/office/powerpoint/2010/main" val="346180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ommons.wikimedia.org/wiki/Image:Bandeau_portail_psychologie.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Laboratory"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en.wikipedia.org/wiki/Experimen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7"/>
          <p:cNvSpPr txBox="1">
            <a:spLocks noGrp="1"/>
          </p:cNvSpPr>
          <p:nvPr>
            <p:ph type="sldNum" sz="quarter" idx="5"/>
          </p:nvPr>
        </p:nvSpPr>
        <p:spPr>
          <a:ln/>
        </p:spPr>
        <p:txBody>
          <a:bodyPr wrap="none" lIns="90000" tIns="46800" rIns="90000" bIns="46800" anchor="b" anchorCtr="0"/>
          <a:lstStyle/>
          <a:p>
            <a:pPr lvl="0"/>
            <a:fld id="{F515FD83-E461-4217-B8E9-D05A99F65D02}" type="slidenum">
              <a:t>2</a:t>
            </a:fld>
            <a:endParaRPr lang="en-AU"/>
          </a:p>
        </p:txBody>
      </p:sp>
      <p:sp>
        <p:nvSpPr>
          <p:cNvPr id="2" name="Obdélník 1"/>
          <p:cNvSpPr/>
          <p:nvPr/>
        </p:nvSpPr>
        <p:spPr>
          <a:xfrm>
            <a:off x="937431" y="685630"/>
            <a:ext cx="4983033" cy="342781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Zástupný symbol pro poznámky 2"/>
          <p:cNvSpPr txBox="1">
            <a:spLocks noGrp="1"/>
          </p:cNvSpPr>
          <p:nvPr>
            <p:ph type="body" sz="quarter" idx="1"/>
          </p:nvPr>
        </p:nvSpPr>
        <p:spPr>
          <a:xfrm>
            <a:off x="685800" y="4343400"/>
            <a:ext cx="9527778" cy="1017844"/>
          </a:xfrm>
        </p:spPr>
        <p:txBody>
          <a:bodyPr wrap="none" lIns="90000" tIns="46800" rIns="90000" bIns="46800" anchor="t" anchorCtr="0">
            <a:spAutoFit/>
          </a:bodyPr>
          <a:lstStyle/>
          <a:p>
            <a:pPr lvl="0"/>
            <a:r>
              <a:rPr lang="en-AU" dirty="0" err="1"/>
              <a:t>Westen</a:t>
            </a:r>
            <a:r>
              <a:rPr lang="en-AU" dirty="0"/>
              <a:t>, D., Burton, L., &amp; Kowalski, R. (2006). </a:t>
            </a:r>
            <a:r>
              <a:rPr lang="en-AU" i="1" dirty="0"/>
              <a:t>Psychology</a:t>
            </a:r>
            <a:r>
              <a:rPr lang="en-AU" dirty="0"/>
              <a:t>. Australian and New Zealand Edition. Queensland: Wiley.</a:t>
            </a:r>
          </a:p>
          <a:p>
            <a:pPr lvl="0"/>
            <a:endParaRPr lang="en-AU" dirty="0"/>
          </a:p>
          <a:p>
            <a:pPr lvl="0"/>
            <a:r>
              <a:rPr lang="en-AU" dirty="0"/>
              <a:t>Also note:</a:t>
            </a:r>
          </a:p>
          <a:p>
            <a:pPr lvl="0"/>
            <a:r>
              <a:rPr lang="en-AU" b="1" dirty="0" err="1"/>
              <a:t>Allport's</a:t>
            </a:r>
            <a:r>
              <a:rPr lang="en-AU" b="1" dirty="0"/>
              <a:t> Classic Definition</a:t>
            </a:r>
          </a:p>
          <a:p>
            <a:pPr lvl="0"/>
            <a:r>
              <a:rPr lang="en-AU" dirty="0"/>
              <a:t>The scientific study of how the </a:t>
            </a:r>
            <a:r>
              <a:rPr lang="en-AU" i="1" dirty="0"/>
              <a:t>thoughts, feelings, and </a:t>
            </a:r>
            <a:r>
              <a:rPr lang="en-AU" i="1" dirty="0" err="1"/>
              <a:t>behaviors</a:t>
            </a:r>
            <a:r>
              <a:rPr lang="en-AU" dirty="0"/>
              <a:t> of people are influenced by the </a:t>
            </a:r>
            <a:r>
              <a:rPr lang="en-AU" i="1" dirty="0"/>
              <a:t>real, imagined, or implied presence of others</a:t>
            </a:r>
            <a:r>
              <a:rPr lang="en-AU" dirty="0"/>
              <a:t> (</a:t>
            </a:r>
            <a:r>
              <a:rPr lang="en-AU" dirty="0" err="1"/>
              <a:t>Allport</a:t>
            </a:r>
            <a:r>
              <a:rPr lang="en-AU" dirty="0"/>
              <a:t>)</a:t>
            </a:r>
          </a:p>
        </p:txBody>
      </p:sp>
    </p:spTree>
    <p:extLst>
      <p:ext uri="{BB962C8B-B14F-4D97-AF65-F5344CB8AC3E}">
        <p14:creationId xmlns:p14="http://schemas.microsoft.com/office/powerpoint/2010/main" val="2046109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Legitimacy</a:t>
            </a:r>
            <a:r>
              <a:rPr lang="cs-CZ" dirty="0" smtClean="0"/>
              <a:t> – </a:t>
            </a:r>
            <a:r>
              <a:rPr lang="cs-CZ" dirty="0" err="1" smtClean="0"/>
              <a:t>researcher</a:t>
            </a:r>
            <a:r>
              <a:rPr lang="cs-CZ" dirty="0" smtClean="0"/>
              <a:t> </a:t>
            </a:r>
            <a:r>
              <a:rPr lang="cs-CZ" dirty="0" err="1" smtClean="0"/>
              <a:t>called</a:t>
            </a:r>
            <a:r>
              <a:rPr lang="cs-CZ" dirty="0" smtClean="0"/>
              <a:t> </a:t>
            </a:r>
            <a:r>
              <a:rPr lang="cs-CZ" dirty="0" err="1" smtClean="0"/>
              <a:t>of</a:t>
            </a:r>
            <a:r>
              <a:rPr lang="cs-CZ" dirty="0" smtClean="0"/>
              <a:t> </a:t>
            </a:r>
            <a:r>
              <a:rPr lang="cs-CZ" dirty="0" err="1" smtClean="0"/>
              <a:t>and</a:t>
            </a:r>
            <a:r>
              <a:rPr lang="cs-CZ" dirty="0" smtClean="0"/>
              <a:t> </a:t>
            </a:r>
            <a:r>
              <a:rPr lang="cs-CZ" dirty="0" err="1" smtClean="0"/>
              <a:t>replaced</a:t>
            </a:r>
            <a:r>
              <a:rPr lang="cs-CZ" dirty="0" smtClean="0"/>
              <a:t> </a:t>
            </a:r>
            <a:r>
              <a:rPr lang="cs-CZ" dirty="0" err="1" smtClean="0"/>
              <a:t>with</a:t>
            </a:r>
            <a:r>
              <a:rPr lang="cs-CZ" dirty="0" smtClean="0"/>
              <a:t> a </a:t>
            </a:r>
            <a:r>
              <a:rPr lang="cs-CZ" dirty="0" err="1" smtClean="0"/>
              <a:t>clerk</a:t>
            </a:r>
            <a:r>
              <a:rPr lang="cs-CZ" dirty="0" smtClean="0"/>
              <a:t> – obedience </a:t>
            </a:r>
            <a:r>
              <a:rPr lang="cs-CZ" dirty="0" err="1" smtClean="0"/>
              <a:t>dropped</a:t>
            </a:r>
            <a:endParaRPr lang="cs-CZ" dirty="0" smtClean="0"/>
          </a:p>
          <a:p>
            <a:endParaRPr lang="cs-CZ" dirty="0" smtClean="0"/>
          </a:p>
          <a:p>
            <a:r>
              <a:rPr lang="en-US" sz="1200" b="0" i="0" kern="1200" dirty="0" smtClean="0">
                <a:solidFill>
                  <a:schemeClr val="tx1"/>
                </a:solidFill>
                <a:latin typeface="+mn-lt"/>
                <a:ea typeface="+mn-ea"/>
                <a:cs typeface="+mn-cs"/>
              </a:rPr>
              <a:t> In their book , Temple University professors of pharmacy Michael Cohen and Neil Davis attribute much of medication errors to the mindless deference given to the attending physician. Cohen, in Medication Errors: Causes and Prevention (1981), quotes a strange case of the ‘rectal earache’. A physician ordered ear drops to be administered to the right ear of a patient suffering pain and infection there. Instead of writing out completely the location ‘Right ear’ on the prescription, the doctor abbreviated it so that the instructions read ‘place in R ear’. Upon receiving the prescription, the duty nurse promptly put the required number of ear drops into the patient’s anus.</a:t>
            </a:r>
            <a:endParaRPr lang="cs-CZ" dirty="0"/>
          </a:p>
        </p:txBody>
      </p:sp>
      <p:sp>
        <p:nvSpPr>
          <p:cNvPr id="4" name="Zástupný symbol pro číslo snímku 3"/>
          <p:cNvSpPr>
            <a:spLocks noGrp="1"/>
          </p:cNvSpPr>
          <p:nvPr>
            <p:ph type="sldNum" sz="quarter" idx="10"/>
          </p:nvPr>
        </p:nvSpPr>
        <p:spPr/>
        <p:txBody>
          <a:bodyPr/>
          <a:lstStyle/>
          <a:p>
            <a:fld id="{040A6FF2-52C8-4144-8C3B-0A2C13662994}" type="slidenum">
              <a:rPr lang="en-US" smtClean="0"/>
              <a:pPr/>
              <a:t>23</a:t>
            </a:fld>
            <a:endParaRPr lang="en-US"/>
          </a:p>
        </p:txBody>
      </p:sp>
    </p:spTree>
    <p:extLst>
      <p:ext uri="{BB962C8B-B14F-4D97-AF65-F5344CB8AC3E}">
        <p14:creationId xmlns:p14="http://schemas.microsoft.com/office/powerpoint/2010/main" val="2825541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02DCE6D8-7910-4703-B2B3-53473BEB5737}" type="slidenum">
              <a:rPr lang="en-US" smtClean="0"/>
              <a:t>24</a:t>
            </a:fld>
            <a:endParaRPr lang="en-US"/>
          </a:p>
        </p:txBody>
      </p:sp>
    </p:spTree>
    <p:extLst>
      <p:ext uri="{BB962C8B-B14F-4D97-AF65-F5344CB8AC3E}">
        <p14:creationId xmlns:p14="http://schemas.microsoft.com/office/powerpoint/2010/main" val="165182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37060" y="685289"/>
            <a:ext cx="4983033" cy="342781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Zástupný symbol pro poznámky 2"/>
          <p:cNvSpPr txBox="1">
            <a:spLocks noGrp="1"/>
          </p:cNvSpPr>
          <p:nvPr>
            <p:ph type="body" sz="quarter" idx="1"/>
          </p:nvPr>
        </p:nvSpPr>
        <p:spPr>
          <a:xfrm>
            <a:off x="685790" y="4343241"/>
            <a:ext cx="5485946" cy="276999"/>
          </a:xfrm>
        </p:spPr>
        <p:txBody>
          <a:bodyPr>
            <a:spAutoFit/>
          </a:bodyPr>
          <a:lstStyle/>
          <a:p>
            <a:pPr lvl="0" algn="l" hangingPunct="1">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AU" sz="1200"/>
              <a:t>Image: </a:t>
            </a:r>
            <a:r>
              <a:rPr lang="en-AU" sz="1200">
                <a:hlinkClick r:id="rId3"/>
              </a:rPr>
              <a:t>http://commons.wikimedia.org/wiki/Image:Bandeau_portail_psychologie.jpg</a:t>
            </a:r>
          </a:p>
        </p:txBody>
      </p:sp>
    </p:spTree>
    <p:extLst>
      <p:ext uri="{BB962C8B-B14F-4D97-AF65-F5344CB8AC3E}">
        <p14:creationId xmlns:p14="http://schemas.microsoft.com/office/powerpoint/2010/main" val="350766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62BC3F-B42A-4065-9F27-4FB08DA87EDA}" type="slidenum">
              <a:rPr lang="cs-CZ" smtClean="0"/>
              <a:pPr eaLnBrk="1" hangingPunct="1"/>
              <a:t>5</a:t>
            </a:fld>
            <a:endParaRPr lang="cs-CZ" smtClean="0"/>
          </a:p>
        </p:txBody>
      </p:sp>
      <p:sp>
        <p:nvSpPr>
          <p:cNvPr id="5837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1027"/>
          <p:cNvSpPr>
            <a:spLocks noGrp="1" noChangeArrowheads="1"/>
          </p:cNvSpPr>
          <p:nvPr>
            <p:ph type="body" idx="1"/>
          </p:nvPr>
        </p:nvSpPr>
        <p:spPr bwMode="auto">
          <a:xfrm>
            <a:off x="609723" y="4343507"/>
            <a:ext cx="5562477" cy="48004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u="sng" dirty="0" smtClean="0"/>
              <a:t>Psychology of nations</a:t>
            </a:r>
            <a:r>
              <a:rPr lang="en-US" dirty="0" smtClean="0"/>
              <a:t> (1860) </a:t>
            </a:r>
            <a:r>
              <a:rPr lang="cs-CZ" dirty="0" smtClean="0"/>
              <a:t>(</a:t>
            </a:r>
            <a:r>
              <a:rPr lang="en-US" dirty="0" smtClean="0"/>
              <a:t>V</a:t>
            </a:r>
            <a:r>
              <a:rPr lang="cs-CZ" dirty="0" smtClean="0"/>
              <a:t>ö</a:t>
            </a:r>
            <a:r>
              <a:rPr lang="en-US" dirty="0" err="1" smtClean="0"/>
              <a:t>lker</a:t>
            </a:r>
            <a:r>
              <a:rPr lang="cs-CZ" dirty="0" smtClean="0"/>
              <a:t>psychologie)</a:t>
            </a:r>
            <a:endParaRPr lang="en-US" dirty="0" smtClean="0"/>
          </a:p>
          <a:p>
            <a:pPr eaLnBrk="1" hangingPunct="1"/>
            <a:r>
              <a:rPr lang="en-US" dirty="0" smtClean="0"/>
              <a:t>Half of the 19th century, Germany</a:t>
            </a:r>
          </a:p>
          <a:p>
            <a:pPr eaLnBrk="1" hangingPunct="1"/>
            <a:r>
              <a:rPr lang="en-US" dirty="0" smtClean="0"/>
              <a:t>studies development of </a:t>
            </a:r>
            <a:r>
              <a:rPr lang="en-US" dirty="0" err="1" smtClean="0"/>
              <a:t>fenomena</a:t>
            </a:r>
            <a:r>
              <a:rPr lang="en-US" dirty="0" smtClean="0"/>
              <a:t> such as language: speech and writing, mythology, art etc.</a:t>
            </a:r>
          </a:p>
          <a:p>
            <a:pPr eaLnBrk="1" hangingPunct="1"/>
            <a:r>
              <a:rPr lang="en-US" dirty="0" smtClean="0"/>
              <a:t>M. Lazarus, H. </a:t>
            </a:r>
            <a:r>
              <a:rPr lang="en-US" dirty="0" err="1" smtClean="0"/>
              <a:t>Steinthal</a:t>
            </a:r>
            <a:r>
              <a:rPr lang="en-US" dirty="0" smtClean="0"/>
              <a:t> – they studied the problem of the theory of languages (</a:t>
            </a:r>
            <a:r>
              <a:rPr lang="en-US" dirty="0" err="1" smtClean="0"/>
              <a:t>jazykoveda</a:t>
            </a:r>
            <a:r>
              <a:rPr lang="en-US" dirty="0" smtClean="0"/>
              <a:t>) and mythology</a:t>
            </a:r>
          </a:p>
          <a:p>
            <a:pPr eaLnBrk="1" hangingPunct="1"/>
            <a:r>
              <a:rPr lang="en-US" dirty="0" smtClean="0"/>
              <a:t>In the book Introductory thoughts to the psychology of nations, they formulated the role of the psychology of nations as</a:t>
            </a:r>
          </a:p>
          <a:p>
            <a:pPr eaLnBrk="1" hangingPunct="1"/>
            <a:r>
              <a:rPr lang="en-US" dirty="0" smtClean="0"/>
              <a:t>‘… psychological exploration the basis of the soul of the nations and its influencing and uncovering the mental processes…’</a:t>
            </a:r>
          </a:p>
          <a:p>
            <a:pPr eaLnBrk="1" hangingPunct="1"/>
            <a:r>
              <a:rPr lang="en-US" dirty="0" smtClean="0"/>
              <a:t>However they all summarize that the spiritual life of a person is  not based upon individual consciousness, but on the consciousness of the nation</a:t>
            </a:r>
          </a:p>
          <a:p>
            <a:pPr eaLnBrk="1" hangingPunct="1"/>
            <a:endParaRPr lang="en-US" sz="900" u="sng" dirty="0" smtClean="0"/>
          </a:p>
        </p:txBody>
      </p:sp>
    </p:spTree>
    <p:extLst>
      <p:ext uri="{BB962C8B-B14F-4D97-AF65-F5344CB8AC3E}">
        <p14:creationId xmlns:p14="http://schemas.microsoft.com/office/powerpoint/2010/main" val="294159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0FFF9A-F2A1-4B28-9D44-47DF36D3946E}" type="slidenum">
              <a:rPr lang="cs-CZ" smtClean="0"/>
              <a:pPr eaLnBrk="1" hangingPunct="1"/>
              <a:t>6</a:t>
            </a:fld>
            <a:endParaRPr lang="cs-CZ" smtClean="0"/>
          </a:p>
        </p:txBody>
      </p:sp>
      <p:sp>
        <p:nvSpPr>
          <p:cNvPr id="5939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u="sng" dirty="0" smtClean="0"/>
              <a:t>Psychology of the crowd </a:t>
            </a:r>
            <a:r>
              <a:rPr lang="cs-CZ" dirty="0" smtClean="0"/>
              <a:t>(</a:t>
            </a:r>
            <a:r>
              <a:rPr lang="en-US" dirty="0" smtClean="0"/>
              <a:t>mass/mob psychology</a:t>
            </a:r>
            <a:r>
              <a:rPr lang="cs-CZ" dirty="0" smtClean="0"/>
              <a:t>)</a:t>
            </a:r>
            <a:endParaRPr lang="en-US" dirty="0" smtClean="0"/>
          </a:p>
          <a:p>
            <a:pPr eaLnBrk="1" hangingPunct="1"/>
            <a:r>
              <a:rPr lang="en-US" dirty="0" smtClean="0"/>
              <a:t>Second half of the 19</a:t>
            </a:r>
            <a:r>
              <a:rPr lang="en-US" baseline="30000" dirty="0" smtClean="0"/>
              <a:t>th</a:t>
            </a:r>
            <a:r>
              <a:rPr lang="en-US" dirty="0" smtClean="0"/>
              <a:t> cent., France</a:t>
            </a:r>
          </a:p>
          <a:p>
            <a:pPr eaLnBrk="1" hangingPunct="1"/>
            <a:r>
              <a:rPr lang="en-US" i="1" dirty="0" smtClean="0"/>
              <a:t>Le Bon</a:t>
            </a:r>
            <a:r>
              <a:rPr lang="en-US" dirty="0" smtClean="0"/>
              <a:t> defined typical characteristics of behavior of a person in crowd </a:t>
            </a:r>
          </a:p>
          <a:p>
            <a:pPr eaLnBrk="1" hangingPunct="1">
              <a:buFontTx/>
              <a:buChar char="-"/>
            </a:pPr>
            <a:r>
              <a:rPr lang="en-US" dirty="0" smtClean="0"/>
              <a:t>depersonalization, domination of the feelings over the reason, loss of reasoning, loss of responsibility</a:t>
            </a:r>
          </a:p>
          <a:p>
            <a:pPr eaLnBrk="1" hangingPunct="1"/>
            <a:r>
              <a:rPr lang="en-US" dirty="0" smtClean="0"/>
              <a:t>The characteristics of a person in crowd - anonymity, affect, lessened intelligence, lessened responsibility</a:t>
            </a:r>
          </a:p>
          <a:p>
            <a:pPr eaLnBrk="1" hangingPunct="1"/>
            <a:r>
              <a:rPr lang="en-US" dirty="0" smtClean="0"/>
              <a:t>The crowd is mainly characterized by the lack of structure, it is unorganized, chaotic, it needs a leader</a:t>
            </a:r>
          </a:p>
          <a:p>
            <a:pPr eaLnBrk="1" hangingPunct="1"/>
            <a:endParaRPr lang="cs-CZ" dirty="0" smtClean="0"/>
          </a:p>
        </p:txBody>
      </p:sp>
    </p:spTree>
    <p:extLst>
      <p:ext uri="{BB962C8B-B14F-4D97-AF65-F5344CB8AC3E}">
        <p14:creationId xmlns:p14="http://schemas.microsoft.com/office/powerpoint/2010/main" val="124246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0FFF9A-F2A1-4B28-9D44-47DF36D3946E}" type="slidenum">
              <a:rPr lang="cs-CZ" smtClean="0"/>
              <a:pPr eaLnBrk="1" hangingPunct="1"/>
              <a:t>8</a:t>
            </a:fld>
            <a:endParaRPr lang="cs-CZ" smtClean="0"/>
          </a:p>
        </p:txBody>
      </p:sp>
      <p:sp>
        <p:nvSpPr>
          <p:cNvPr id="5939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u="sng" dirty="0" smtClean="0"/>
              <a:t>Psychology of the crowd </a:t>
            </a:r>
            <a:r>
              <a:rPr lang="cs-CZ" dirty="0" smtClean="0"/>
              <a:t>(</a:t>
            </a:r>
            <a:r>
              <a:rPr lang="en-US" dirty="0" smtClean="0"/>
              <a:t>mass/mob psychology</a:t>
            </a:r>
            <a:r>
              <a:rPr lang="cs-CZ" dirty="0" smtClean="0"/>
              <a:t>)</a:t>
            </a:r>
            <a:endParaRPr lang="en-US" dirty="0" smtClean="0"/>
          </a:p>
          <a:p>
            <a:pPr eaLnBrk="1" hangingPunct="1"/>
            <a:r>
              <a:rPr lang="en-US" dirty="0" smtClean="0"/>
              <a:t>Second half of the 19</a:t>
            </a:r>
            <a:r>
              <a:rPr lang="en-US" baseline="30000" dirty="0" smtClean="0"/>
              <a:t>th</a:t>
            </a:r>
            <a:r>
              <a:rPr lang="en-US" dirty="0" smtClean="0"/>
              <a:t> cent., France</a:t>
            </a:r>
          </a:p>
          <a:p>
            <a:pPr eaLnBrk="1" hangingPunct="1"/>
            <a:r>
              <a:rPr lang="en-US" i="1" dirty="0" smtClean="0"/>
              <a:t>Le Bon</a:t>
            </a:r>
            <a:r>
              <a:rPr lang="en-US" dirty="0" smtClean="0"/>
              <a:t> defined typical characteristics of behavior of a person in crowd </a:t>
            </a:r>
          </a:p>
          <a:p>
            <a:pPr eaLnBrk="1" hangingPunct="1">
              <a:buFontTx/>
              <a:buChar char="-"/>
            </a:pPr>
            <a:r>
              <a:rPr lang="en-US" dirty="0" smtClean="0"/>
              <a:t>depersonalization, domination of the feelings over the reason, loss of reasoning, loss of responsibility</a:t>
            </a:r>
          </a:p>
          <a:p>
            <a:pPr eaLnBrk="1" hangingPunct="1"/>
            <a:r>
              <a:rPr lang="en-US" dirty="0" smtClean="0"/>
              <a:t>The characteristics of a person in crowd - anonymity, affect, lessened intelligence, lessened responsibility</a:t>
            </a:r>
          </a:p>
          <a:p>
            <a:pPr eaLnBrk="1" hangingPunct="1"/>
            <a:r>
              <a:rPr lang="en-US" dirty="0" smtClean="0"/>
              <a:t>The crowd is mainly characterized by the lack of structure, it is unorganized, chaotic, it needs a leader</a:t>
            </a:r>
          </a:p>
          <a:p>
            <a:pPr eaLnBrk="1" hangingPunct="1"/>
            <a:endParaRPr lang="cs-CZ" dirty="0" smtClean="0"/>
          </a:p>
        </p:txBody>
      </p:sp>
    </p:spTree>
    <p:extLst>
      <p:ext uri="{BB962C8B-B14F-4D97-AF65-F5344CB8AC3E}">
        <p14:creationId xmlns:p14="http://schemas.microsoft.com/office/powerpoint/2010/main" val="2485472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37060" y="685289"/>
            <a:ext cx="4983033" cy="342781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Zástupný symbol pro poznámky 2"/>
          <p:cNvSpPr txBox="1">
            <a:spLocks noGrp="1"/>
          </p:cNvSpPr>
          <p:nvPr>
            <p:ph type="body" sz="quarter" idx="1"/>
          </p:nvPr>
        </p:nvSpPr>
        <p:spPr>
          <a:xfrm>
            <a:off x="914386" y="4341535"/>
            <a:ext cx="5805349" cy="279180"/>
          </a:xfrm>
        </p:spPr>
        <p:txBody>
          <a:bodyPr wrap="none" lIns="90000" tIns="46800" rIns="90000" bIns="46800" anchor="t" anchorCtr="0">
            <a:spAutoFit/>
          </a:bodyPr>
          <a:lstStyle/>
          <a:p>
            <a:pPr lvl="0">
              <a:spcBef>
                <a:spcPts val="448"/>
              </a:spcBef>
            </a:pPr>
            <a:r>
              <a:rPr lang="en-AU" sz="1200" dirty="0"/>
              <a:t>Triplett – observed that cyclists go faster when racing against others or in front of a crowd</a:t>
            </a:r>
            <a:r>
              <a:rPr lang="en-AU" sz="1200" dirty="0" smtClean="0"/>
              <a:t>.</a:t>
            </a:r>
            <a:r>
              <a:rPr lang="cs-CZ" sz="1200" dirty="0" smtClean="0"/>
              <a:t> </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tooltip="Laboratory"/>
              </a:rPr>
              <a:t>laboratory</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Experiment"/>
              </a:rPr>
              <a:t>experiment</a:t>
            </a:r>
            <a:r>
              <a:rPr lang="en-US" sz="1200" b="0" i="0" kern="1200" dirty="0" smtClean="0">
                <a:solidFill>
                  <a:schemeClr val="tx1"/>
                </a:solidFill>
                <a:effectLst/>
                <a:latin typeface="+mn-lt"/>
                <a:ea typeface="+mn-ea"/>
                <a:cs typeface="+mn-cs"/>
              </a:rPr>
              <a:t> and concluded that children perform a simple lab task faster in pairs than when performing by themselves. He arranged for 40 children to play a game that involved turning a small fishing reel as quickly as possible. He found that those who played the game in pairs turned the reel faster than those who were </a:t>
            </a:r>
            <a:r>
              <a:rPr lang="en-US" sz="1200" b="0" i="0" kern="1200" dirty="0" err="1" smtClean="0">
                <a:solidFill>
                  <a:schemeClr val="tx1"/>
                </a:solidFill>
                <a:effectLst/>
                <a:latin typeface="+mn-lt"/>
                <a:ea typeface="+mn-ea"/>
                <a:cs typeface="+mn-cs"/>
              </a:rPr>
              <a:t>alone.Triplett's</a:t>
            </a:r>
            <a:r>
              <a:rPr lang="en-US" sz="1200" b="0" i="0" kern="1200" dirty="0" smtClean="0">
                <a:solidFill>
                  <a:schemeClr val="tx1"/>
                </a:solidFill>
                <a:effectLst/>
                <a:latin typeface="+mn-lt"/>
                <a:ea typeface="+mn-ea"/>
                <a:cs typeface="+mn-cs"/>
              </a:rPr>
              <a:t> design involved the creation of two groups (A and B) with the sequence of trials differing for each. Group A: (1) alone, (2) competition, (3) alone, (4) competition, (5) alone, (6) competition. Group B: (1) alone, (2) alone, (3) competition, (4) alone, (5) competition, (6) alone. The rationale for this design was to eliminate practice and fatigue effects. He concluded that moving from isolation to a group context can reduce our sense of uniqueness, but at the same time it can enhance our ability to perform simple tasks rapidly.</a:t>
            </a:r>
            <a:endParaRPr lang="cs-CZ" sz="1200" b="0" i="0" kern="1200" dirty="0" smtClean="0">
              <a:solidFill>
                <a:schemeClr val="tx1"/>
              </a:solidFill>
              <a:effectLst/>
              <a:latin typeface="+mn-lt"/>
              <a:ea typeface="+mn-ea"/>
              <a:cs typeface="+mn-cs"/>
            </a:endParaRPr>
          </a:p>
          <a:p>
            <a:pPr lvl="0">
              <a:spcBef>
                <a:spcPts val="448"/>
              </a:spcBef>
            </a:pPr>
            <a:endParaRPr lang="cs-CZ" sz="1200" b="0" i="0" kern="1200" dirty="0" smtClean="0">
              <a:solidFill>
                <a:schemeClr val="tx1"/>
              </a:solidFill>
              <a:effectLst/>
              <a:latin typeface="+mn-lt"/>
              <a:ea typeface="+mn-ea"/>
              <a:cs typeface="+mn-cs"/>
            </a:endParaRPr>
          </a:p>
          <a:p>
            <a:pPr lvl="0">
              <a:spcBef>
                <a:spcPts val="448"/>
              </a:spcBef>
            </a:pPr>
            <a:r>
              <a:rPr lang="cs-CZ" sz="1200" b="0" i="0" kern="1200" dirty="0" smtClean="0">
                <a:solidFill>
                  <a:schemeClr val="tx1"/>
                </a:solidFill>
                <a:effectLst/>
                <a:latin typeface="+mn-lt"/>
                <a:ea typeface="+mn-ea"/>
                <a:cs typeface="+mn-cs"/>
              </a:rPr>
              <a:t>T</a:t>
            </a:r>
            <a:r>
              <a:rPr lang="en-US" sz="1200" b="0" i="0" kern="1200" dirty="0" err="1" smtClean="0">
                <a:solidFill>
                  <a:schemeClr val="tx1"/>
                </a:solidFill>
                <a:effectLst/>
                <a:latin typeface="+mn-lt"/>
                <a:ea typeface="+mn-ea"/>
                <a:cs typeface="+mn-cs"/>
              </a:rPr>
              <a:t>riplett</a:t>
            </a:r>
            <a:r>
              <a:rPr lang="en-US" sz="1200" b="0" i="0" kern="1200" dirty="0" smtClean="0">
                <a:solidFill>
                  <a:schemeClr val="tx1"/>
                </a:solidFill>
                <a:effectLst/>
                <a:latin typeface="+mn-lt"/>
                <a:ea typeface="+mn-ea"/>
                <a:cs typeface="+mn-cs"/>
              </a:rPr>
              <a:t> discussed several possible explanations for his findings and concluded that the "bodily presence of another contestant participating simultaneously in the race serves to liberate latent energy not ordinarily available" (Triplett, 1898). Social facilitation has received much attention from social psychologists since Triplett's time, with a number of causal factors implicated, including mere presence, evaluation apprehension, competition, attention, and distraction. Ironically, although the phenomenon of social facilitation is now well established, Triplett's original experiment did not produce strong results, at least by modern standards in psychology (</a:t>
            </a:r>
            <a:r>
              <a:rPr lang="en-US" sz="1200" b="0" i="0" kern="1200" dirty="0" err="1" smtClean="0">
                <a:solidFill>
                  <a:schemeClr val="tx1"/>
                </a:solidFill>
                <a:effectLst/>
                <a:latin typeface="+mn-lt"/>
                <a:ea typeface="+mn-ea"/>
                <a:cs typeface="+mn-cs"/>
              </a:rPr>
              <a:t>Strube</a:t>
            </a:r>
            <a:r>
              <a:rPr lang="en-US" sz="1200" b="0" i="0" kern="1200" dirty="0" smtClean="0">
                <a:solidFill>
                  <a:schemeClr val="tx1"/>
                </a:solidFill>
                <a:effectLst/>
                <a:latin typeface="+mn-lt"/>
                <a:ea typeface="+mn-ea"/>
                <a:cs typeface="+mn-cs"/>
              </a:rPr>
              <a:t>, 2005). Triplett did not have the advantage of sophisticated statistical procedures available today and for his study he simply eyeballed the data. He decided that some children performed better when competing, some performed worse, and others were not affected. The fact that half of his participants showed no evidence of social facilitation would suggest that one should avoid overstating these findings. In Michael </a:t>
            </a:r>
            <a:r>
              <a:rPr lang="en-US" sz="1200" b="0" i="0" kern="1200" dirty="0" err="1" smtClean="0">
                <a:solidFill>
                  <a:schemeClr val="tx1"/>
                </a:solidFill>
                <a:effectLst/>
                <a:latin typeface="+mn-lt"/>
                <a:ea typeface="+mn-ea"/>
                <a:cs typeface="+mn-cs"/>
              </a:rPr>
              <a:t>Strube's</a:t>
            </a:r>
            <a:r>
              <a:rPr lang="en-US" sz="1200" b="0" i="0" kern="1200" dirty="0" smtClean="0">
                <a:solidFill>
                  <a:schemeClr val="tx1"/>
                </a:solidFill>
                <a:effectLst/>
                <a:latin typeface="+mn-lt"/>
                <a:ea typeface="+mn-ea"/>
                <a:cs typeface="+mn-cs"/>
              </a:rPr>
              <a:t> 2005 article he conducted an analysis of the data from the famed 1898 study. First he conducted a between-group analysis and found no evidence of significance. The results show that in 4 of 5 of the between group comparisons, the performance of participants in the presence of a co-acting peer was faster than the performances of the participants winding the fishing reel alone. The differences however are quite small and none of them are close to statistically significant. He also conducted two within subjects comparisons. A trial main effect was found that showed better performance on later trials, however the Trial X Order interaction was not significant. The analyses of Triplett's data hardly indicate an effect of social facilitation.</a:t>
            </a:r>
            <a:endParaRPr lang="en-AU" sz="1200" dirty="0"/>
          </a:p>
        </p:txBody>
      </p:sp>
    </p:spTree>
    <p:extLst>
      <p:ext uri="{BB962C8B-B14F-4D97-AF65-F5344CB8AC3E}">
        <p14:creationId xmlns:p14="http://schemas.microsoft.com/office/powerpoint/2010/main" val="292360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37060" y="685289"/>
            <a:ext cx="4983033" cy="342781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Zástupný symbol pro poznámky 2"/>
          <p:cNvSpPr txBox="1">
            <a:spLocks noGrp="1"/>
          </p:cNvSpPr>
          <p:nvPr>
            <p:ph type="body" sz="quarter" idx="1"/>
          </p:nvPr>
        </p:nvSpPr>
        <p:spPr>
          <a:xfrm>
            <a:off x="914386" y="4341535"/>
            <a:ext cx="13186408" cy="279180"/>
          </a:xfrm>
        </p:spPr>
        <p:txBody>
          <a:bodyPr wrap="none" lIns="90000" tIns="46800" rIns="90000" bIns="46800" anchor="t" anchorCtr="0">
            <a:spAutoFit/>
          </a:bodyPr>
          <a:lstStyle/>
          <a:p>
            <a:pPr lvl="0">
              <a:spcBef>
                <a:spcPts val="448"/>
              </a:spcBef>
            </a:pPr>
            <a:r>
              <a:rPr lang="en-AU" sz="1200"/>
              <a:t>Much of social psychology was developed to explain war, especially the attempted genocide of WW2 – social psychology is a product of social context e.g., studies by Milgram (obedience) and Zimbardo (roles).</a:t>
            </a:r>
          </a:p>
        </p:txBody>
      </p:sp>
    </p:spTree>
    <p:extLst>
      <p:ext uri="{BB962C8B-B14F-4D97-AF65-F5344CB8AC3E}">
        <p14:creationId xmlns:p14="http://schemas.microsoft.com/office/powerpoint/2010/main" val="177948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02DCE6D8-7910-4703-B2B3-53473BEB5737}" type="slidenum">
              <a:rPr lang="en-US" smtClean="0"/>
              <a:t>14</a:t>
            </a:fld>
            <a:endParaRPr lang="en-US"/>
          </a:p>
        </p:txBody>
      </p:sp>
    </p:spTree>
    <p:extLst>
      <p:ext uri="{BB962C8B-B14F-4D97-AF65-F5344CB8AC3E}">
        <p14:creationId xmlns:p14="http://schemas.microsoft.com/office/powerpoint/2010/main" val="2336917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02DCE6D8-7910-4703-B2B3-53473BEB5737}" type="slidenum">
              <a:rPr lang="en-US" smtClean="0"/>
              <a:t>17</a:t>
            </a:fld>
            <a:endParaRPr lang="en-US"/>
          </a:p>
        </p:txBody>
      </p:sp>
    </p:spTree>
    <p:extLst>
      <p:ext uri="{BB962C8B-B14F-4D97-AF65-F5344CB8AC3E}">
        <p14:creationId xmlns:p14="http://schemas.microsoft.com/office/powerpoint/2010/main" val="3607358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95EC1D4A-A796-47C3-A63E-CE236FB377E2}" type="datetimeFigureOut">
              <a:rPr lang="cs-CZ" smtClean="0"/>
              <a:t>21. 3. 2017</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AC57A5DF-1266-40EA-9282-1E66B9DE06C0}"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21. 3. 2017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21. 3. 2017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95EC1D4A-A796-47C3-A63E-CE236FB377E2}" type="datetimeFigureOut">
              <a:rPr lang="cs-CZ" smtClean="0"/>
              <a:t>21. 3. 2017</a:t>
            </a:fld>
            <a:endParaRPr lang="cs-CZ"/>
          </a:p>
        </p:txBody>
      </p:sp>
      <p:sp>
        <p:nvSpPr>
          <p:cNvPr id="9" name="Zástupný symbol pro číslo snímku 8"/>
          <p:cNvSpPr>
            <a:spLocks noGrp="1"/>
          </p:cNvSpPr>
          <p:nvPr>
            <p:ph type="sldNum" sz="quarter" idx="15"/>
          </p:nvPr>
        </p:nvSpPr>
        <p:spPr/>
        <p:txBody>
          <a:bodyPr rtlCol="0"/>
          <a:lstStyle/>
          <a:p>
            <a:fld id="{AC57A5DF-1266-40EA-9282-1E66B9DE06C0}"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95EC1D4A-A796-47C3-A63E-CE236FB377E2}" type="datetimeFigureOut">
              <a:rPr lang="cs-CZ" smtClean="0"/>
              <a:t>21. 3. 2017</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AC57A5DF-1266-40EA-9282-1E66B9DE06C0}"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t>21. 3. 2017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95EC1D4A-A796-47C3-A63E-CE236FB377E2}" type="datetimeFigureOut">
              <a:rPr lang="cs-CZ" smtClean="0"/>
              <a:t>21. 3. 2017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95EC1D4A-A796-47C3-A63E-CE236FB377E2}" type="datetimeFigureOut">
              <a:rPr lang="cs-CZ" smtClean="0"/>
              <a:t>21. 3. 2017</a:t>
            </a:fld>
            <a:endParaRPr lang="cs-CZ"/>
          </a:p>
        </p:txBody>
      </p:sp>
      <p:sp>
        <p:nvSpPr>
          <p:cNvPr id="7" name="Zástupný symbol pro číslo snímku 6"/>
          <p:cNvSpPr>
            <a:spLocks noGrp="1"/>
          </p:cNvSpPr>
          <p:nvPr>
            <p:ph type="sldNum" sz="quarter" idx="11"/>
          </p:nvPr>
        </p:nvSpPr>
        <p:spPr/>
        <p:txBody>
          <a:bodyPr rtlCol="0"/>
          <a:lstStyle/>
          <a:p>
            <a:fld id="{AC57A5DF-1266-40EA-9282-1E66B9DE06C0}"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21. 3. 2017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95EC1D4A-A796-47C3-A63E-CE236FB377E2}" type="datetimeFigureOut">
              <a:rPr lang="cs-CZ" smtClean="0"/>
              <a:t>21. 3. 2017</a:t>
            </a:fld>
            <a:endParaRPr lang="cs-CZ"/>
          </a:p>
        </p:txBody>
      </p:sp>
      <p:sp>
        <p:nvSpPr>
          <p:cNvPr id="22" name="Zástupný symbol pro číslo snímku 21"/>
          <p:cNvSpPr>
            <a:spLocks noGrp="1"/>
          </p:cNvSpPr>
          <p:nvPr>
            <p:ph type="sldNum" sz="quarter" idx="15"/>
          </p:nvPr>
        </p:nvSpPr>
        <p:spPr/>
        <p:txBody>
          <a:bodyPr rtlCol="0"/>
          <a:lstStyle/>
          <a:p>
            <a:fld id="{AC57A5DF-1266-40EA-9282-1E66B9DE06C0}"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95EC1D4A-A796-47C3-A63E-CE236FB377E2}" type="datetimeFigureOut">
              <a:rPr lang="cs-CZ" smtClean="0"/>
              <a:t>21. 3. 2017</a:t>
            </a:fld>
            <a:endParaRPr lang="cs-CZ"/>
          </a:p>
        </p:txBody>
      </p:sp>
      <p:sp>
        <p:nvSpPr>
          <p:cNvPr id="18" name="Zástupný symbol pro číslo snímku 17"/>
          <p:cNvSpPr>
            <a:spLocks noGrp="1"/>
          </p:cNvSpPr>
          <p:nvPr>
            <p:ph type="sldNum" sz="quarter" idx="11"/>
          </p:nvPr>
        </p:nvSpPr>
        <p:spPr/>
        <p:txBody>
          <a:bodyPr rtlCol="0"/>
          <a:lstStyle/>
          <a:p>
            <a:fld id="{AC57A5DF-1266-40EA-9282-1E66B9DE06C0}"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5EC1D4A-A796-47C3-A63E-CE236FB377E2}" type="datetimeFigureOut">
              <a:rPr lang="cs-CZ" smtClean="0"/>
              <a:t>21. 3. 2017</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QzS5LS6m3K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fCVlI-_4GZ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TShFPPare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x3wxEmHqVC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youtube.com/watch?v=uTdttd7XTfQ"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fQnOkmvigi0#t=15"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Gustave_Le_Bon.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Gustave_Le_Bon.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Key</a:t>
            </a:r>
            <a:r>
              <a:rPr lang="cs-CZ" dirty="0" smtClean="0"/>
              <a:t> </a:t>
            </a:r>
            <a:r>
              <a:rPr lang="cs-CZ" dirty="0" err="1" smtClean="0"/>
              <a:t>studies</a:t>
            </a:r>
            <a:r>
              <a:rPr lang="cs-CZ" dirty="0" smtClean="0"/>
              <a:t> in psychology</a:t>
            </a:r>
            <a:endParaRPr lang="cs-CZ" dirty="0"/>
          </a:p>
        </p:txBody>
      </p:sp>
      <p:sp>
        <p:nvSpPr>
          <p:cNvPr id="3" name="Podnadpis 2"/>
          <p:cNvSpPr>
            <a:spLocks noGrp="1"/>
          </p:cNvSpPr>
          <p:nvPr>
            <p:ph type="subTitle" idx="1"/>
          </p:nvPr>
        </p:nvSpPr>
        <p:spPr/>
        <p:txBody>
          <a:bodyPr>
            <a:normAutofit lnSpcReduction="10000"/>
          </a:bodyPr>
          <a:lstStyle/>
          <a:p>
            <a:r>
              <a:rPr lang="cs-CZ" dirty="0" err="1" smtClean="0"/>
              <a:t>Social</a:t>
            </a:r>
            <a:r>
              <a:rPr lang="cs-CZ" dirty="0" smtClean="0"/>
              <a:t> psychology</a:t>
            </a:r>
          </a:p>
          <a:p>
            <a:endParaRPr lang="cs-CZ" dirty="0"/>
          </a:p>
          <a:p>
            <a:r>
              <a:rPr lang="cs-CZ" dirty="0" smtClean="0"/>
              <a:t>Lenka Krajčíková, 2017</a:t>
            </a:r>
          </a:p>
          <a:p>
            <a:r>
              <a:rPr lang="cs-CZ" dirty="0" smtClean="0"/>
              <a:t>342638@mail.muni.cz</a:t>
            </a:r>
            <a:endParaRPr lang="cs-CZ" dirty="0"/>
          </a:p>
        </p:txBody>
      </p:sp>
    </p:spTree>
    <p:extLst>
      <p:ext uri="{BB962C8B-B14F-4D97-AF65-F5344CB8AC3E}">
        <p14:creationId xmlns:p14="http://schemas.microsoft.com/office/powerpoint/2010/main" val="174779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txBox="1">
            <a:spLocks noGrp="1"/>
          </p:cNvSpPr>
          <p:nvPr>
            <p:ph type="body" idx="4294967295"/>
          </p:nvPr>
        </p:nvSpPr>
        <p:spPr>
          <a:xfrm>
            <a:off x="280080" y="1439639"/>
            <a:ext cx="8108344" cy="3044039"/>
          </a:xfrm>
        </p:spPr>
        <p:txBody>
          <a:bodyPr wrap="square" lIns="90000" tIns="46800" rIns="90000" bIns="46800" anchor="t" anchorCtr="0">
            <a:spAutoFit/>
          </a:bodyPr>
          <a:lstStyle>
            <a:defPPr marL="432000" marR="0" lvl="0" indent="-324000" algn="l">
              <a:spcBef>
                <a:spcPts val="0"/>
              </a:spcBef>
              <a:spcAft>
                <a:spcPts val="567"/>
              </a:spcAft>
              <a:buClr>
                <a:srgbClr val="FFFF00"/>
              </a:buClr>
              <a:buSzPct val="45000"/>
              <a:buFont typeface="StarSymbol"/>
              <a:buNone/>
              <a:defRPr lang="en-AU" sz="4000" b="0" i="0" u="none" strike="noStrike">
                <a:ln>
                  <a:noFill/>
                </a:ln>
                <a:solidFill>
                  <a:srgbClr val="FFFF00"/>
                </a:solidFill>
                <a:latin typeface="Arial" pitchFamily="34"/>
                <a:ea typeface="Arial Unicode MS" pitchFamily="2"/>
                <a:cs typeface="Tahoma" pitchFamily="2"/>
              </a:defRPr>
            </a:defPPr>
            <a:lvl1pPr marL="432000" marR="0" lvl="0" indent="-324000" algn="l">
              <a:spcBef>
                <a:spcPts val="0"/>
              </a:spcBef>
              <a:spcAft>
                <a:spcPts val="567"/>
              </a:spcAft>
              <a:buClr>
                <a:srgbClr val="FFFF00"/>
              </a:buClr>
              <a:buSzPct val="45000"/>
              <a:buFont typeface="StarSymbol"/>
              <a:buChar char="●"/>
              <a:defRPr lang="en-AU" sz="4000" b="0" i="0" u="none" strike="noStrike">
                <a:ln>
                  <a:noFill/>
                </a:ln>
                <a:solidFill>
                  <a:srgbClr val="FFFF00"/>
                </a:solidFill>
                <a:latin typeface="Arial" pitchFamily="34"/>
                <a:ea typeface="Arial Unicode MS" pitchFamily="2"/>
                <a:cs typeface="Tahoma" pitchFamily="2"/>
              </a:defRPr>
            </a:lvl1pPr>
            <a:lvl2pPr marL="864000" marR="0" lvl="1" indent="-288000" algn="l">
              <a:spcBef>
                <a:spcPts val="0"/>
              </a:spcBef>
              <a:spcAft>
                <a:spcPts val="567"/>
              </a:spcAft>
              <a:buClr>
                <a:srgbClr val="FFFFFF"/>
              </a:buClr>
              <a:buSzPct val="45000"/>
              <a:buFont typeface="StarSymbol"/>
              <a:buChar char="●"/>
              <a:defRPr lang="en-AU" sz="3600" b="0" i="0" u="none" strike="noStrike">
                <a:ln>
                  <a:noFill/>
                </a:ln>
                <a:solidFill>
                  <a:srgbClr val="FFFFFF"/>
                </a:solidFill>
                <a:latin typeface="Arial" pitchFamily="34"/>
                <a:ea typeface="Arial Unicode MS" pitchFamily="2"/>
                <a:cs typeface="Tahoma" pitchFamily="2"/>
              </a:defRPr>
            </a:lvl2pPr>
            <a:lvl3pPr marL="1296000" marR="0" lvl="2" indent="-216000" algn="l">
              <a:spcBef>
                <a:spcPts val="0"/>
              </a:spcBef>
              <a:spcAft>
                <a:spcPts val="567"/>
              </a:spcAft>
              <a:buClr>
                <a:srgbClr val="FFFFFF"/>
              </a:buClr>
              <a:buSzPct val="45000"/>
              <a:buFont typeface="StarSymbol"/>
              <a:buChar char="●"/>
              <a:defRPr lang="en-AU" sz="3200" b="0" i="0" u="none" strike="noStrike">
                <a:ln>
                  <a:noFill/>
                </a:ln>
                <a:solidFill>
                  <a:srgbClr val="FFFFFF"/>
                </a:solidFill>
                <a:latin typeface="Arial" pitchFamily="34"/>
                <a:ea typeface="Arial Unicode MS" pitchFamily="2"/>
                <a:cs typeface="Tahoma" pitchFamily="2"/>
              </a:defRPr>
            </a:lvl3pPr>
            <a:lvl4pPr marL="1728000" marR="0" lvl="3" indent="-216000" algn="l">
              <a:spcBef>
                <a:spcPts val="0"/>
              </a:spcBef>
              <a:spcAft>
                <a:spcPts val="567"/>
              </a:spcAft>
              <a:buClr>
                <a:srgbClr val="FFFFFF"/>
              </a:buClr>
              <a:buSzPct val="45000"/>
              <a:buFont typeface="StarSymbol"/>
              <a:buChar char="●"/>
              <a:defRPr lang="en-AU" sz="2800" b="0" i="0" u="none" strike="noStrike">
                <a:ln>
                  <a:noFill/>
                </a:ln>
                <a:solidFill>
                  <a:srgbClr val="FFFFFF"/>
                </a:solidFill>
                <a:latin typeface="Arial" pitchFamily="34"/>
                <a:ea typeface="Arial Unicode MS" pitchFamily="2"/>
                <a:cs typeface="Tahoma" pitchFamily="2"/>
              </a:defRPr>
            </a:lvl4pPr>
            <a:lvl5pPr marL="2160000" marR="0" lvl="4" indent="-216000" algn="l">
              <a:spcBef>
                <a:spcPts val="0"/>
              </a:spcBef>
              <a:spcAft>
                <a:spcPts val="567"/>
              </a:spcAft>
              <a:buClr>
                <a:srgbClr val="FFFFFF"/>
              </a:buClr>
              <a:buSzPct val="45000"/>
              <a:buFont typeface="StarSymbol"/>
              <a:buChar char="●"/>
              <a:defRPr lang="en-AU" sz="2400" b="0" i="0" u="none" strike="noStrike">
                <a:ln>
                  <a:noFill/>
                </a:ln>
                <a:solidFill>
                  <a:srgbClr val="FFFFFF"/>
                </a:solidFill>
                <a:latin typeface="Arial" pitchFamily="34"/>
                <a:ea typeface="Arial Unicode MS" pitchFamily="2"/>
                <a:cs typeface="Tahoma" pitchFamily="2"/>
              </a:defRPr>
            </a:lvl5pPr>
            <a:lvl6pPr marL="2592000" marR="0" lvl="5" indent="-216000" algn="l">
              <a:spcBef>
                <a:spcPts val="0"/>
              </a:spcBef>
              <a:spcAft>
                <a:spcPts val="567"/>
              </a:spcAft>
              <a:buClr>
                <a:srgbClr val="FFFFFF"/>
              </a:buClr>
              <a:buSzPct val="45000"/>
              <a:buFont typeface="StarSymbol"/>
              <a:buChar char="●"/>
              <a:defRPr lang="en-AU" sz="2000" b="0" i="0" u="none" strike="noStrike">
                <a:ln>
                  <a:noFill/>
                </a:ln>
                <a:solidFill>
                  <a:srgbClr val="FFFFFF"/>
                </a:solidFill>
                <a:latin typeface="Arial" pitchFamily="34"/>
                <a:ea typeface="Arial Unicode MS" pitchFamily="2"/>
                <a:cs typeface="Tahoma" pitchFamily="2"/>
              </a:defRPr>
            </a:lvl6pPr>
            <a:lvl7pPr marL="3024000" marR="0" lvl="6" indent="-216000" algn="l">
              <a:spcBef>
                <a:spcPts val="0"/>
              </a:spcBef>
              <a:spcAft>
                <a:spcPts val="567"/>
              </a:spcAft>
              <a:buClr>
                <a:srgbClr val="FFFFFF"/>
              </a:buClr>
              <a:buSzPct val="45000"/>
              <a:buFont typeface="StarSymbol"/>
              <a:buChar char="●"/>
              <a:defRPr lang="en-AU" sz="2000" b="0" i="0" u="none" strike="noStrike">
                <a:ln>
                  <a:noFill/>
                </a:ln>
                <a:solidFill>
                  <a:srgbClr val="FFFFFF"/>
                </a:solidFill>
                <a:latin typeface="Arial" pitchFamily="34"/>
                <a:ea typeface="Arial Unicode MS" pitchFamily="2"/>
                <a:cs typeface="Tahoma" pitchFamily="2"/>
              </a:defRPr>
            </a:lvl7pPr>
            <a:lvl8pPr marL="3456000" marR="0" lvl="7" indent="-216000" algn="l">
              <a:spcBef>
                <a:spcPts val="0"/>
              </a:spcBef>
              <a:spcAft>
                <a:spcPts val="567"/>
              </a:spcAft>
              <a:buClr>
                <a:srgbClr val="FFFFFF"/>
              </a:buClr>
              <a:buSzPct val="45000"/>
              <a:buFont typeface="StarSymbol"/>
              <a:buChar char="●"/>
              <a:defRPr lang="en-AU" sz="2000" b="0" i="0" u="none" strike="noStrike">
                <a:ln>
                  <a:noFill/>
                </a:ln>
                <a:solidFill>
                  <a:srgbClr val="FFFFFF"/>
                </a:solidFill>
                <a:latin typeface="Arial" pitchFamily="34"/>
                <a:ea typeface="Arial Unicode MS" pitchFamily="2"/>
                <a:cs typeface="Tahoma" pitchFamily="2"/>
              </a:defRPr>
            </a:lvl8pPr>
            <a:lvl9pPr marL="3887999" marR="0" lvl="8" indent="-216000" algn="l">
              <a:spcBef>
                <a:spcPts val="0"/>
              </a:spcBef>
              <a:spcAft>
                <a:spcPts val="567"/>
              </a:spcAft>
              <a:buClr>
                <a:srgbClr val="FFFFFF"/>
              </a:buClr>
              <a:buSzPct val="45000"/>
              <a:buFont typeface="StarSymbol"/>
              <a:buChar char="●"/>
              <a:defRPr lang="en-AU" sz="2000" b="0" i="0" u="none" strike="noStrike">
                <a:ln>
                  <a:noFill/>
                </a:ln>
                <a:solidFill>
                  <a:srgbClr val="FFFFFF"/>
                </a:solidFill>
                <a:latin typeface="Arial" pitchFamily="34"/>
                <a:ea typeface="Arial Unicode MS" pitchFamily="2"/>
                <a:cs typeface="Tahoma" pitchFamily="2"/>
              </a:defRPr>
            </a:lvl9pPr>
          </a:lstStyle>
          <a:p>
            <a:pPr>
              <a:spcBef>
                <a:spcPts val="799"/>
              </a:spcBef>
              <a:spcAft>
                <a:spcPts val="0"/>
              </a:spcAft>
            </a:pPr>
            <a:r>
              <a:rPr lang="en-AU" sz="3200" dirty="0">
                <a:solidFill>
                  <a:schemeClr val="tx1"/>
                </a:solidFill>
                <a:latin typeface="+mn-lt"/>
              </a:rPr>
              <a:t>Post WW2 - motivated to </a:t>
            </a:r>
            <a:r>
              <a:rPr lang="en-AU" sz="3200" dirty="0" smtClean="0">
                <a:solidFill>
                  <a:schemeClr val="tx1"/>
                </a:solidFill>
                <a:latin typeface="+mn-lt"/>
              </a:rPr>
              <a:t>explain</a:t>
            </a:r>
            <a:r>
              <a:rPr lang="cs-CZ" sz="3200" dirty="0" smtClean="0">
                <a:solidFill>
                  <a:schemeClr val="tx1"/>
                </a:solidFill>
                <a:latin typeface="+mn-lt"/>
              </a:rPr>
              <a:t> </a:t>
            </a:r>
            <a:r>
              <a:rPr lang="en-AU" sz="3200" dirty="0" smtClean="0">
                <a:solidFill>
                  <a:schemeClr val="tx1"/>
                </a:solidFill>
                <a:latin typeface="+mn-lt"/>
              </a:rPr>
              <a:t>atrocities committed</a:t>
            </a:r>
            <a:r>
              <a:rPr lang="cs-CZ" sz="3200" dirty="0" smtClean="0">
                <a:solidFill>
                  <a:schemeClr val="tx1"/>
                </a:solidFill>
                <a:latin typeface="+mn-lt"/>
              </a:rPr>
              <a:t>, </a:t>
            </a:r>
            <a:r>
              <a:rPr lang="cs-CZ" sz="3200" dirty="0" err="1" smtClean="0">
                <a:solidFill>
                  <a:schemeClr val="tx1"/>
                </a:solidFill>
                <a:latin typeface="+mn-lt"/>
              </a:rPr>
              <a:t>learning</a:t>
            </a:r>
            <a:r>
              <a:rPr lang="cs-CZ" sz="3200" dirty="0" smtClean="0">
                <a:solidFill>
                  <a:schemeClr val="tx1"/>
                </a:solidFill>
                <a:latin typeface="+mn-lt"/>
              </a:rPr>
              <a:t> </a:t>
            </a:r>
            <a:r>
              <a:rPr lang="cs-CZ" sz="3200" dirty="0" err="1" smtClean="0">
                <a:solidFill>
                  <a:schemeClr val="tx1"/>
                </a:solidFill>
                <a:latin typeface="+mn-lt"/>
              </a:rPr>
              <a:t>the</a:t>
            </a:r>
            <a:r>
              <a:rPr lang="cs-CZ" sz="3200" dirty="0" smtClean="0">
                <a:solidFill>
                  <a:schemeClr val="tx1"/>
                </a:solidFill>
                <a:latin typeface="+mn-lt"/>
              </a:rPr>
              <a:t> „psychology </a:t>
            </a:r>
            <a:r>
              <a:rPr lang="cs-CZ" sz="3200" dirty="0" err="1" smtClean="0">
                <a:solidFill>
                  <a:schemeClr val="tx1"/>
                </a:solidFill>
                <a:latin typeface="+mn-lt"/>
              </a:rPr>
              <a:t>of</a:t>
            </a:r>
            <a:r>
              <a:rPr lang="cs-CZ" sz="3200" dirty="0" smtClean="0">
                <a:solidFill>
                  <a:schemeClr val="tx1"/>
                </a:solidFill>
                <a:latin typeface="+mn-lt"/>
              </a:rPr>
              <a:t> </a:t>
            </a:r>
            <a:r>
              <a:rPr lang="cs-CZ" sz="3200" dirty="0" err="1" smtClean="0">
                <a:solidFill>
                  <a:schemeClr val="tx1"/>
                </a:solidFill>
                <a:latin typeface="+mn-lt"/>
              </a:rPr>
              <a:t>the</a:t>
            </a:r>
            <a:r>
              <a:rPr lang="cs-CZ" sz="3200" dirty="0" smtClean="0">
                <a:solidFill>
                  <a:schemeClr val="tx1"/>
                </a:solidFill>
                <a:latin typeface="+mn-lt"/>
              </a:rPr>
              <a:t> </a:t>
            </a:r>
            <a:r>
              <a:rPr lang="cs-CZ" sz="3200" dirty="0" err="1" smtClean="0">
                <a:solidFill>
                  <a:schemeClr val="tx1"/>
                </a:solidFill>
                <a:latin typeface="+mn-lt"/>
              </a:rPr>
              <a:t>enemy</a:t>
            </a:r>
            <a:r>
              <a:rPr lang="cs-CZ" sz="3200" dirty="0" smtClean="0">
                <a:solidFill>
                  <a:schemeClr val="tx1"/>
                </a:solidFill>
                <a:latin typeface="+mn-lt"/>
              </a:rPr>
              <a:t>“, </a:t>
            </a:r>
            <a:r>
              <a:rPr lang="cs-CZ" sz="3200" dirty="0" err="1" smtClean="0">
                <a:solidFill>
                  <a:schemeClr val="tx1"/>
                </a:solidFill>
                <a:latin typeface="+mn-lt"/>
              </a:rPr>
              <a:t>etc</a:t>
            </a:r>
            <a:r>
              <a:rPr lang="cs-CZ" sz="3200" dirty="0" smtClean="0">
                <a:solidFill>
                  <a:schemeClr val="tx1"/>
                </a:solidFill>
                <a:latin typeface="+mn-lt"/>
              </a:rPr>
              <a:t>.</a:t>
            </a:r>
          </a:p>
          <a:p>
            <a:pPr>
              <a:spcBef>
                <a:spcPts val="799"/>
              </a:spcBef>
              <a:spcAft>
                <a:spcPts val="0"/>
              </a:spcAft>
            </a:pPr>
            <a:r>
              <a:rPr lang="cs-CZ" sz="2800" dirty="0" err="1" smtClean="0">
                <a:solidFill>
                  <a:schemeClr val="tx1"/>
                </a:solidFill>
                <a:latin typeface="+mn-lt"/>
              </a:rPr>
              <a:t>Conformity</a:t>
            </a:r>
            <a:r>
              <a:rPr lang="cs-CZ" sz="2800" dirty="0" smtClean="0">
                <a:solidFill>
                  <a:schemeClr val="tx1"/>
                </a:solidFill>
                <a:latin typeface="+mn-lt"/>
              </a:rPr>
              <a:t> (</a:t>
            </a:r>
            <a:r>
              <a:rPr lang="cs-CZ" sz="2800" dirty="0" err="1" smtClean="0">
                <a:solidFill>
                  <a:schemeClr val="tx1"/>
                </a:solidFill>
                <a:latin typeface="+mn-lt"/>
              </a:rPr>
              <a:t>Asch</a:t>
            </a:r>
            <a:r>
              <a:rPr lang="cs-CZ" sz="2800" dirty="0" smtClean="0">
                <a:solidFill>
                  <a:schemeClr val="tx1"/>
                </a:solidFill>
                <a:latin typeface="+mn-lt"/>
              </a:rPr>
              <a:t>)</a:t>
            </a:r>
            <a:r>
              <a:rPr lang="en-AU" sz="2800" dirty="0" smtClean="0">
                <a:solidFill>
                  <a:schemeClr val="tx1"/>
                </a:solidFill>
                <a:latin typeface="+mn-lt"/>
              </a:rPr>
              <a:t>,</a:t>
            </a:r>
            <a:endParaRPr lang="en-AU" sz="2800" dirty="0">
              <a:solidFill>
                <a:schemeClr val="tx1"/>
              </a:solidFill>
              <a:latin typeface="+mn-lt"/>
            </a:endParaRPr>
          </a:p>
          <a:p>
            <a:pPr lvl="0"/>
            <a:r>
              <a:rPr lang="en-AU" sz="2800" dirty="0">
                <a:solidFill>
                  <a:schemeClr val="tx1"/>
                </a:solidFill>
                <a:latin typeface="+mn-lt"/>
              </a:rPr>
              <a:t>Obedience (</a:t>
            </a:r>
            <a:r>
              <a:rPr lang="en-AU" sz="2800" dirty="0" err="1">
                <a:solidFill>
                  <a:schemeClr val="tx1"/>
                </a:solidFill>
                <a:latin typeface="+mn-lt"/>
              </a:rPr>
              <a:t>Milgram</a:t>
            </a:r>
            <a:r>
              <a:rPr lang="en-AU" sz="2800" dirty="0">
                <a:solidFill>
                  <a:schemeClr val="tx1"/>
                </a:solidFill>
                <a:latin typeface="+mn-lt"/>
              </a:rPr>
              <a:t>),</a:t>
            </a:r>
          </a:p>
          <a:p>
            <a:pPr lvl="0"/>
            <a:r>
              <a:rPr lang="en-AU" sz="2800" dirty="0">
                <a:solidFill>
                  <a:schemeClr val="tx1"/>
                </a:solidFill>
                <a:latin typeface="+mn-lt"/>
              </a:rPr>
              <a:t>Roles (</a:t>
            </a:r>
            <a:r>
              <a:rPr lang="en-AU" sz="2800" dirty="0" err="1">
                <a:solidFill>
                  <a:schemeClr val="tx1"/>
                </a:solidFill>
                <a:latin typeface="+mn-lt"/>
              </a:rPr>
              <a:t>Zimbardo</a:t>
            </a:r>
            <a:r>
              <a:rPr lang="en-AU" sz="2800" dirty="0">
                <a:solidFill>
                  <a:schemeClr val="tx1"/>
                </a:solidFill>
                <a:latin typeface="+mn-lt"/>
              </a:rPr>
              <a:t>).</a:t>
            </a:r>
          </a:p>
        </p:txBody>
      </p:sp>
      <p:sp>
        <p:nvSpPr>
          <p:cNvPr id="3" name="Nadpis 2"/>
          <p:cNvSpPr txBox="1">
            <a:spLocks noGrp="1"/>
          </p:cNvSpPr>
          <p:nvPr>
            <p:ph type="title" idx="4294967295"/>
          </p:nvPr>
        </p:nvSpPr>
        <p:spPr>
          <a:xfrm>
            <a:off x="457200" y="861501"/>
            <a:ext cx="7499176" cy="556179"/>
          </a:xfrm>
        </p:spPr>
        <p:txBody>
          <a:bodyPr wrap="square" lIns="90000" tIns="46800" rIns="90000" bIns="46800" anchorCtr="0">
            <a:spAutoFit/>
          </a:bodyPr>
          <a:lstStyle/>
          <a:p>
            <a:pPr lvl="0"/>
            <a:r>
              <a:rPr lang="en-AU" dirty="0" err="1" smtClean="0"/>
              <a:t>Histor</a:t>
            </a:r>
            <a:r>
              <a:rPr lang="cs-CZ" dirty="0" err="1" smtClean="0"/>
              <a:t>ical</a:t>
            </a:r>
            <a:r>
              <a:rPr lang="cs-CZ" dirty="0" smtClean="0"/>
              <a:t> </a:t>
            </a:r>
            <a:r>
              <a:rPr lang="cs-CZ" dirty="0" err="1" smtClean="0"/>
              <a:t>events</a:t>
            </a:r>
            <a:endParaRPr lang="en-AU" dirty="0"/>
          </a:p>
        </p:txBody>
      </p:sp>
      <p:pic>
        <p:nvPicPr>
          <p:cNvPr id="5" name="Obrázek 4" descr="1ead728e-83dd-45e1-bedb-6d8522063bb3-460x276.jpeg"/>
          <p:cNvPicPr>
            <a:picLocks noChangeAspect="1"/>
          </p:cNvPicPr>
          <p:nvPr/>
        </p:nvPicPr>
        <p:blipFill>
          <a:blip r:embed="rId3"/>
          <a:stretch>
            <a:fillRect/>
          </a:stretch>
        </p:blipFill>
        <p:spPr>
          <a:xfrm>
            <a:off x="4499992" y="3789040"/>
            <a:ext cx="3661420" cy="2196852"/>
          </a:xfrm>
          <a:prstGeom prst="rect">
            <a:avLst/>
          </a:prstGeom>
        </p:spPr>
      </p:pic>
    </p:spTree>
    <p:extLst>
      <p:ext uri="{BB962C8B-B14F-4D97-AF65-F5344CB8AC3E}">
        <p14:creationId xmlns:p14="http://schemas.microsoft.com/office/powerpoint/2010/main" val="881913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Studies</a:t>
            </a:r>
            <a:r>
              <a:rPr lang="cs-CZ" dirty="0" smtClean="0"/>
              <a:t> on </a:t>
            </a:r>
            <a:r>
              <a:rPr lang="cs-CZ" dirty="0" err="1" smtClean="0"/>
              <a:t>conformity</a:t>
            </a:r>
            <a:r>
              <a:rPr lang="cs-CZ" dirty="0" smtClean="0"/>
              <a:t> and obedience</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72816"/>
            <a:ext cx="4138786" cy="4138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530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06090"/>
          </a:xfrm>
        </p:spPr>
        <p:txBody>
          <a:bodyPr/>
          <a:lstStyle/>
          <a:p>
            <a:r>
              <a:rPr lang="cs-CZ" dirty="0" err="1" smtClean="0"/>
              <a:t>Conformity</a:t>
            </a:r>
            <a:endParaRPr lang="cs-CZ" dirty="0"/>
          </a:p>
        </p:txBody>
      </p:sp>
      <p:sp>
        <p:nvSpPr>
          <p:cNvPr id="3" name="Zástupný symbol pro obsah 2"/>
          <p:cNvSpPr>
            <a:spLocks noGrp="1"/>
          </p:cNvSpPr>
          <p:nvPr>
            <p:ph sz="quarter" idx="1"/>
          </p:nvPr>
        </p:nvSpPr>
        <p:spPr>
          <a:xfrm>
            <a:off x="457200" y="1124744"/>
            <a:ext cx="7787208" cy="5349208"/>
          </a:xfrm>
        </p:spPr>
        <p:txBody>
          <a:bodyPr/>
          <a:lstStyle/>
          <a:p>
            <a:r>
              <a:rPr lang="cs-CZ" b="1" dirty="0" err="1" smtClean="0"/>
              <a:t>Definition</a:t>
            </a:r>
            <a:r>
              <a:rPr lang="cs-CZ" b="1" dirty="0" smtClean="0"/>
              <a:t>: </a:t>
            </a:r>
            <a:r>
              <a:rPr lang="cs-CZ" i="1" dirty="0" smtClean="0"/>
              <a:t>A </a:t>
            </a:r>
            <a:r>
              <a:rPr lang="cs-CZ" i="1" dirty="0" err="1" smtClean="0"/>
              <a:t>change</a:t>
            </a:r>
            <a:r>
              <a:rPr lang="cs-CZ" i="1" dirty="0" smtClean="0"/>
              <a:t> in </a:t>
            </a:r>
            <a:r>
              <a:rPr lang="cs-CZ" b="1" i="1" dirty="0" err="1" smtClean="0"/>
              <a:t>behavior</a:t>
            </a:r>
            <a:r>
              <a:rPr lang="cs-CZ" i="1" dirty="0" smtClean="0"/>
              <a:t> </a:t>
            </a:r>
            <a:r>
              <a:rPr lang="cs-CZ" i="1" dirty="0" err="1" smtClean="0"/>
              <a:t>or</a:t>
            </a:r>
            <a:r>
              <a:rPr lang="cs-CZ" i="1" dirty="0" smtClean="0"/>
              <a:t> a </a:t>
            </a:r>
            <a:r>
              <a:rPr lang="cs-CZ" b="1" i="1" dirty="0" err="1" smtClean="0"/>
              <a:t>belief</a:t>
            </a:r>
            <a:r>
              <a:rPr lang="cs-CZ" i="1" dirty="0" smtClean="0"/>
              <a:t> as a </a:t>
            </a:r>
            <a:r>
              <a:rPr lang="cs-CZ" i="1" dirty="0" err="1" smtClean="0"/>
              <a:t>result</a:t>
            </a:r>
            <a:r>
              <a:rPr lang="cs-CZ" i="1" dirty="0" smtClean="0"/>
              <a:t> </a:t>
            </a:r>
            <a:r>
              <a:rPr lang="cs-CZ" i="1" dirty="0" err="1" smtClean="0"/>
              <a:t>of</a:t>
            </a:r>
            <a:r>
              <a:rPr lang="cs-CZ" i="1" dirty="0" smtClean="0"/>
              <a:t> </a:t>
            </a:r>
            <a:r>
              <a:rPr lang="cs-CZ" i="1" dirty="0" err="1" smtClean="0"/>
              <a:t>real</a:t>
            </a:r>
            <a:r>
              <a:rPr lang="cs-CZ" i="1" dirty="0" smtClean="0"/>
              <a:t> </a:t>
            </a:r>
            <a:r>
              <a:rPr lang="cs-CZ" i="1" dirty="0" err="1" smtClean="0"/>
              <a:t>or</a:t>
            </a:r>
            <a:r>
              <a:rPr lang="cs-CZ" i="1" dirty="0" smtClean="0"/>
              <a:t> </a:t>
            </a:r>
            <a:r>
              <a:rPr lang="cs-CZ" i="1" dirty="0" err="1" smtClean="0"/>
              <a:t>imagined</a:t>
            </a:r>
            <a:r>
              <a:rPr lang="cs-CZ" i="1" dirty="0" smtClean="0"/>
              <a:t> </a:t>
            </a:r>
            <a:r>
              <a:rPr lang="cs-CZ" i="1" dirty="0" err="1" smtClean="0"/>
              <a:t>pressure</a:t>
            </a:r>
            <a:r>
              <a:rPr lang="cs-CZ" i="1" dirty="0" smtClean="0"/>
              <a:t>.</a:t>
            </a:r>
          </a:p>
          <a:p>
            <a:endParaRPr lang="cs-CZ" i="1" dirty="0"/>
          </a:p>
          <a:p>
            <a:endParaRPr lang="cs-CZ" i="1" dirty="0" smtClean="0"/>
          </a:p>
          <a:p>
            <a:endParaRPr lang="cs-CZ" i="1" dirty="0"/>
          </a:p>
          <a:p>
            <a:pPr marL="0" indent="0" algn="ctr">
              <a:buNone/>
            </a:pPr>
            <a:r>
              <a:rPr lang="en-PH" i="1" dirty="0"/>
              <a:t>“Conformity is not just acting as other people act, it is being affected by how they act. It is acting differently from the way you would act alone” – David Myers (1999)</a:t>
            </a:r>
          </a:p>
          <a:p>
            <a:endParaRPr lang="cs-CZ" i="1" dirty="0" smtClean="0"/>
          </a:p>
          <a:p>
            <a:pPr lvl="1"/>
            <a:endParaRPr lang="cs-CZ" dirty="0"/>
          </a:p>
        </p:txBody>
      </p:sp>
    </p:spTree>
    <p:extLst>
      <p:ext uri="{BB962C8B-B14F-4D97-AF65-F5344CB8AC3E}">
        <p14:creationId xmlns:p14="http://schemas.microsoft.com/office/powerpoint/2010/main" val="2538470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smtClean="0"/>
              <a:t>Conformity</a:t>
            </a:r>
            <a:endParaRPr lang="cs-CZ" dirty="0"/>
          </a:p>
        </p:txBody>
      </p:sp>
      <p:sp>
        <p:nvSpPr>
          <p:cNvPr id="3" name="Zástupný symbol pro obsah 2"/>
          <p:cNvSpPr>
            <a:spLocks noGrp="1"/>
          </p:cNvSpPr>
          <p:nvPr>
            <p:ph sz="quarter" idx="1"/>
          </p:nvPr>
        </p:nvSpPr>
        <p:spPr>
          <a:xfrm>
            <a:off x="457200" y="980728"/>
            <a:ext cx="7467600" cy="5493224"/>
          </a:xfrm>
        </p:spPr>
        <p:txBody>
          <a:bodyPr/>
          <a:lstStyle/>
          <a:p>
            <a:pPr marL="0" indent="0">
              <a:buNone/>
            </a:pPr>
            <a:r>
              <a:rPr lang="cs-CZ" dirty="0" err="1" smtClean="0"/>
              <a:t>Conformity</a:t>
            </a:r>
            <a:r>
              <a:rPr lang="cs-CZ" dirty="0" smtClean="0"/>
              <a:t> in </a:t>
            </a:r>
            <a:r>
              <a:rPr lang="cs-CZ" dirty="0" err="1" smtClean="0"/>
              <a:t>everyday</a:t>
            </a:r>
            <a:r>
              <a:rPr lang="cs-CZ" dirty="0" smtClean="0"/>
              <a:t> </a:t>
            </a:r>
            <a:r>
              <a:rPr lang="cs-CZ" dirty="0" err="1" smtClean="0"/>
              <a:t>life</a:t>
            </a:r>
            <a:r>
              <a:rPr lang="cs-CZ" dirty="0" smtClean="0"/>
              <a:t>:</a:t>
            </a:r>
          </a:p>
          <a:p>
            <a:r>
              <a:rPr lang="cs-CZ" b="1" dirty="0" err="1" smtClean="0"/>
              <a:t>The</a:t>
            </a:r>
            <a:r>
              <a:rPr lang="cs-CZ" b="1" dirty="0" smtClean="0"/>
              <a:t> </a:t>
            </a:r>
            <a:r>
              <a:rPr lang="cs-CZ" b="1" dirty="0" err="1" smtClean="0"/>
              <a:t>bystander</a:t>
            </a:r>
            <a:r>
              <a:rPr lang="cs-CZ" b="1" dirty="0" smtClean="0"/>
              <a:t> </a:t>
            </a:r>
            <a:r>
              <a:rPr lang="cs-CZ" b="1" dirty="0" err="1" smtClean="0"/>
              <a:t>effect</a:t>
            </a:r>
            <a:r>
              <a:rPr lang="cs-CZ" b="1" dirty="0" smtClean="0"/>
              <a:t>:</a:t>
            </a:r>
          </a:p>
          <a:p>
            <a:pPr lvl="1"/>
            <a:r>
              <a:rPr lang="cs-CZ" dirty="0" err="1" smtClean="0"/>
              <a:t>Conformity</a:t>
            </a:r>
            <a:endParaRPr lang="cs-CZ" dirty="0" smtClean="0"/>
          </a:p>
          <a:p>
            <a:pPr lvl="1"/>
            <a:r>
              <a:rPr lang="cs-CZ" dirty="0" err="1" smtClean="0"/>
              <a:t>Defusion</a:t>
            </a:r>
            <a:r>
              <a:rPr lang="cs-CZ" dirty="0" smtClean="0"/>
              <a:t> </a:t>
            </a:r>
            <a:r>
              <a:rPr lang="cs-CZ" dirty="0" err="1" smtClean="0"/>
              <a:t>of</a:t>
            </a:r>
            <a:r>
              <a:rPr lang="cs-CZ" dirty="0" smtClean="0"/>
              <a:t> </a:t>
            </a:r>
            <a:r>
              <a:rPr lang="cs-CZ" dirty="0" err="1" smtClean="0"/>
              <a:t>responsibility</a:t>
            </a:r>
            <a:endParaRPr lang="cs-CZ" dirty="0" smtClean="0"/>
          </a:p>
          <a:p>
            <a:pPr lvl="1"/>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852936"/>
            <a:ext cx="507717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KittyGenove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4624"/>
            <a:ext cx="2074271" cy="253131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004048" y="188640"/>
            <a:ext cx="1224136" cy="923330"/>
          </a:xfrm>
          <a:prstGeom prst="rect">
            <a:avLst/>
          </a:prstGeom>
          <a:noFill/>
        </p:spPr>
        <p:txBody>
          <a:bodyPr wrap="square" rtlCol="0">
            <a:spAutoFit/>
          </a:bodyPr>
          <a:lstStyle/>
          <a:p>
            <a:r>
              <a:rPr lang="cs-CZ" dirty="0" err="1" smtClean="0"/>
              <a:t>Kitty</a:t>
            </a:r>
            <a:r>
              <a:rPr lang="cs-CZ" dirty="0" smtClean="0"/>
              <a:t> </a:t>
            </a:r>
            <a:r>
              <a:rPr lang="cs-CZ" dirty="0" err="1" smtClean="0"/>
              <a:t>Genovese</a:t>
            </a:r>
            <a:r>
              <a:rPr lang="cs-CZ" dirty="0" smtClean="0"/>
              <a:t> case</a:t>
            </a:r>
            <a:endParaRPr lang="cs-CZ" dirty="0"/>
          </a:p>
        </p:txBody>
      </p:sp>
    </p:spTree>
    <p:extLst>
      <p:ext uri="{BB962C8B-B14F-4D97-AF65-F5344CB8AC3E}">
        <p14:creationId xmlns:p14="http://schemas.microsoft.com/office/powerpoint/2010/main" val="218739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a:t>Group </a:t>
            </a:r>
            <a:r>
              <a:rPr lang="cs-CZ" dirty="0" err="1"/>
              <a:t>pressure</a:t>
            </a:r>
            <a:r>
              <a:rPr lang="cs-CZ" dirty="0"/>
              <a:t> (</a:t>
            </a:r>
            <a:r>
              <a:rPr lang="cs-CZ" dirty="0" err="1"/>
              <a:t>Asch</a:t>
            </a:r>
            <a:r>
              <a:rPr lang="cs-CZ" dirty="0"/>
              <a:t>)</a:t>
            </a:r>
            <a:endParaRPr lang="en-US" dirty="0"/>
          </a:p>
        </p:txBody>
      </p:sp>
      <p:sp>
        <p:nvSpPr>
          <p:cNvPr id="3" name="Zástupný symbol pro obsah 2"/>
          <p:cNvSpPr>
            <a:spLocks noGrp="1"/>
          </p:cNvSpPr>
          <p:nvPr>
            <p:ph sz="quarter" idx="1"/>
          </p:nvPr>
        </p:nvSpPr>
        <p:spPr>
          <a:xfrm>
            <a:off x="323528" y="836712"/>
            <a:ext cx="8280920" cy="5637240"/>
          </a:xfrm>
        </p:spPr>
        <p:txBody>
          <a:bodyPr/>
          <a:lstStyle/>
          <a:p>
            <a:r>
              <a:rPr lang="cs-CZ" b="1" dirty="0" err="1" smtClean="0"/>
              <a:t>Salomon</a:t>
            </a:r>
            <a:r>
              <a:rPr lang="cs-CZ" b="1" dirty="0" smtClean="0"/>
              <a:t> </a:t>
            </a:r>
            <a:r>
              <a:rPr lang="cs-CZ" b="1" dirty="0" err="1" smtClean="0"/>
              <a:t>Asch</a:t>
            </a:r>
            <a:r>
              <a:rPr lang="cs-CZ" b="1" dirty="0" smtClean="0"/>
              <a:t>: </a:t>
            </a:r>
          </a:p>
          <a:p>
            <a:pPr lvl="1"/>
            <a:r>
              <a:rPr lang="cs-CZ" dirty="0" err="1" smtClean="0"/>
              <a:t>Experiments</a:t>
            </a:r>
            <a:r>
              <a:rPr lang="cs-CZ" dirty="0" smtClean="0"/>
              <a:t> on </a:t>
            </a:r>
            <a:r>
              <a:rPr lang="cs-CZ" dirty="0" err="1" smtClean="0"/>
              <a:t>group</a:t>
            </a:r>
            <a:r>
              <a:rPr lang="cs-CZ" dirty="0" smtClean="0"/>
              <a:t> </a:t>
            </a:r>
            <a:r>
              <a:rPr lang="cs-CZ" dirty="0" err="1" smtClean="0"/>
              <a:t>pressure</a:t>
            </a:r>
            <a:r>
              <a:rPr lang="cs-CZ" dirty="0" smtClean="0"/>
              <a:t>:</a:t>
            </a:r>
          </a:p>
          <a:p>
            <a:pPr lvl="2"/>
            <a:r>
              <a:rPr lang="cs-CZ" dirty="0" smtClean="0"/>
              <a:t> </a:t>
            </a:r>
            <a:r>
              <a:rPr lang="cs-CZ" dirty="0" err="1" smtClean="0"/>
              <a:t>Situations</a:t>
            </a:r>
            <a:r>
              <a:rPr lang="cs-CZ" dirty="0" smtClean="0"/>
              <a:t>: </a:t>
            </a:r>
            <a:r>
              <a:rPr lang="cs-CZ" dirty="0" err="1" smtClean="0"/>
              <a:t>rewards</a:t>
            </a:r>
            <a:r>
              <a:rPr lang="cs-CZ" dirty="0" smtClean="0"/>
              <a:t> to </a:t>
            </a:r>
            <a:r>
              <a:rPr lang="cs-CZ" dirty="0" err="1" smtClean="0"/>
              <a:t>conform</a:t>
            </a:r>
            <a:r>
              <a:rPr lang="cs-CZ" dirty="0" smtClean="0"/>
              <a:t> + no </a:t>
            </a:r>
            <a:r>
              <a:rPr lang="cs-CZ" dirty="0" err="1" smtClean="0"/>
              <a:t>punishment</a:t>
            </a:r>
            <a:r>
              <a:rPr lang="cs-CZ" dirty="0" smtClean="0"/>
              <a:t> </a:t>
            </a:r>
            <a:r>
              <a:rPr lang="cs-CZ" dirty="0" err="1" smtClean="0"/>
              <a:t>for</a:t>
            </a:r>
            <a:r>
              <a:rPr lang="cs-CZ" dirty="0" smtClean="0"/>
              <a:t> </a:t>
            </a:r>
            <a:r>
              <a:rPr lang="cs-CZ" dirty="0" err="1" smtClean="0"/>
              <a:t>deviance</a:t>
            </a:r>
            <a:r>
              <a:rPr lang="cs-CZ" dirty="0" smtClean="0"/>
              <a:t>.</a:t>
            </a:r>
          </a:p>
          <a:p>
            <a:pPr lvl="1"/>
            <a:r>
              <a:rPr lang="cs-CZ" dirty="0" err="1" smtClean="0"/>
              <a:t>Perceptual</a:t>
            </a:r>
            <a:r>
              <a:rPr lang="cs-CZ" dirty="0" smtClean="0"/>
              <a:t> </a:t>
            </a:r>
            <a:r>
              <a:rPr lang="cs-CZ" dirty="0" err="1"/>
              <a:t>judgements</a:t>
            </a:r>
            <a:endParaRPr lang="cs-CZ" dirty="0"/>
          </a:p>
          <a:p>
            <a:pPr lvl="2"/>
            <a:r>
              <a:rPr lang="cs-CZ" sz="1100" dirty="0">
                <a:hlinkClick r:id="rId3"/>
              </a:rPr>
              <a:t>http://www.youtube.com/watch?v=QzS5LS6m3KE</a:t>
            </a:r>
            <a:endParaRPr lang="cs-CZ" sz="1100" dirty="0"/>
          </a:p>
          <a:p>
            <a:pPr lvl="4"/>
            <a:endParaRPr lang="en-US" dirty="0"/>
          </a:p>
        </p:txBody>
      </p:sp>
      <p:pic>
        <p:nvPicPr>
          <p:cNvPr id="4" name="Obrázek 3" descr="0.jpg"/>
          <p:cNvPicPr>
            <a:picLocks noChangeAspect="1"/>
          </p:cNvPicPr>
          <p:nvPr/>
        </p:nvPicPr>
        <p:blipFill>
          <a:blip r:embed="rId4" cstate="print"/>
          <a:stretch>
            <a:fillRect/>
          </a:stretch>
        </p:blipFill>
        <p:spPr>
          <a:xfrm>
            <a:off x="5329090" y="3665026"/>
            <a:ext cx="3360373" cy="2520280"/>
          </a:xfrm>
          <a:prstGeom prst="rect">
            <a:avLst/>
          </a:prstGeom>
        </p:spPr>
      </p:pic>
      <p:pic>
        <p:nvPicPr>
          <p:cNvPr id="5" name="Picture 2" descr="C:\Documents and Settings\sony\Desktop\2010-2011 Bahar Donemi Tum Ders Notlari\Persuasion\Conformity\asch_conformity.gif"/>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501008"/>
            <a:ext cx="4392488" cy="284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03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smtClean="0"/>
              <a:t>Group </a:t>
            </a:r>
            <a:r>
              <a:rPr lang="cs-CZ" dirty="0" err="1" smtClean="0"/>
              <a:t>pressure</a:t>
            </a:r>
            <a:endParaRPr lang="cs-CZ" dirty="0"/>
          </a:p>
        </p:txBody>
      </p:sp>
      <p:sp>
        <p:nvSpPr>
          <p:cNvPr id="3" name="Zástupný symbol pro obsah 2"/>
          <p:cNvSpPr>
            <a:spLocks noGrp="1"/>
          </p:cNvSpPr>
          <p:nvPr>
            <p:ph sz="quarter" idx="1"/>
          </p:nvPr>
        </p:nvSpPr>
        <p:spPr>
          <a:xfrm>
            <a:off x="457200" y="1052736"/>
            <a:ext cx="7467600" cy="5421216"/>
          </a:xfrm>
        </p:spPr>
        <p:txBody>
          <a:bodyPr/>
          <a:lstStyle/>
          <a:p>
            <a:pPr marL="0" indent="0">
              <a:buNone/>
            </a:pPr>
            <a:r>
              <a:rPr lang="cs-CZ" b="1" dirty="0" err="1" smtClean="0"/>
              <a:t>Findings</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main</a:t>
            </a:r>
            <a:r>
              <a:rPr lang="cs-CZ" b="1" dirty="0" smtClean="0"/>
              <a:t> study:</a:t>
            </a:r>
          </a:p>
          <a:p>
            <a:r>
              <a:rPr lang="en-US" dirty="0"/>
              <a:t>On the critical trials, the average rate of conformity was 32%.</a:t>
            </a:r>
          </a:p>
          <a:p>
            <a:r>
              <a:rPr lang="en-US" dirty="0"/>
              <a:t>74% agreed at least once.</a:t>
            </a:r>
          </a:p>
          <a:p>
            <a:r>
              <a:rPr lang="en-US" dirty="0"/>
              <a:t>5% agreed on nearly every trial</a:t>
            </a:r>
          </a:p>
          <a:p>
            <a:r>
              <a:rPr lang="en-US" dirty="0"/>
              <a:t>26% never gave a wrong answer</a:t>
            </a:r>
          </a:p>
          <a:p>
            <a:r>
              <a:rPr lang="en-US" dirty="0" err="1"/>
              <a:t>Behaviour</a:t>
            </a:r>
            <a:r>
              <a:rPr lang="en-US" dirty="0"/>
              <a:t> was constant</a:t>
            </a:r>
          </a:p>
          <a:p>
            <a:endParaRPr lang="cs-CZ" dirty="0"/>
          </a:p>
        </p:txBody>
      </p:sp>
      <p:pic>
        <p:nvPicPr>
          <p:cNvPr id="4" name="Picture 4"/>
          <p:cNvPicPr>
            <a:picLocks noChangeAspect="1" noChangeArrowheads="1"/>
          </p:cNvPicPr>
          <p:nvPr/>
        </p:nvPicPr>
        <p:blipFill>
          <a:blip r:embed="rId2" cstate="print"/>
          <a:srcRect l="18906" t="20551" r="50139" b="23343"/>
          <a:stretch>
            <a:fillRect/>
          </a:stretch>
        </p:blipFill>
        <p:spPr bwMode="auto">
          <a:xfrm>
            <a:off x="5456802" y="1988840"/>
            <a:ext cx="3104962" cy="4392488"/>
          </a:xfrm>
          <a:prstGeom prst="rect">
            <a:avLst/>
          </a:prstGeom>
          <a:noFill/>
          <a:ln w="9525">
            <a:noFill/>
            <a:miter lim="800000"/>
            <a:headEnd/>
            <a:tailEnd/>
          </a:ln>
        </p:spPr>
      </p:pic>
    </p:spTree>
    <p:extLst>
      <p:ext uri="{BB962C8B-B14F-4D97-AF65-F5344CB8AC3E}">
        <p14:creationId xmlns:p14="http://schemas.microsoft.com/office/powerpoint/2010/main" val="1787240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smtClean="0"/>
              <a:t>Group </a:t>
            </a:r>
            <a:r>
              <a:rPr lang="cs-CZ" dirty="0" err="1" smtClean="0"/>
              <a:t>pressure</a:t>
            </a:r>
            <a:endParaRPr lang="cs-CZ" dirty="0"/>
          </a:p>
        </p:txBody>
      </p:sp>
      <p:sp>
        <p:nvSpPr>
          <p:cNvPr id="3" name="Zástupný symbol pro obsah 2"/>
          <p:cNvSpPr>
            <a:spLocks noGrp="1"/>
          </p:cNvSpPr>
          <p:nvPr>
            <p:ph sz="quarter" idx="1"/>
          </p:nvPr>
        </p:nvSpPr>
        <p:spPr>
          <a:xfrm>
            <a:off x="457200" y="1052736"/>
            <a:ext cx="7467600" cy="5421216"/>
          </a:xfrm>
        </p:spPr>
        <p:txBody>
          <a:bodyPr/>
          <a:lstStyle/>
          <a:p>
            <a:pPr marL="0" indent="0">
              <a:buNone/>
            </a:pPr>
            <a:r>
              <a:rPr lang="cs-CZ" b="1" dirty="0" err="1" smtClean="0"/>
              <a:t>Those</a:t>
            </a:r>
            <a:r>
              <a:rPr lang="cs-CZ" b="1" dirty="0" smtClean="0"/>
              <a:t> </a:t>
            </a:r>
            <a:r>
              <a:rPr lang="cs-CZ" b="1" dirty="0" err="1" smtClean="0"/>
              <a:t>who</a:t>
            </a:r>
            <a:r>
              <a:rPr lang="cs-CZ" b="1" dirty="0" smtClean="0"/>
              <a:t> </a:t>
            </a:r>
            <a:r>
              <a:rPr lang="cs-CZ" b="1" dirty="0" err="1" smtClean="0"/>
              <a:t>did</a:t>
            </a:r>
            <a:r>
              <a:rPr lang="cs-CZ" b="1" dirty="0" smtClean="0"/>
              <a:t> not </a:t>
            </a:r>
            <a:r>
              <a:rPr lang="cs-CZ" b="1" dirty="0" err="1" smtClean="0"/>
              <a:t>conform</a:t>
            </a:r>
            <a:r>
              <a:rPr lang="cs-CZ" b="1" dirty="0" smtClean="0"/>
              <a:t>:</a:t>
            </a:r>
          </a:p>
          <a:p>
            <a:r>
              <a:rPr lang="en-US" dirty="0"/>
              <a:t>Asch states “</a:t>
            </a:r>
            <a:r>
              <a:rPr lang="en-US" i="1" dirty="0"/>
              <a:t>Those who strike out on the path to independence, do not, as a rule, succumb to the majority</a:t>
            </a:r>
            <a:r>
              <a:rPr lang="en-US" dirty="0"/>
              <a:t>”.</a:t>
            </a:r>
          </a:p>
          <a:p>
            <a:r>
              <a:rPr lang="en-US" dirty="0"/>
              <a:t>confidence in their own judgment</a:t>
            </a:r>
          </a:p>
          <a:p>
            <a:r>
              <a:rPr lang="en-US" dirty="0"/>
              <a:t>capacity to recover from doubt</a:t>
            </a:r>
          </a:p>
          <a:p>
            <a:r>
              <a:rPr lang="en-US" dirty="0"/>
              <a:t>felt it was “</a:t>
            </a:r>
            <a:r>
              <a:rPr lang="en-US" i="1" dirty="0"/>
              <a:t>their obligation to call the play as they saw it</a:t>
            </a:r>
            <a:r>
              <a:rPr lang="en-US" dirty="0"/>
              <a:t>” </a:t>
            </a:r>
          </a:p>
          <a:p>
            <a:endParaRPr lang="cs-CZ" dirty="0"/>
          </a:p>
        </p:txBody>
      </p:sp>
    </p:spTree>
    <p:extLst>
      <p:ext uri="{BB962C8B-B14F-4D97-AF65-F5344CB8AC3E}">
        <p14:creationId xmlns:p14="http://schemas.microsoft.com/office/powerpoint/2010/main" val="500557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Obedience – </a:t>
            </a:r>
            <a:r>
              <a:rPr lang="cs-CZ" dirty="0" err="1" smtClean="0"/>
              <a:t>Following</a:t>
            </a:r>
            <a:r>
              <a:rPr lang="cs-CZ" dirty="0" smtClean="0"/>
              <a:t> </a:t>
            </a:r>
            <a:r>
              <a:rPr lang="cs-CZ" dirty="0" err="1" smtClean="0"/>
              <a:t>orders</a:t>
            </a:r>
            <a:endParaRPr lang="en-US" dirty="0"/>
          </a:p>
        </p:txBody>
      </p:sp>
      <p:sp>
        <p:nvSpPr>
          <p:cNvPr id="3" name="Zástupný symbol pro obsah 2"/>
          <p:cNvSpPr>
            <a:spLocks noGrp="1"/>
          </p:cNvSpPr>
          <p:nvPr>
            <p:ph sz="quarter" idx="1"/>
          </p:nvPr>
        </p:nvSpPr>
        <p:spPr/>
        <p:txBody>
          <a:bodyPr/>
          <a:lstStyle/>
          <a:p>
            <a:r>
              <a:rPr lang="cs-CZ" i="1" dirty="0" err="1"/>
              <a:t>Definition</a:t>
            </a:r>
            <a:r>
              <a:rPr lang="cs-CZ" i="1" dirty="0"/>
              <a:t>: </a:t>
            </a:r>
            <a:r>
              <a:rPr lang="cs-CZ" i="1" dirty="0" err="1"/>
              <a:t>Form</a:t>
            </a:r>
            <a:r>
              <a:rPr lang="cs-CZ" i="1" dirty="0"/>
              <a:t> </a:t>
            </a:r>
            <a:r>
              <a:rPr lang="cs-CZ" i="1" dirty="0" err="1"/>
              <a:t>of</a:t>
            </a:r>
            <a:r>
              <a:rPr lang="cs-CZ" i="1" dirty="0"/>
              <a:t> </a:t>
            </a:r>
            <a:r>
              <a:rPr lang="cs-CZ" i="1" dirty="0" err="1"/>
              <a:t>conformity</a:t>
            </a:r>
            <a:r>
              <a:rPr lang="cs-CZ" i="1" dirty="0"/>
              <a:t> </a:t>
            </a:r>
            <a:r>
              <a:rPr lang="cs-CZ" i="1" dirty="0" err="1"/>
              <a:t>when</a:t>
            </a:r>
            <a:r>
              <a:rPr lang="cs-CZ" i="1" dirty="0"/>
              <a:t> a person </a:t>
            </a:r>
            <a:r>
              <a:rPr lang="cs-CZ" i="1" dirty="0" err="1"/>
              <a:t>simply</a:t>
            </a:r>
            <a:r>
              <a:rPr lang="cs-CZ" i="1" dirty="0"/>
              <a:t> </a:t>
            </a:r>
            <a:r>
              <a:rPr lang="cs-CZ" i="1" dirty="0" err="1"/>
              <a:t>follows</a:t>
            </a:r>
            <a:r>
              <a:rPr lang="cs-CZ" i="1" dirty="0"/>
              <a:t> </a:t>
            </a:r>
            <a:r>
              <a:rPr lang="cs-CZ" i="1" dirty="0" err="1"/>
              <a:t>orders</a:t>
            </a:r>
            <a:r>
              <a:rPr lang="cs-CZ" i="1" dirty="0"/>
              <a:t> </a:t>
            </a:r>
            <a:r>
              <a:rPr lang="cs-CZ" i="1" dirty="0" err="1"/>
              <a:t>given</a:t>
            </a:r>
            <a:r>
              <a:rPr lang="cs-CZ" i="1" dirty="0"/>
              <a:t> by </a:t>
            </a:r>
            <a:r>
              <a:rPr lang="cs-CZ" i="1" dirty="0" err="1"/>
              <a:t>others</a:t>
            </a:r>
            <a:r>
              <a:rPr lang="cs-CZ" i="1" dirty="0"/>
              <a:t> (</a:t>
            </a:r>
            <a:r>
              <a:rPr lang="cs-CZ" i="1" dirty="0" err="1"/>
              <a:t>authority</a:t>
            </a:r>
            <a:r>
              <a:rPr lang="cs-CZ" i="1" dirty="0"/>
              <a:t>).</a:t>
            </a:r>
          </a:p>
          <a:p>
            <a:pPr marL="274320" lvl="1">
              <a:spcBef>
                <a:spcPts val="600"/>
              </a:spcBef>
              <a:buSzPct val="70000"/>
              <a:buFont typeface="Wingdings"/>
              <a:buChar char=""/>
            </a:pPr>
            <a:r>
              <a:rPr lang="cs-CZ" sz="1400" dirty="0">
                <a:hlinkClick r:id="rId3"/>
              </a:rPr>
              <a:t>http://www.youtube.com/watch?v=fCVlI-_4GZQ</a:t>
            </a:r>
            <a:endParaRPr lang="cs-CZ" sz="1400" dirty="0"/>
          </a:p>
          <a:p>
            <a:r>
              <a:rPr lang="cs-CZ" dirty="0"/>
              <a:t>Obedience to </a:t>
            </a:r>
            <a:r>
              <a:rPr lang="cs-CZ" dirty="0" err="1"/>
              <a:t>authority</a:t>
            </a:r>
            <a:r>
              <a:rPr lang="cs-CZ" dirty="0"/>
              <a:t> </a:t>
            </a:r>
            <a:r>
              <a:rPr lang="cs-CZ" dirty="0" err="1"/>
              <a:t>is</a:t>
            </a:r>
            <a:r>
              <a:rPr lang="cs-CZ" dirty="0"/>
              <a:t> not </a:t>
            </a:r>
            <a:r>
              <a:rPr lang="cs-CZ" dirty="0" err="1"/>
              <a:t>only</a:t>
            </a:r>
            <a:r>
              <a:rPr lang="cs-CZ" dirty="0"/>
              <a:t> </a:t>
            </a:r>
            <a:r>
              <a:rPr lang="cs-CZ" dirty="0" err="1"/>
              <a:t>typical</a:t>
            </a:r>
            <a:r>
              <a:rPr lang="cs-CZ" dirty="0"/>
              <a:t> to „</a:t>
            </a:r>
            <a:r>
              <a:rPr lang="cs-CZ" dirty="0" err="1"/>
              <a:t>weak</a:t>
            </a:r>
            <a:r>
              <a:rPr lang="cs-CZ" dirty="0"/>
              <a:t>“ but </a:t>
            </a:r>
            <a:r>
              <a:rPr lang="cs-CZ" dirty="0" err="1"/>
              <a:t>also</a:t>
            </a:r>
            <a:r>
              <a:rPr lang="cs-CZ" dirty="0"/>
              <a:t> to „</a:t>
            </a:r>
            <a:r>
              <a:rPr lang="cs-CZ" dirty="0" err="1"/>
              <a:t>normal</a:t>
            </a:r>
            <a:r>
              <a:rPr lang="cs-CZ" dirty="0"/>
              <a:t> </a:t>
            </a:r>
            <a:r>
              <a:rPr lang="cs-CZ" dirty="0" err="1" smtClean="0"/>
              <a:t>people</a:t>
            </a:r>
            <a:r>
              <a:rPr lang="cs-CZ" dirty="0" smtClean="0"/>
              <a:t>“.</a:t>
            </a:r>
            <a:endParaRPr lang="cs-CZ" dirty="0"/>
          </a:p>
        </p:txBody>
      </p:sp>
      <p:pic>
        <p:nvPicPr>
          <p:cNvPr id="5" name="Obrázek 4" descr="images.jpg"/>
          <p:cNvPicPr>
            <a:picLocks noChangeAspect="1"/>
          </p:cNvPicPr>
          <p:nvPr/>
        </p:nvPicPr>
        <p:blipFill>
          <a:blip r:embed="rId4" cstate="print"/>
          <a:stretch>
            <a:fillRect/>
          </a:stretch>
        </p:blipFill>
        <p:spPr>
          <a:xfrm>
            <a:off x="5508104" y="3825044"/>
            <a:ext cx="2076645" cy="2808312"/>
          </a:xfrm>
          <a:prstGeom prst="rect">
            <a:avLst/>
          </a:prstGeom>
        </p:spPr>
      </p:pic>
      <p:pic>
        <p:nvPicPr>
          <p:cNvPr id="6" name="Obrázek 5" descr="obedience.jpg"/>
          <p:cNvPicPr>
            <a:picLocks noChangeAspect="1"/>
          </p:cNvPicPr>
          <p:nvPr/>
        </p:nvPicPr>
        <p:blipFill>
          <a:blip r:embed="rId5" cstate="print"/>
          <a:stretch>
            <a:fillRect/>
          </a:stretch>
        </p:blipFill>
        <p:spPr>
          <a:xfrm>
            <a:off x="827584" y="3825044"/>
            <a:ext cx="3954858" cy="2808312"/>
          </a:xfrm>
          <a:prstGeom prst="rect">
            <a:avLst/>
          </a:prstGeom>
        </p:spPr>
      </p:pic>
    </p:spTree>
    <p:extLst>
      <p:ext uri="{BB962C8B-B14F-4D97-AF65-F5344CB8AC3E}">
        <p14:creationId xmlns:p14="http://schemas.microsoft.com/office/powerpoint/2010/main" val="3629883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smtClean="0"/>
              <a:t>Obedience</a:t>
            </a:r>
            <a:endParaRPr lang="cs-CZ" dirty="0"/>
          </a:p>
        </p:txBody>
      </p:sp>
      <p:sp>
        <p:nvSpPr>
          <p:cNvPr id="3" name="Zástupný symbol pro obsah 2"/>
          <p:cNvSpPr>
            <a:spLocks noGrp="1"/>
          </p:cNvSpPr>
          <p:nvPr>
            <p:ph sz="quarter" idx="1"/>
          </p:nvPr>
        </p:nvSpPr>
        <p:spPr>
          <a:xfrm>
            <a:off x="457200" y="908720"/>
            <a:ext cx="8219256" cy="5565232"/>
          </a:xfrm>
        </p:spPr>
        <p:txBody>
          <a:bodyPr/>
          <a:lstStyle/>
          <a:p>
            <a:r>
              <a:rPr lang="en-US" dirty="0"/>
              <a:t>The participants in the were 40 men recruited using newspaper ads. Each was paid $4.50</a:t>
            </a:r>
            <a:r>
              <a:rPr lang="en-US" dirty="0" smtClean="0"/>
              <a:t>.</a:t>
            </a:r>
            <a:endParaRPr lang="en-US" dirty="0"/>
          </a:p>
          <a:p>
            <a:r>
              <a:rPr lang="en-US" dirty="0" smtClean="0"/>
              <a:t>Milgram </a:t>
            </a:r>
            <a:r>
              <a:rPr lang="en-US" dirty="0"/>
              <a:t>developed an intimidating shock generator, with shock levels starting at 30 volts and increasing all the way up to 450 volts. The many switches were labeled with terms including "</a:t>
            </a:r>
            <a:r>
              <a:rPr lang="en-US" dirty="0">
                <a:solidFill>
                  <a:srgbClr val="FF0000"/>
                </a:solidFill>
              </a:rPr>
              <a:t>slight shock</a:t>
            </a:r>
            <a:r>
              <a:rPr lang="en-US" dirty="0"/>
              <a:t>," "</a:t>
            </a:r>
            <a:r>
              <a:rPr lang="en-US" dirty="0">
                <a:solidFill>
                  <a:srgbClr val="FF0000"/>
                </a:solidFill>
              </a:rPr>
              <a:t>moderate shock</a:t>
            </a:r>
            <a:r>
              <a:rPr lang="en-US" dirty="0"/>
              <a:t>" and "</a:t>
            </a:r>
            <a:r>
              <a:rPr lang="en-US" dirty="0">
                <a:solidFill>
                  <a:srgbClr val="FF0000"/>
                </a:solidFill>
              </a:rPr>
              <a:t>danger: severe shock</a:t>
            </a:r>
            <a:r>
              <a:rPr lang="en-US" dirty="0"/>
              <a:t>." The final two switches were labeled simply with an ominous "</a:t>
            </a:r>
            <a:r>
              <a:rPr lang="en-US" dirty="0">
                <a:solidFill>
                  <a:srgbClr val="FF0000"/>
                </a:solidFill>
              </a:rPr>
              <a:t>XXX</a:t>
            </a:r>
            <a:r>
              <a:rPr lang="en-US" dirty="0"/>
              <a:t>."</a:t>
            </a:r>
          </a:p>
          <a:p>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397169"/>
            <a:ext cx="32258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49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smtClean="0"/>
              <a:t>Obedience</a:t>
            </a:r>
            <a:endParaRPr lang="cs-CZ" dirty="0"/>
          </a:p>
        </p:txBody>
      </p:sp>
      <p:sp>
        <p:nvSpPr>
          <p:cNvPr id="3" name="Zástupný symbol pro obsah 2"/>
          <p:cNvSpPr>
            <a:spLocks noGrp="1"/>
          </p:cNvSpPr>
          <p:nvPr>
            <p:ph sz="quarter" idx="1"/>
          </p:nvPr>
        </p:nvSpPr>
        <p:spPr>
          <a:xfrm>
            <a:off x="457200" y="1124744"/>
            <a:ext cx="7467600" cy="5349208"/>
          </a:xfrm>
        </p:spPr>
        <p:txBody>
          <a:bodyPr/>
          <a:lstStyle/>
          <a:p>
            <a:r>
              <a:rPr lang="en-US" dirty="0"/>
              <a:t>Most participants asked the experimenter whether they should continue. The experimenter issued a series of commands to prod the participant along:</a:t>
            </a:r>
          </a:p>
          <a:p>
            <a:endParaRPr lang="en-US" dirty="0"/>
          </a:p>
          <a:p>
            <a:r>
              <a:rPr lang="en-US" i="1" dirty="0"/>
              <a:t>"Please continue."</a:t>
            </a:r>
          </a:p>
          <a:p>
            <a:r>
              <a:rPr lang="en-US" i="1" dirty="0"/>
              <a:t>"The experiment requires that you continue."</a:t>
            </a:r>
          </a:p>
          <a:p>
            <a:r>
              <a:rPr lang="en-US" i="1" dirty="0"/>
              <a:t>"It is absolutely essential that you continue."</a:t>
            </a:r>
          </a:p>
          <a:p>
            <a:r>
              <a:rPr lang="en-US" i="1" dirty="0"/>
              <a:t>"You have no other choice, you must go on.“</a:t>
            </a:r>
          </a:p>
          <a:p>
            <a:endParaRPr lang="cs-CZ" dirty="0" smtClean="0"/>
          </a:p>
          <a:p>
            <a:r>
              <a:rPr lang="cs-CZ" dirty="0" err="1" smtClean="0"/>
              <a:t>What</a:t>
            </a:r>
            <a:r>
              <a:rPr lang="cs-CZ" dirty="0" smtClean="0"/>
              <a:t> </a:t>
            </a:r>
            <a:r>
              <a:rPr lang="cs-CZ" dirty="0" err="1" smtClean="0"/>
              <a:t>if</a:t>
            </a:r>
            <a:r>
              <a:rPr lang="cs-CZ" dirty="0" smtClean="0"/>
              <a:t> </a:t>
            </a:r>
            <a:r>
              <a:rPr lang="cs-CZ" dirty="0" err="1" smtClean="0"/>
              <a:t>anything</a:t>
            </a:r>
            <a:r>
              <a:rPr lang="cs-CZ" dirty="0" smtClean="0"/>
              <a:t> </a:t>
            </a:r>
            <a:r>
              <a:rPr lang="cs-CZ" dirty="0" err="1" smtClean="0"/>
              <a:t>happens</a:t>
            </a:r>
            <a:r>
              <a:rPr lang="cs-CZ" dirty="0" smtClean="0"/>
              <a:t>?</a:t>
            </a:r>
          </a:p>
          <a:p>
            <a:r>
              <a:rPr lang="cs-CZ" i="1" dirty="0" smtClean="0"/>
              <a:t>„I </a:t>
            </a:r>
            <a:r>
              <a:rPr lang="cs-CZ" i="1" dirty="0" err="1" smtClean="0"/>
              <a:t>am</a:t>
            </a:r>
            <a:r>
              <a:rPr lang="cs-CZ" i="1" dirty="0" smtClean="0"/>
              <a:t> </a:t>
            </a:r>
            <a:r>
              <a:rPr lang="cs-CZ" i="1" dirty="0" err="1" smtClean="0"/>
              <a:t>responsible</a:t>
            </a:r>
            <a:r>
              <a:rPr lang="cs-CZ" i="1" dirty="0" smtClean="0"/>
              <a:t>.“</a:t>
            </a:r>
            <a:endParaRPr lang="cs-CZ" i="1" dirty="0"/>
          </a:p>
        </p:txBody>
      </p:sp>
    </p:spTree>
    <p:extLst>
      <p:ext uri="{BB962C8B-B14F-4D97-AF65-F5344CB8AC3E}">
        <p14:creationId xmlns:p14="http://schemas.microsoft.com/office/powerpoint/2010/main" val="2710359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noGrp="1"/>
          </p:cNvSpPr>
          <p:nvPr>
            <p:ph type="title" idx="4294967295"/>
          </p:nvPr>
        </p:nvSpPr>
        <p:spPr/>
        <p:txBody>
          <a:bodyPr wrap="none" lIns="90000" tIns="46800" rIns="90000" bIns="46800" anchorCtr="0">
            <a:spAutoFit/>
          </a:bodyPr>
          <a:lstStyle/>
          <a:p>
            <a:pPr lvl="0"/>
            <a:r>
              <a:rPr lang="en-US" dirty="0"/>
              <a:t>What is Social Psychology?</a:t>
            </a:r>
          </a:p>
        </p:txBody>
      </p:sp>
      <p:sp>
        <p:nvSpPr>
          <p:cNvPr id="3" name="Zástupný symbol pro text 2"/>
          <p:cNvSpPr txBox="1">
            <a:spLocks noGrp="1"/>
          </p:cNvSpPr>
          <p:nvPr>
            <p:ph type="body" idx="4294967295"/>
          </p:nvPr>
        </p:nvSpPr>
        <p:spPr>
          <a:xfrm>
            <a:off x="395536" y="1412776"/>
            <a:ext cx="8387530" cy="4324390"/>
          </a:xfrm>
        </p:spPr>
        <p:txBody>
          <a:bodyPr wrap="none" lIns="90000" tIns="46800" rIns="90000" bIns="46800" anchor="t" anchorCtr="0">
            <a:spAutoFit/>
          </a:bodyPr>
          <a:lstStyle>
            <a:defPPr marL="342720" marR="0" lvl="0" indent="-342720" algn="l" hangingPunct="1">
              <a:lnSpc>
                <a:spcPct val="100000"/>
              </a:lnSpc>
              <a:spcBef>
                <a:spcPts val="799"/>
              </a:spcBef>
              <a:spcAft>
                <a:spcPts val="0"/>
              </a:spcAft>
              <a:buClr>
                <a:srgbClr val="FFCC66"/>
              </a:buClr>
              <a:buSzPct val="80000"/>
              <a:buFont typeface="Wingdings" pitchFamily="2"/>
              <a:buNone/>
              <a:tabLst>
                <a:tab pos="914040" algn="l"/>
                <a:tab pos="1828439" algn="l"/>
                <a:tab pos="2742839" algn="l"/>
                <a:tab pos="3657239" algn="l"/>
                <a:tab pos="4571639" algn="l"/>
                <a:tab pos="5486040" algn="l"/>
                <a:tab pos="6400440" algn="l"/>
                <a:tab pos="7314840" algn="l"/>
                <a:tab pos="8229240" algn="l"/>
                <a:tab pos="9143640" algn="l"/>
                <a:tab pos="10058040" algn="l"/>
              </a:tabLst>
              <a:defRPr lang="en-US" sz="3200" b="0" i="0" u="none" strike="noStrike" baseline="0">
                <a:ln>
                  <a:noFill/>
                </a:ln>
                <a:solidFill>
                  <a:srgbClr val="FFFFFF"/>
                </a:solidFill>
                <a:latin typeface="Arial" pitchFamily="34"/>
                <a:ea typeface="Lucida Sans Unicode" pitchFamily="2"/>
                <a:cs typeface="Tahoma" pitchFamily="2"/>
              </a:defRPr>
            </a:defPPr>
            <a:lvl1pPr marL="342720" marR="0" lvl="0" indent="-342720" algn="l" hangingPunct="1">
              <a:lnSpc>
                <a:spcPct val="100000"/>
              </a:lnSpc>
              <a:spcBef>
                <a:spcPts val="799"/>
              </a:spcBef>
              <a:spcAft>
                <a:spcPts val="0"/>
              </a:spcAft>
              <a:buClr>
                <a:srgbClr val="FFCC66"/>
              </a:buClr>
              <a:buSzPct val="80000"/>
              <a:buFont typeface="Wingdings" pitchFamily="2"/>
              <a:buChar char=""/>
              <a:tabLst>
                <a:tab pos="914040" algn="l"/>
                <a:tab pos="1828439" algn="l"/>
                <a:tab pos="2742839" algn="l"/>
                <a:tab pos="3657239" algn="l"/>
                <a:tab pos="4571639" algn="l"/>
                <a:tab pos="5486040" algn="l"/>
                <a:tab pos="6400440" algn="l"/>
                <a:tab pos="7314840" algn="l"/>
                <a:tab pos="8229240" algn="l"/>
                <a:tab pos="9143640" algn="l"/>
                <a:tab pos="10058040" algn="l"/>
              </a:tabLst>
              <a:defRPr lang="en-US" sz="3200" b="0" i="0" u="none" strike="noStrike" baseline="0">
                <a:ln>
                  <a:noFill/>
                </a:ln>
                <a:solidFill>
                  <a:srgbClr val="FFFFFF"/>
                </a:solidFill>
                <a:latin typeface="Arial" pitchFamily="34"/>
                <a:ea typeface="Lucida Sans Unicode" pitchFamily="2"/>
                <a:cs typeface="Tahoma" pitchFamily="2"/>
              </a:defRPr>
            </a:lvl1pPr>
            <a:lvl2pPr marL="742680" marR="0" lvl="1" indent="-285480" algn="l" hangingPunct="1">
              <a:lnSpc>
                <a:spcPct val="100000"/>
              </a:lnSpc>
              <a:spcBef>
                <a:spcPts val="697"/>
              </a:spcBef>
              <a:spcAft>
                <a:spcPts val="0"/>
              </a:spcAft>
              <a:buClr>
                <a:srgbClr val="FFFFFF"/>
              </a:buClr>
              <a:buSzPct val="100000"/>
              <a:buFont typeface="Tahoma" pitchFamily="34"/>
              <a:buChar char="–"/>
              <a:tabLst>
                <a:tab pos="914040" algn="l"/>
                <a:tab pos="1828439" algn="l"/>
                <a:tab pos="2742840" algn="l"/>
                <a:tab pos="3657240" algn="l"/>
                <a:tab pos="4571639" algn="l"/>
                <a:tab pos="5486040" algn="l"/>
                <a:tab pos="6400440" algn="l"/>
                <a:tab pos="7314840" algn="l"/>
                <a:tab pos="8229240" algn="l"/>
                <a:tab pos="9143640" algn="l"/>
                <a:tab pos="10058040" algn="l"/>
              </a:tabLst>
              <a:defRPr lang="en-US" sz="3200" b="0" i="0" u="none" strike="noStrike" baseline="0">
                <a:ln>
                  <a:noFill/>
                </a:ln>
                <a:solidFill>
                  <a:srgbClr val="FFFFFF"/>
                </a:solidFill>
                <a:latin typeface="Arial" pitchFamily="34"/>
                <a:ea typeface="Lucida Sans Unicode" pitchFamily="2"/>
                <a:cs typeface="Tahoma" pitchFamily="2"/>
              </a:defRPr>
            </a:lvl2pPr>
            <a:lvl3pPr marL="1143000" marR="0" lvl="2" indent="-228600" algn="l" hangingPunct="1">
              <a:lnSpc>
                <a:spcPct val="100000"/>
              </a:lnSpc>
              <a:spcBef>
                <a:spcPts val="598"/>
              </a:spcBef>
              <a:spcAft>
                <a:spcPts val="0"/>
              </a:spcAft>
              <a:buClr>
                <a:srgbClr val="FFCC66"/>
              </a:buClr>
              <a:buSzPct val="100000"/>
              <a:buFont typeface="Wingdings" pitchFamily="2"/>
              <a:buChar char=""/>
              <a:tabLst>
                <a:tab pos="1828799" algn="l"/>
                <a:tab pos="2743200" algn="l"/>
                <a:tab pos="3657600" algn="l"/>
                <a:tab pos="4572000" algn="l"/>
                <a:tab pos="5486400" algn="l"/>
                <a:tab pos="6400800" algn="l"/>
                <a:tab pos="7315200" algn="l"/>
                <a:tab pos="8229600" algn="l"/>
                <a:tab pos="9143999" algn="l"/>
                <a:tab pos="10058399" algn="l"/>
              </a:tabLst>
              <a:defRPr lang="en-US" sz="3200" b="0" i="0" u="none" strike="noStrike" baseline="0">
                <a:ln>
                  <a:noFill/>
                </a:ln>
                <a:solidFill>
                  <a:srgbClr val="FFFFFF"/>
                </a:solidFill>
                <a:latin typeface="Arial" pitchFamily="34"/>
                <a:ea typeface="Lucida Sans Unicode" pitchFamily="2"/>
                <a:cs typeface="Tahoma" pitchFamily="2"/>
              </a:defRPr>
            </a:lvl3pPr>
            <a:lvl4pPr marL="1600199" marR="0" lvl="3" indent="-228600" algn="l" hangingPunct="1">
              <a:lnSpc>
                <a:spcPct val="100000"/>
              </a:lnSpc>
              <a:spcBef>
                <a:spcPts val="499"/>
              </a:spcBef>
              <a:spcAft>
                <a:spcPts val="0"/>
              </a:spcAft>
              <a:buClr>
                <a:srgbClr val="FFFFFF"/>
              </a:buClr>
              <a:buSzPct val="100000"/>
              <a:buFont typeface="Tahoma" pitchFamily="34"/>
              <a:buChar char="–"/>
              <a:tabLst>
                <a:tab pos="1828800" algn="l"/>
                <a:tab pos="2743200" algn="l"/>
                <a:tab pos="3657600" algn="l"/>
                <a:tab pos="4572000" algn="l"/>
                <a:tab pos="5486400" algn="l"/>
                <a:tab pos="6400800" algn="l"/>
                <a:tab pos="7315200" algn="l"/>
                <a:tab pos="8229600" algn="l"/>
                <a:tab pos="9143999" algn="l"/>
                <a:tab pos="10058400" algn="l"/>
              </a:tabLst>
              <a:defRPr lang="en-US" sz="3200" b="0" i="0" u="none" strike="noStrike" baseline="0">
                <a:ln>
                  <a:noFill/>
                </a:ln>
                <a:solidFill>
                  <a:srgbClr val="FFFFFF"/>
                </a:solidFill>
                <a:latin typeface="Arial" pitchFamily="34"/>
                <a:ea typeface="Lucida Sans Unicode" pitchFamily="2"/>
                <a:cs typeface="Tahoma" pitchFamily="2"/>
              </a:defRPr>
            </a:lvl4pPr>
            <a:lvl5pPr marL="2057400" marR="0" lvl="4" indent="-228600" algn="l" hangingPunct="1">
              <a:lnSpc>
                <a:spcPct val="100000"/>
              </a:lnSpc>
              <a:spcBef>
                <a:spcPts val="499"/>
              </a:spcBef>
              <a:spcAft>
                <a:spcPts val="0"/>
              </a:spcAft>
              <a:buClr>
                <a:srgbClr val="FFFFFF"/>
              </a:buClr>
              <a:buSzPct val="10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3200" b="0" i="0" u="none" strike="noStrike" baseline="0">
                <a:ln>
                  <a:noFill/>
                </a:ln>
                <a:solidFill>
                  <a:srgbClr val="FFFFFF"/>
                </a:solidFill>
                <a:latin typeface="Arial" pitchFamily="34"/>
                <a:ea typeface="Lucida Sans Unicode" pitchFamily="2"/>
                <a:cs typeface="Tahoma" pitchFamily="2"/>
              </a:defRPr>
            </a:lvl5pPr>
            <a:lvl6pPr marL="2057400" marR="0" lvl="5" indent="-228600" algn="l" hangingPunct="1">
              <a:lnSpc>
                <a:spcPct val="100000"/>
              </a:lnSpc>
              <a:spcBef>
                <a:spcPts val="499"/>
              </a:spcBef>
              <a:spcAft>
                <a:spcPts val="0"/>
              </a:spcAft>
              <a:buClr>
                <a:srgbClr val="FFFFFF"/>
              </a:buClr>
              <a:buSzPct val="10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3200" b="0" i="0" u="none" strike="noStrike" baseline="0">
                <a:ln>
                  <a:noFill/>
                </a:ln>
                <a:solidFill>
                  <a:srgbClr val="FFFFFF"/>
                </a:solidFill>
                <a:latin typeface="Arial" pitchFamily="34"/>
                <a:ea typeface="Lucida Sans Unicode" pitchFamily="2"/>
                <a:cs typeface="Tahoma" pitchFamily="2"/>
              </a:defRPr>
            </a:lvl6pPr>
            <a:lvl7pPr marL="2057400" marR="0" lvl="6" indent="-228600" algn="l" hangingPunct="1">
              <a:lnSpc>
                <a:spcPct val="100000"/>
              </a:lnSpc>
              <a:spcBef>
                <a:spcPts val="499"/>
              </a:spcBef>
              <a:spcAft>
                <a:spcPts val="0"/>
              </a:spcAft>
              <a:buClr>
                <a:srgbClr val="FFFFFF"/>
              </a:buClr>
              <a:buSzPct val="10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3200" b="0" i="0" u="none" strike="noStrike" baseline="0">
                <a:ln>
                  <a:noFill/>
                </a:ln>
                <a:solidFill>
                  <a:srgbClr val="FFFFFF"/>
                </a:solidFill>
                <a:latin typeface="Arial" pitchFamily="34"/>
                <a:ea typeface="Lucida Sans Unicode" pitchFamily="2"/>
                <a:cs typeface="Tahoma" pitchFamily="2"/>
              </a:defRPr>
            </a:lvl7pPr>
            <a:lvl8pPr marL="2057400" marR="0" lvl="7" indent="-228600" algn="l" hangingPunct="1">
              <a:lnSpc>
                <a:spcPct val="100000"/>
              </a:lnSpc>
              <a:spcBef>
                <a:spcPts val="499"/>
              </a:spcBef>
              <a:spcAft>
                <a:spcPts val="0"/>
              </a:spcAft>
              <a:buClr>
                <a:srgbClr val="FFFFFF"/>
              </a:buClr>
              <a:buSzPct val="100000"/>
              <a:buFont typeface="Wingdings" pitchFamily="2"/>
              <a:buChar char=""/>
              <a:tabLst>
                <a:tab pos="2743199" algn="l"/>
                <a:tab pos="3657600" algn="l"/>
                <a:tab pos="4572000" algn="l"/>
                <a:tab pos="5486400" algn="l"/>
                <a:tab pos="6400800" algn="l"/>
                <a:tab pos="7315200" algn="l"/>
                <a:tab pos="8229600" algn="l"/>
                <a:tab pos="9144000" algn="l"/>
                <a:tab pos="10058399" algn="l"/>
              </a:tabLst>
              <a:defRPr lang="en-US" sz="3200" b="0" i="0" u="none" strike="noStrike" baseline="0">
                <a:ln>
                  <a:noFill/>
                </a:ln>
                <a:solidFill>
                  <a:srgbClr val="FFFFFF"/>
                </a:solidFill>
                <a:latin typeface="Arial" pitchFamily="34"/>
                <a:ea typeface="Lucida Sans Unicode" pitchFamily="2"/>
                <a:cs typeface="Tahoma" pitchFamily="2"/>
              </a:defRPr>
            </a:lvl8pPr>
            <a:lvl9pPr marL="1944000" marR="0" lvl="8" indent="-216000" algn="l" hangingPunct="1">
              <a:lnSpc>
                <a:spcPct val="100000"/>
              </a:lnSpc>
              <a:spcBef>
                <a:spcPts val="499"/>
              </a:spcBef>
              <a:spcAft>
                <a:spcPts val="0"/>
              </a:spcAft>
              <a:buSzPct val="45000"/>
              <a:buFont typeface="StarSymbol"/>
              <a:buChar char="●"/>
              <a:tabLst>
                <a:tab pos="2743199" algn="l"/>
                <a:tab pos="3657600" algn="l"/>
                <a:tab pos="4572000" algn="l"/>
                <a:tab pos="5486400" algn="l"/>
                <a:tab pos="6400800" algn="l"/>
                <a:tab pos="7315200" algn="l"/>
                <a:tab pos="8229600" algn="l"/>
                <a:tab pos="9144000" algn="l"/>
                <a:tab pos="10058399" algn="l"/>
              </a:tabLst>
              <a:defRPr lang="en-US" sz="3200" b="0" i="0" u="none" strike="noStrike" baseline="0">
                <a:ln>
                  <a:noFill/>
                </a:ln>
                <a:solidFill>
                  <a:srgbClr val="FFFFFF"/>
                </a:solidFill>
                <a:latin typeface="Arial" pitchFamily="34"/>
                <a:ea typeface="Lucida Sans Unicode" pitchFamily="2"/>
                <a:cs typeface="Tahoma" pitchFamily="2"/>
              </a:defRPr>
            </a:lvl9pPr>
          </a:lstStyle>
          <a:p>
            <a:pPr lvl="0">
              <a:lnSpc>
                <a:spcPct val="90000"/>
              </a:lnSpc>
              <a:spcBef>
                <a:spcPts val="899"/>
              </a:spcBef>
              <a:buNone/>
            </a:pPr>
            <a:r>
              <a:rPr lang="en-US" sz="2800" dirty="0" smtClean="0">
                <a:solidFill>
                  <a:schemeClr val="tx1"/>
                </a:solidFill>
                <a:latin typeface="+mn-lt"/>
              </a:rPr>
              <a:t>Influence of </a:t>
            </a:r>
            <a:r>
              <a:rPr lang="en-US" sz="2800" b="1" dirty="0">
                <a:solidFill>
                  <a:schemeClr val="tx1"/>
                </a:solidFill>
                <a:latin typeface="+mn-lt"/>
              </a:rPr>
              <a:t>social processes</a:t>
            </a:r>
            <a:r>
              <a:rPr lang="en-US" sz="2800" dirty="0">
                <a:solidFill>
                  <a:schemeClr val="tx1"/>
                </a:solidFill>
                <a:latin typeface="+mn-lt"/>
              </a:rPr>
              <a:t> on the way people:</a:t>
            </a:r>
          </a:p>
          <a:p>
            <a:pPr lvl="0">
              <a:lnSpc>
                <a:spcPct val="90000"/>
              </a:lnSpc>
              <a:spcBef>
                <a:spcPts val="1800"/>
              </a:spcBef>
            </a:pPr>
            <a:r>
              <a:rPr lang="en-US" b="1" dirty="0">
                <a:solidFill>
                  <a:schemeClr val="tx1"/>
                </a:solidFill>
                <a:latin typeface="+mn-lt"/>
              </a:rPr>
              <a:t>Think</a:t>
            </a:r>
            <a:br>
              <a:rPr lang="en-US" b="1" dirty="0">
                <a:solidFill>
                  <a:schemeClr val="tx1"/>
                </a:solidFill>
                <a:latin typeface="+mn-lt"/>
              </a:rPr>
            </a:br>
            <a:r>
              <a:rPr lang="en-US" sz="2800" dirty="0">
                <a:solidFill>
                  <a:schemeClr val="tx1"/>
                </a:solidFill>
                <a:latin typeface="+mn-lt"/>
              </a:rPr>
              <a:t>(thoughts; cognition)</a:t>
            </a:r>
          </a:p>
          <a:p>
            <a:pPr lvl="0">
              <a:lnSpc>
                <a:spcPct val="90000"/>
              </a:lnSpc>
              <a:spcBef>
                <a:spcPts val="1800"/>
              </a:spcBef>
            </a:pPr>
            <a:r>
              <a:rPr lang="en-US" b="1" dirty="0">
                <a:solidFill>
                  <a:schemeClr val="tx1"/>
                </a:solidFill>
                <a:latin typeface="+mn-lt"/>
              </a:rPr>
              <a:t>Feel</a:t>
            </a:r>
            <a:br>
              <a:rPr lang="en-US" b="1" dirty="0">
                <a:solidFill>
                  <a:schemeClr val="tx1"/>
                </a:solidFill>
                <a:latin typeface="+mn-lt"/>
              </a:rPr>
            </a:br>
            <a:r>
              <a:rPr lang="en-US" sz="2800" dirty="0">
                <a:solidFill>
                  <a:schemeClr val="tx1"/>
                </a:solidFill>
                <a:latin typeface="+mn-lt"/>
              </a:rPr>
              <a:t>(feelings; emotions)</a:t>
            </a:r>
          </a:p>
          <a:p>
            <a:pPr lvl="0">
              <a:lnSpc>
                <a:spcPct val="90000"/>
              </a:lnSpc>
              <a:spcBef>
                <a:spcPts val="1800"/>
              </a:spcBef>
            </a:pPr>
            <a:r>
              <a:rPr lang="en-US" b="1" dirty="0">
                <a:solidFill>
                  <a:schemeClr val="tx1"/>
                </a:solidFill>
                <a:latin typeface="+mn-lt"/>
              </a:rPr>
              <a:t>Behave</a:t>
            </a:r>
            <a:br>
              <a:rPr lang="en-US" b="1" dirty="0">
                <a:solidFill>
                  <a:schemeClr val="tx1"/>
                </a:solidFill>
                <a:latin typeface="+mn-lt"/>
              </a:rPr>
            </a:br>
            <a:r>
              <a:rPr lang="en-US" sz="2800" dirty="0">
                <a:solidFill>
                  <a:schemeClr val="tx1"/>
                </a:solidFill>
                <a:latin typeface="+mn-lt"/>
              </a:rPr>
              <a:t>(</a:t>
            </a:r>
            <a:r>
              <a:rPr lang="en-US" sz="2800" dirty="0" err="1">
                <a:solidFill>
                  <a:schemeClr val="tx1"/>
                </a:solidFill>
                <a:latin typeface="+mn-lt"/>
              </a:rPr>
              <a:t>behaviour</a:t>
            </a:r>
            <a:r>
              <a:rPr lang="en-US" sz="2800" dirty="0">
                <a:solidFill>
                  <a:schemeClr val="tx1"/>
                </a:solidFill>
                <a:latin typeface="+mn-lt"/>
              </a:rPr>
              <a:t>; actions)</a:t>
            </a:r>
          </a:p>
          <a:p>
            <a:pPr lvl="0">
              <a:lnSpc>
                <a:spcPct val="90000"/>
              </a:lnSpc>
              <a:buNone/>
            </a:pPr>
            <a:endParaRPr lang="en-US" dirty="0">
              <a:solidFill>
                <a:schemeClr val="tx1"/>
              </a:solidFill>
            </a:endParaRPr>
          </a:p>
        </p:txBody>
      </p:sp>
    </p:spTree>
    <p:extLst>
      <p:ext uri="{BB962C8B-B14F-4D97-AF65-F5344CB8AC3E}">
        <p14:creationId xmlns:p14="http://schemas.microsoft.com/office/powerpoint/2010/main" val="91265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a:t>Obedience</a:t>
            </a:r>
          </a:p>
        </p:txBody>
      </p:sp>
      <p:sp>
        <p:nvSpPr>
          <p:cNvPr id="3" name="Zástupný symbol pro obsah 2"/>
          <p:cNvSpPr>
            <a:spLocks noGrp="1"/>
          </p:cNvSpPr>
          <p:nvPr>
            <p:ph sz="quarter" idx="1"/>
          </p:nvPr>
        </p:nvSpPr>
        <p:spPr>
          <a:xfrm>
            <a:off x="457200" y="980728"/>
            <a:ext cx="7467600" cy="5493224"/>
          </a:xfrm>
        </p:spPr>
        <p:txBody>
          <a:bodyPr>
            <a:normAutofit fontScale="70000" lnSpcReduction="20000"/>
          </a:bodyPr>
          <a:lstStyle/>
          <a:p>
            <a:pPr marL="0" indent="0">
              <a:buNone/>
            </a:pPr>
            <a:r>
              <a:rPr lang="cs-CZ" dirty="0" err="1" smtClean="0"/>
              <a:t>Pre-tabed</a:t>
            </a:r>
            <a:r>
              <a:rPr lang="cs-CZ" dirty="0" smtClean="0"/>
              <a:t> audio:</a:t>
            </a:r>
          </a:p>
          <a:p>
            <a:r>
              <a:rPr lang="en-US" dirty="0" smtClean="0"/>
              <a:t>75</a:t>
            </a:r>
            <a:r>
              <a:rPr lang="cs-CZ" dirty="0" smtClean="0"/>
              <a:t>-135</a:t>
            </a:r>
            <a:r>
              <a:rPr lang="en-US" dirty="0" smtClean="0"/>
              <a:t> </a:t>
            </a:r>
            <a:r>
              <a:rPr lang="en-US" dirty="0"/>
              <a:t>volts: “Ugh!!!”</a:t>
            </a:r>
          </a:p>
          <a:p>
            <a:r>
              <a:rPr lang="en-US" dirty="0" smtClean="0"/>
              <a:t>150 </a:t>
            </a:r>
            <a:r>
              <a:rPr lang="en-US" dirty="0"/>
              <a:t>volts: “Ugh!!! Experimenter! That's all. Get me out of here. I told you I had heart trouble. My heart's starting to bother me now. Get me out of here, please. My heart's starting to bother me. I refuse to go on. Let me out.”</a:t>
            </a:r>
          </a:p>
          <a:p>
            <a:r>
              <a:rPr lang="en-US" dirty="0" smtClean="0"/>
              <a:t>165</a:t>
            </a:r>
            <a:r>
              <a:rPr lang="cs-CZ" dirty="0" smtClean="0"/>
              <a:t>-255</a:t>
            </a:r>
            <a:r>
              <a:rPr lang="en-US" dirty="0" smtClean="0"/>
              <a:t> </a:t>
            </a:r>
            <a:r>
              <a:rPr lang="en-US" dirty="0"/>
              <a:t>volts: (Shouting) “Ugh!!! Let me out!”</a:t>
            </a:r>
          </a:p>
          <a:p>
            <a:r>
              <a:rPr lang="en-US" dirty="0" smtClean="0"/>
              <a:t>270</a:t>
            </a:r>
            <a:r>
              <a:rPr lang="cs-CZ" dirty="0" smtClean="0"/>
              <a:t>-285</a:t>
            </a:r>
            <a:r>
              <a:rPr lang="en-US" dirty="0" smtClean="0"/>
              <a:t> </a:t>
            </a:r>
            <a:r>
              <a:rPr lang="en-US" dirty="0"/>
              <a:t>volts (Screaming) “Let me out of here. Let me out of here. Let me out of here. Let me out. Do you hear? Let me out of here.”</a:t>
            </a:r>
          </a:p>
          <a:p>
            <a:r>
              <a:rPr lang="en-US" dirty="0" smtClean="0"/>
              <a:t>300</a:t>
            </a:r>
            <a:r>
              <a:rPr lang="cs-CZ" dirty="0" smtClean="0"/>
              <a:t>-315</a:t>
            </a:r>
            <a:r>
              <a:rPr lang="en-US" dirty="0" smtClean="0"/>
              <a:t> </a:t>
            </a:r>
            <a:r>
              <a:rPr lang="en-US" dirty="0"/>
              <a:t>volts: (Screaming) “I absolutely refuse to answer any more. Get me out of here. You can't hold me here. Get me out. Get me out of here.”</a:t>
            </a:r>
          </a:p>
          <a:p>
            <a:r>
              <a:rPr lang="en-US" dirty="0" smtClean="0"/>
              <a:t>330 </a:t>
            </a:r>
            <a:r>
              <a:rPr lang="en-US" dirty="0"/>
              <a:t>volts: (Intense and prolonged screaming) “Let me out of here. Let me out of here. My heart's bothering me. Let me out, I tell you. (Hysterically) Let me out of here. Let me out of here. You have no right to hold me here. Let me out! Let me out! Let me out! Let me out of here! Let me out. Let me out.”</a:t>
            </a:r>
          </a:p>
          <a:p>
            <a:r>
              <a:rPr lang="en-US" dirty="0" smtClean="0"/>
              <a:t>345-4</a:t>
            </a:r>
            <a:r>
              <a:rPr lang="cs-CZ" dirty="0" smtClean="0"/>
              <a:t>50</a:t>
            </a:r>
            <a:r>
              <a:rPr lang="en-US" dirty="0" smtClean="0"/>
              <a:t> </a:t>
            </a:r>
            <a:r>
              <a:rPr lang="en-US" dirty="0"/>
              <a:t>volts: (Silence)</a:t>
            </a:r>
          </a:p>
          <a:p>
            <a:r>
              <a:rPr lang="en-US" dirty="0" smtClean="0"/>
              <a:t>The </a:t>
            </a:r>
            <a:r>
              <a:rPr lang="en-US" dirty="0"/>
              <a:t>experiment was terminated by the experimenter after 3 shocks at 450 volts</a:t>
            </a:r>
            <a:endParaRPr lang="cs-CZ" dirty="0"/>
          </a:p>
        </p:txBody>
      </p:sp>
    </p:spTree>
    <p:extLst>
      <p:ext uri="{BB962C8B-B14F-4D97-AF65-F5344CB8AC3E}">
        <p14:creationId xmlns:p14="http://schemas.microsoft.com/office/powerpoint/2010/main" val="1063346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a:t>Obedience</a:t>
            </a:r>
          </a:p>
        </p:txBody>
      </p:sp>
      <p:sp>
        <p:nvSpPr>
          <p:cNvPr id="3" name="Zástupný symbol pro obsah 2"/>
          <p:cNvSpPr>
            <a:spLocks noGrp="1"/>
          </p:cNvSpPr>
          <p:nvPr>
            <p:ph sz="quarter" idx="1"/>
          </p:nvPr>
        </p:nvSpPr>
        <p:spPr>
          <a:xfrm>
            <a:off x="457200" y="980728"/>
            <a:ext cx="7467600" cy="5493224"/>
          </a:xfrm>
        </p:spPr>
        <p:txBody>
          <a:bodyPr>
            <a:normAutofit/>
          </a:bodyPr>
          <a:lstStyle/>
          <a:p>
            <a:pPr marL="0" indent="0" algn="ctr">
              <a:buNone/>
            </a:pPr>
            <a:r>
              <a:rPr lang="cs-CZ" sz="3200" i="1" dirty="0" err="1" smtClean="0"/>
              <a:t>How</a:t>
            </a:r>
            <a:r>
              <a:rPr lang="cs-CZ" sz="3200" i="1" dirty="0" smtClean="0"/>
              <a:t> many </a:t>
            </a:r>
            <a:r>
              <a:rPr lang="cs-CZ" sz="3200" i="1" dirty="0" err="1" smtClean="0"/>
              <a:t>percent</a:t>
            </a:r>
            <a:r>
              <a:rPr lang="cs-CZ" sz="3200" i="1" dirty="0" smtClean="0"/>
              <a:t> </a:t>
            </a:r>
            <a:r>
              <a:rPr lang="cs-CZ" sz="3200" i="1" dirty="0" err="1" smtClean="0"/>
              <a:t>of</a:t>
            </a:r>
            <a:r>
              <a:rPr lang="cs-CZ" sz="3200" i="1" dirty="0" smtClean="0"/>
              <a:t> </a:t>
            </a:r>
            <a:r>
              <a:rPr lang="cs-CZ" sz="3200" i="1" dirty="0" err="1" smtClean="0"/>
              <a:t>subjects</a:t>
            </a:r>
            <a:r>
              <a:rPr lang="cs-CZ" sz="3200" i="1" dirty="0" smtClean="0"/>
              <a:t> </a:t>
            </a:r>
            <a:r>
              <a:rPr lang="cs-CZ" sz="3200" i="1" dirty="0" err="1" smtClean="0"/>
              <a:t>did</a:t>
            </a:r>
            <a:r>
              <a:rPr lang="cs-CZ" sz="3200" i="1" dirty="0" smtClean="0"/>
              <a:t> </a:t>
            </a:r>
            <a:r>
              <a:rPr lang="cs-CZ" sz="3200" i="1" dirty="0" err="1" smtClean="0"/>
              <a:t>continue</a:t>
            </a:r>
            <a:r>
              <a:rPr lang="cs-CZ" sz="3200" i="1" dirty="0" smtClean="0"/>
              <a:t> up to 450 </a:t>
            </a:r>
            <a:r>
              <a:rPr lang="cs-CZ" sz="3200" i="1" dirty="0" err="1" smtClean="0"/>
              <a:t>volts</a:t>
            </a:r>
            <a:r>
              <a:rPr lang="cs-CZ" sz="3200" i="1" dirty="0" smtClean="0"/>
              <a:t>? </a:t>
            </a:r>
            <a:endParaRPr lang="cs-CZ" sz="3200"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76872"/>
            <a:ext cx="53149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4932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a:t>Obedience</a:t>
            </a:r>
          </a:p>
        </p:txBody>
      </p:sp>
      <p:sp>
        <p:nvSpPr>
          <p:cNvPr id="3" name="Zástupný symbol pro obsah 2"/>
          <p:cNvSpPr>
            <a:spLocks noGrp="1"/>
          </p:cNvSpPr>
          <p:nvPr>
            <p:ph sz="quarter" idx="1"/>
          </p:nvPr>
        </p:nvSpPr>
        <p:spPr>
          <a:xfrm>
            <a:off x="457200" y="980728"/>
            <a:ext cx="7467600" cy="5493224"/>
          </a:xfrm>
        </p:spPr>
        <p:txBody>
          <a:bodyPr/>
          <a:lstStyle/>
          <a:p>
            <a:pPr marL="0" indent="0">
              <a:buNone/>
            </a:pPr>
            <a:r>
              <a:rPr lang="cs-CZ" b="1" dirty="0" err="1" smtClean="0"/>
              <a:t>Results</a:t>
            </a:r>
            <a:r>
              <a:rPr lang="cs-CZ" b="1" dirty="0" smtClean="0"/>
              <a:t>:</a:t>
            </a:r>
          </a:p>
          <a:p>
            <a:r>
              <a:rPr lang="cs-CZ" dirty="0" err="1" smtClean="0"/>
              <a:t>Signs</a:t>
            </a:r>
            <a:r>
              <a:rPr lang="cs-CZ" dirty="0" smtClean="0"/>
              <a:t> </a:t>
            </a:r>
            <a:r>
              <a:rPr lang="cs-CZ" dirty="0" err="1" smtClean="0"/>
              <a:t>of</a:t>
            </a:r>
            <a:r>
              <a:rPr lang="cs-CZ" dirty="0" smtClean="0"/>
              <a:t> </a:t>
            </a:r>
            <a:r>
              <a:rPr lang="cs-CZ" dirty="0" err="1" smtClean="0"/>
              <a:t>high</a:t>
            </a:r>
            <a:r>
              <a:rPr lang="cs-CZ" dirty="0" smtClean="0"/>
              <a:t> stress </a:t>
            </a:r>
            <a:r>
              <a:rPr lang="cs-CZ" dirty="0" err="1" smtClean="0"/>
              <a:t>observed</a:t>
            </a:r>
            <a:endParaRPr lang="cs-CZ" dirty="0" smtClean="0"/>
          </a:p>
          <a:p>
            <a:r>
              <a:rPr lang="cs-CZ" dirty="0" smtClean="0"/>
              <a:t>3 </a:t>
            </a:r>
            <a:r>
              <a:rPr lang="cs-CZ" dirty="0" err="1" smtClean="0"/>
              <a:t>subjects</a:t>
            </a:r>
            <a:r>
              <a:rPr lang="cs-CZ" dirty="0" smtClean="0"/>
              <a:t> </a:t>
            </a:r>
            <a:r>
              <a:rPr lang="cs-CZ" dirty="0" err="1" smtClean="0"/>
              <a:t>got</a:t>
            </a:r>
            <a:r>
              <a:rPr lang="cs-CZ" dirty="0" smtClean="0"/>
              <a:t> </a:t>
            </a:r>
            <a:r>
              <a:rPr lang="cs-CZ" dirty="0" err="1" smtClean="0"/>
              <a:t>uncontrollable</a:t>
            </a:r>
            <a:r>
              <a:rPr lang="cs-CZ" dirty="0" smtClean="0"/>
              <a:t> </a:t>
            </a:r>
            <a:r>
              <a:rPr lang="cs-CZ" dirty="0" err="1" smtClean="0"/>
              <a:t>seisures</a:t>
            </a:r>
            <a:endParaRPr lang="cs-CZ" dirty="0" smtClean="0"/>
          </a:p>
          <a:p>
            <a:r>
              <a:rPr lang="cs-CZ" dirty="0" err="1" smtClean="0"/>
              <a:t>All</a:t>
            </a:r>
            <a:r>
              <a:rPr lang="cs-CZ" dirty="0" smtClean="0"/>
              <a:t> 40 </a:t>
            </a:r>
            <a:r>
              <a:rPr lang="cs-CZ" dirty="0" err="1" smtClean="0"/>
              <a:t>subjects</a:t>
            </a:r>
            <a:r>
              <a:rPr lang="cs-CZ" dirty="0" smtClean="0"/>
              <a:t> </a:t>
            </a:r>
            <a:r>
              <a:rPr lang="cs-CZ" dirty="0" err="1" smtClean="0"/>
              <a:t>obeyed</a:t>
            </a:r>
            <a:r>
              <a:rPr lang="cs-CZ" dirty="0" smtClean="0"/>
              <a:t> </a:t>
            </a:r>
            <a:r>
              <a:rPr lang="cs-CZ" dirty="0" err="1" smtClean="0"/>
              <a:t>until</a:t>
            </a:r>
            <a:r>
              <a:rPr lang="cs-CZ" dirty="0" smtClean="0"/>
              <a:t> 300 V</a:t>
            </a:r>
          </a:p>
          <a:p>
            <a:r>
              <a:rPr lang="cs-CZ" dirty="0" smtClean="0"/>
              <a:t>25 </a:t>
            </a:r>
            <a:r>
              <a:rPr lang="cs-CZ" dirty="0" err="1" smtClean="0"/>
              <a:t>Obeyed</a:t>
            </a:r>
            <a:r>
              <a:rPr lang="cs-CZ" dirty="0" smtClean="0"/>
              <a:t> </a:t>
            </a:r>
            <a:r>
              <a:rPr lang="cs-CZ" dirty="0" err="1" smtClean="0"/>
              <a:t>until</a:t>
            </a:r>
            <a:r>
              <a:rPr lang="cs-CZ" dirty="0" smtClean="0"/>
              <a:t> 450 V</a:t>
            </a:r>
          </a:p>
          <a:p>
            <a:endParaRPr lang="cs-CZ" dirty="0"/>
          </a:p>
        </p:txBody>
      </p:sp>
    </p:spTree>
    <p:extLst>
      <p:ext uri="{BB962C8B-B14F-4D97-AF65-F5344CB8AC3E}">
        <p14:creationId xmlns:p14="http://schemas.microsoft.com/office/powerpoint/2010/main" val="1054814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smtClean="0"/>
              <a:t>Obedience</a:t>
            </a:r>
            <a:endParaRPr lang="cs-CZ" dirty="0"/>
          </a:p>
        </p:txBody>
      </p:sp>
      <p:sp>
        <p:nvSpPr>
          <p:cNvPr id="3" name="Zástupný symbol pro obsah 2"/>
          <p:cNvSpPr>
            <a:spLocks noGrp="1"/>
          </p:cNvSpPr>
          <p:nvPr>
            <p:ph sz="quarter" idx="1"/>
          </p:nvPr>
        </p:nvSpPr>
        <p:spPr>
          <a:xfrm>
            <a:off x="457200" y="1196752"/>
            <a:ext cx="7467600" cy="5277200"/>
          </a:xfrm>
        </p:spPr>
        <p:txBody>
          <a:bodyPr/>
          <a:lstStyle/>
          <a:p>
            <a:r>
              <a:rPr lang="cs-CZ" dirty="0" err="1" smtClean="0"/>
              <a:t>Milgram</a:t>
            </a:r>
            <a:r>
              <a:rPr lang="cs-CZ" dirty="0" smtClean="0"/>
              <a:t> </a:t>
            </a:r>
            <a:r>
              <a:rPr lang="cs-CZ" dirty="0" err="1" smtClean="0"/>
              <a:t>varied</a:t>
            </a:r>
            <a:r>
              <a:rPr lang="cs-CZ" dirty="0" smtClean="0"/>
              <a:t> </a:t>
            </a:r>
            <a:r>
              <a:rPr lang="cs-CZ" dirty="0" err="1" smtClean="0"/>
              <a:t>the</a:t>
            </a:r>
            <a:r>
              <a:rPr lang="cs-CZ" dirty="0" smtClean="0"/>
              <a:t> </a:t>
            </a:r>
            <a:r>
              <a:rPr lang="cs-CZ" dirty="0" err="1" smtClean="0"/>
              <a:t>social</a:t>
            </a:r>
            <a:r>
              <a:rPr lang="cs-CZ" dirty="0" smtClean="0"/>
              <a:t> </a:t>
            </a:r>
            <a:r>
              <a:rPr lang="cs-CZ" dirty="0" err="1" smtClean="0"/>
              <a:t>conditions</a:t>
            </a:r>
            <a:r>
              <a:rPr lang="cs-CZ" dirty="0" smtClean="0"/>
              <a:t> (</a:t>
            </a:r>
            <a:r>
              <a:rPr lang="cs-CZ" dirty="0" err="1" smtClean="0"/>
              <a:t>variables</a:t>
            </a:r>
            <a:r>
              <a:rPr lang="cs-CZ" dirty="0" smtClean="0"/>
              <a:t>).</a:t>
            </a:r>
          </a:p>
          <a:p>
            <a:pPr lvl="1"/>
            <a:r>
              <a:rPr lang="cs-CZ" dirty="0" smtClean="0"/>
              <a:t>Obedience 0 % - 93 %</a:t>
            </a:r>
          </a:p>
          <a:p>
            <a:r>
              <a:rPr lang="cs-CZ" dirty="0" smtClean="0"/>
              <a:t>4 </a:t>
            </a:r>
            <a:r>
              <a:rPr lang="cs-CZ" dirty="0" err="1" smtClean="0"/>
              <a:t>factors</a:t>
            </a:r>
            <a:r>
              <a:rPr lang="cs-CZ" dirty="0" smtClean="0"/>
              <a:t> </a:t>
            </a:r>
            <a:r>
              <a:rPr lang="cs-CZ" dirty="0" err="1" smtClean="0"/>
              <a:t>determining</a:t>
            </a:r>
            <a:r>
              <a:rPr lang="cs-CZ" dirty="0" smtClean="0"/>
              <a:t> obedience</a:t>
            </a:r>
          </a:p>
          <a:p>
            <a:pPr lvl="1"/>
            <a:r>
              <a:rPr lang="cs-CZ" dirty="0" err="1" smtClean="0"/>
              <a:t>Emotional</a:t>
            </a:r>
            <a:r>
              <a:rPr lang="cs-CZ" dirty="0" smtClean="0"/>
              <a:t> distance </a:t>
            </a:r>
            <a:r>
              <a:rPr lang="cs-CZ" dirty="0" err="1" smtClean="0"/>
              <a:t>of</a:t>
            </a:r>
            <a:r>
              <a:rPr lang="cs-CZ" dirty="0" smtClean="0"/>
              <a:t> </a:t>
            </a:r>
            <a:r>
              <a:rPr lang="cs-CZ" dirty="0" err="1" smtClean="0"/>
              <a:t>the</a:t>
            </a:r>
            <a:r>
              <a:rPr lang="cs-CZ" dirty="0" smtClean="0"/>
              <a:t> </a:t>
            </a:r>
            <a:r>
              <a:rPr lang="cs-CZ" dirty="0" err="1" smtClean="0"/>
              <a:t>victim</a:t>
            </a:r>
            <a:endParaRPr lang="cs-CZ" dirty="0" smtClean="0"/>
          </a:p>
          <a:p>
            <a:pPr lvl="1"/>
            <a:r>
              <a:rPr lang="cs-CZ" dirty="0" err="1" smtClean="0"/>
              <a:t>Closeness</a:t>
            </a:r>
            <a:r>
              <a:rPr lang="cs-CZ" dirty="0" smtClean="0"/>
              <a:t> and </a:t>
            </a:r>
            <a:r>
              <a:rPr lang="cs-CZ" dirty="0" err="1" smtClean="0"/>
              <a:t>legitimacy</a:t>
            </a:r>
            <a:r>
              <a:rPr lang="cs-CZ" dirty="0" smtClean="0"/>
              <a:t> </a:t>
            </a:r>
            <a:r>
              <a:rPr lang="cs-CZ" dirty="0" err="1" smtClean="0"/>
              <a:t>of</a:t>
            </a:r>
            <a:r>
              <a:rPr lang="cs-CZ" dirty="0" smtClean="0"/>
              <a:t> </a:t>
            </a:r>
            <a:r>
              <a:rPr lang="cs-CZ" dirty="0" err="1" smtClean="0"/>
              <a:t>the</a:t>
            </a:r>
            <a:r>
              <a:rPr lang="cs-CZ" dirty="0" smtClean="0"/>
              <a:t> </a:t>
            </a:r>
            <a:r>
              <a:rPr lang="cs-CZ" dirty="0" err="1" smtClean="0"/>
              <a:t>authority</a:t>
            </a:r>
            <a:endParaRPr lang="cs-CZ" dirty="0" smtClean="0"/>
          </a:p>
          <a:p>
            <a:pPr lvl="1"/>
            <a:r>
              <a:rPr lang="cs-CZ" dirty="0" err="1" smtClean="0"/>
              <a:t>Institutional</a:t>
            </a:r>
            <a:r>
              <a:rPr lang="cs-CZ" dirty="0" smtClean="0"/>
              <a:t> </a:t>
            </a:r>
            <a:r>
              <a:rPr lang="cs-CZ" dirty="0" err="1" smtClean="0"/>
              <a:t>authority</a:t>
            </a:r>
            <a:endParaRPr lang="cs-CZ" dirty="0" smtClean="0"/>
          </a:p>
          <a:p>
            <a:pPr lvl="1"/>
            <a:r>
              <a:rPr lang="cs-CZ" dirty="0" smtClean="0"/>
              <a:t>Group </a:t>
            </a:r>
            <a:r>
              <a:rPr lang="cs-CZ" dirty="0" smtClean="0"/>
              <a:t>influence</a:t>
            </a:r>
          </a:p>
          <a:p>
            <a:pPr lvl="1"/>
            <a:endParaRPr lang="cs-CZ" dirty="0"/>
          </a:p>
          <a:p>
            <a:pPr marL="365760" lvl="1" indent="0">
              <a:buNone/>
            </a:pPr>
            <a:endParaRPr lang="cs-CZ" dirty="0"/>
          </a:p>
        </p:txBody>
      </p:sp>
    </p:spTree>
    <p:extLst>
      <p:ext uri="{BB962C8B-B14F-4D97-AF65-F5344CB8AC3E}">
        <p14:creationId xmlns:p14="http://schemas.microsoft.com/office/powerpoint/2010/main" val="2828017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Obedience</a:t>
            </a:r>
            <a:endParaRPr lang="cs-CZ" dirty="0"/>
          </a:p>
        </p:txBody>
      </p:sp>
      <p:pic>
        <p:nvPicPr>
          <p:cNvPr id="4" name="Zástupný symbol pro obsah 3" descr="JmA_02.gif"/>
          <p:cNvPicPr>
            <a:picLocks noGrp="1" noChangeAspect="1"/>
          </p:cNvPicPr>
          <p:nvPr>
            <p:ph sz="quarter" idx="1"/>
          </p:nvPr>
        </p:nvPicPr>
        <p:blipFill>
          <a:blip r:embed="rId3" cstate="print"/>
          <a:stretch>
            <a:fillRect/>
          </a:stretch>
        </p:blipFill>
        <p:spPr>
          <a:xfrm>
            <a:off x="755576" y="1628800"/>
            <a:ext cx="7219030" cy="3888432"/>
          </a:xfrm>
        </p:spPr>
      </p:pic>
      <p:pic>
        <p:nvPicPr>
          <p:cNvPr id="5" name="Obrázek 4" descr="JmA_04.gif"/>
          <p:cNvPicPr>
            <a:picLocks noChangeAspect="1"/>
          </p:cNvPicPr>
          <p:nvPr/>
        </p:nvPicPr>
        <p:blipFill>
          <a:blip r:embed="rId4" cstate="print"/>
          <a:stretch>
            <a:fillRect/>
          </a:stretch>
        </p:blipFill>
        <p:spPr>
          <a:xfrm>
            <a:off x="755576" y="1628800"/>
            <a:ext cx="7280468" cy="3888432"/>
          </a:xfrm>
          <a:prstGeom prst="rect">
            <a:avLst/>
          </a:prstGeom>
        </p:spPr>
      </p:pic>
    </p:spTree>
    <p:extLst>
      <p:ext uri="{BB962C8B-B14F-4D97-AF65-F5344CB8AC3E}">
        <p14:creationId xmlns:p14="http://schemas.microsoft.com/office/powerpoint/2010/main" val="2438458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normAutofit/>
          </a:bodyPr>
          <a:lstStyle/>
          <a:p>
            <a:r>
              <a:rPr lang="cs-CZ" dirty="0" smtClean="0"/>
              <a:t>Obedience</a:t>
            </a:r>
            <a:endParaRPr lang="cs-CZ" dirty="0"/>
          </a:p>
        </p:txBody>
      </p:sp>
      <p:sp>
        <p:nvSpPr>
          <p:cNvPr id="3" name="Zástupný symbol pro obsah 2"/>
          <p:cNvSpPr>
            <a:spLocks noGrp="1"/>
          </p:cNvSpPr>
          <p:nvPr>
            <p:ph sz="quarter" idx="1"/>
          </p:nvPr>
        </p:nvSpPr>
        <p:spPr/>
        <p:txBody>
          <a:bodyPr/>
          <a:lstStyle/>
          <a:p>
            <a:pPr marL="0" indent="0" algn="ctr">
              <a:buNone/>
            </a:pPr>
            <a:r>
              <a:rPr lang="en-US" dirty="0">
                <a:solidFill>
                  <a:schemeClr val="tx1">
                    <a:lumMod val="85000"/>
                  </a:schemeClr>
                </a:solidFill>
                <a:latin typeface="+mj-lt"/>
              </a:rPr>
              <a:t>"Ordinary people, simply doing their jobs, and without any particular hostility on their part, can become agents in a terrible destructive process. Moreover, even when the destructive effects of their work become patently clear, and they are asked to carry out actions incompatible with fundamental standards of morality, relatively few people have the resources needed to resist authority" (Milgram, 1974).</a:t>
            </a:r>
          </a:p>
          <a:p>
            <a:endParaRPr lang="cs-CZ" dirty="0"/>
          </a:p>
        </p:txBody>
      </p:sp>
    </p:spTree>
    <p:extLst>
      <p:ext uri="{BB962C8B-B14F-4D97-AF65-F5344CB8AC3E}">
        <p14:creationId xmlns:p14="http://schemas.microsoft.com/office/powerpoint/2010/main" val="1058035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noAutofit/>
          </a:bodyPr>
          <a:lstStyle/>
          <a:p>
            <a:r>
              <a:rPr lang="cs-CZ" sz="2800" dirty="0" err="1" smtClean="0"/>
              <a:t>Stanford</a:t>
            </a:r>
            <a:r>
              <a:rPr lang="cs-CZ" sz="2800" dirty="0" smtClean="0"/>
              <a:t> </a:t>
            </a:r>
            <a:r>
              <a:rPr lang="cs-CZ" sz="2800" dirty="0" err="1" smtClean="0"/>
              <a:t>prison</a:t>
            </a:r>
            <a:r>
              <a:rPr lang="cs-CZ" sz="2800" dirty="0" smtClean="0"/>
              <a:t> experiment: </a:t>
            </a:r>
            <a:br>
              <a:rPr lang="cs-CZ" sz="2800" dirty="0" smtClean="0"/>
            </a:br>
            <a:r>
              <a:rPr lang="cs-CZ" sz="2800" dirty="0" smtClean="0"/>
              <a:t>Obedience to </a:t>
            </a:r>
            <a:r>
              <a:rPr lang="cs-CZ" sz="2800" dirty="0" err="1" smtClean="0"/>
              <a:t>the</a:t>
            </a:r>
            <a:r>
              <a:rPr lang="cs-CZ" sz="2800" dirty="0" smtClean="0"/>
              <a:t> role</a:t>
            </a:r>
            <a:endParaRPr lang="cs-CZ" sz="2800"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2376264" cy="358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124744"/>
            <a:ext cx="285750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f.ptcdn.info/599/022/000/1408675079-StanfordPr-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027579"/>
            <a:ext cx="410445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062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08720"/>
            <a:ext cx="7467600" cy="5565232"/>
          </a:xfrm>
        </p:spPr>
        <p:txBody>
          <a:bodyPr/>
          <a:lstStyle/>
          <a:p>
            <a:r>
              <a:rPr lang="cs-CZ" dirty="0" err="1" smtClean="0"/>
              <a:t>Original</a:t>
            </a:r>
            <a:r>
              <a:rPr lang="cs-CZ" dirty="0" smtClean="0"/>
              <a:t> </a:t>
            </a:r>
            <a:r>
              <a:rPr lang="cs-CZ" dirty="0" err="1" smtClean="0"/>
              <a:t>purpose</a:t>
            </a:r>
            <a:r>
              <a:rPr lang="cs-CZ" dirty="0" smtClean="0"/>
              <a:t>: Psychology </a:t>
            </a:r>
            <a:r>
              <a:rPr lang="cs-CZ" dirty="0" err="1" smtClean="0"/>
              <a:t>of</a:t>
            </a:r>
            <a:r>
              <a:rPr lang="cs-CZ" dirty="0" smtClean="0"/>
              <a:t> </a:t>
            </a:r>
            <a:r>
              <a:rPr lang="cs-CZ" dirty="0" err="1" smtClean="0"/>
              <a:t>prison</a:t>
            </a:r>
            <a:r>
              <a:rPr lang="cs-CZ" dirty="0" smtClean="0"/>
              <a:t> </a:t>
            </a:r>
            <a:r>
              <a:rPr lang="cs-CZ" dirty="0" err="1" smtClean="0"/>
              <a:t>life</a:t>
            </a:r>
            <a:endParaRPr lang="cs-CZ" dirty="0" smtClean="0"/>
          </a:p>
          <a:p>
            <a:endParaRPr lang="cs-CZ" dirty="0" smtClean="0"/>
          </a:p>
          <a:p>
            <a:pPr marL="0" indent="0" algn="ctr">
              <a:buNone/>
            </a:pPr>
            <a:r>
              <a:rPr lang="en-US" sz="3200" i="1" dirty="0"/>
              <a:t>What happens when you put good people in an evil place?</a:t>
            </a:r>
            <a:endParaRPr lang="cs-CZ" sz="3200" i="1" dirty="0" smtClean="0"/>
          </a:p>
          <a:p>
            <a:endParaRPr lang="cs-CZ" dirty="0"/>
          </a:p>
          <a:p>
            <a:r>
              <a:rPr lang="cs-CZ" dirty="0" err="1" smtClean="0"/>
              <a:t>Intended</a:t>
            </a:r>
            <a:r>
              <a:rPr lang="cs-CZ" dirty="0" smtClean="0"/>
              <a:t> </a:t>
            </a:r>
            <a:r>
              <a:rPr lang="cs-CZ" dirty="0" err="1" smtClean="0"/>
              <a:t>duration</a:t>
            </a:r>
            <a:r>
              <a:rPr lang="cs-CZ" dirty="0" smtClean="0"/>
              <a:t>: 14 </a:t>
            </a:r>
            <a:r>
              <a:rPr lang="cs-CZ" dirty="0" err="1" smtClean="0"/>
              <a:t>days</a:t>
            </a:r>
            <a:endParaRPr lang="cs-CZ" dirty="0" smtClean="0"/>
          </a:p>
          <a:p>
            <a:r>
              <a:rPr lang="cs-CZ" dirty="0" err="1" smtClean="0"/>
              <a:t>Terminated</a:t>
            </a:r>
            <a:r>
              <a:rPr lang="cs-CZ" dirty="0" smtClean="0"/>
              <a:t> </a:t>
            </a:r>
            <a:r>
              <a:rPr lang="cs-CZ" dirty="0" err="1" smtClean="0"/>
              <a:t>after</a:t>
            </a:r>
            <a:r>
              <a:rPr lang="cs-CZ" dirty="0" smtClean="0"/>
              <a:t> 6 </a:t>
            </a:r>
            <a:r>
              <a:rPr lang="cs-CZ" dirty="0" err="1" smtClean="0"/>
              <a:t>days</a:t>
            </a:r>
            <a:endParaRPr lang="cs-CZ" dirty="0" smtClean="0"/>
          </a:p>
          <a:p>
            <a:pPr lvl="1"/>
            <a:r>
              <a:rPr lang="cs-CZ" dirty="0" err="1" smtClean="0"/>
              <a:t>Sadism</a:t>
            </a:r>
            <a:r>
              <a:rPr lang="cs-CZ" dirty="0" smtClean="0"/>
              <a:t> </a:t>
            </a:r>
            <a:r>
              <a:rPr lang="cs-CZ" dirty="0" err="1" smtClean="0"/>
              <a:t>of</a:t>
            </a:r>
            <a:r>
              <a:rPr lang="cs-CZ" dirty="0" smtClean="0"/>
              <a:t> </a:t>
            </a:r>
            <a:r>
              <a:rPr lang="cs-CZ" dirty="0" err="1" smtClean="0"/>
              <a:t>guards</a:t>
            </a:r>
            <a:endParaRPr lang="cs-CZ" dirty="0" smtClean="0"/>
          </a:p>
          <a:p>
            <a:pPr lvl="1"/>
            <a:r>
              <a:rPr lang="cs-CZ" dirty="0" err="1" smtClean="0"/>
              <a:t>Depression</a:t>
            </a:r>
            <a:r>
              <a:rPr lang="cs-CZ" dirty="0" smtClean="0"/>
              <a:t> and severe stress </a:t>
            </a:r>
            <a:r>
              <a:rPr lang="cs-CZ" dirty="0" err="1" smtClean="0"/>
              <a:t>of</a:t>
            </a:r>
            <a:r>
              <a:rPr lang="cs-CZ" dirty="0" smtClean="0"/>
              <a:t> </a:t>
            </a:r>
            <a:r>
              <a:rPr lang="cs-CZ" dirty="0" err="1" smtClean="0"/>
              <a:t>prisoners</a:t>
            </a:r>
            <a:endParaRPr lang="cs-CZ" dirty="0" smtClean="0"/>
          </a:p>
        </p:txBody>
      </p:sp>
    </p:spTree>
    <p:extLst>
      <p:ext uri="{BB962C8B-B14F-4D97-AF65-F5344CB8AC3E}">
        <p14:creationId xmlns:p14="http://schemas.microsoft.com/office/powerpoint/2010/main" val="136161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08720"/>
            <a:ext cx="7467600" cy="5565232"/>
          </a:xfrm>
        </p:spPr>
        <p:txBody>
          <a:bodyPr/>
          <a:lstStyle/>
          <a:p>
            <a:r>
              <a:rPr lang="cs-CZ" dirty="0" err="1" smtClean="0"/>
              <a:t>Advertisement</a:t>
            </a:r>
            <a:r>
              <a:rPr lang="cs-CZ" dirty="0" smtClean="0"/>
              <a:t> in </a:t>
            </a:r>
            <a:r>
              <a:rPr lang="cs-CZ" dirty="0" err="1" smtClean="0"/>
              <a:t>local</a:t>
            </a:r>
            <a:r>
              <a:rPr lang="cs-CZ" dirty="0" smtClean="0"/>
              <a:t> </a:t>
            </a:r>
            <a:r>
              <a:rPr lang="cs-CZ" dirty="0" err="1" smtClean="0"/>
              <a:t>newspaper</a:t>
            </a:r>
            <a:r>
              <a:rPr lang="cs-CZ" dirty="0" smtClean="0"/>
              <a:t>: 15 </a:t>
            </a:r>
            <a:r>
              <a:rPr lang="cs-CZ" dirty="0" err="1" smtClean="0"/>
              <a:t>bucks</a:t>
            </a:r>
            <a:r>
              <a:rPr lang="cs-CZ" dirty="0" smtClean="0"/>
              <a:t>/</a:t>
            </a:r>
            <a:r>
              <a:rPr lang="cs-CZ" dirty="0" err="1" smtClean="0"/>
              <a:t>day</a:t>
            </a:r>
            <a:endParaRPr lang="cs-CZ" dirty="0" smtClean="0"/>
          </a:p>
          <a:p>
            <a:r>
              <a:rPr lang="cs-CZ" dirty="0" smtClean="0"/>
              <a:t>75 </a:t>
            </a:r>
            <a:r>
              <a:rPr lang="cs-CZ" dirty="0" err="1" smtClean="0"/>
              <a:t>replied</a:t>
            </a:r>
            <a:r>
              <a:rPr lang="cs-CZ" dirty="0" smtClean="0"/>
              <a:t>, 24 most </a:t>
            </a:r>
            <a:r>
              <a:rPr lang="cs-CZ" dirty="0" err="1" smtClean="0"/>
              <a:t>stable</a:t>
            </a:r>
            <a:r>
              <a:rPr lang="cs-CZ" dirty="0" smtClean="0"/>
              <a:t> </a:t>
            </a:r>
            <a:r>
              <a:rPr lang="cs-CZ" dirty="0" err="1" smtClean="0"/>
              <a:t>chosen</a:t>
            </a:r>
            <a:endParaRPr lang="cs-CZ" dirty="0" smtClean="0"/>
          </a:p>
          <a:p>
            <a:r>
              <a:rPr lang="cs-CZ" dirty="0" err="1" smtClean="0"/>
              <a:t>Randomly</a:t>
            </a:r>
            <a:r>
              <a:rPr lang="cs-CZ" dirty="0" smtClean="0"/>
              <a:t> </a:t>
            </a:r>
            <a:r>
              <a:rPr lang="cs-CZ" dirty="0" err="1" smtClean="0"/>
              <a:t>divided</a:t>
            </a:r>
            <a:r>
              <a:rPr lang="cs-CZ" dirty="0" smtClean="0"/>
              <a:t> </a:t>
            </a:r>
            <a:r>
              <a:rPr lang="cs-CZ" dirty="0" err="1" smtClean="0"/>
              <a:t>into</a:t>
            </a:r>
            <a:r>
              <a:rPr lang="cs-CZ" dirty="0" smtClean="0"/>
              <a:t> 2 </a:t>
            </a:r>
            <a:r>
              <a:rPr lang="cs-CZ" dirty="0" err="1" smtClean="0"/>
              <a:t>groups</a:t>
            </a:r>
            <a:r>
              <a:rPr lang="cs-CZ" dirty="0" smtClean="0"/>
              <a:t>: </a:t>
            </a:r>
            <a:r>
              <a:rPr lang="cs-CZ" dirty="0" err="1" smtClean="0"/>
              <a:t>prisoners</a:t>
            </a:r>
            <a:r>
              <a:rPr lang="cs-CZ" dirty="0" smtClean="0"/>
              <a:t> and </a:t>
            </a:r>
            <a:r>
              <a:rPr lang="cs-CZ" dirty="0" err="1" smtClean="0"/>
              <a:t>guards</a:t>
            </a:r>
            <a:endParaRPr lang="cs-CZ" dirty="0" smtClean="0"/>
          </a:p>
          <a:p>
            <a:r>
              <a:rPr lang="cs-CZ" dirty="0" smtClean="0"/>
              <a:t>„</a:t>
            </a:r>
            <a:r>
              <a:rPr lang="cs-CZ" dirty="0" err="1" smtClean="0"/>
              <a:t>Prisoners</a:t>
            </a:r>
            <a:r>
              <a:rPr lang="cs-CZ" dirty="0" smtClean="0"/>
              <a:t>“ </a:t>
            </a:r>
            <a:r>
              <a:rPr lang="cs-CZ" dirty="0" err="1" smtClean="0"/>
              <a:t>arrested</a:t>
            </a:r>
            <a:r>
              <a:rPr lang="cs-CZ" dirty="0" smtClean="0"/>
              <a:t> </a:t>
            </a:r>
            <a:r>
              <a:rPr lang="cs-CZ" dirty="0" err="1" smtClean="0"/>
              <a:t>for</a:t>
            </a:r>
            <a:r>
              <a:rPr lang="cs-CZ" dirty="0" smtClean="0"/>
              <a:t> </a:t>
            </a:r>
            <a:r>
              <a:rPr lang="cs-CZ" dirty="0" err="1" smtClean="0"/>
              <a:t>armed</a:t>
            </a:r>
            <a:r>
              <a:rPr lang="cs-CZ" dirty="0" smtClean="0"/>
              <a:t> </a:t>
            </a:r>
            <a:r>
              <a:rPr lang="cs-CZ" dirty="0" err="1" smtClean="0"/>
              <a:t>robbery</a:t>
            </a:r>
            <a:r>
              <a:rPr lang="cs-CZ" dirty="0" smtClean="0"/>
              <a:t> and </a:t>
            </a:r>
            <a:r>
              <a:rPr lang="cs-CZ" dirty="0" err="1" smtClean="0"/>
              <a:t>burglary</a:t>
            </a:r>
            <a:r>
              <a:rPr lang="cs-CZ" dirty="0" smtClean="0"/>
              <a:t> by </a:t>
            </a:r>
            <a:r>
              <a:rPr lang="cs-CZ" dirty="0" err="1" smtClean="0"/>
              <a:t>real</a:t>
            </a:r>
            <a:r>
              <a:rPr lang="cs-CZ" dirty="0" smtClean="0"/>
              <a:t> </a:t>
            </a:r>
            <a:r>
              <a:rPr lang="cs-CZ" dirty="0" err="1" smtClean="0"/>
              <a:t>cops</a:t>
            </a:r>
            <a:endParaRPr lang="cs-CZ" dirty="0" smtClean="0"/>
          </a:p>
          <a:p>
            <a:pPr lvl="1"/>
            <a:r>
              <a:rPr lang="cs-CZ" dirty="0" err="1" smtClean="0"/>
              <a:t>Searched</a:t>
            </a:r>
            <a:r>
              <a:rPr lang="cs-CZ" dirty="0" smtClean="0"/>
              <a:t>, </a:t>
            </a:r>
            <a:r>
              <a:rPr lang="cs-CZ" dirty="0" err="1" smtClean="0"/>
              <a:t>hadcuffed</a:t>
            </a:r>
            <a:endParaRPr lang="cs-CZ" dirty="0" smtClean="0"/>
          </a:p>
          <a:p>
            <a:pPr lvl="1"/>
            <a:r>
              <a:rPr lang="cs-CZ" dirty="0" err="1" smtClean="0"/>
              <a:t>Brought</a:t>
            </a:r>
            <a:r>
              <a:rPr lang="cs-CZ" dirty="0" smtClean="0"/>
              <a:t> to police station</a:t>
            </a:r>
          </a:p>
          <a:p>
            <a:pPr lvl="1"/>
            <a:r>
              <a:rPr lang="cs-CZ" dirty="0" smtClean="0"/>
              <a:t>Full </a:t>
            </a:r>
            <a:r>
              <a:rPr lang="cs-CZ" dirty="0" err="1" smtClean="0"/>
              <a:t>identification</a:t>
            </a:r>
            <a:endParaRPr lang="cs-CZ" dirty="0" smtClean="0"/>
          </a:p>
          <a:p>
            <a:pPr lvl="1"/>
            <a:r>
              <a:rPr lang="cs-CZ" dirty="0" smtClean="0"/>
              <a:t>Finger-</a:t>
            </a:r>
            <a:r>
              <a:rPr lang="cs-CZ" dirty="0" err="1" smtClean="0"/>
              <a:t>prints</a:t>
            </a:r>
            <a:endParaRPr lang="cs-CZ" dirty="0" smtClean="0"/>
          </a:p>
          <a:p>
            <a:r>
              <a:rPr lang="cs-CZ" dirty="0" err="1" smtClean="0"/>
              <a:t>Blindfolded</a:t>
            </a:r>
            <a:endParaRPr lang="cs-CZ" dirty="0" smtClean="0"/>
          </a:p>
          <a:p>
            <a:r>
              <a:rPr lang="cs-CZ" dirty="0" err="1" smtClean="0"/>
              <a:t>Brought</a:t>
            </a:r>
            <a:r>
              <a:rPr lang="cs-CZ" dirty="0" smtClean="0"/>
              <a:t> to „</a:t>
            </a:r>
            <a:r>
              <a:rPr lang="cs-CZ" dirty="0" err="1" smtClean="0"/>
              <a:t>the</a:t>
            </a:r>
            <a:r>
              <a:rPr lang="cs-CZ" dirty="0" smtClean="0"/>
              <a:t> </a:t>
            </a:r>
            <a:r>
              <a:rPr lang="cs-CZ" dirty="0" err="1" smtClean="0"/>
              <a:t>prison</a:t>
            </a:r>
            <a:r>
              <a:rPr lang="cs-CZ" dirty="0" smtClean="0"/>
              <a:t>“ – </a:t>
            </a:r>
            <a:r>
              <a:rPr lang="cs-CZ" dirty="0" err="1" smtClean="0"/>
              <a:t>basement</a:t>
            </a:r>
            <a:r>
              <a:rPr lang="cs-CZ" dirty="0" smtClean="0"/>
              <a:t> </a:t>
            </a:r>
            <a:r>
              <a:rPr lang="cs-CZ" dirty="0" err="1" smtClean="0"/>
              <a:t>of</a:t>
            </a:r>
            <a:r>
              <a:rPr lang="cs-CZ" dirty="0" smtClean="0"/>
              <a:t> </a:t>
            </a:r>
            <a:r>
              <a:rPr lang="cs-CZ" dirty="0" err="1" smtClean="0"/>
              <a:t>Stanford</a:t>
            </a:r>
            <a:r>
              <a:rPr lang="cs-CZ" dirty="0" smtClean="0"/>
              <a:t> Psychology department </a:t>
            </a:r>
            <a:r>
              <a:rPr lang="cs-CZ" dirty="0" err="1" smtClean="0"/>
              <a:t>building</a:t>
            </a:r>
            <a:endParaRPr lang="cs-CZ" dirty="0"/>
          </a:p>
        </p:txBody>
      </p:sp>
    </p:spTree>
    <p:extLst>
      <p:ext uri="{BB962C8B-B14F-4D97-AF65-F5344CB8AC3E}">
        <p14:creationId xmlns:p14="http://schemas.microsoft.com/office/powerpoint/2010/main" val="4176069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08720"/>
            <a:ext cx="7467600" cy="5565232"/>
          </a:xfrm>
        </p:spPr>
        <p:txBody>
          <a:bodyPr/>
          <a:lstStyle/>
          <a:p>
            <a:pPr marL="0" indent="0">
              <a:buNone/>
            </a:pPr>
            <a:r>
              <a:rPr lang="cs-CZ" dirty="0" err="1" smtClean="0"/>
              <a:t>The</a:t>
            </a:r>
            <a:r>
              <a:rPr lang="cs-CZ" dirty="0" smtClean="0"/>
              <a:t> </a:t>
            </a:r>
            <a:r>
              <a:rPr lang="cs-CZ" dirty="0" err="1" smtClean="0"/>
              <a:t>prison</a:t>
            </a:r>
            <a:r>
              <a:rPr lang="cs-CZ" dirty="0" smtClean="0"/>
              <a:t>:</a:t>
            </a:r>
          </a:p>
          <a:p>
            <a:r>
              <a:rPr lang="cs-CZ" sz="1800" dirty="0">
                <a:hlinkClick r:id="rId2"/>
              </a:rPr>
              <a:t>https://</a:t>
            </a:r>
            <a:r>
              <a:rPr lang="cs-CZ" sz="1800" dirty="0" smtClean="0">
                <a:hlinkClick r:id="rId2"/>
              </a:rPr>
              <a:t>www.youtube.com/watch?v=TShFPParenk</a:t>
            </a:r>
            <a:endParaRPr lang="cs-CZ" sz="1800" dirty="0" smtClean="0"/>
          </a:p>
          <a:p>
            <a:endParaRPr lang="cs-CZ"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823797"/>
            <a:ext cx="3528392" cy="471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9161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en-US" dirty="0"/>
              <a:t>What is Social Psychology?</a:t>
            </a:r>
            <a:endParaRPr lang="cs-CZ" dirty="0"/>
          </a:p>
        </p:txBody>
      </p:sp>
      <p:sp>
        <p:nvSpPr>
          <p:cNvPr id="3" name="Zástupný symbol pro obsah 2"/>
          <p:cNvSpPr>
            <a:spLocks noGrp="1"/>
          </p:cNvSpPr>
          <p:nvPr>
            <p:ph sz="quarter" idx="1"/>
          </p:nvPr>
        </p:nvSpPr>
        <p:spPr>
          <a:xfrm>
            <a:off x="457200" y="980728"/>
            <a:ext cx="7467600" cy="5493224"/>
          </a:xfrm>
        </p:spPr>
        <p:txBody>
          <a:bodyPr/>
          <a:lstStyle/>
          <a:p>
            <a:pPr marL="0" indent="0">
              <a:buNone/>
            </a:pPr>
            <a:r>
              <a:rPr lang="cs-CZ" b="1" dirty="0" err="1" smtClean="0"/>
              <a:t>Social</a:t>
            </a:r>
            <a:r>
              <a:rPr lang="cs-CZ" b="1" dirty="0" smtClean="0"/>
              <a:t> </a:t>
            </a:r>
            <a:r>
              <a:rPr lang="cs-CZ" b="1" dirty="0" err="1" smtClean="0"/>
              <a:t>processes</a:t>
            </a:r>
            <a:r>
              <a:rPr lang="cs-CZ" dirty="0" smtClean="0"/>
              <a:t>:</a:t>
            </a:r>
          </a:p>
          <a:p>
            <a:pPr marL="457200" indent="-457200">
              <a:buFont typeface="+mj-lt"/>
              <a:buAutoNum type="arabicPeriod"/>
            </a:pPr>
            <a:r>
              <a:rPr lang="cs-CZ" dirty="0" err="1" smtClean="0"/>
              <a:t>Relationships</a:t>
            </a:r>
            <a:endParaRPr lang="cs-CZ" dirty="0" smtClean="0"/>
          </a:p>
          <a:p>
            <a:pPr marL="457200" indent="-457200">
              <a:buFont typeface="+mj-lt"/>
              <a:buAutoNum type="arabicPeriod"/>
            </a:pPr>
            <a:endParaRPr lang="cs-CZ" dirty="0"/>
          </a:p>
          <a:p>
            <a:pPr marL="457200" indent="-457200">
              <a:buFont typeface="+mj-lt"/>
              <a:buAutoNum type="arabicPeriod"/>
            </a:pPr>
            <a:endParaRPr lang="cs-CZ" dirty="0" smtClean="0"/>
          </a:p>
          <a:p>
            <a:pPr marL="457200" indent="-457200">
              <a:buFont typeface="+mj-lt"/>
              <a:buAutoNum type="arabicPeriod"/>
            </a:pPr>
            <a:endParaRPr lang="cs-CZ" dirty="0" smtClean="0"/>
          </a:p>
          <a:p>
            <a:pPr marL="457200" indent="-457200">
              <a:buFont typeface="+mj-lt"/>
              <a:buAutoNum type="arabicPeriod"/>
            </a:pPr>
            <a:r>
              <a:rPr lang="cs-CZ" dirty="0" err="1" smtClean="0"/>
              <a:t>Social</a:t>
            </a:r>
            <a:r>
              <a:rPr lang="cs-CZ" dirty="0" smtClean="0"/>
              <a:t> influence</a:t>
            </a:r>
          </a:p>
          <a:p>
            <a:pPr marL="457200" indent="-457200">
              <a:buFont typeface="+mj-lt"/>
              <a:buAutoNum type="arabicPeriod"/>
            </a:pPr>
            <a:endParaRPr lang="cs-CZ" dirty="0"/>
          </a:p>
          <a:p>
            <a:pPr marL="457200" indent="-457200">
              <a:buFont typeface="+mj-lt"/>
              <a:buAutoNum type="arabicPeriod"/>
            </a:pPr>
            <a:endParaRPr lang="cs-CZ" dirty="0" smtClean="0"/>
          </a:p>
          <a:p>
            <a:pPr marL="457200" indent="-457200">
              <a:buFont typeface="+mj-lt"/>
              <a:buAutoNum type="arabicPeriod"/>
            </a:pPr>
            <a:endParaRPr lang="cs-CZ" dirty="0"/>
          </a:p>
          <a:p>
            <a:pPr marL="457200" indent="-457200">
              <a:buFont typeface="+mj-lt"/>
              <a:buAutoNum type="arabicPeriod"/>
            </a:pPr>
            <a:r>
              <a:rPr lang="cs-CZ" dirty="0" err="1" smtClean="0"/>
              <a:t>Intergroup</a:t>
            </a:r>
            <a:r>
              <a:rPr lang="cs-CZ" dirty="0" smtClean="0"/>
              <a:t> relations</a:t>
            </a:r>
            <a:endParaRPr lang="cs-CZ" dirty="0"/>
          </a:p>
        </p:txBody>
      </p:sp>
      <p:pic>
        <p:nvPicPr>
          <p:cNvPr id="4" name="Obrázek 3"/>
          <p:cNvPicPr>
            <a:picLocks noChangeAspect="1"/>
          </p:cNvPicPr>
          <p:nvPr/>
        </p:nvPicPr>
        <p:blipFill>
          <a:blip r:embed="rId2">
            <a:lum/>
            <a:alphaModFix/>
          </a:blip>
          <a:srcRect/>
          <a:stretch>
            <a:fillRect/>
          </a:stretch>
        </p:blipFill>
        <p:spPr>
          <a:xfrm>
            <a:off x="3727713" y="1052736"/>
            <a:ext cx="2716543" cy="1724774"/>
          </a:xfrm>
          <a:prstGeom prst="rect">
            <a:avLst/>
          </a:prstGeom>
          <a:noFill/>
          <a:ln>
            <a:noFill/>
          </a:ln>
        </p:spPr>
      </p:pic>
      <p:pic>
        <p:nvPicPr>
          <p:cNvPr id="5" name="Obrázek 4"/>
          <p:cNvPicPr>
            <a:picLocks noChangeAspect="1"/>
          </p:cNvPicPr>
          <p:nvPr/>
        </p:nvPicPr>
        <p:blipFill>
          <a:blip r:embed="rId3">
            <a:lum/>
            <a:alphaModFix/>
          </a:blip>
          <a:srcRect/>
          <a:stretch>
            <a:fillRect/>
          </a:stretch>
        </p:blipFill>
        <p:spPr>
          <a:xfrm>
            <a:off x="3851920" y="2820985"/>
            <a:ext cx="2160240" cy="1869745"/>
          </a:xfrm>
          <a:prstGeom prst="rect">
            <a:avLst/>
          </a:prstGeom>
          <a:noFill/>
          <a:ln>
            <a:noFill/>
          </a:ln>
        </p:spPr>
      </p:pic>
      <p:pic>
        <p:nvPicPr>
          <p:cNvPr id="6" name="Obrázek 5"/>
          <p:cNvPicPr>
            <a:picLocks noChangeAspect="1"/>
          </p:cNvPicPr>
          <p:nvPr/>
        </p:nvPicPr>
        <p:blipFill>
          <a:blip r:embed="rId4">
            <a:lum/>
            <a:alphaModFix/>
          </a:blip>
          <a:srcRect/>
          <a:stretch>
            <a:fillRect/>
          </a:stretch>
        </p:blipFill>
        <p:spPr>
          <a:xfrm>
            <a:off x="4067944" y="4797152"/>
            <a:ext cx="2771616" cy="1615334"/>
          </a:xfrm>
          <a:prstGeom prst="rect">
            <a:avLst/>
          </a:prstGeom>
          <a:noFill/>
          <a:ln>
            <a:noFill/>
          </a:ln>
        </p:spPr>
      </p:pic>
    </p:spTree>
    <p:extLst>
      <p:ext uri="{BB962C8B-B14F-4D97-AF65-F5344CB8AC3E}">
        <p14:creationId xmlns:p14="http://schemas.microsoft.com/office/powerpoint/2010/main" val="3151288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08720"/>
            <a:ext cx="7467600" cy="5565232"/>
          </a:xfrm>
        </p:spPr>
        <p:txBody>
          <a:bodyPr/>
          <a:lstStyle/>
          <a:p>
            <a:pPr marL="0" indent="0">
              <a:buNone/>
            </a:pPr>
            <a:r>
              <a:rPr lang="cs-CZ" dirty="0" err="1" smtClean="0"/>
              <a:t>Arrival</a:t>
            </a:r>
            <a:r>
              <a:rPr lang="cs-CZ" dirty="0" smtClean="0"/>
              <a:t> </a:t>
            </a:r>
            <a:r>
              <a:rPr lang="cs-CZ" dirty="0" err="1" smtClean="0"/>
              <a:t>of</a:t>
            </a:r>
            <a:r>
              <a:rPr lang="cs-CZ" dirty="0" smtClean="0"/>
              <a:t> </a:t>
            </a:r>
            <a:r>
              <a:rPr lang="cs-CZ" dirty="0" err="1" smtClean="0"/>
              <a:t>prisoners</a:t>
            </a:r>
            <a:r>
              <a:rPr lang="cs-CZ" dirty="0" smtClean="0"/>
              <a:t>:</a:t>
            </a:r>
          </a:p>
          <a:p>
            <a:r>
              <a:rPr lang="cs-CZ" dirty="0" err="1" smtClean="0"/>
              <a:t>Stripped</a:t>
            </a:r>
            <a:r>
              <a:rPr lang="cs-CZ" dirty="0" smtClean="0"/>
              <a:t> </a:t>
            </a:r>
            <a:r>
              <a:rPr lang="cs-CZ" dirty="0" err="1" smtClean="0"/>
              <a:t>naked</a:t>
            </a:r>
            <a:endParaRPr lang="cs-CZ" dirty="0" smtClean="0"/>
          </a:p>
          <a:p>
            <a:r>
              <a:rPr lang="cs-CZ" dirty="0" err="1" smtClean="0"/>
              <a:t>Searched</a:t>
            </a:r>
            <a:endParaRPr lang="cs-CZ" dirty="0" smtClean="0"/>
          </a:p>
          <a:p>
            <a:r>
              <a:rPr lang="cs-CZ" dirty="0" err="1" smtClean="0"/>
              <a:t>Deloused</a:t>
            </a:r>
            <a:r>
              <a:rPr lang="cs-CZ" dirty="0" smtClean="0"/>
              <a:t> </a:t>
            </a:r>
            <a:r>
              <a:rPr lang="cs-CZ" dirty="0" err="1" smtClean="0"/>
              <a:t>with</a:t>
            </a:r>
            <a:r>
              <a:rPr lang="cs-CZ" dirty="0" smtClean="0"/>
              <a:t> a </a:t>
            </a:r>
            <a:r>
              <a:rPr lang="cs-CZ" dirty="0" err="1" smtClean="0"/>
              <a:t>spray</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908718"/>
            <a:ext cx="1826163" cy="539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852936"/>
            <a:ext cx="3240360" cy="3306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511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80728"/>
            <a:ext cx="7467600" cy="5493224"/>
          </a:xfrm>
        </p:spPr>
        <p:txBody>
          <a:bodyPr/>
          <a:lstStyle/>
          <a:p>
            <a:pPr marL="0" indent="0">
              <a:buNone/>
            </a:pPr>
            <a:r>
              <a:rPr lang="cs-CZ" b="1" dirty="0" err="1" smtClean="0"/>
              <a:t>Dehumanization</a:t>
            </a:r>
            <a:r>
              <a:rPr lang="cs-CZ" b="1" dirty="0" smtClean="0"/>
              <a:t> </a:t>
            </a:r>
            <a:r>
              <a:rPr lang="cs-CZ" b="1" dirty="0" err="1" smtClean="0"/>
              <a:t>of</a:t>
            </a:r>
            <a:r>
              <a:rPr lang="cs-CZ" b="1" dirty="0" smtClean="0"/>
              <a:t> </a:t>
            </a:r>
            <a:r>
              <a:rPr lang="cs-CZ" b="1" dirty="0" err="1" smtClean="0"/>
              <a:t>prisoners</a:t>
            </a:r>
            <a:endParaRPr lang="cs-CZ" b="1" dirty="0" smtClean="0"/>
          </a:p>
          <a:p>
            <a:r>
              <a:rPr lang="cs-CZ" dirty="0" err="1" smtClean="0"/>
              <a:t>Dress</a:t>
            </a:r>
            <a:r>
              <a:rPr lang="cs-CZ" dirty="0" smtClean="0"/>
              <a:t> </a:t>
            </a:r>
            <a:r>
              <a:rPr lang="cs-CZ" dirty="0" err="1" smtClean="0"/>
              <a:t>with</a:t>
            </a:r>
            <a:r>
              <a:rPr lang="cs-CZ" dirty="0" smtClean="0"/>
              <a:t> ID</a:t>
            </a:r>
          </a:p>
          <a:p>
            <a:r>
              <a:rPr lang="cs-CZ" dirty="0" smtClean="0"/>
              <a:t>No </a:t>
            </a:r>
            <a:r>
              <a:rPr lang="cs-CZ" dirty="0" err="1" smtClean="0"/>
              <a:t>underpants</a:t>
            </a:r>
            <a:endParaRPr lang="cs-CZ" dirty="0" smtClean="0"/>
          </a:p>
          <a:p>
            <a:r>
              <a:rPr lang="cs-CZ" dirty="0" err="1" smtClean="0"/>
              <a:t>Stockings</a:t>
            </a:r>
            <a:r>
              <a:rPr lang="cs-CZ" dirty="0" smtClean="0"/>
              <a:t> </a:t>
            </a:r>
            <a:r>
              <a:rPr lang="cs-CZ" dirty="0" err="1" smtClean="0"/>
              <a:t>over</a:t>
            </a:r>
            <a:r>
              <a:rPr lang="cs-CZ" dirty="0" smtClean="0"/>
              <a:t> </a:t>
            </a:r>
            <a:r>
              <a:rPr lang="cs-CZ" dirty="0" err="1" smtClean="0"/>
              <a:t>heads</a:t>
            </a:r>
            <a:endParaRPr lang="cs-CZ" dirty="0" smtClean="0"/>
          </a:p>
          <a:p>
            <a:r>
              <a:rPr lang="cs-CZ" dirty="0" err="1" smtClean="0"/>
              <a:t>Chain</a:t>
            </a:r>
            <a:r>
              <a:rPr lang="cs-CZ" dirty="0" smtClean="0"/>
              <a:t> on </a:t>
            </a:r>
            <a:r>
              <a:rPr lang="cs-CZ" dirty="0" err="1" smtClean="0"/>
              <a:t>right</a:t>
            </a:r>
            <a:r>
              <a:rPr lang="cs-CZ" dirty="0" smtClean="0"/>
              <a:t> </a:t>
            </a:r>
            <a:r>
              <a:rPr lang="cs-CZ" dirty="0" err="1" smtClean="0"/>
              <a:t>ankle</a:t>
            </a:r>
            <a:endParaRPr lang="cs-CZ" dirty="0" smtClean="0"/>
          </a:p>
          <a:p>
            <a:endParaRPr lang="cs-CZ" dirty="0"/>
          </a:p>
          <a:p>
            <a:endParaRPr lang="cs-CZ" dirty="0" smtClean="0"/>
          </a:p>
          <a:p>
            <a:endParaRPr lang="cs-CZ" dirty="0"/>
          </a:p>
          <a:p>
            <a:endParaRPr lang="cs-CZ" dirty="0" smtClean="0"/>
          </a:p>
          <a:p>
            <a:endParaRPr lang="cs-CZ" dirty="0"/>
          </a:p>
          <a:p>
            <a:r>
              <a:rPr lang="cs-CZ" dirty="0" err="1" smtClean="0"/>
              <a:t>Goal</a:t>
            </a:r>
            <a:r>
              <a:rPr lang="cs-CZ" dirty="0" smtClean="0"/>
              <a:t>: Arise </a:t>
            </a:r>
            <a:r>
              <a:rPr lang="cs-CZ" dirty="0" err="1" smtClean="0"/>
              <a:t>feelings</a:t>
            </a:r>
            <a:r>
              <a:rPr lang="cs-CZ" dirty="0" smtClean="0"/>
              <a:t> </a:t>
            </a:r>
            <a:r>
              <a:rPr lang="cs-CZ" dirty="0" err="1" smtClean="0"/>
              <a:t>of</a:t>
            </a:r>
            <a:r>
              <a:rPr lang="cs-CZ" dirty="0" smtClean="0"/>
              <a:t> </a:t>
            </a:r>
            <a:r>
              <a:rPr lang="cs-CZ" dirty="0" err="1" smtClean="0"/>
              <a:t>anonimity</a:t>
            </a:r>
            <a:r>
              <a:rPr lang="cs-CZ" dirty="0" smtClean="0"/>
              <a:t>, </a:t>
            </a:r>
            <a:r>
              <a:rPr lang="cs-CZ" dirty="0" err="1" smtClean="0"/>
              <a:t>opression</a:t>
            </a:r>
            <a:r>
              <a:rPr lang="cs-CZ" dirty="0" smtClean="0"/>
              <a:t>, </a:t>
            </a:r>
            <a:r>
              <a:rPr lang="cs-CZ" dirty="0" err="1" smtClean="0"/>
              <a:t>losing</a:t>
            </a:r>
            <a:r>
              <a:rPr lang="cs-CZ" dirty="0" smtClean="0"/>
              <a:t> </a:t>
            </a:r>
            <a:r>
              <a:rPr lang="cs-CZ" dirty="0" err="1" smtClean="0"/>
              <a:t>ones</a:t>
            </a:r>
            <a:r>
              <a:rPr lang="cs-CZ" dirty="0" smtClean="0"/>
              <a:t> individuality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700808"/>
            <a:ext cx="2880320" cy="282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5" y="3560020"/>
            <a:ext cx="2578139" cy="166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1807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80728"/>
            <a:ext cx="3610744" cy="5493224"/>
          </a:xfrm>
        </p:spPr>
        <p:txBody>
          <a:bodyPr/>
          <a:lstStyle/>
          <a:p>
            <a:pPr marL="0" indent="0">
              <a:buNone/>
            </a:pPr>
            <a:r>
              <a:rPr lang="cs-CZ" b="1" dirty="0" err="1" smtClean="0"/>
              <a:t>Guards</a:t>
            </a:r>
            <a:endParaRPr lang="cs-CZ" b="1" dirty="0" smtClean="0"/>
          </a:p>
          <a:p>
            <a:r>
              <a:rPr lang="cs-CZ" dirty="0" err="1" smtClean="0"/>
              <a:t>Need</a:t>
            </a:r>
            <a:r>
              <a:rPr lang="cs-CZ" dirty="0" smtClean="0"/>
              <a:t> to </a:t>
            </a:r>
            <a:r>
              <a:rPr lang="cs-CZ" dirty="0" err="1" smtClean="0"/>
              <a:t>maintain</a:t>
            </a:r>
            <a:r>
              <a:rPr lang="cs-CZ" dirty="0" smtClean="0"/>
              <a:t> </a:t>
            </a:r>
            <a:r>
              <a:rPr lang="cs-CZ" dirty="0" err="1" smtClean="0"/>
              <a:t>law</a:t>
            </a:r>
            <a:endParaRPr lang="cs-CZ" dirty="0" smtClean="0"/>
          </a:p>
          <a:p>
            <a:r>
              <a:rPr lang="cs-CZ" dirty="0" err="1" smtClean="0"/>
              <a:t>Command</a:t>
            </a:r>
            <a:r>
              <a:rPr lang="cs-CZ" dirty="0" smtClean="0"/>
              <a:t> </a:t>
            </a:r>
            <a:r>
              <a:rPr lang="cs-CZ" dirty="0" err="1" smtClean="0"/>
              <a:t>the</a:t>
            </a:r>
            <a:r>
              <a:rPr lang="cs-CZ" dirty="0" smtClean="0"/>
              <a:t> </a:t>
            </a:r>
            <a:r>
              <a:rPr lang="cs-CZ" dirty="0" err="1" smtClean="0"/>
              <a:t>respect</a:t>
            </a:r>
            <a:r>
              <a:rPr lang="cs-CZ" dirty="0" smtClean="0"/>
              <a:t> </a:t>
            </a:r>
            <a:r>
              <a:rPr lang="cs-CZ" dirty="0" err="1" smtClean="0"/>
              <a:t>of</a:t>
            </a:r>
            <a:r>
              <a:rPr lang="cs-CZ" dirty="0" smtClean="0"/>
              <a:t> </a:t>
            </a:r>
            <a:r>
              <a:rPr lang="cs-CZ" dirty="0" err="1" smtClean="0"/>
              <a:t>prisoners</a:t>
            </a:r>
            <a:endParaRPr lang="cs-CZ" dirty="0" smtClean="0"/>
          </a:p>
          <a:p>
            <a:r>
              <a:rPr lang="cs-CZ" dirty="0" smtClean="0"/>
              <a:t>No </a:t>
            </a:r>
            <a:r>
              <a:rPr lang="cs-CZ" dirty="0" err="1" smtClean="0"/>
              <a:t>violence</a:t>
            </a:r>
            <a:endParaRPr lang="cs-CZ" dirty="0" smtClean="0"/>
          </a:p>
          <a:p>
            <a:r>
              <a:rPr lang="cs-CZ" dirty="0" err="1" smtClean="0"/>
              <a:t>Appearance</a:t>
            </a:r>
            <a:r>
              <a:rPr lang="cs-CZ" dirty="0" smtClean="0"/>
              <a:t>:</a:t>
            </a:r>
          </a:p>
          <a:p>
            <a:pPr lvl="1"/>
            <a:r>
              <a:rPr lang="cs-CZ" dirty="0" err="1" smtClean="0"/>
              <a:t>Uniforms</a:t>
            </a:r>
            <a:endParaRPr lang="cs-CZ" dirty="0" smtClean="0"/>
          </a:p>
          <a:p>
            <a:pPr lvl="1"/>
            <a:r>
              <a:rPr lang="cs-CZ" dirty="0" err="1" smtClean="0"/>
              <a:t>Whistle</a:t>
            </a:r>
            <a:endParaRPr lang="cs-CZ" dirty="0" smtClean="0"/>
          </a:p>
          <a:p>
            <a:pPr lvl="1"/>
            <a:r>
              <a:rPr lang="cs-CZ" dirty="0" smtClean="0"/>
              <a:t>Billy club</a:t>
            </a:r>
          </a:p>
          <a:p>
            <a:pPr lvl="1"/>
            <a:r>
              <a:rPr lang="cs-CZ" dirty="0" err="1" smtClean="0"/>
              <a:t>Sunglasses</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196752"/>
            <a:ext cx="3730849"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628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80728"/>
            <a:ext cx="3610744" cy="5493224"/>
          </a:xfrm>
        </p:spPr>
        <p:txBody>
          <a:bodyPr>
            <a:normAutofit/>
          </a:bodyPr>
          <a:lstStyle/>
          <a:p>
            <a:pPr marL="0" indent="0">
              <a:buNone/>
            </a:pPr>
            <a:r>
              <a:rPr lang="cs-CZ" b="1" dirty="0" err="1" smtClean="0"/>
              <a:t>Asserting</a:t>
            </a:r>
            <a:r>
              <a:rPr lang="cs-CZ" b="1" dirty="0" smtClean="0"/>
              <a:t> </a:t>
            </a:r>
            <a:r>
              <a:rPr lang="cs-CZ" b="1" dirty="0" err="1" smtClean="0"/>
              <a:t>control</a:t>
            </a:r>
            <a:r>
              <a:rPr lang="cs-CZ" dirty="0" smtClean="0"/>
              <a:t>:</a:t>
            </a:r>
          </a:p>
          <a:p>
            <a:r>
              <a:rPr lang="cs-CZ" dirty="0" smtClean="0"/>
              <a:t>„</a:t>
            </a:r>
            <a:r>
              <a:rPr lang="cs-CZ" dirty="0" err="1" smtClean="0"/>
              <a:t>Counts</a:t>
            </a:r>
            <a:r>
              <a:rPr lang="cs-CZ" dirty="0" smtClean="0"/>
              <a:t>“</a:t>
            </a:r>
          </a:p>
          <a:p>
            <a:r>
              <a:rPr lang="cs-CZ" dirty="0" smtClean="0"/>
              <a:t>Direct </a:t>
            </a:r>
            <a:r>
              <a:rPr lang="cs-CZ" dirty="0" err="1" smtClean="0"/>
              <a:t>confrontations</a:t>
            </a:r>
            <a:endParaRPr lang="cs-CZ" dirty="0" smtClean="0"/>
          </a:p>
          <a:p>
            <a:endParaRPr lang="cs-CZ" dirty="0"/>
          </a:p>
          <a:p>
            <a:pPr marL="0" indent="0">
              <a:buNone/>
            </a:pPr>
            <a:r>
              <a:rPr lang="cs-CZ" b="1" dirty="0" err="1" smtClean="0"/>
              <a:t>Punishment</a:t>
            </a:r>
            <a:r>
              <a:rPr lang="cs-CZ" b="1" dirty="0" smtClean="0"/>
              <a:t>:</a:t>
            </a:r>
          </a:p>
          <a:p>
            <a:r>
              <a:rPr lang="cs-CZ" dirty="0" err="1" smtClean="0"/>
              <a:t>Breaking</a:t>
            </a:r>
            <a:r>
              <a:rPr lang="cs-CZ" dirty="0" smtClean="0"/>
              <a:t> </a:t>
            </a:r>
            <a:r>
              <a:rPr lang="cs-CZ" dirty="0" err="1" smtClean="0"/>
              <a:t>rules</a:t>
            </a:r>
            <a:endParaRPr lang="cs-CZ" dirty="0" smtClean="0"/>
          </a:p>
          <a:p>
            <a:r>
              <a:rPr lang="cs-CZ" dirty="0" err="1" smtClean="0"/>
              <a:t>Improper</a:t>
            </a:r>
            <a:r>
              <a:rPr lang="cs-CZ" dirty="0" smtClean="0"/>
              <a:t> </a:t>
            </a:r>
            <a:r>
              <a:rPr lang="cs-CZ" dirty="0" err="1" smtClean="0"/>
              <a:t>attitudes</a:t>
            </a:r>
            <a:r>
              <a:rPr lang="cs-CZ" dirty="0" smtClean="0"/>
              <a:t> </a:t>
            </a:r>
            <a:r>
              <a:rPr lang="cs-CZ" dirty="0" err="1" smtClean="0"/>
              <a:t>toward</a:t>
            </a:r>
            <a:r>
              <a:rPr lang="cs-CZ" dirty="0" smtClean="0"/>
              <a:t> </a:t>
            </a:r>
            <a:r>
              <a:rPr lang="cs-CZ" dirty="0" err="1" smtClean="0"/>
              <a:t>guards</a:t>
            </a:r>
            <a:endParaRPr lang="cs-CZ" dirty="0" smtClean="0"/>
          </a:p>
          <a:p>
            <a:r>
              <a:rPr lang="cs-CZ" dirty="0" err="1" smtClean="0"/>
              <a:t>Push-ups</a:t>
            </a:r>
            <a:endParaRPr lang="cs-CZ" dirty="0" smtClean="0"/>
          </a:p>
          <a:p>
            <a:endParaRPr lang="cs-CZ" dirty="0"/>
          </a:p>
          <a:p>
            <a:r>
              <a:rPr lang="cs-CZ" sz="1000" dirty="0">
                <a:hlinkClick r:id="rId2"/>
              </a:rPr>
              <a:t>https://</a:t>
            </a:r>
            <a:r>
              <a:rPr lang="cs-CZ" sz="1000" dirty="0" smtClean="0">
                <a:hlinkClick r:id="rId2"/>
              </a:rPr>
              <a:t>www.youtube.com/watch?v=x3wxEmHqVCY</a:t>
            </a:r>
            <a:endParaRPr lang="cs-CZ" sz="1000" dirty="0" smtClean="0"/>
          </a:p>
          <a:p>
            <a:endParaRPr lang="cs-CZ"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946356"/>
            <a:ext cx="3096344" cy="414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781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80728"/>
            <a:ext cx="5554960" cy="5493224"/>
          </a:xfrm>
        </p:spPr>
        <p:txBody>
          <a:bodyPr/>
          <a:lstStyle/>
          <a:p>
            <a:r>
              <a:rPr lang="cs-CZ" dirty="0" err="1" smtClean="0"/>
              <a:t>Rebellion</a:t>
            </a:r>
            <a:r>
              <a:rPr lang="cs-CZ" dirty="0" smtClean="0"/>
              <a:t> on </a:t>
            </a:r>
            <a:r>
              <a:rPr lang="cs-CZ" dirty="0" err="1" smtClean="0"/>
              <a:t>day</a:t>
            </a:r>
            <a:r>
              <a:rPr lang="cs-CZ" dirty="0" smtClean="0"/>
              <a:t> II</a:t>
            </a:r>
          </a:p>
          <a:p>
            <a:r>
              <a:rPr lang="cs-CZ" sz="1200" dirty="0">
                <a:hlinkClick r:id="rId2"/>
              </a:rPr>
              <a:t>https://</a:t>
            </a:r>
            <a:r>
              <a:rPr lang="cs-CZ" sz="1200" dirty="0" smtClean="0">
                <a:hlinkClick r:id="rId2"/>
              </a:rPr>
              <a:t>www.youtube.com/watch?v=uTdttd7XTfQ</a:t>
            </a:r>
            <a:endParaRPr lang="cs-CZ" sz="1200" dirty="0" smtClean="0"/>
          </a:p>
          <a:p>
            <a:endParaRPr lang="cs-CZ" dirty="0" smtClean="0"/>
          </a:p>
          <a:p>
            <a:pPr marL="0" indent="0">
              <a:buNone/>
            </a:pPr>
            <a:r>
              <a:rPr lang="cs-CZ" b="1" dirty="0" err="1" smtClean="0"/>
              <a:t>Harrassment</a:t>
            </a:r>
            <a:r>
              <a:rPr lang="cs-CZ" b="1" dirty="0" smtClean="0"/>
              <a:t> </a:t>
            </a:r>
            <a:r>
              <a:rPr lang="cs-CZ" b="1" dirty="0" err="1" smtClean="0"/>
              <a:t>begins</a:t>
            </a:r>
            <a:r>
              <a:rPr lang="cs-CZ" b="1" dirty="0" smtClean="0"/>
              <a:t>:</a:t>
            </a:r>
          </a:p>
          <a:p>
            <a:r>
              <a:rPr lang="cs-CZ" dirty="0" err="1" smtClean="0"/>
              <a:t>Guards</a:t>
            </a:r>
            <a:r>
              <a:rPr lang="cs-CZ" dirty="0" smtClean="0"/>
              <a:t> </a:t>
            </a:r>
            <a:r>
              <a:rPr lang="cs-CZ" dirty="0" err="1" smtClean="0"/>
              <a:t>broken</a:t>
            </a:r>
            <a:r>
              <a:rPr lang="cs-CZ" dirty="0" smtClean="0"/>
              <a:t> </a:t>
            </a:r>
            <a:r>
              <a:rPr lang="cs-CZ" dirty="0" err="1" smtClean="0"/>
              <a:t>into</a:t>
            </a:r>
            <a:r>
              <a:rPr lang="cs-CZ" dirty="0" smtClean="0"/>
              <a:t> </a:t>
            </a:r>
            <a:r>
              <a:rPr lang="cs-CZ" dirty="0" err="1" smtClean="0"/>
              <a:t>cells</a:t>
            </a:r>
            <a:endParaRPr lang="cs-CZ" dirty="0" smtClean="0"/>
          </a:p>
          <a:p>
            <a:r>
              <a:rPr lang="cs-CZ" dirty="0" err="1" smtClean="0"/>
              <a:t>Stripped</a:t>
            </a:r>
            <a:r>
              <a:rPr lang="cs-CZ" dirty="0" smtClean="0"/>
              <a:t> </a:t>
            </a:r>
            <a:r>
              <a:rPr lang="cs-CZ" dirty="0" err="1" smtClean="0"/>
              <a:t>prisoners</a:t>
            </a:r>
            <a:r>
              <a:rPr lang="cs-CZ" dirty="0" smtClean="0"/>
              <a:t> </a:t>
            </a:r>
            <a:r>
              <a:rPr lang="cs-CZ" dirty="0" err="1" smtClean="0"/>
              <a:t>naked</a:t>
            </a:r>
            <a:endParaRPr lang="cs-CZ" dirty="0" smtClean="0"/>
          </a:p>
          <a:p>
            <a:r>
              <a:rPr lang="cs-CZ" dirty="0" err="1" smtClean="0"/>
              <a:t>Solitary</a:t>
            </a:r>
            <a:r>
              <a:rPr lang="cs-CZ" dirty="0" smtClean="0"/>
              <a:t> </a:t>
            </a:r>
            <a:r>
              <a:rPr lang="cs-CZ" dirty="0" err="1" smtClean="0"/>
              <a:t>confinement</a:t>
            </a:r>
            <a:r>
              <a:rPr lang="cs-CZ" dirty="0" smtClean="0"/>
              <a:t> </a:t>
            </a:r>
            <a:r>
              <a:rPr lang="cs-CZ" dirty="0" err="1" smtClean="0"/>
              <a:t>for</a:t>
            </a:r>
            <a:r>
              <a:rPr lang="cs-CZ" dirty="0" smtClean="0"/>
              <a:t> </a:t>
            </a:r>
            <a:r>
              <a:rPr lang="cs-CZ" dirty="0" err="1" smtClean="0"/>
              <a:t>leaders</a:t>
            </a:r>
            <a:endParaRPr lang="cs-CZ" dirty="0" smtClean="0"/>
          </a:p>
          <a:p>
            <a:r>
              <a:rPr lang="cs-CZ" dirty="0" err="1" smtClean="0"/>
              <a:t>Intimidation</a:t>
            </a:r>
            <a:endParaRPr lang="cs-CZ" dirty="0" smtClean="0"/>
          </a:p>
          <a:p>
            <a:r>
              <a:rPr lang="cs-CZ" dirty="0" err="1" smtClean="0"/>
              <a:t>Priviledged</a:t>
            </a:r>
            <a:r>
              <a:rPr lang="cs-CZ" dirty="0" smtClean="0"/>
              <a:t> </a:t>
            </a:r>
            <a:r>
              <a:rPr lang="cs-CZ" dirty="0" err="1" smtClean="0"/>
              <a:t>prisoners</a:t>
            </a:r>
            <a:r>
              <a:rPr lang="cs-CZ" dirty="0" smtClean="0"/>
              <a:t> (</a:t>
            </a:r>
            <a:r>
              <a:rPr lang="cs-CZ" dirty="0" err="1" smtClean="0"/>
              <a:t>special</a:t>
            </a:r>
            <a:r>
              <a:rPr lang="cs-CZ" dirty="0" smtClean="0"/>
              <a:t> </a:t>
            </a:r>
            <a:r>
              <a:rPr lang="cs-CZ" dirty="0" err="1" smtClean="0"/>
              <a:t>treatment</a:t>
            </a:r>
            <a:r>
              <a:rPr lang="cs-CZ" dirty="0" smtClean="0"/>
              <a:t>)</a:t>
            </a:r>
          </a:p>
          <a:p>
            <a:r>
              <a:rPr lang="cs-CZ" dirty="0" err="1" smtClean="0"/>
              <a:t>Breaking</a:t>
            </a:r>
            <a:r>
              <a:rPr lang="cs-CZ" dirty="0" smtClean="0"/>
              <a:t> </a:t>
            </a:r>
            <a:r>
              <a:rPr lang="cs-CZ" dirty="0" err="1" smtClean="0"/>
              <a:t>alliances</a:t>
            </a:r>
            <a:r>
              <a:rPr lang="cs-CZ" dirty="0" smtClean="0"/>
              <a:t>, </a:t>
            </a:r>
            <a:r>
              <a:rPr lang="cs-CZ" dirty="0" err="1" smtClean="0"/>
              <a:t>causing</a:t>
            </a:r>
            <a:r>
              <a:rPr lang="cs-CZ" dirty="0" smtClean="0"/>
              <a:t> </a:t>
            </a:r>
            <a:r>
              <a:rPr lang="cs-CZ" dirty="0" err="1" smtClean="0"/>
              <a:t>distrust</a:t>
            </a:r>
            <a:endParaRPr lang="cs-CZ"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908720"/>
            <a:ext cx="230425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284984"/>
            <a:ext cx="230425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4692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80728"/>
            <a:ext cx="7467600" cy="5493224"/>
          </a:xfrm>
        </p:spPr>
        <p:txBody>
          <a:bodyPr/>
          <a:lstStyle/>
          <a:p>
            <a:pPr marL="0" indent="0">
              <a:buNone/>
            </a:pPr>
            <a:r>
              <a:rPr lang="cs-CZ" b="1" dirty="0" smtClean="0"/>
              <a:t>36 </a:t>
            </a:r>
            <a:r>
              <a:rPr lang="cs-CZ" b="1" dirty="0" err="1" smtClean="0"/>
              <a:t>hours</a:t>
            </a:r>
            <a:r>
              <a:rPr lang="cs-CZ" b="1" dirty="0" smtClean="0"/>
              <a:t> </a:t>
            </a:r>
            <a:r>
              <a:rPr lang="cs-CZ" b="1" dirty="0" err="1" smtClean="0"/>
              <a:t>from</a:t>
            </a:r>
            <a:r>
              <a:rPr lang="cs-CZ" b="1" dirty="0" smtClean="0"/>
              <a:t> </a:t>
            </a:r>
            <a:r>
              <a:rPr lang="cs-CZ" b="1" dirty="0" err="1" smtClean="0"/>
              <a:t>the</a:t>
            </a:r>
            <a:r>
              <a:rPr lang="cs-CZ" b="1" dirty="0" smtClean="0"/>
              <a:t> start:</a:t>
            </a:r>
          </a:p>
          <a:p>
            <a:r>
              <a:rPr lang="cs-CZ" dirty="0" smtClean="0"/>
              <a:t>P</a:t>
            </a:r>
            <a:r>
              <a:rPr lang="en-US" dirty="0" err="1" smtClean="0"/>
              <a:t>risoner</a:t>
            </a:r>
            <a:r>
              <a:rPr lang="en-US" dirty="0" smtClean="0"/>
              <a:t> </a:t>
            </a:r>
            <a:r>
              <a:rPr lang="en-US" dirty="0"/>
              <a:t>#</a:t>
            </a:r>
            <a:r>
              <a:rPr lang="en-US" dirty="0" smtClean="0"/>
              <a:t>8612</a:t>
            </a:r>
            <a:r>
              <a:rPr lang="cs-CZ" dirty="0" smtClean="0"/>
              <a:t>: </a:t>
            </a:r>
            <a:r>
              <a:rPr lang="en-US" dirty="0" smtClean="0"/>
              <a:t>acute </a:t>
            </a:r>
            <a:r>
              <a:rPr lang="en-US" dirty="0"/>
              <a:t>emotional disturbance, disorganized thinking, uncontrollable crying, and rage</a:t>
            </a:r>
            <a:r>
              <a:rPr lang="en-US" dirty="0" smtClean="0"/>
              <a:t>.</a:t>
            </a:r>
            <a:endParaRPr lang="cs-CZ" dirty="0" smtClean="0"/>
          </a:p>
          <a:p>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80928"/>
            <a:ext cx="334128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868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80728"/>
            <a:ext cx="7467600" cy="5493224"/>
          </a:xfrm>
        </p:spPr>
        <p:txBody>
          <a:bodyPr/>
          <a:lstStyle/>
          <a:p>
            <a:pPr marL="0" indent="0">
              <a:buNone/>
            </a:pPr>
            <a:r>
              <a:rPr lang="cs-CZ" dirty="0" err="1" smtClean="0"/>
              <a:t>Conclusions</a:t>
            </a:r>
            <a:r>
              <a:rPr lang="cs-CZ" dirty="0" smtClean="0"/>
              <a:t>:</a:t>
            </a:r>
          </a:p>
          <a:p>
            <a:r>
              <a:rPr lang="cs-CZ" b="1" dirty="0" smtClean="0"/>
              <a:t>3 </a:t>
            </a:r>
            <a:r>
              <a:rPr lang="cs-CZ" b="1" dirty="0" err="1" smtClean="0"/>
              <a:t>types</a:t>
            </a:r>
            <a:r>
              <a:rPr lang="cs-CZ" b="1" dirty="0" smtClean="0"/>
              <a:t> </a:t>
            </a:r>
            <a:r>
              <a:rPr lang="cs-CZ" b="1" dirty="0" err="1" smtClean="0"/>
              <a:t>of</a:t>
            </a:r>
            <a:r>
              <a:rPr lang="cs-CZ" b="1" dirty="0" smtClean="0"/>
              <a:t> </a:t>
            </a:r>
            <a:r>
              <a:rPr lang="cs-CZ" b="1" dirty="0" err="1" smtClean="0"/>
              <a:t>guards</a:t>
            </a:r>
            <a:r>
              <a:rPr lang="cs-CZ" dirty="0" smtClean="0"/>
              <a:t>:</a:t>
            </a:r>
          </a:p>
          <a:p>
            <a:pPr lvl="1"/>
            <a:r>
              <a:rPr lang="cs-CZ" dirty="0" err="1" smtClean="0"/>
              <a:t>Tough</a:t>
            </a:r>
            <a:r>
              <a:rPr lang="cs-CZ" dirty="0" smtClean="0"/>
              <a:t> and fair </a:t>
            </a:r>
            <a:r>
              <a:rPr lang="cs-CZ" dirty="0" err="1" smtClean="0"/>
              <a:t>following</a:t>
            </a:r>
            <a:r>
              <a:rPr lang="cs-CZ" dirty="0" smtClean="0"/>
              <a:t> </a:t>
            </a:r>
            <a:r>
              <a:rPr lang="cs-CZ" dirty="0" err="1" smtClean="0"/>
              <a:t>prison</a:t>
            </a:r>
            <a:r>
              <a:rPr lang="cs-CZ" dirty="0" smtClean="0"/>
              <a:t> </a:t>
            </a:r>
            <a:r>
              <a:rPr lang="cs-CZ" dirty="0" err="1" smtClean="0"/>
              <a:t>rules</a:t>
            </a:r>
            <a:endParaRPr lang="cs-CZ" dirty="0" smtClean="0"/>
          </a:p>
          <a:p>
            <a:pPr lvl="1"/>
            <a:r>
              <a:rPr lang="cs-CZ" dirty="0" err="1" smtClean="0"/>
              <a:t>Good</a:t>
            </a:r>
            <a:r>
              <a:rPr lang="cs-CZ" dirty="0" smtClean="0"/>
              <a:t> </a:t>
            </a:r>
            <a:r>
              <a:rPr lang="cs-CZ" dirty="0" err="1" smtClean="0"/>
              <a:t>guys</a:t>
            </a:r>
            <a:r>
              <a:rPr lang="cs-CZ" dirty="0" smtClean="0"/>
              <a:t>: </a:t>
            </a:r>
            <a:r>
              <a:rPr lang="cs-CZ" dirty="0" err="1" smtClean="0"/>
              <a:t>favors</a:t>
            </a:r>
            <a:r>
              <a:rPr lang="cs-CZ" dirty="0" smtClean="0"/>
              <a:t>, no </a:t>
            </a:r>
            <a:r>
              <a:rPr lang="cs-CZ" dirty="0" err="1" smtClean="0"/>
              <a:t>punishment</a:t>
            </a:r>
            <a:endParaRPr lang="cs-CZ" dirty="0" smtClean="0"/>
          </a:p>
          <a:p>
            <a:pPr lvl="1"/>
            <a:r>
              <a:rPr lang="cs-CZ" dirty="0" err="1" smtClean="0"/>
              <a:t>Hostile</a:t>
            </a:r>
            <a:r>
              <a:rPr lang="cs-CZ" dirty="0" smtClean="0"/>
              <a:t>, </a:t>
            </a:r>
            <a:r>
              <a:rPr lang="cs-CZ" dirty="0" err="1" smtClean="0"/>
              <a:t>enjoying</a:t>
            </a:r>
            <a:r>
              <a:rPr lang="cs-CZ" dirty="0" smtClean="0"/>
              <a:t> </a:t>
            </a:r>
            <a:r>
              <a:rPr lang="cs-CZ" dirty="0" err="1" smtClean="0"/>
              <a:t>power</a:t>
            </a:r>
            <a:endParaRPr lang="cs-CZ" dirty="0" smtClean="0"/>
          </a:p>
          <a:p>
            <a:pPr lvl="1"/>
            <a:r>
              <a:rPr lang="cs-CZ" dirty="0" smtClean="0"/>
              <a:t>No personality </a:t>
            </a:r>
            <a:r>
              <a:rPr lang="cs-CZ" dirty="0" err="1" smtClean="0"/>
              <a:t>assessment</a:t>
            </a:r>
            <a:r>
              <a:rPr lang="cs-CZ" dirty="0" smtClean="0"/>
              <a:t> </a:t>
            </a:r>
            <a:r>
              <a:rPr lang="cs-CZ" dirty="0" err="1" smtClean="0"/>
              <a:t>discovered</a:t>
            </a:r>
            <a:r>
              <a:rPr lang="cs-CZ" dirty="0" smtClean="0"/>
              <a:t> </a:t>
            </a:r>
            <a:r>
              <a:rPr lang="cs-CZ" dirty="0" err="1" smtClean="0"/>
              <a:t>it</a:t>
            </a:r>
            <a:endParaRPr lang="cs-CZ" dirty="0" smtClean="0"/>
          </a:p>
          <a:p>
            <a:r>
              <a:rPr lang="cs-CZ" b="1" dirty="0" err="1" smtClean="0"/>
              <a:t>Prisoners</a:t>
            </a:r>
            <a:r>
              <a:rPr lang="cs-CZ" b="1" dirty="0" smtClean="0"/>
              <a:t> </a:t>
            </a:r>
            <a:r>
              <a:rPr lang="cs-CZ" b="1" dirty="0" err="1" smtClean="0"/>
              <a:t>coping</a:t>
            </a:r>
            <a:r>
              <a:rPr lang="cs-CZ" b="1" dirty="0" smtClean="0"/>
              <a:t> </a:t>
            </a:r>
            <a:r>
              <a:rPr lang="cs-CZ" b="1" dirty="0" err="1" smtClean="0"/>
              <a:t>styles</a:t>
            </a:r>
            <a:r>
              <a:rPr lang="cs-CZ" dirty="0" smtClean="0"/>
              <a:t>:</a:t>
            </a:r>
          </a:p>
          <a:p>
            <a:pPr lvl="1"/>
            <a:r>
              <a:rPr lang="cs-CZ" dirty="0" err="1" smtClean="0"/>
              <a:t>Rebelling</a:t>
            </a:r>
            <a:endParaRPr lang="cs-CZ" dirty="0" smtClean="0"/>
          </a:p>
          <a:p>
            <a:pPr lvl="1"/>
            <a:r>
              <a:rPr lang="cs-CZ" dirty="0" err="1" smtClean="0"/>
              <a:t>Breaking</a:t>
            </a:r>
            <a:r>
              <a:rPr lang="cs-CZ" dirty="0" smtClean="0"/>
              <a:t> </a:t>
            </a:r>
            <a:r>
              <a:rPr lang="cs-CZ" dirty="0" err="1" smtClean="0"/>
              <a:t>down</a:t>
            </a:r>
            <a:r>
              <a:rPr lang="cs-CZ" dirty="0" smtClean="0"/>
              <a:t> </a:t>
            </a:r>
            <a:r>
              <a:rPr lang="cs-CZ" dirty="0" err="1" smtClean="0"/>
              <a:t>emotionally</a:t>
            </a:r>
            <a:endParaRPr lang="cs-CZ" dirty="0" smtClean="0"/>
          </a:p>
          <a:p>
            <a:pPr lvl="1"/>
            <a:r>
              <a:rPr lang="cs-CZ" dirty="0" err="1" smtClean="0"/>
              <a:t>Good</a:t>
            </a:r>
            <a:r>
              <a:rPr lang="cs-CZ" dirty="0" smtClean="0"/>
              <a:t> </a:t>
            </a:r>
            <a:r>
              <a:rPr lang="cs-CZ" dirty="0" err="1" smtClean="0"/>
              <a:t>prisoners</a:t>
            </a:r>
            <a:endParaRPr lang="cs-CZ" dirty="0" smtClean="0"/>
          </a:p>
          <a:p>
            <a:r>
              <a:rPr lang="cs-CZ" dirty="0" err="1" smtClean="0"/>
              <a:t>Disintegration</a:t>
            </a:r>
            <a:r>
              <a:rPr lang="cs-CZ" dirty="0" smtClean="0"/>
              <a:t> </a:t>
            </a:r>
            <a:r>
              <a:rPr lang="cs-CZ" dirty="0" err="1" smtClean="0"/>
              <a:t>of</a:t>
            </a:r>
            <a:r>
              <a:rPr lang="cs-CZ" dirty="0" smtClean="0"/>
              <a:t> </a:t>
            </a:r>
            <a:r>
              <a:rPr lang="cs-CZ" dirty="0" err="1" smtClean="0"/>
              <a:t>prisoners</a:t>
            </a:r>
            <a:r>
              <a:rPr lang="cs-CZ" dirty="0" smtClean="0"/>
              <a:t> </a:t>
            </a:r>
            <a:r>
              <a:rPr lang="cs-CZ" dirty="0" err="1" smtClean="0"/>
              <a:t>at</a:t>
            </a:r>
            <a:r>
              <a:rPr lang="cs-CZ" dirty="0" smtClean="0"/>
              <a:t> </a:t>
            </a:r>
            <a:r>
              <a:rPr lang="cs-CZ" dirty="0" err="1" smtClean="0"/>
              <a:t>both</a:t>
            </a:r>
            <a:r>
              <a:rPr lang="cs-CZ" dirty="0" smtClean="0"/>
              <a:t> </a:t>
            </a:r>
            <a:r>
              <a:rPr lang="cs-CZ" dirty="0" err="1" smtClean="0"/>
              <a:t>group</a:t>
            </a:r>
            <a:r>
              <a:rPr lang="cs-CZ" dirty="0" smtClean="0"/>
              <a:t> and </a:t>
            </a:r>
            <a:r>
              <a:rPr lang="cs-CZ" dirty="0" err="1" smtClean="0"/>
              <a:t>individual</a:t>
            </a:r>
            <a:r>
              <a:rPr lang="cs-CZ" dirty="0" smtClean="0"/>
              <a:t> </a:t>
            </a:r>
            <a:r>
              <a:rPr lang="cs-CZ" dirty="0" err="1" smtClean="0"/>
              <a:t>level</a:t>
            </a:r>
            <a:endParaRPr lang="cs-CZ" dirty="0" smtClean="0"/>
          </a:p>
          <a:p>
            <a:r>
              <a:rPr lang="cs-CZ" dirty="0" err="1" smtClean="0"/>
              <a:t>Rebels</a:t>
            </a:r>
            <a:r>
              <a:rPr lang="cs-CZ" dirty="0" smtClean="0"/>
              <a:t> </a:t>
            </a:r>
            <a:r>
              <a:rPr lang="cs-CZ" dirty="0" err="1" smtClean="0"/>
              <a:t>seen</a:t>
            </a:r>
            <a:r>
              <a:rPr lang="cs-CZ" dirty="0" smtClean="0"/>
              <a:t> as </a:t>
            </a:r>
            <a:r>
              <a:rPr lang="cs-CZ" dirty="0" err="1" smtClean="0"/>
              <a:t>trouble</a:t>
            </a:r>
            <a:r>
              <a:rPr lang="cs-CZ" dirty="0" smtClean="0"/>
              <a:t> </a:t>
            </a:r>
            <a:r>
              <a:rPr lang="cs-CZ" dirty="0" err="1" smtClean="0"/>
              <a:t>makers</a:t>
            </a:r>
            <a:endParaRPr lang="cs-CZ" dirty="0"/>
          </a:p>
        </p:txBody>
      </p:sp>
    </p:spTree>
    <p:extLst>
      <p:ext uri="{BB962C8B-B14F-4D97-AF65-F5344CB8AC3E}">
        <p14:creationId xmlns:p14="http://schemas.microsoft.com/office/powerpoint/2010/main" val="909378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80728"/>
            <a:ext cx="7467600" cy="5493224"/>
          </a:xfrm>
        </p:spPr>
        <p:txBody>
          <a:bodyPr>
            <a:normAutofit/>
          </a:bodyPr>
          <a:lstStyle/>
          <a:p>
            <a:r>
              <a:rPr lang="cs-CZ" dirty="0" err="1" smtClean="0"/>
              <a:t>Prisoner</a:t>
            </a:r>
            <a:r>
              <a:rPr lang="cs-CZ" dirty="0" smtClean="0"/>
              <a:t> </a:t>
            </a:r>
            <a:r>
              <a:rPr lang="cs-CZ" dirty="0"/>
              <a:t>#</a:t>
            </a:r>
            <a:r>
              <a:rPr lang="cs-CZ" dirty="0" smtClean="0"/>
              <a:t>416:</a:t>
            </a:r>
          </a:p>
          <a:p>
            <a:pPr algn="just"/>
            <a:r>
              <a:rPr lang="en-US" i="1" dirty="0"/>
              <a:t>"I began to feel that I was losing my identity, that the person that I called Clay, the person who put me in this place, the person who volunteered to go into this prison -- because it was a prison to me; it still is a prison to me. I don't regard it as an experiment or a simulation because it was a prison run by psychologists instead of run by the state. I began to feel that that identity, the person that I was that had decided to go to prison was distant from me -- was remote until finally I wasn't that, I was 416. I was really my number</a:t>
            </a:r>
            <a:r>
              <a:rPr lang="en-US" i="1" dirty="0" smtClean="0"/>
              <a:t>.„</a:t>
            </a:r>
            <a:endParaRPr lang="cs-CZ" i="1" dirty="0" smtClean="0"/>
          </a:p>
          <a:p>
            <a:r>
              <a:rPr lang="cs-CZ" dirty="0" err="1" smtClean="0"/>
              <a:t>Prison</a:t>
            </a:r>
            <a:r>
              <a:rPr lang="cs-CZ" dirty="0"/>
              <a:t> </a:t>
            </a:r>
            <a:r>
              <a:rPr lang="cs-CZ" dirty="0" err="1" smtClean="0"/>
              <a:t>guard</a:t>
            </a:r>
            <a:r>
              <a:rPr lang="cs-CZ" dirty="0"/>
              <a:t>: </a:t>
            </a:r>
            <a:r>
              <a:rPr lang="cs-CZ" sz="1600" dirty="0">
                <a:hlinkClick r:id="rId2"/>
              </a:rPr>
              <a:t>https://</a:t>
            </a:r>
            <a:r>
              <a:rPr lang="cs-CZ" sz="1600" dirty="0" smtClean="0">
                <a:hlinkClick r:id="rId2"/>
              </a:rPr>
              <a:t>www.youtube.com/watch?v=fQnOkmvigi0#t=15</a:t>
            </a:r>
            <a:endParaRPr lang="cs-CZ" sz="1600" dirty="0" smtClean="0"/>
          </a:p>
          <a:p>
            <a:pPr algn="just"/>
            <a:endParaRPr lang="cs-CZ" dirty="0"/>
          </a:p>
        </p:txBody>
      </p:sp>
    </p:spTree>
    <p:extLst>
      <p:ext uri="{BB962C8B-B14F-4D97-AF65-F5344CB8AC3E}">
        <p14:creationId xmlns:p14="http://schemas.microsoft.com/office/powerpoint/2010/main" val="8112529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562074"/>
          </a:xfrm>
        </p:spPr>
        <p:txBody>
          <a:bodyPr/>
          <a:lstStyle/>
          <a:p>
            <a:r>
              <a:rPr lang="cs-CZ" dirty="0" err="1"/>
              <a:t>Stanford</a:t>
            </a:r>
            <a:r>
              <a:rPr lang="cs-CZ" dirty="0"/>
              <a:t> </a:t>
            </a:r>
            <a:r>
              <a:rPr lang="cs-CZ" dirty="0" err="1"/>
              <a:t>prison</a:t>
            </a:r>
            <a:r>
              <a:rPr lang="cs-CZ" dirty="0"/>
              <a:t> experiment</a:t>
            </a:r>
          </a:p>
        </p:txBody>
      </p:sp>
      <p:sp>
        <p:nvSpPr>
          <p:cNvPr id="3" name="Zástupný symbol pro obsah 2"/>
          <p:cNvSpPr>
            <a:spLocks noGrp="1"/>
          </p:cNvSpPr>
          <p:nvPr>
            <p:ph sz="quarter" idx="1"/>
          </p:nvPr>
        </p:nvSpPr>
        <p:spPr>
          <a:xfrm>
            <a:off x="457200" y="980728"/>
            <a:ext cx="7467600" cy="5493224"/>
          </a:xfrm>
        </p:spPr>
        <p:txBody>
          <a:bodyPr/>
          <a:lstStyle/>
          <a:p>
            <a:r>
              <a:rPr lang="cs-CZ" dirty="0" err="1" smtClean="0"/>
              <a:t>Discussion</a:t>
            </a:r>
            <a:r>
              <a:rPr lang="cs-CZ" dirty="0" smtClean="0"/>
              <a:t>: </a:t>
            </a:r>
            <a:r>
              <a:rPr lang="cs-CZ" dirty="0" err="1" smtClean="0"/>
              <a:t>prison</a:t>
            </a:r>
            <a:r>
              <a:rPr lang="cs-CZ" dirty="0" smtClean="0"/>
              <a:t> </a:t>
            </a:r>
            <a:r>
              <a:rPr lang="cs-CZ" dirty="0" err="1" smtClean="0"/>
              <a:t>system</a:t>
            </a:r>
            <a:endParaRPr lang="cs-CZ" dirty="0" smtClean="0"/>
          </a:p>
          <a:p>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72816"/>
            <a:ext cx="4464496" cy="4484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763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068960"/>
            <a:ext cx="7467600" cy="1143000"/>
          </a:xfrm>
        </p:spPr>
        <p:txBody>
          <a:bodyPr/>
          <a:lstStyle/>
          <a:p>
            <a:pPr algn="ctr"/>
            <a:r>
              <a:rPr lang="cs-CZ" dirty="0" err="1" smtClean="0"/>
              <a:t>Thank</a:t>
            </a:r>
            <a:r>
              <a:rPr lang="cs-CZ" dirty="0" smtClean="0"/>
              <a:t> </a:t>
            </a:r>
            <a:r>
              <a:rPr lang="cs-CZ" dirty="0" err="1" smtClean="0"/>
              <a:t>You</a:t>
            </a:r>
            <a:r>
              <a:rPr lang="cs-CZ" dirty="0" smtClean="0"/>
              <a:t>!</a:t>
            </a:r>
            <a:endParaRPr lang="cs-CZ" dirty="0"/>
          </a:p>
        </p:txBody>
      </p:sp>
    </p:spTree>
    <p:extLst>
      <p:ext uri="{BB962C8B-B14F-4D97-AF65-F5344CB8AC3E}">
        <p14:creationId xmlns:p14="http://schemas.microsoft.com/office/powerpoint/2010/main" val="1570002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noGrp="1"/>
          </p:cNvSpPr>
          <p:nvPr>
            <p:ph type="title" idx="4294967295"/>
          </p:nvPr>
        </p:nvSpPr>
        <p:spPr>
          <a:xfrm>
            <a:off x="330215" y="188640"/>
            <a:ext cx="7772400" cy="1115032"/>
          </a:xfrm>
        </p:spPr>
        <p:txBody>
          <a:bodyPr>
            <a:normAutofit/>
          </a:bodyPr>
          <a:lstStyle/>
          <a:p>
            <a:pPr lvl="0"/>
            <a:r>
              <a:rPr lang="en-AU" sz="3200" dirty="0"/>
              <a:t>History &amp; </a:t>
            </a:r>
            <a:r>
              <a:rPr lang="en-AU" sz="3200" dirty="0" smtClean="0"/>
              <a:t>Research</a:t>
            </a:r>
            <a:r>
              <a:rPr lang="cs-CZ" sz="3200" dirty="0" smtClean="0"/>
              <a:t> </a:t>
            </a:r>
            <a:r>
              <a:rPr lang="en-AU" sz="3200" dirty="0" smtClean="0"/>
              <a:t>in</a:t>
            </a:r>
            <a:r>
              <a:rPr lang="cs-CZ" sz="3200" dirty="0"/>
              <a:t> </a:t>
            </a:r>
            <a:r>
              <a:rPr lang="en-AU" sz="3200" dirty="0" smtClean="0"/>
              <a:t>Social </a:t>
            </a:r>
            <a:r>
              <a:rPr lang="en-AU" sz="3200" dirty="0"/>
              <a:t>Psychology</a:t>
            </a:r>
          </a:p>
        </p:txBody>
      </p:sp>
      <p:pic>
        <p:nvPicPr>
          <p:cNvPr id="3" name="Obrázek 2"/>
          <p:cNvPicPr>
            <a:picLocks noChangeAspect="1"/>
          </p:cNvPicPr>
          <p:nvPr/>
        </p:nvPicPr>
        <p:blipFill>
          <a:blip r:embed="rId3">
            <a:lum/>
            <a:alphaModFix/>
          </a:blip>
          <a:srcRect/>
          <a:stretch>
            <a:fillRect/>
          </a:stretch>
        </p:blipFill>
        <p:spPr>
          <a:xfrm>
            <a:off x="179512" y="3284984"/>
            <a:ext cx="8640000" cy="2160000"/>
          </a:xfrm>
          <a:prstGeom prst="rect">
            <a:avLst/>
          </a:prstGeom>
          <a:noFill/>
          <a:ln>
            <a:noFill/>
          </a:ln>
        </p:spPr>
      </p:pic>
    </p:spTree>
    <p:extLst>
      <p:ext uri="{BB962C8B-B14F-4D97-AF65-F5344CB8AC3E}">
        <p14:creationId xmlns:p14="http://schemas.microsoft.com/office/powerpoint/2010/main" val="117186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23564" y="135901"/>
            <a:ext cx="7467600" cy="652934"/>
          </a:xfrm>
        </p:spPr>
        <p:txBody>
          <a:bodyPr>
            <a:normAutofit fontScale="90000"/>
          </a:bodyPr>
          <a:lstStyle/>
          <a:p>
            <a:pPr eaLnBrk="1" hangingPunct="1"/>
            <a:r>
              <a:rPr lang="cs-CZ" sz="4000" dirty="0" err="1" smtClean="0"/>
              <a:t>History</a:t>
            </a:r>
            <a:endParaRPr lang="cs-CZ" sz="4000" dirty="0" smtClean="0"/>
          </a:p>
        </p:txBody>
      </p:sp>
      <p:sp>
        <p:nvSpPr>
          <p:cNvPr id="17411" name="Rectangle 3"/>
          <p:cNvSpPr>
            <a:spLocks noGrp="1" noChangeArrowheads="1"/>
          </p:cNvSpPr>
          <p:nvPr>
            <p:ph type="body" idx="1"/>
          </p:nvPr>
        </p:nvSpPr>
        <p:spPr>
          <a:xfrm>
            <a:off x="457200" y="980728"/>
            <a:ext cx="7643192" cy="5493224"/>
          </a:xfrm>
        </p:spPr>
        <p:txBody>
          <a:bodyPr>
            <a:normAutofit/>
          </a:bodyPr>
          <a:lstStyle/>
          <a:p>
            <a:pPr marL="0" indent="0" eaLnBrk="1" hangingPunct="1">
              <a:buNone/>
            </a:pPr>
            <a:r>
              <a:rPr lang="en-US" sz="2800" b="1" dirty="0" smtClean="0"/>
              <a:t>Psychology of nations</a:t>
            </a:r>
            <a:r>
              <a:rPr lang="cs-CZ" sz="2800" b="1" dirty="0" smtClean="0"/>
              <a:t> (</a:t>
            </a:r>
            <a:r>
              <a:rPr lang="cs-CZ" sz="2800" b="1" dirty="0" err="1" smtClean="0"/>
              <a:t>Volkerpsychologie</a:t>
            </a:r>
            <a:r>
              <a:rPr lang="cs-CZ" sz="2800" b="1" dirty="0" smtClean="0"/>
              <a:t>)</a:t>
            </a:r>
            <a:endParaRPr lang="en-US" sz="2800" b="1" dirty="0" smtClean="0"/>
          </a:p>
          <a:p>
            <a:r>
              <a:rPr lang="en-US" sz="2800" dirty="0"/>
              <a:t>W. </a:t>
            </a:r>
            <a:r>
              <a:rPr lang="en-US" sz="2800" dirty="0" smtClean="0"/>
              <a:t>Wundt</a:t>
            </a:r>
            <a:r>
              <a:rPr lang="cs-CZ" sz="2800" dirty="0" smtClean="0"/>
              <a:t> (</a:t>
            </a:r>
            <a:r>
              <a:rPr lang="en-US" sz="2800" dirty="0" smtClean="0"/>
              <a:t>1860,Germany</a:t>
            </a:r>
            <a:r>
              <a:rPr lang="cs-CZ" sz="2800" dirty="0" smtClean="0"/>
              <a:t>)</a:t>
            </a:r>
            <a:endParaRPr lang="en-US" sz="2800" dirty="0" smtClean="0"/>
          </a:p>
          <a:p>
            <a:pPr lvl="1"/>
            <a:r>
              <a:rPr lang="en-US" sz="2400" dirty="0" smtClean="0"/>
              <a:t>‘… </a:t>
            </a:r>
            <a:r>
              <a:rPr lang="en-US" sz="2400" dirty="0"/>
              <a:t>psychological exploration the basis of the </a:t>
            </a:r>
            <a:r>
              <a:rPr lang="en-US" sz="2400" b="1" dirty="0"/>
              <a:t>soul of the nations </a:t>
            </a:r>
            <a:r>
              <a:rPr lang="en-US" sz="2400" dirty="0"/>
              <a:t>and its influencing and uncovering the mental processes</a:t>
            </a:r>
            <a:r>
              <a:rPr lang="en-US" sz="2400" dirty="0" smtClean="0"/>
              <a:t>…’</a:t>
            </a:r>
            <a:endParaRPr lang="cs-CZ" sz="2400" dirty="0" smtClean="0"/>
          </a:p>
          <a:p>
            <a:pPr lvl="1"/>
            <a:r>
              <a:rPr lang="cs-CZ" sz="2400" dirty="0" err="1" smtClean="0"/>
              <a:t>Assumption</a:t>
            </a:r>
            <a:r>
              <a:rPr lang="cs-CZ" sz="2400" dirty="0" smtClean="0"/>
              <a:t>: </a:t>
            </a:r>
            <a:r>
              <a:rPr lang="cs-CZ" sz="2400" dirty="0" err="1" smtClean="0"/>
              <a:t>Nation</a:t>
            </a:r>
            <a:r>
              <a:rPr lang="cs-CZ" sz="2400" dirty="0" smtClean="0"/>
              <a:t> </a:t>
            </a:r>
            <a:r>
              <a:rPr lang="cs-CZ" sz="2400" dirty="0" err="1" smtClean="0"/>
              <a:t>is</a:t>
            </a:r>
            <a:r>
              <a:rPr lang="cs-CZ" sz="2400" dirty="0" smtClean="0"/>
              <a:t> </a:t>
            </a:r>
            <a:r>
              <a:rPr lang="cs-CZ" sz="2400" dirty="0" err="1" smtClean="0"/>
              <a:t>the</a:t>
            </a:r>
            <a:r>
              <a:rPr lang="cs-CZ" sz="2400" dirty="0" smtClean="0"/>
              <a:t> natural </a:t>
            </a:r>
            <a:r>
              <a:rPr lang="cs-CZ" sz="2400" dirty="0" err="1" smtClean="0"/>
              <a:t>form</a:t>
            </a:r>
            <a:r>
              <a:rPr lang="cs-CZ" sz="2400" dirty="0" smtClean="0"/>
              <a:t> </a:t>
            </a:r>
            <a:r>
              <a:rPr lang="cs-CZ" sz="2400" dirty="0" err="1" smtClean="0"/>
              <a:t>of</a:t>
            </a:r>
            <a:r>
              <a:rPr lang="cs-CZ" sz="2400" dirty="0" smtClean="0"/>
              <a:t> </a:t>
            </a:r>
            <a:r>
              <a:rPr lang="cs-CZ" sz="2400" dirty="0" err="1" smtClean="0"/>
              <a:t>human</a:t>
            </a:r>
            <a:r>
              <a:rPr lang="cs-CZ" sz="2400" dirty="0" smtClean="0"/>
              <a:t> </a:t>
            </a:r>
            <a:r>
              <a:rPr lang="cs-CZ" sz="2400" dirty="0" smtClean="0"/>
              <a:t>society</a:t>
            </a:r>
            <a:endParaRPr lang="en-US" sz="2400" dirty="0"/>
          </a:p>
        </p:txBody>
      </p:sp>
      <p:pic>
        <p:nvPicPr>
          <p:cNvPr id="17412" name="Picture 2" descr="wilhelm wun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16632"/>
            <a:ext cx="1680914" cy="211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157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1520" y="116632"/>
            <a:ext cx="7467600" cy="652934"/>
          </a:xfrm>
        </p:spPr>
        <p:txBody>
          <a:bodyPr>
            <a:normAutofit fontScale="90000"/>
          </a:bodyPr>
          <a:lstStyle/>
          <a:p>
            <a:pPr eaLnBrk="1" hangingPunct="1"/>
            <a:r>
              <a:rPr lang="cs-CZ" sz="4000" dirty="0" err="1" smtClean="0"/>
              <a:t>History</a:t>
            </a:r>
            <a:endParaRPr lang="cs-CZ" sz="4000" dirty="0" smtClean="0"/>
          </a:p>
        </p:txBody>
      </p:sp>
      <p:sp>
        <p:nvSpPr>
          <p:cNvPr id="18435" name="Rectangle 3"/>
          <p:cNvSpPr>
            <a:spLocks noGrp="1" noChangeArrowheads="1"/>
          </p:cNvSpPr>
          <p:nvPr>
            <p:ph type="body" idx="1"/>
          </p:nvPr>
        </p:nvSpPr>
        <p:spPr>
          <a:xfrm>
            <a:off x="457200" y="764704"/>
            <a:ext cx="7467600" cy="5709248"/>
          </a:xfrm>
        </p:spPr>
        <p:txBody>
          <a:bodyPr/>
          <a:lstStyle/>
          <a:p>
            <a:pPr marL="0" indent="0" eaLnBrk="1" hangingPunct="1">
              <a:buNone/>
            </a:pPr>
            <a:r>
              <a:rPr lang="en-US" sz="2800" b="1" dirty="0" smtClean="0"/>
              <a:t>Psychology of the crowd</a:t>
            </a:r>
          </a:p>
          <a:p>
            <a:pPr marL="624840" indent="-533400"/>
            <a:r>
              <a:rPr lang="en-US" dirty="0" smtClean="0"/>
              <a:t>Le Bon </a:t>
            </a:r>
            <a:r>
              <a:rPr lang="cs-CZ" dirty="0" smtClean="0"/>
              <a:t>(1895, France)</a:t>
            </a:r>
          </a:p>
          <a:p>
            <a:pPr marL="624840" indent="-533400"/>
            <a:r>
              <a:rPr lang="cs-CZ" b="1" dirty="0" err="1" smtClean="0"/>
              <a:t>Grounds</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theory</a:t>
            </a:r>
            <a:r>
              <a:rPr lang="cs-CZ" b="1" dirty="0" smtClean="0"/>
              <a:t>:</a:t>
            </a:r>
          </a:p>
          <a:p>
            <a:pPr marL="624840" indent="-533400">
              <a:buFont typeface="+mj-lt"/>
              <a:buAutoNum type="arabicPeriod"/>
            </a:pPr>
            <a:r>
              <a:rPr lang="cs-CZ" dirty="0" err="1" smtClean="0"/>
              <a:t>Concept</a:t>
            </a:r>
            <a:r>
              <a:rPr lang="cs-CZ" dirty="0" smtClean="0"/>
              <a:t> </a:t>
            </a:r>
            <a:r>
              <a:rPr lang="cs-CZ" dirty="0" err="1" smtClean="0"/>
              <a:t>of</a:t>
            </a:r>
            <a:r>
              <a:rPr lang="cs-CZ" dirty="0" smtClean="0"/>
              <a:t> </a:t>
            </a:r>
            <a:r>
              <a:rPr lang="cs-CZ" dirty="0" err="1" smtClean="0"/>
              <a:t>the</a:t>
            </a:r>
            <a:r>
              <a:rPr lang="cs-CZ" dirty="0" smtClean="0"/>
              <a:t> </a:t>
            </a:r>
            <a:r>
              <a:rPr lang="cs-CZ" dirty="0" err="1" smtClean="0"/>
              <a:t>suggestion</a:t>
            </a:r>
            <a:r>
              <a:rPr lang="cs-CZ" dirty="0" smtClean="0"/>
              <a:t>: 1 person </a:t>
            </a:r>
            <a:r>
              <a:rPr lang="cs-CZ" dirty="0" err="1" smtClean="0"/>
              <a:t>can</a:t>
            </a:r>
            <a:r>
              <a:rPr lang="cs-CZ" dirty="0" smtClean="0"/>
              <a:t> </a:t>
            </a:r>
            <a:r>
              <a:rPr lang="cs-CZ" dirty="0" err="1" smtClean="0"/>
              <a:t>directly</a:t>
            </a:r>
            <a:r>
              <a:rPr lang="cs-CZ" dirty="0" smtClean="0"/>
              <a:t> influence </a:t>
            </a:r>
            <a:r>
              <a:rPr lang="cs-CZ" dirty="0" err="1" smtClean="0"/>
              <a:t>thoughts</a:t>
            </a:r>
            <a:r>
              <a:rPr lang="cs-CZ" dirty="0" smtClean="0"/>
              <a:t> </a:t>
            </a:r>
            <a:r>
              <a:rPr lang="cs-CZ" dirty="0" err="1" smtClean="0"/>
              <a:t>of</a:t>
            </a:r>
            <a:r>
              <a:rPr lang="cs-CZ" dirty="0" smtClean="0"/>
              <a:t> </a:t>
            </a:r>
            <a:r>
              <a:rPr lang="cs-CZ" dirty="0" err="1" smtClean="0"/>
              <a:t>other</a:t>
            </a:r>
            <a:r>
              <a:rPr lang="cs-CZ" dirty="0" smtClean="0"/>
              <a:t> person</a:t>
            </a:r>
            <a:endParaRPr lang="en-US" dirty="0" smtClean="0"/>
          </a:p>
          <a:p>
            <a:pPr indent="0">
              <a:buNone/>
            </a:pPr>
            <a:endParaRPr lang="en-US" dirty="0" smtClean="0"/>
          </a:p>
          <a:p>
            <a:pPr marL="1097280" lvl="1" indent="-457200">
              <a:buFontTx/>
              <a:buNone/>
            </a:pPr>
            <a:endParaRPr lang="cs-CZ" dirty="0" smtClean="0"/>
          </a:p>
          <a:p>
            <a:pPr marL="1097280" lvl="1" indent="-457200">
              <a:buFontTx/>
              <a:buNone/>
            </a:pPr>
            <a:endParaRPr lang="en-US" dirty="0" smtClean="0"/>
          </a:p>
        </p:txBody>
      </p:sp>
      <p:pic>
        <p:nvPicPr>
          <p:cNvPr id="18436" name="Picture 2" descr="http://wiki-images.enotes.com/thumb/5/5e/Gustave_Le_Bon.jpg/150px-Gustave_Le_Bon.jpg">
            <a:hlinkClick r:id="rId3" tooltip="Gustave Le B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88640"/>
            <a:ext cx="1333264"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19" y="3073920"/>
            <a:ext cx="8801871" cy="366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0458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147248" cy="922114"/>
          </a:xfrm>
        </p:spPr>
        <p:txBody>
          <a:bodyPr>
            <a:normAutofit fontScale="90000"/>
          </a:bodyPr>
          <a:lstStyle/>
          <a:p>
            <a:r>
              <a:rPr lang="cs-CZ" dirty="0" smtClean="0"/>
              <a:t>Psychology </a:t>
            </a:r>
            <a:r>
              <a:rPr lang="cs-CZ" dirty="0" err="1" smtClean="0"/>
              <a:t>of</a:t>
            </a:r>
            <a:r>
              <a:rPr lang="cs-CZ" dirty="0" smtClean="0"/>
              <a:t> </a:t>
            </a:r>
            <a:r>
              <a:rPr lang="cs-CZ" dirty="0" err="1" smtClean="0"/>
              <a:t>the</a:t>
            </a:r>
            <a:r>
              <a:rPr lang="cs-CZ" dirty="0" smtClean="0"/>
              <a:t> </a:t>
            </a:r>
            <a:r>
              <a:rPr lang="cs-CZ" dirty="0" err="1" smtClean="0"/>
              <a:t>crowd</a:t>
            </a:r>
            <a:r>
              <a:rPr lang="cs-CZ" dirty="0" smtClean="0"/>
              <a:t>: </a:t>
            </a:r>
            <a:r>
              <a:rPr lang="cs-CZ" dirty="0"/>
              <a:t/>
            </a:r>
            <a:br>
              <a:rPr lang="cs-CZ" dirty="0"/>
            </a:br>
            <a:r>
              <a:rPr lang="cs-CZ" dirty="0" err="1" smtClean="0"/>
              <a:t>Grounds</a:t>
            </a:r>
            <a:r>
              <a:rPr lang="cs-CZ" dirty="0" smtClean="0"/>
              <a:t> </a:t>
            </a:r>
            <a:r>
              <a:rPr lang="cs-CZ" dirty="0" err="1" smtClean="0"/>
              <a:t>of</a:t>
            </a:r>
            <a:r>
              <a:rPr lang="cs-CZ" dirty="0" smtClean="0"/>
              <a:t> </a:t>
            </a:r>
            <a:r>
              <a:rPr lang="cs-CZ" dirty="0" err="1" smtClean="0"/>
              <a:t>the</a:t>
            </a:r>
            <a:r>
              <a:rPr lang="cs-CZ" dirty="0" smtClean="0"/>
              <a:t> </a:t>
            </a:r>
            <a:r>
              <a:rPr lang="cs-CZ" dirty="0" err="1" smtClean="0"/>
              <a:t>theory</a:t>
            </a:r>
            <a:endParaRPr lang="cs-CZ" dirty="0"/>
          </a:p>
        </p:txBody>
      </p:sp>
      <p:sp>
        <p:nvSpPr>
          <p:cNvPr id="3" name="Zástupný symbol pro obsah 2"/>
          <p:cNvSpPr>
            <a:spLocks noGrp="1"/>
          </p:cNvSpPr>
          <p:nvPr>
            <p:ph sz="quarter" idx="1"/>
          </p:nvPr>
        </p:nvSpPr>
        <p:spPr>
          <a:xfrm>
            <a:off x="457200" y="1196752"/>
            <a:ext cx="8147248" cy="5544616"/>
          </a:xfrm>
        </p:spPr>
        <p:txBody>
          <a:bodyPr>
            <a:normAutofit/>
          </a:bodyPr>
          <a:lstStyle/>
          <a:p>
            <a:pPr marL="457200" indent="-457200">
              <a:buFont typeface="+mj-lt"/>
              <a:buAutoNum type="arabicPeriod" startAt="3"/>
            </a:pPr>
            <a:r>
              <a:rPr lang="cs-CZ" dirty="0" err="1" smtClean="0"/>
              <a:t>Criminology</a:t>
            </a:r>
            <a:r>
              <a:rPr lang="cs-CZ" dirty="0" smtClean="0"/>
              <a:t> (</a:t>
            </a:r>
            <a:r>
              <a:rPr lang="cs-CZ" dirty="0" err="1" smtClean="0"/>
              <a:t>Tarde</a:t>
            </a:r>
            <a:r>
              <a:rPr lang="cs-CZ" dirty="0" smtClean="0"/>
              <a:t>): </a:t>
            </a:r>
            <a:r>
              <a:rPr lang="cs-CZ" dirty="0" err="1" smtClean="0"/>
              <a:t>lowered</a:t>
            </a:r>
            <a:r>
              <a:rPr lang="cs-CZ" dirty="0" smtClean="0"/>
              <a:t> </a:t>
            </a:r>
            <a:r>
              <a:rPr lang="cs-CZ" dirty="0" err="1" smtClean="0"/>
              <a:t>legal</a:t>
            </a:r>
            <a:r>
              <a:rPr lang="cs-CZ" dirty="0" smtClean="0"/>
              <a:t> </a:t>
            </a:r>
            <a:r>
              <a:rPr lang="cs-CZ" dirty="0" err="1" smtClean="0"/>
              <a:t>responsibility</a:t>
            </a:r>
            <a:endParaRPr lang="cs-CZ" dirty="0" smtClean="0"/>
          </a:p>
          <a:p>
            <a:r>
              <a:rPr lang="cs-CZ" dirty="0" err="1" smtClean="0"/>
              <a:t>Individual</a:t>
            </a:r>
            <a:r>
              <a:rPr lang="cs-CZ" dirty="0" smtClean="0"/>
              <a:t> in </a:t>
            </a:r>
            <a:r>
              <a:rPr lang="cs-CZ" dirty="0" err="1" smtClean="0"/>
              <a:t>the</a:t>
            </a:r>
            <a:r>
              <a:rPr lang="cs-CZ" dirty="0" smtClean="0"/>
              <a:t> </a:t>
            </a:r>
            <a:r>
              <a:rPr lang="cs-CZ" dirty="0" err="1" smtClean="0"/>
              <a:t>crowd</a:t>
            </a:r>
            <a:endParaRPr lang="cs-CZ" dirty="0" smtClean="0"/>
          </a:p>
          <a:p>
            <a:pPr lvl="1"/>
            <a:r>
              <a:rPr lang="cs-CZ" dirty="0" err="1" smtClean="0"/>
              <a:t>Descends</a:t>
            </a:r>
            <a:r>
              <a:rPr lang="cs-CZ" dirty="0" smtClean="0"/>
              <a:t> to more primitive </a:t>
            </a:r>
            <a:r>
              <a:rPr lang="cs-CZ" dirty="0" err="1" smtClean="0"/>
              <a:t>level</a:t>
            </a:r>
            <a:endParaRPr lang="cs-CZ" dirty="0" smtClean="0"/>
          </a:p>
          <a:p>
            <a:pPr lvl="1"/>
            <a:r>
              <a:rPr lang="cs-CZ" dirty="0" err="1" smtClean="0"/>
              <a:t>Lowered</a:t>
            </a:r>
            <a:r>
              <a:rPr lang="cs-CZ" dirty="0" smtClean="0"/>
              <a:t> </a:t>
            </a:r>
            <a:r>
              <a:rPr lang="cs-CZ" dirty="0" err="1" smtClean="0"/>
              <a:t>logical</a:t>
            </a:r>
            <a:r>
              <a:rPr lang="cs-CZ" dirty="0" smtClean="0"/>
              <a:t> </a:t>
            </a:r>
            <a:r>
              <a:rPr lang="cs-CZ" dirty="0" err="1" smtClean="0"/>
              <a:t>thinking</a:t>
            </a:r>
            <a:endParaRPr lang="cs-CZ" dirty="0" smtClean="0"/>
          </a:p>
          <a:p>
            <a:pPr lvl="1"/>
            <a:endParaRPr lang="cs-CZ" dirty="0" smtClean="0"/>
          </a:p>
          <a:p>
            <a:endParaRPr lang="cs-CZ"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59781"/>
            <a:ext cx="5349974" cy="356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51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1520" y="116632"/>
            <a:ext cx="7467600" cy="652934"/>
          </a:xfrm>
        </p:spPr>
        <p:txBody>
          <a:bodyPr>
            <a:normAutofit fontScale="90000"/>
          </a:bodyPr>
          <a:lstStyle/>
          <a:p>
            <a:pPr eaLnBrk="1" hangingPunct="1"/>
            <a:r>
              <a:rPr lang="cs-CZ" sz="4000" dirty="0" err="1" smtClean="0"/>
              <a:t>History</a:t>
            </a:r>
            <a:endParaRPr lang="cs-CZ" sz="4000" dirty="0" smtClean="0"/>
          </a:p>
        </p:txBody>
      </p:sp>
      <p:sp>
        <p:nvSpPr>
          <p:cNvPr id="18435" name="Rectangle 3"/>
          <p:cNvSpPr>
            <a:spLocks noGrp="1" noChangeArrowheads="1"/>
          </p:cNvSpPr>
          <p:nvPr>
            <p:ph type="body" idx="1"/>
          </p:nvPr>
        </p:nvSpPr>
        <p:spPr>
          <a:xfrm>
            <a:off x="457200" y="764704"/>
            <a:ext cx="7467600" cy="5709248"/>
          </a:xfrm>
        </p:spPr>
        <p:txBody>
          <a:bodyPr/>
          <a:lstStyle/>
          <a:p>
            <a:pPr marL="0" indent="0" eaLnBrk="1" hangingPunct="1">
              <a:buNone/>
            </a:pPr>
            <a:r>
              <a:rPr lang="en-US" sz="2800" b="1" dirty="0" smtClean="0"/>
              <a:t>Psychology of the crowd</a:t>
            </a:r>
          </a:p>
          <a:p>
            <a:pPr marL="624840" indent="-533400"/>
            <a:r>
              <a:rPr lang="en-US" dirty="0" smtClean="0"/>
              <a:t>Le Bon </a:t>
            </a:r>
            <a:r>
              <a:rPr lang="cs-CZ" dirty="0" smtClean="0"/>
              <a:t>(1895, France)</a:t>
            </a:r>
            <a:endParaRPr lang="en-US" dirty="0" smtClean="0"/>
          </a:p>
          <a:p>
            <a:pPr marL="624840" indent="-533400"/>
            <a:r>
              <a:rPr lang="cs-CZ" dirty="0"/>
              <a:t>D</a:t>
            </a:r>
            <a:r>
              <a:rPr lang="en-US" dirty="0" err="1"/>
              <a:t>efined</a:t>
            </a:r>
            <a:r>
              <a:rPr lang="en-US" dirty="0"/>
              <a:t> typical characteristics of behavior of a person in </a:t>
            </a:r>
            <a:r>
              <a:rPr lang="en-US" dirty="0" smtClean="0"/>
              <a:t>crowd</a:t>
            </a:r>
            <a:r>
              <a:rPr lang="cs-CZ" dirty="0" smtClean="0"/>
              <a:t>:</a:t>
            </a:r>
            <a:r>
              <a:rPr lang="en-US" dirty="0" smtClean="0"/>
              <a:t> </a:t>
            </a:r>
            <a:endParaRPr lang="cs-CZ" dirty="0"/>
          </a:p>
          <a:p>
            <a:pPr marL="990600" lvl="1" indent="-533400"/>
            <a:r>
              <a:rPr lang="cs-CZ" sz="2400" dirty="0"/>
              <a:t>D</a:t>
            </a:r>
            <a:r>
              <a:rPr lang="en-US" sz="2400" dirty="0" err="1"/>
              <a:t>omination</a:t>
            </a:r>
            <a:r>
              <a:rPr lang="en-US" sz="2400" dirty="0"/>
              <a:t> of the feelings over the reason, loss of reasoning, loss of responsibility</a:t>
            </a:r>
            <a:endParaRPr lang="cs-CZ" sz="2400" dirty="0"/>
          </a:p>
          <a:p>
            <a:pPr marL="990600" lvl="1" indent="-533400"/>
            <a:r>
              <a:rPr lang="cs-CZ" sz="2400" dirty="0"/>
              <a:t>L</a:t>
            </a:r>
            <a:r>
              <a:rPr lang="en-US" sz="2400" dirty="0" err="1"/>
              <a:t>essened</a:t>
            </a:r>
            <a:r>
              <a:rPr lang="en-US" sz="2400" dirty="0"/>
              <a:t> intelligence, lessened responsibility</a:t>
            </a:r>
            <a:endParaRPr lang="cs-CZ" sz="2400" dirty="0"/>
          </a:p>
          <a:p>
            <a:pPr marL="990600" lvl="1" indent="-533400"/>
            <a:r>
              <a:rPr lang="en-US" sz="2400" dirty="0"/>
              <a:t>The crowd is mainly characterized by the lack of structure, it is unorganized, chaotic, it needs a leader</a:t>
            </a:r>
          </a:p>
          <a:p>
            <a:pPr marL="1371600" lvl="2" indent="-457200"/>
            <a:endParaRPr lang="en-US" dirty="0" smtClean="0"/>
          </a:p>
          <a:p>
            <a:pPr marL="1371600" lvl="2" indent="-457200">
              <a:buFontTx/>
              <a:buNone/>
            </a:pPr>
            <a:endParaRPr lang="cs-CZ" dirty="0" smtClean="0"/>
          </a:p>
          <a:p>
            <a:pPr marL="1371600" lvl="2" indent="-457200">
              <a:buFontTx/>
              <a:buNone/>
            </a:pPr>
            <a:endParaRPr lang="en-US" dirty="0" smtClean="0"/>
          </a:p>
        </p:txBody>
      </p:sp>
      <p:pic>
        <p:nvPicPr>
          <p:cNvPr id="18436" name="Picture 2" descr="http://wiki-images.enotes.com/thumb/5/5e/Gustave_Le_Bon.jpg/150px-Gustave_Le_Bon.jpg">
            <a:hlinkClick r:id="rId3" tooltip="Gustave Le B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88640"/>
            <a:ext cx="1333264"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25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3" end="3"/>
                                            </p:txEl>
                                          </p:spTgt>
                                        </p:tgtEl>
                                        <p:attrNameLst>
                                          <p:attrName>style.visibility</p:attrName>
                                        </p:attrNameLst>
                                      </p:cBhvr>
                                      <p:to>
                                        <p:strVal val="visible"/>
                                      </p:to>
                                    </p:set>
                                    <p:anim calcmode="lin" valueType="num">
                                      <p:cBhvr additive="base">
                                        <p:cTn id="7"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5">
                                            <p:txEl>
                                              <p:pRg st="4" end="4"/>
                                            </p:txEl>
                                          </p:spTgt>
                                        </p:tgtEl>
                                        <p:attrNameLst>
                                          <p:attrName>style.visibility</p:attrName>
                                        </p:attrNameLst>
                                      </p:cBhvr>
                                      <p:to>
                                        <p:strVal val="visible"/>
                                      </p:to>
                                    </p:set>
                                    <p:anim calcmode="lin" valueType="num">
                                      <p:cBhvr additive="base">
                                        <p:cTn id="1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35">
                                            <p:txEl>
                                              <p:pRg st="5" end="5"/>
                                            </p:txEl>
                                          </p:spTgt>
                                        </p:tgtEl>
                                        <p:attrNameLst>
                                          <p:attrName>style.visibility</p:attrName>
                                        </p:attrNameLst>
                                      </p:cBhvr>
                                      <p:to>
                                        <p:strVal val="visible"/>
                                      </p:to>
                                    </p:set>
                                    <p:anim calcmode="lin" valueType="num">
                                      <p:cBhvr additive="base">
                                        <p:cTn id="1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txBox="1">
            <a:spLocks noGrp="1"/>
          </p:cNvSpPr>
          <p:nvPr>
            <p:ph type="body" idx="4294967295"/>
          </p:nvPr>
        </p:nvSpPr>
        <p:spPr>
          <a:xfrm>
            <a:off x="410411" y="985590"/>
            <a:ext cx="8013509" cy="1777026"/>
          </a:xfrm>
        </p:spPr>
        <p:txBody>
          <a:bodyPr wrap="square" lIns="90000" tIns="46800" rIns="90000" bIns="46800" anchor="t" anchorCtr="0">
            <a:spAutoFit/>
          </a:bodyPr>
          <a:lstStyle>
            <a:defPPr marL="432000" marR="0" lvl="0" indent="-324000" algn="l">
              <a:spcBef>
                <a:spcPts val="0"/>
              </a:spcBef>
              <a:spcAft>
                <a:spcPts val="567"/>
              </a:spcAft>
              <a:buClr>
                <a:srgbClr val="FFFF00"/>
              </a:buClr>
              <a:buSzPct val="45000"/>
              <a:buFont typeface="StarSymbol"/>
              <a:buNone/>
              <a:defRPr lang="en-AU" sz="4000" b="0" i="0" u="none" strike="noStrike">
                <a:ln>
                  <a:noFill/>
                </a:ln>
                <a:solidFill>
                  <a:srgbClr val="FFFF00"/>
                </a:solidFill>
                <a:latin typeface="Arial" pitchFamily="34"/>
                <a:ea typeface="Arial Unicode MS" pitchFamily="2"/>
                <a:cs typeface="Tahoma" pitchFamily="2"/>
              </a:defRPr>
            </a:defPPr>
            <a:lvl1pPr marL="432000" marR="0" lvl="0" indent="-324000" algn="l">
              <a:spcBef>
                <a:spcPts val="0"/>
              </a:spcBef>
              <a:spcAft>
                <a:spcPts val="567"/>
              </a:spcAft>
              <a:buClr>
                <a:srgbClr val="FFFF00"/>
              </a:buClr>
              <a:buSzPct val="45000"/>
              <a:buFont typeface="StarSymbol"/>
              <a:buChar char="●"/>
              <a:defRPr lang="en-AU" sz="4000" b="0" i="0" u="none" strike="noStrike">
                <a:ln>
                  <a:noFill/>
                </a:ln>
                <a:solidFill>
                  <a:srgbClr val="FFFF00"/>
                </a:solidFill>
                <a:latin typeface="Arial" pitchFamily="34"/>
                <a:ea typeface="Arial Unicode MS" pitchFamily="2"/>
                <a:cs typeface="Tahoma" pitchFamily="2"/>
              </a:defRPr>
            </a:lvl1pPr>
            <a:lvl2pPr marL="864000" marR="0" lvl="1" indent="-288000" algn="l">
              <a:spcBef>
                <a:spcPts val="0"/>
              </a:spcBef>
              <a:spcAft>
                <a:spcPts val="567"/>
              </a:spcAft>
              <a:buClr>
                <a:srgbClr val="FFFFFF"/>
              </a:buClr>
              <a:buSzPct val="45000"/>
              <a:buFont typeface="StarSymbol"/>
              <a:buChar char="●"/>
              <a:defRPr lang="en-AU" sz="3600" b="0" i="0" u="none" strike="noStrike">
                <a:ln>
                  <a:noFill/>
                </a:ln>
                <a:solidFill>
                  <a:srgbClr val="FFFFFF"/>
                </a:solidFill>
                <a:latin typeface="Arial" pitchFamily="34"/>
                <a:ea typeface="Arial Unicode MS" pitchFamily="2"/>
                <a:cs typeface="Tahoma" pitchFamily="2"/>
              </a:defRPr>
            </a:lvl2pPr>
            <a:lvl3pPr marL="1296000" marR="0" lvl="2" indent="-216000" algn="l">
              <a:spcBef>
                <a:spcPts val="0"/>
              </a:spcBef>
              <a:spcAft>
                <a:spcPts val="567"/>
              </a:spcAft>
              <a:buClr>
                <a:srgbClr val="FFFFFF"/>
              </a:buClr>
              <a:buSzPct val="45000"/>
              <a:buFont typeface="StarSymbol"/>
              <a:buChar char="●"/>
              <a:defRPr lang="en-AU" sz="3200" b="0" i="0" u="none" strike="noStrike">
                <a:ln>
                  <a:noFill/>
                </a:ln>
                <a:solidFill>
                  <a:srgbClr val="FFFFFF"/>
                </a:solidFill>
                <a:latin typeface="Arial" pitchFamily="34"/>
                <a:ea typeface="Arial Unicode MS" pitchFamily="2"/>
                <a:cs typeface="Tahoma" pitchFamily="2"/>
              </a:defRPr>
            </a:lvl3pPr>
            <a:lvl4pPr marL="1728000" marR="0" lvl="3" indent="-216000" algn="l">
              <a:spcBef>
                <a:spcPts val="0"/>
              </a:spcBef>
              <a:spcAft>
                <a:spcPts val="567"/>
              </a:spcAft>
              <a:buClr>
                <a:srgbClr val="FFFFFF"/>
              </a:buClr>
              <a:buSzPct val="45000"/>
              <a:buFont typeface="StarSymbol"/>
              <a:buChar char="●"/>
              <a:defRPr lang="en-AU" sz="2800" b="0" i="0" u="none" strike="noStrike">
                <a:ln>
                  <a:noFill/>
                </a:ln>
                <a:solidFill>
                  <a:srgbClr val="FFFFFF"/>
                </a:solidFill>
                <a:latin typeface="Arial" pitchFamily="34"/>
                <a:ea typeface="Arial Unicode MS" pitchFamily="2"/>
                <a:cs typeface="Tahoma" pitchFamily="2"/>
              </a:defRPr>
            </a:lvl4pPr>
            <a:lvl5pPr marL="2160000" marR="0" lvl="4" indent="-216000" algn="l">
              <a:spcBef>
                <a:spcPts val="0"/>
              </a:spcBef>
              <a:spcAft>
                <a:spcPts val="567"/>
              </a:spcAft>
              <a:buClr>
                <a:srgbClr val="FFFFFF"/>
              </a:buClr>
              <a:buSzPct val="45000"/>
              <a:buFont typeface="StarSymbol"/>
              <a:buChar char="●"/>
              <a:defRPr lang="en-AU" sz="2400" b="0" i="0" u="none" strike="noStrike">
                <a:ln>
                  <a:noFill/>
                </a:ln>
                <a:solidFill>
                  <a:srgbClr val="FFFFFF"/>
                </a:solidFill>
                <a:latin typeface="Arial" pitchFamily="34"/>
                <a:ea typeface="Arial Unicode MS" pitchFamily="2"/>
                <a:cs typeface="Tahoma" pitchFamily="2"/>
              </a:defRPr>
            </a:lvl5pPr>
            <a:lvl6pPr marL="2592000" marR="0" lvl="5" indent="-216000" algn="l">
              <a:spcBef>
                <a:spcPts val="0"/>
              </a:spcBef>
              <a:spcAft>
                <a:spcPts val="567"/>
              </a:spcAft>
              <a:buClr>
                <a:srgbClr val="FFFFFF"/>
              </a:buClr>
              <a:buSzPct val="45000"/>
              <a:buFont typeface="StarSymbol"/>
              <a:buChar char="●"/>
              <a:defRPr lang="en-AU" sz="2000" b="0" i="0" u="none" strike="noStrike">
                <a:ln>
                  <a:noFill/>
                </a:ln>
                <a:solidFill>
                  <a:srgbClr val="FFFFFF"/>
                </a:solidFill>
                <a:latin typeface="Arial" pitchFamily="34"/>
                <a:ea typeface="Arial Unicode MS" pitchFamily="2"/>
                <a:cs typeface="Tahoma" pitchFamily="2"/>
              </a:defRPr>
            </a:lvl6pPr>
            <a:lvl7pPr marL="3024000" marR="0" lvl="6" indent="-216000" algn="l">
              <a:spcBef>
                <a:spcPts val="0"/>
              </a:spcBef>
              <a:spcAft>
                <a:spcPts val="567"/>
              </a:spcAft>
              <a:buClr>
                <a:srgbClr val="FFFFFF"/>
              </a:buClr>
              <a:buSzPct val="45000"/>
              <a:buFont typeface="StarSymbol"/>
              <a:buChar char="●"/>
              <a:defRPr lang="en-AU" sz="2000" b="0" i="0" u="none" strike="noStrike">
                <a:ln>
                  <a:noFill/>
                </a:ln>
                <a:solidFill>
                  <a:srgbClr val="FFFFFF"/>
                </a:solidFill>
                <a:latin typeface="Arial" pitchFamily="34"/>
                <a:ea typeface="Arial Unicode MS" pitchFamily="2"/>
                <a:cs typeface="Tahoma" pitchFamily="2"/>
              </a:defRPr>
            </a:lvl7pPr>
            <a:lvl8pPr marL="3456000" marR="0" lvl="7" indent="-216000" algn="l">
              <a:spcBef>
                <a:spcPts val="0"/>
              </a:spcBef>
              <a:spcAft>
                <a:spcPts val="567"/>
              </a:spcAft>
              <a:buClr>
                <a:srgbClr val="FFFFFF"/>
              </a:buClr>
              <a:buSzPct val="45000"/>
              <a:buFont typeface="StarSymbol"/>
              <a:buChar char="●"/>
              <a:defRPr lang="en-AU" sz="2000" b="0" i="0" u="none" strike="noStrike">
                <a:ln>
                  <a:noFill/>
                </a:ln>
                <a:solidFill>
                  <a:srgbClr val="FFFFFF"/>
                </a:solidFill>
                <a:latin typeface="Arial" pitchFamily="34"/>
                <a:ea typeface="Arial Unicode MS" pitchFamily="2"/>
                <a:cs typeface="Tahoma" pitchFamily="2"/>
              </a:defRPr>
            </a:lvl8pPr>
            <a:lvl9pPr marL="3887999" marR="0" lvl="8" indent="-216000" algn="l">
              <a:spcBef>
                <a:spcPts val="0"/>
              </a:spcBef>
              <a:spcAft>
                <a:spcPts val="567"/>
              </a:spcAft>
              <a:buClr>
                <a:srgbClr val="FFFFFF"/>
              </a:buClr>
              <a:buSzPct val="45000"/>
              <a:buFont typeface="StarSymbol"/>
              <a:buChar char="●"/>
              <a:defRPr lang="en-AU" sz="2000" b="0" i="0" u="none" strike="noStrike">
                <a:ln>
                  <a:noFill/>
                </a:ln>
                <a:solidFill>
                  <a:srgbClr val="FFFFFF"/>
                </a:solidFill>
                <a:latin typeface="Arial" pitchFamily="34"/>
                <a:ea typeface="Arial Unicode MS" pitchFamily="2"/>
                <a:cs typeface="Tahoma" pitchFamily="2"/>
              </a:defRPr>
            </a:lvl9pPr>
          </a:lstStyle>
          <a:p>
            <a:pPr lvl="0">
              <a:spcBef>
                <a:spcPts val="799"/>
              </a:spcBef>
              <a:spcAft>
                <a:spcPts val="0"/>
              </a:spcAft>
              <a:buNone/>
            </a:pPr>
            <a:r>
              <a:rPr lang="en-AU" sz="3200" dirty="0">
                <a:solidFill>
                  <a:schemeClr val="tx1"/>
                </a:solidFill>
                <a:latin typeface="+mn-lt"/>
              </a:rPr>
              <a:t>First social psychological experiment</a:t>
            </a:r>
          </a:p>
          <a:p>
            <a:pPr lvl="0">
              <a:spcBef>
                <a:spcPts val="799"/>
              </a:spcBef>
              <a:spcAft>
                <a:spcPts val="0"/>
              </a:spcAft>
              <a:buNone/>
            </a:pPr>
            <a:r>
              <a:rPr lang="en-AU" sz="3200" dirty="0">
                <a:solidFill>
                  <a:schemeClr val="tx1"/>
                </a:solidFill>
                <a:latin typeface="+mn-lt"/>
              </a:rPr>
              <a:t>- Triplett (1898</a:t>
            </a:r>
            <a:r>
              <a:rPr lang="en-AU" sz="3200" dirty="0" smtClean="0">
                <a:solidFill>
                  <a:schemeClr val="tx1"/>
                </a:solidFill>
                <a:latin typeface="+mn-lt"/>
              </a:rPr>
              <a:t>)</a:t>
            </a:r>
            <a:r>
              <a:rPr lang="cs-CZ" sz="3200" dirty="0" smtClean="0">
                <a:solidFill>
                  <a:schemeClr val="tx1"/>
                </a:solidFill>
                <a:latin typeface="+mn-lt"/>
              </a:rPr>
              <a:t> – </a:t>
            </a:r>
            <a:r>
              <a:rPr lang="cs-CZ" sz="3200" dirty="0" err="1" smtClean="0">
                <a:solidFill>
                  <a:schemeClr val="tx1"/>
                </a:solidFill>
                <a:latin typeface="+mn-lt"/>
              </a:rPr>
              <a:t>inspired</a:t>
            </a:r>
            <a:r>
              <a:rPr lang="cs-CZ" sz="3200" dirty="0" smtClean="0">
                <a:solidFill>
                  <a:schemeClr val="tx1"/>
                </a:solidFill>
                <a:latin typeface="+mn-lt"/>
              </a:rPr>
              <a:t> by </a:t>
            </a:r>
            <a:r>
              <a:rPr lang="cs-CZ" sz="3200" dirty="0" err="1" smtClean="0">
                <a:solidFill>
                  <a:schemeClr val="tx1"/>
                </a:solidFill>
                <a:latin typeface="+mn-lt"/>
              </a:rPr>
              <a:t>cyclists</a:t>
            </a:r>
            <a:endParaRPr lang="en-AU" sz="3200" dirty="0">
              <a:solidFill>
                <a:schemeClr val="tx1"/>
              </a:solidFill>
              <a:latin typeface="+mn-lt"/>
            </a:endParaRPr>
          </a:p>
          <a:p>
            <a:pPr lvl="0">
              <a:spcBef>
                <a:spcPts val="799"/>
              </a:spcBef>
              <a:spcAft>
                <a:spcPts val="0"/>
              </a:spcAft>
              <a:buNone/>
            </a:pPr>
            <a:r>
              <a:rPr lang="en-AU" sz="3200" dirty="0">
                <a:solidFill>
                  <a:schemeClr val="tx1"/>
                </a:solidFill>
                <a:latin typeface="+mn-lt"/>
              </a:rPr>
              <a:t>- Social facilitation</a:t>
            </a:r>
          </a:p>
        </p:txBody>
      </p:sp>
      <p:pic>
        <p:nvPicPr>
          <p:cNvPr id="4" name="Obrázek 3"/>
          <p:cNvPicPr>
            <a:picLocks noChangeAspect="1"/>
          </p:cNvPicPr>
          <p:nvPr/>
        </p:nvPicPr>
        <p:blipFill>
          <a:blip r:embed="rId3">
            <a:lum/>
            <a:alphaModFix/>
          </a:blip>
          <a:srcRect/>
          <a:stretch>
            <a:fillRect/>
          </a:stretch>
        </p:blipFill>
        <p:spPr>
          <a:xfrm>
            <a:off x="395536" y="3331232"/>
            <a:ext cx="8028384" cy="3362438"/>
          </a:xfrm>
          <a:prstGeom prst="rect">
            <a:avLst/>
          </a:prstGeom>
          <a:noFill/>
          <a:ln>
            <a:noFill/>
          </a:ln>
        </p:spPr>
      </p:pic>
      <p:sp>
        <p:nvSpPr>
          <p:cNvPr id="5" name="Rectangle 2"/>
          <p:cNvSpPr txBox="1">
            <a:spLocks noChangeArrowheads="1"/>
          </p:cNvSpPr>
          <p:nvPr/>
        </p:nvSpPr>
        <p:spPr>
          <a:xfrm>
            <a:off x="251520" y="332656"/>
            <a:ext cx="7467600" cy="652934"/>
          </a:xfrm>
          <a:prstGeom prst="rect">
            <a:avLst/>
          </a:prstGeom>
        </p:spPr>
        <p:txBody>
          <a:bodyPr>
            <a:normAutofit fontScale="975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cs-CZ" sz="4000" smtClean="0"/>
              <a:t>History</a:t>
            </a:r>
            <a:endParaRPr lang="cs-CZ" sz="4000" dirty="0" smtClean="0"/>
          </a:p>
        </p:txBody>
      </p:sp>
    </p:spTree>
    <p:extLst>
      <p:ext uri="{BB962C8B-B14F-4D97-AF65-F5344CB8AC3E}">
        <p14:creationId xmlns:p14="http://schemas.microsoft.com/office/powerpoint/2010/main" val="843219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350</TotalTime>
  <Words>1869</Words>
  <Application>Microsoft Office PowerPoint</Application>
  <PresentationFormat>Předvádění na obrazovce (4:3)</PresentationFormat>
  <Paragraphs>269</Paragraphs>
  <Slides>39</Slides>
  <Notes>11</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39</vt:i4>
      </vt:variant>
    </vt:vector>
  </HeadingPairs>
  <TitlesOfParts>
    <vt:vector size="49" baseType="lpstr">
      <vt:lpstr>Arial Unicode MS</vt:lpstr>
      <vt:lpstr>Arial</vt:lpstr>
      <vt:lpstr>Calibri</vt:lpstr>
      <vt:lpstr>Century Schoolbook</vt:lpstr>
      <vt:lpstr>Lucida Sans Unicode</vt:lpstr>
      <vt:lpstr>StarSymbol</vt:lpstr>
      <vt:lpstr>Tahoma</vt:lpstr>
      <vt:lpstr>Wingdings</vt:lpstr>
      <vt:lpstr>Wingdings 2</vt:lpstr>
      <vt:lpstr>Arkýř</vt:lpstr>
      <vt:lpstr>Key studies in psychology</vt:lpstr>
      <vt:lpstr>What is Social Psychology?</vt:lpstr>
      <vt:lpstr>What is Social Psychology?</vt:lpstr>
      <vt:lpstr>History &amp; Research in Social Psychology</vt:lpstr>
      <vt:lpstr>History</vt:lpstr>
      <vt:lpstr>History</vt:lpstr>
      <vt:lpstr>Psychology of the crowd:  Grounds of the theory</vt:lpstr>
      <vt:lpstr>History</vt:lpstr>
      <vt:lpstr>Prezentace aplikace PowerPoint</vt:lpstr>
      <vt:lpstr>Historical events</vt:lpstr>
      <vt:lpstr>Studies on conformity and obedience</vt:lpstr>
      <vt:lpstr>Conformity</vt:lpstr>
      <vt:lpstr>Conformity</vt:lpstr>
      <vt:lpstr>Group pressure (Asch)</vt:lpstr>
      <vt:lpstr>Group pressure</vt:lpstr>
      <vt:lpstr>Group pressure</vt:lpstr>
      <vt:lpstr>Obedience – Following orders</vt:lpstr>
      <vt:lpstr>Obedience</vt:lpstr>
      <vt:lpstr>Obedience</vt:lpstr>
      <vt:lpstr>Obedience</vt:lpstr>
      <vt:lpstr>Obedience</vt:lpstr>
      <vt:lpstr>Obedience</vt:lpstr>
      <vt:lpstr>Obedience</vt:lpstr>
      <vt:lpstr>Obedience</vt:lpstr>
      <vt:lpstr>Obedience</vt:lpstr>
      <vt:lpstr>Stanford prison experiment:  Obedience to the role</vt:lpstr>
      <vt:lpstr>Stanford prison experiment</vt:lpstr>
      <vt:lpstr>Stanford prison experiment</vt:lpstr>
      <vt:lpstr>Stanford prison experiment</vt:lpstr>
      <vt:lpstr>Stanford prison experiment</vt:lpstr>
      <vt:lpstr>Stanford prison experiment</vt:lpstr>
      <vt:lpstr>Stanford prison experiment</vt:lpstr>
      <vt:lpstr>Stanford prison experiment</vt:lpstr>
      <vt:lpstr>Stanford prison experiment</vt:lpstr>
      <vt:lpstr>Stanford prison experiment</vt:lpstr>
      <vt:lpstr>Stanford prison experiment</vt:lpstr>
      <vt:lpstr>Stanford prison experiment</vt:lpstr>
      <vt:lpstr>Stanford prison experiment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studies in psychology</dc:title>
  <dc:creator>uzivatel</dc:creator>
  <cp:lastModifiedBy>Lenka</cp:lastModifiedBy>
  <cp:revision>24</cp:revision>
  <dcterms:created xsi:type="dcterms:W3CDTF">2015-03-18T10:11:14Z</dcterms:created>
  <dcterms:modified xsi:type="dcterms:W3CDTF">2017-03-21T07:34:12Z</dcterms:modified>
</cp:coreProperties>
</file>