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98" r:id="rId4"/>
    <p:sldId id="300" r:id="rId5"/>
    <p:sldId id="299" r:id="rId6"/>
    <p:sldId id="302" r:id="rId7"/>
    <p:sldId id="303" r:id="rId8"/>
    <p:sldId id="258" r:id="rId9"/>
    <p:sldId id="259" r:id="rId10"/>
    <p:sldId id="304" r:id="rId11"/>
    <p:sldId id="305" r:id="rId12"/>
    <p:sldId id="323" r:id="rId13"/>
    <p:sldId id="324" r:id="rId14"/>
    <p:sldId id="306" r:id="rId15"/>
    <p:sldId id="325" r:id="rId16"/>
    <p:sldId id="326" r:id="rId17"/>
    <p:sldId id="327" r:id="rId18"/>
    <p:sldId id="322" r:id="rId19"/>
    <p:sldId id="328" r:id="rId20"/>
    <p:sldId id="329" r:id="rId21"/>
    <p:sldId id="330" r:id="rId22"/>
    <p:sldId id="310" r:id="rId23"/>
    <p:sldId id="311" r:id="rId24"/>
    <p:sldId id="313" r:id="rId25"/>
    <p:sldId id="314" r:id="rId26"/>
    <p:sldId id="316" r:id="rId27"/>
    <p:sldId id="331" r:id="rId28"/>
    <p:sldId id="332" r:id="rId29"/>
    <p:sldId id="333" r:id="rId30"/>
    <p:sldId id="334" r:id="rId31"/>
    <p:sldId id="335"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2"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69E18-6C29-4A2D-9E87-759FA178E1F7}" type="datetimeFigureOut">
              <a:rPr lang="cs-CZ" smtClean="0"/>
              <a:pPr/>
              <a:t>3. 5. 2017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941C8-AD7C-47A1-99F4-F9B64BF09F41}" type="slidenum">
              <a:rPr lang="cs-CZ" smtClean="0"/>
              <a:pPr/>
              <a:t>‹#›</a:t>
            </a:fld>
            <a:endParaRPr lang="cs-CZ"/>
          </a:p>
        </p:txBody>
      </p:sp>
    </p:spTree>
    <p:extLst>
      <p:ext uri="{BB962C8B-B14F-4D97-AF65-F5344CB8AC3E}">
        <p14:creationId xmlns="" xmlns:p14="http://schemas.microsoft.com/office/powerpoint/2010/main" val="411912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 it was the arrival of the computer that gave cognitive psychology the terminology and metaphor it needed to investigate the human mind. The start of the use of computers allowed psychologists to try to understand the complexities of human cognition by comparing it with something simpler and better understood i.e. an artificial system such as a computer.</a:t>
            </a:r>
            <a:endParaRPr lang="cs-CZ" dirty="0"/>
          </a:p>
        </p:txBody>
      </p:sp>
      <p:sp>
        <p:nvSpPr>
          <p:cNvPr id="4" name="Zástupný symbol pro číslo snímku 3"/>
          <p:cNvSpPr>
            <a:spLocks noGrp="1"/>
          </p:cNvSpPr>
          <p:nvPr>
            <p:ph type="sldNum" sz="quarter" idx="10"/>
          </p:nvPr>
        </p:nvSpPr>
        <p:spPr/>
        <p:txBody>
          <a:bodyPr/>
          <a:lstStyle/>
          <a:p>
            <a:fld id="{19B941C8-AD7C-47A1-99F4-F9B64BF09F41}" type="slidenum">
              <a:rPr lang="cs-CZ" smtClean="0"/>
              <a:pPr/>
              <a:t>9</a:t>
            </a:fld>
            <a:endParaRPr lang="cs-CZ"/>
          </a:p>
        </p:txBody>
      </p:sp>
    </p:spTree>
    <p:extLst>
      <p:ext uri="{BB962C8B-B14F-4D97-AF65-F5344CB8AC3E}">
        <p14:creationId xmlns="" xmlns:p14="http://schemas.microsoft.com/office/powerpoint/2010/main" val="291432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pPr/>
              <a:t>3. 5. 2017</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3. 5. 2017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3. 5. 2017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pPr/>
              <a:t>3. 5. 2017</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pPr/>
              <a:t>3. 5. 2017</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3. 5. 2017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pPr/>
              <a:t>3. 5. 2017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pPr/>
              <a:t>3. 5. 2017</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3. 5. 2017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pPr/>
              <a:t>3. 5. 2017</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pPr/>
              <a:t>3. 5. 2017</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pPr/>
              <a:t>3. 5. 2017</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1VyG2Ou-yE" TargetMode="External"/><Relationship Id="rId2" Type="http://schemas.openxmlformats.org/officeDocument/2006/relationships/hyperlink" Target="https://www.youtube.com/watch?v=NSCliuAqIG8" TargetMode="External"/><Relationship Id="rId1" Type="http://schemas.openxmlformats.org/officeDocument/2006/relationships/slideLayout" Target="../slideLayouts/slideLayout2.xml"/><Relationship Id="rId4" Type="http://schemas.openxmlformats.org/officeDocument/2006/relationships/hyperlink" Target="https://www.youtube.com/watch?v=jbJzvZok9P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PQr_IJvYzb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58&amp;v=AeoyzqmyWu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Human</a:t>
            </a:r>
            <a:r>
              <a:rPr lang="cs-CZ" dirty="0" smtClean="0"/>
              <a:t> </a:t>
            </a:r>
            <a:r>
              <a:rPr lang="cs-CZ" dirty="0" err="1" smtClean="0"/>
              <a:t>Nature</a:t>
            </a:r>
            <a:r>
              <a:rPr lang="cs-CZ" dirty="0" smtClean="0"/>
              <a:t>: </a:t>
            </a:r>
            <a:r>
              <a:rPr lang="cs-CZ" dirty="0" err="1" smtClean="0"/>
              <a:t>Key</a:t>
            </a:r>
            <a:r>
              <a:rPr lang="cs-CZ" dirty="0" smtClean="0"/>
              <a:t> </a:t>
            </a:r>
            <a:r>
              <a:rPr lang="cs-CZ" dirty="0" err="1" smtClean="0"/>
              <a:t>studies</a:t>
            </a:r>
            <a:r>
              <a:rPr lang="cs-CZ" dirty="0" smtClean="0"/>
              <a:t> in psychology</a:t>
            </a:r>
            <a:endParaRPr lang="cs-CZ" dirty="0"/>
          </a:p>
        </p:txBody>
      </p:sp>
      <p:sp>
        <p:nvSpPr>
          <p:cNvPr id="3" name="Podnadpis 2"/>
          <p:cNvSpPr>
            <a:spLocks noGrp="1"/>
          </p:cNvSpPr>
          <p:nvPr>
            <p:ph type="subTitle" idx="1"/>
          </p:nvPr>
        </p:nvSpPr>
        <p:spPr/>
        <p:txBody>
          <a:bodyPr/>
          <a:lstStyle/>
          <a:p>
            <a:r>
              <a:rPr lang="cs-CZ" dirty="0" err="1" smtClean="0"/>
              <a:t>Cognitive</a:t>
            </a:r>
            <a:r>
              <a:rPr lang="cs-CZ" dirty="0" smtClean="0"/>
              <a:t> psychology</a:t>
            </a:r>
          </a:p>
          <a:p>
            <a:endParaRPr lang="cs-CZ" dirty="0"/>
          </a:p>
          <a:p>
            <a:r>
              <a:rPr lang="cs-CZ" dirty="0" smtClean="0"/>
              <a:t>Lenka Krajčíková</a:t>
            </a:r>
            <a:endParaRPr lang="cs-CZ" dirty="0"/>
          </a:p>
        </p:txBody>
      </p:sp>
    </p:spTree>
    <p:extLst>
      <p:ext uri="{BB962C8B-B14F-4D97-AF65-F5344CB8AC3E}">
        <p14:creationId xmlns="" xmlns:p14="http://schemas.microsoft.com/office/powerpoint/2010/main" val="27035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996952"/>
            <a:ext cx="7467600" cy="634082"/>
          </a:xfrm>
        </p:spPr>
        <p:txBody>
          <a:bodyPr/>
          <a:lstStyle/>
          <a:p>
            <a:pPr algn="ctr"/>
            <a:r>
              <a:rPr lang="cs-CZ" dirty="0" err="1" smtClean="0"/>
              <a:t>Attention</a:t>
            </a:r>
            <a:r>
              <a:rPr lang="cs-CZ" dirty="0" smtClean="0"/>
              <a:t>, </a:t>
            </a:r>
            <a:r>
              <a:rPr lang="cs-CZ" dirty="0" err="1" smtClean="0"/>
              <a:t>Memory</a:t>
            </a:r>
            <a:r>
              <a:rPr lang="cs-CZ" dirty="0" smtClean="0"/>
              <a:t> and </a:t>
            </a:r>
            <a:r>
              <a:rPr lang="cs-CZ" dirty="0" err="1" smtClean="0"/>
              <a:t>its</a:t>
            </a:r>
            <a:r>
              <a:rPr lang="cs-CZ" dirty="0" smtClean="0"/>
              <a:t> </a:t>
            </a:r>
            <a:r>
              <a:rPr lang="cs-CZ" dirty="0" err="1" smtClean="0"/>
              <a:t>nature</a:t>
            </a:r>
            <a:endParaRPr lang="cs-CZ" dirty="0"/>
          </a:p>
        </p:txBody>
      </p:sp>
    </p:spTree>
    <p:extLst>
      <p:ext uri="{BB962C8B-B14F-4D97-AF65-F5344CB8AC3E}">
        <p14:creationId xmlns="" xmlns:p14="http://schemas.microsoft.com/office/powerpoint/2010/main" val="1369032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Attention</a:t>
            </a:r>
            <a:endParaRPr lang="cs-CZ" dirty="0"/>
          </a:p>
        </p:txBody>
      </p:sp>
      <p:sp>
        <p:nvSpPr>
          <p:cNvPr id="3" name="Zástupný symbol pro obsah 2"/>
          <p:cNvSpPr>
            <a:spLocks noGrp="1"/>
          </p:cNvSpPr>
          <p:nvPr>
            <p:ph sz="quarter" idx="1"/>
          </p:nvPr>
        </p:nvSpPr>
        <p:spPr>
          <a:xfrm>
            <a:off x="323528" y="3356992"/>
            <a:ext cx="8280920" cy="2880320"/>
          </a:xfrm>
        </p:spPr>
        <p:txBody>
          <a:bodyPr/>
          <a:lstStyle/>
          <a:p>
            <a:r>
              <a:rPr lang="en-US" dirty="0" smtClean="0"/>
              <a:t>Attention as a spotlight</a:t>
            </a:r>
            <a:endParaRPr lang="en-US" dirty="0"/>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836712"/>
            <a:ext cx="8773322" cy="2592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960" y="3573016"/>
            <a:ext cx="4320480" cy="28646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0903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AU" dirty="0" smtClean="0"/>
              <a:t>Experimental testing of attention</a:t>
            </a:r>
            <a:r>
              <a:rPr lang="sk-SK" dirty="0" smtClean="0"/>
              <a:t>...</a:t>
            </a:r>
            <a:endParaRPr lang="sk-SK" dirty="0"/>
          </a:p>
        </p:txBody>
      </p:sp>
      <p:sp>
        <p:nvSpPr>
          <p:cNvPr id="3" name="Zástupný symbol pro obsah 2"/>
          <p:cNvSpPr>
            <a:spLocks noGrp="1"/>
          </p:cNvSpPr>
          <p:nvPr>
            <p:ph idx="1"/>
          </p:nvPr>
        </p:nvSpPr>
        <p:spPr/>
        <p:txBody>
          <a:bodyPr/>
          <a:lstStyle/>
          <a:p>
            <a:r>
              <a:rPr lang="en-AU" dirty="0" smtClean="0"/>
              <a:t>Auditory: Dichotic listening task, </a:t>
            </a:r>
            <a:r>
              <a:rPr lang="cs-CZ" dirty="0"/>
              <a:t>C</a:t>
            </a:r>
            <a:r>
              <a:rPr lang="en-AU" dirty="0" err="1" smtClean="0"/>
              <a:t>oc</a:t>
            </a:r>
            <a:r>
              <a:rPr lang="cs-CZ" dirty="0" smtClean="0"/>
              <a:t>k</a:t>
            </a:r>
            <a:r>
              <a:rPr lang="en-AU" dirty="0" smtClean="0"/>
              <a:t>tail party </a:t>
            </a:r>
            <a:r>
              <a:rPr lang="en-AU" dirty="0" err="1" smtClean="0"/>
              <a:t>syndrom</a:t>
            </a:r>
            <a:r>
              <a:rPr lang="cs-CZ" dirty="0" smtClean="0"/>
              <a:t>e</a:t>
            </a:r>
            <a:r>
              <a:rPr lang="en-AU" dirty="0" smtClean="0"/>
              <a:t>.</a:t>
            </a:r>
          </a:p>
          <a:p>
            <a:r>
              <a:rPr lang="en-AU" dirty="0" smtClean="0"/>
              <a:t>Visual: visual search:</a:t>
            </a:r>
          </a:p>
          <a:p>
            <a:pPr marL="514350" indent="-514350">
              <a:buAutoNum type="arabicPeriod"/>
            </a:pPr>
            <a:r>
              <a:rPr lang="en-AU" dirty="0" smtClean="0"/>
              <a:t>Feature search</a:t>
            </a:r>
          </a:p>
          <a:p>
            <a:pPr marL="0" indent="0">
              <a:buNone/>
            </a:pPr>
            <a:r>
              <a:rPr lang="en-AU" dirty="0" smtClean="0"/>
              <a:t>2. Conjunction search</a:t>
            </a:r>
          </a:p>
          <a:p>
            <a:pPr marL="0" indent="0">
              <a:buNone/>
            </a:pPr>
            <a:r>
              <a:rPr lang="en-AU" dirty="0" smtClean="0"/>
              <a:t>(Pop</a:t>
            </a:r>
            <a:r>
              <a:rPr lang="cs-CZ" dirty="0" smtClean="0"/>
              <a:t>-</a:t>
            </a:r>
            <a:r>
              <a:rPr lang="en-AU" dirty="0" smtClean="0"/>
              <a:t>out </a:t>
            </a:r>
            <a:r>
              <a:rPr lang="en-AU" dirty="0" err="1" smtClean="0"/>
              <a:t>ef</a:t>
            </a:r>
            <a:r>
              <a:rPr lang="cs-CZ" dirty="0" smtClean="0"/>
              <a:t>f</a:t>
            </a:r>
            <a:r>
              <a:rPr lang="en-AU" dirty="0" smtClean="0"/>
              <a:t>e</a:t>
            </a:r>
            <a:r>
              <a:rPr lang="cs-CZ" dirty="0" smtClean="0"/>
              <a:t>c</a:t>
            </a:r>
            <a:r>
              <a:rPr lang="en-AU" dirty="0" smtClean="0"/>
              <a:t>t)</a:t>
            </a:r>
          </a:p>
          <a:p>
            <a:pPr marL="0" indent="0">
              <a:buNone/>
            </a:pPr>
            <a:r>
              <a:rPr lang="cs-CZ" dirty="0" smtClean="0"/>
              <a:t>A</a:t>
            </a:r>
            <a:r>
              <a:rPr lang="en-AU" dirty="0" err="1" smtClean="0"/>
              <a:t>nalysis</a:t>
            </a:r>
            <a:r>
              <a:rPr lang="en-AU" dirty="0" smtClean="0"/>
              <a:t> of eye movement  (eye tracking)</a:t>
            </a:r>
            <a:endParaRPr lang="en-AU" dirty="0"/>
          </a:p>
        </p:txBody>
      </p:sp>
    </p:spTree>
    <p:extLst>
      <p:ext uri="{BB962C8B-B14F-4D97-AF65-F5344CB8AC3E}">
        <p14:creationId xmlns="" xmlns:p14="http://schemas.microsoft.com/office/powerpoint/2010/main" val="111683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pro obsah 3" descr="fcSearch.jpg"/>
          <p:cNvPicPr>
            <a:picLocks noGrp="1" noChangeAspect="1"/>
          </p:cNvPicPr>
          <p:nvPr>
            <p:ph idx="1"/>
          </p:nvPr>
        </p:nvPicPr>
        <p:blipFill>
          <a:blip r:embed="rId2" cstate="print"/>
          <a:stretch>
            <a:fillRect/>
          </a:stretch>
        </p:blipFill>
        <p:spPr>
          <a:xfrm>
            <a:off x="457200" y="1827393"/>
            <a:ext cx="8229600" cy="40715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Selective</a:t>
            </a:r>
            <a:r>
              <a:rPr lang="cs-CZ" dirty="0" smtClean="0"/>
              <a:t> role </a:t>
            </a:r>
            <a:r>
              <a:rPr lang="cs-CZ" dirty="0" err="1" smtClean="0"/>
              <a:t>of</a:t>
            </a:r>
            <a:r>
              <a:rPr lang="cs-CZ" dirty="0" smtClean="0"/>
              <a:t> </a:t>
            </a:r>
            <a:r>
              <a:rPr lang="cs-CZ" dirty="0" err="1" smtClean="0"/>
              <a:t>attention</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Change-blindness</a:t>
            </a:r>
            <a:r>
              <a:rPr lang="cs-CZ" b="1" dirty="0" smtClean="0"/>
              <a:t> </a:t>
            </a:r>
            <a:r>
              <a:rPr lang="cs-CZ" b="1" dirty="0" err="1" smtClean="0"/>
              <a:t>experiments</a:t>
            </a:r>
            <a:r>
              <a:rPr lang="cs-CZ" b="1" dirty="0" smtClean="0"/>
              <a:t>:</a:t>
            </a:r>
          </a:p>
          <a:p>
            <a:r>
              <a:rPr lang="cs-CZ" dirty="0" smtClean="0">
                <a:solidFill>
                  <a:srgbClr val="FF0000"/>
                </a:solidFill>
              </a:rPr>
              <a:t>Video: </a:t>
            </a:r>
            <a:r>
              <a:rPr lang="cs-CZ" dirty="0" err="1" smtClean="0">
                <a:solidFill>
                  <a:srgbClr val="FF0000"/>
                </a:solidFill>
              </a:rPr>
              <a:t>Count</a:t>
            </a:r>
            <a:r>
              <a:rPr lang="cs-CZ" dirty="0" smtClean="0">
                <a:solidFill>
                  <a:srgbClr val="FF0000"/>
                </a:solidFill>
              </a:rPr>
              <a:t> </a:t>
            </a:r>
            <a:r>
              <a:rPr lang="cs-CZ" dirty="0" err="1" smtClean="0">
                <a:solidFill>
                  <a:srgbClr val="FF0000"/>
                </a:solidFill>
              </a:rPr>
              <a:t>the</a:t>
            </a:r>
            <a:r>
              <a:rPr lang="cs-CZ" dirty="0" smtClean="0">
                <a:solidFill>
                  <a:srgbClr val="FF0000"/>
                </a:solidFill>
              </a:rPr>
              <a:t> </a:t>
            </a:r>
            <a:r>
              <a:rPr lang="cs-CZ" dirty="0" err="1" smtClean="0">
                <a:solidFill>
                  <a:srgbClr val="FF0000"/>
                </a:solidFill>
              </a:rPr>
              <a:t>number</a:t>
            </a:r>
            <a:r>
              <a:rPr lang="cs-CZ" dirty="0" smtClean="0">
                <a:solidFill>
                  <a:srgbClr val="FF0000"/>
                </a:solidFill>
              </a:rPr>
              <a:t> </a:t>
            </a:r>
            <a:r>
              <a:rPr lang="cs-CZ" dirty="0" err="1" smtClean="0">
                <a:solidFill>
                  <a:srgbClr val="FF0000"/>
                </a:solidFill>
              </a:rPr>
              <a:t>of</a:t>
            </a:r>
            <a:r>
              <a:rPr lang="cs-CZ" dirty="0" smtClean="0">
                <a:solidFill>
                  <a:srgbClr val="FF0000"/>
                </a:solidFill>
              </a:rPr>
              <a:t> </a:t>
            </a:r>
            <a:r>
              <a:rPr lang="cs-CZ" dirty="0" err="1" smtClean="0">
                <a:solidFill>
                  <a:srgbClr val="FF0000"/>
                </a:solidFill>
              </a:rPr>
              <a:t>passes</a:t>
            </a:r>
            <a:r>
              <a:rPr lang="cs-CZ" dirty="0" smtClean="0">
                <a:solidFill>
                  <a:srgbClr val="FF0000"/>
                </a:solidFill>
              </a:rPr>
              <a:t>!</a:t>
            </a:r>
          </a:p>
          <a:p>
            <a:endParaRPr lang="cs-CZ" dirty="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r>
              <a:rPr lang="cs-CZ" dirty="0">
                <a:solidFill>
                  <a:srgbClr val="FF0000"/>
                </a:solidFill>
              </a:rPr>
              <a:t>Video: </a:t>
            </a:r>
            <a:r>
              <a:rPr lang="cs-CZ" sz="1600" dirty="0" smtClean="0">
                <a:solidFill>
                  <a:srgbClr val="FF0000"/>
                </a:solidFill>
              </a:rPr>
              <a:t>https://www.youtube.com/watch?v=vJG698U2Mvo</a:t>
            </a:r>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endParaRPr lang="cs-CZ" dirty="0">
              <a:solidFill>
                <a:srgbClr val="FF0000"/>
              </a:solidFill>
            </a:endParaRPr>
          </a:p>
        </p:txBody>
      </p:sp>
      <p:pic>
        <p:nvPicPr>
          <p:cNvPr id="7171"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608" t="31259" r="52368" b="18399"/>
          <a:stretch/>
        </p:blipFill>
        <p:spPr bwMode="auto">
          <a:xfrm>
            <a:off x="3465435" y="2204864"/>
            <a:ext cx="1614677" cy="1631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6166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AU" dirty="0" smtClean="0"/>
              <a:t>Change blindness / </a:t>
            </a:r>
            <a:r>
              <a:rPr lang="en-AU" dirty="0" err="1" smtClean="0"/>
              <a:t>Inattentional</a:t>
            </a:r>
            <a:r>
              <a:rPr lang="en-AU" dirty="0" smtClean="0"/>
              <a:t> blindness</a:t>
            </a:r>
            <a:endParaRPr lang="en-AU" dirty="0"/>
          </a:p>
        </p:txBody>
      </p:sp>
      <p:sp>
        <p:nvSpPr>
          <p:cNvPr id="3" name="Zástupný symbol pro obsah 2"/>
          <p:cNvSpPr>
            <a:spLocks noGrp="1"/>
          </p:cNvSpPr>
          <p:nvPr>
            <p:ph idx="1"/>
          </p:nvPr>
        </p:nvSpPr>
        <p:spPr>
          <a:xfrm>
            <a:off x="323528" y="1600200"/>
            <a:ext cx="8363272" cy="5257800"/>
          </a:xfrm>
        </p:spPr>
        <p:txBody>
          <a:bodyPr>
            <a:normAutofit/>
          </a:bodyPr>
          <a:lstStyle/>
          <a:p>
            <a:r>
              <a:rPr lang="sk-SK" dirty="0" smtClean="0">
                <a:hlinkClick r:id="rId2"/>
              </a:rPr>
              <a:t>https://www.youtube.com/watch?v=NSCliuAqIG8</a:t>
            </a:r>
            <a:endParaRPr lang="sk-SK" dirty="0" smtClean="0"/>
          </a:p>
          <a:p>
            <a:endParaRPr lang="sk-SK" dirty="0"/>
          </a:p>
          <a:p>
            <a:r>
              <a:rPr lang="sk-SK" dirty="0" smtClean="0">
                <a:hlinkClick r:id="rId3"/>
              </a:rPr>
              <a:t>https://www.youtube.com/watch?v=E1VyG2Ou-yE</a:t>
            </a:r>
            <a:endParaRPr lang="sk-SK" dirty="0" smtClean="0"/>
          </a:p>
          <a:p>
            <a:endParaRPr lang="sk-SK" dirty="0"/>
          </a:p>
          <a:p>
            <a:r>
              <a:rPr lang="sk-SK" dirty="0" smtClean="0">
                <a:hlinkClick r:id="rId4"/>
              </a:rPr>
              <a:t>https://www.youtube.com/watch?v=jbJzvZok9PI</a:t>
            </a:r>
            <a:endParaRPr lang="sk-SK" dirty="0" smtClean="0"/>
          </a:p>
          <a:p>
            <a:endParaRPr lang="sk-SK" dirty="0" smtClean="0"/>
          </a:p>
          <a:p>
            <a:r>
              <a:rPr lang="sk-SK" dirty="0" smtClean="0"/>
              <a:t>https://www.youtube.com/watch?v=ubNF9QNEQLA</a:t>
            </a:r>
            <a:endParaRPr lang="sk-SK" dirty="0"/>
          </a:p>
        </p:txBody>
      </p:sp>
    </p:spTree>
    <p:extLst>
      <p:ext uri="{BB962C8B-B14F-4D97-AF65-F5344CB8AC3E}">
        <p14:creationId xmlns="" xmlns:p14="http://schemas.microsoft.com/office/powerpoint/2010/main" val="396502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AU" dirty="0" smtClean="0"/>
              <a:t>Change blindness </a:t>
            </a:r>
            <a:r>
              <a:rPr lang="sk-SK" dirty="0" smtClean="0"/>
              <a:t>II.</a:t>
            </a:r>
            <a:endParaRPr lang="sk-SK" dirty="0"/>
          </a:p>
        </p:txBody>
      </p:sp>
      <p:sp>
        <p:nvSpPr>
          <p:cNvPr id="3" name="Zástupný symbol pro obsah 2"/>
          <p:cNvSpPr>
            <a:spLocks noGrp="1"/>
          </p:cNvSpPr>
          <p:nvPr>
            <p:ph idx="1"/>
          </p:nvPr>
        </p:nvSpPr>
        <p:spPr/>
        <p:txBody>
          <a:bodyPr/>
          <a:lstStyle/>
          <a:p>
            <a:r>
              <a:rPr lang="en-AU" dirty="0" smtClean="0"/>
              <a:t>It´s caused motion signals failed to draw </a:t>
            </a:r>
            <a:r>
              <a:rPr lang="en-AU" dirty="0" err="1" smtClean="0"/>
              <a:t>att</a:t>
            </a:r>
            <a:r>
              <a:rPr lang="cs-CZ" dirty="0" smtClean="0"/>
              <a:t>e</a:t>
            </a:r>
            <a:r>
              <a:rPr lang="en-AU" dirty="0" err="1" smtClean="0"/>
              <a:t>ntion</a:t>
            </a:r>
            <a:endParaRPr lang="en-AU" dirty="0" smtClean="0"/>
          </a:p>
          <a:p>
            <a:r>
              <a:rPr lang="en-AU" dirty="0" smtClean="0"/>
              <a:t>Changes in the centre of visual field draw attention better </a:t>
            </a:r>
          </a:p>
          <a:p>
            <a:r>
              <a:rPr lang="en-AU" dirty="0" smtClean="0"/>
              <a:t>Only one change at a time can be detected</a:t>
            </a:r>
          </a:p>
          <a:p>
            <a:endParaRPr lang="en-AU" dirty="0"/>
          </a:p>
        </p:txBody>
      </p:sp>
    </p:spTree>
    <p:extLst>
      <p:ext uri="{BB962C8B-B14F-4D97-AF65-F5344CB8AC3E}">
        <p14:creationId xmlns="" xmlns:p14="http://schemas.microsoft.com/office/powerpoint/2010/main" val="206128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AU" dirty="0" smtClean="0"/>
              <a:t>Change blindness </a:t>
            </a:r>
            <a:r>
              <a:rPr lang="en-AU" dirty="0" err="1" smtClean="0"/>
              <a:t>blindness</a:t>
            </a:r>
            <a:r>
              <a:rPr lang="en-AU" dirty="0" smtClean="0"/>
              <a:t> </a:t>
            </a:r>
            <a:r>
              <a:rPr lang="sk-SK" dirty="0" smtClean="0">
                <a:sym typeface="Wingdings" panose="05000000000000000000" pitchFamily="2" charset="2"/>
              </a:rPr>
              <a:t></a:t>
            </a:r>
            <a:endParaRPr lang="sk-SK" dirty="0"/>
          </a:p>
        </p:txBody>
      </p:sp>
      <p:sp>
        <p:nvSpPr>
          <p:cNvPr id="3" name="Zástupný symbol pro obsah 2"/>
          <p:cNvSpPr>
            <a:spLocks noGrp="1"/>
          </p:cNvSpPr>
          <p:nvPr>
            <p:ph idx="1"/>
          </p:nvPr>
        </p:nvSpPr>
        <p:spPr/>
        <p:txBody>
          <a:bodyPr>
            <a:normAutofit/>
          </a:bodyPr>
          <a:lstStyle/>
          <a:p>
            <a:r>
              <a:rPr lang="en-AU" dirty="0" smtClean="0"/>
              <a:t>Metacognitive error</a:t>
            </a:r>
          </a:p>
          <a:p>
            <a:r>
              <a:rPr lang="en-AU" dirty="0" smtClean="0"/>
              <a:t>Participants overestimate their ability to detect change in their visual field</a:t>
            </a:r>
          </a:p>
          <a:p>
            <a:r>
              <a:rPr lang="en-AU" dirty="0" smtClean="0"/>
              <a:t>Overestimation not only own ability, but also ab</a:t>
            </a:r>
            <a:r>
              <a:rPr lang="cs-CZ" dirty="0" smtClean="0"/>
              <a:t>i</a:t>
            </a:r>
            <a:r>
              <a:rPr lang="en-AU" dirty="0" err="1" smtClean="0"/>
              <a:t>lity</a:t>
            </a:r>
            <a:r>
              <a:rPr lang="en-AU" dirty="0" smtClean="0"/>
              <a:t> of other</a:t>
            </a:r>
            <a:r>
              <a:rPr lang="cs-CZ" dirty="0" smtClean="0"/>
              <a:t>s</a:t>
            </a:r>
            <a:endParaRPr lang="en-AU" dirty="0" smtClean="0"/>
          </a:p>
          <a:p>
            <a:r>
              <a:rPr lang="en-AU" dirty="0" smtClean="0"/>
              <a:t>Why? (test situation is compared with real life situations, where there´s easier to detect change)</a:t>
            </a:r>
            <a:endParaRPr lang="en-AU" dirty="0"/>
          </a:p>
        </p:txBody>
      </p:sp>
    </p:spTree>
    <p:extLst>
      <p:ext uri="{BB962C8B-B14F-4D97-AF65-F5344CB8AC3E}">
        <p14:creationId xmlns="" xmlns:p14="http://schemas.microsoft.com/office/powerpoint/2010/main" val="318384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Memory</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pPr marL="0" indent="0" algn="ctr">
              <a:buNone/>
            </a:pPr>
            <a:endParaRPr lang="cs-CZ" dirty="0" smtClean="0"/>
          </a:p>
          <a:p>
            <a:pPr marL="0" indent="0" algn="ctr">
              <a:buNone/>
            </a:pPr>
            <a:r>
              <a:rPr lang="cs-CZ" sz="3200" b="1" dirty="0" err="1" smtClean="0"/>
              <a:t>What</a:t>
            </a:r>
            <a:r>
              <a:rPr lang="cs-CZ" sz="3200" b="1" dirty="0" smtClean="0"/>
              <a:t> </a:t>
            </a:r>
            <a:r>
              <a:rPr lang="cs-CZ" sz="3200" b="1" dirty="0" err="1" smtClean="0"/>
              <a:t>is</a:t>
            </a:r>
            <a:r>
              <a:rPr lang="cs-CZ" sz="3200" b="1" dirty="0" smtClean="0"/>
              <a:t> </a:t>
            </a:r>
            <a:r>
              <a:rPr lang="cs-CZ" sz="3200" b="1" dirty="0" err="1" smtClean="0"/>
              <a:t>the</a:t>
            </a:r>
            <a:r>
              <a:rPr lang="cs-CZ" sz="3200" b="1" dirty="0" smtClean="0"/>
              <a:t> </a:t>
            </a:r>
            <a:r>
              <a:rPr lang="cs-CZ" sz="3200" b="1" dirty="0" err="1" smtClean="0"/>
              <a:t>nature</a:t>
            </a:r>
            <a:r>
              <a:rPr lang="cs-CZ" sz="3200" b="1" dirty="0" smtClean="0"/>
              <a:t> </a:t>
            </a:r>
            <a:r>
              <a:rPr lang="cs-CZ" sz="3200" b="1" dirty="0" err="1" smtClean="0"/>
              <a:t>of</a:t>
            </a:r>
            <a:r>
              <a:rPr lang="cs-CZ" sz="3200" b="1" dirty="0" smtClean="0"/>
              <a:t> </a:t>
            </a:r>
            <a:r>
              <a:rPr lang="cs-CZ" sz="3200" b="1" dirty="0" err="1" smtClean="0"/>
              <a:t>memory</a:t>
            </a:r>
            <a:r>
              <a:rPr lang="cs-CZ" sz="3200" b="1" dirty="0" smtClean="0"/>
              <a:t>?</a:t>
            </a:r>
            <a:endParaRPr lang="en-US" sz="3200" b="1"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2276872"/>
            <a:ext cx="4320480" cy="4320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63647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err="1" smtClean="0"/>
              <a:t>Memory</a:t>
            </a:r>
            <a:r>
              <a:rPr lang="sk-SK" dirty="0" smtClean="0"/>
              <a:t> model</a:t>
            </a:r>
            <a:endParaRPr lang="en-AU" dirty="0"/>
          </a:p>
        </p:txBody>
      </p:sp>
      <p:sp>
        <p:nvSpPr>
          <p:cNvPr id="3" name="Zástupný symbol pro obsah 2"/>
          <p:cNvSpPr>
            <a:spLocks noGrp="1"/>
          </p:cNvSpPr>
          <p:nvPr>
            <p:ph idx="1"/>
          </p:nvPr>
        </p:nvSpPr>
        <p:spPr/>
        <p:txBody>
          <a:bodyPr/>
          <a:lstStyle/>
          <a:p>
            <a:r>
              <a:rPr lang="sk-SK" dirty="0" err="1" smtClean="0"/>
              <a:t>Multi-Process</a:t>
            </a:r>
            <a:r>
              <a:rPr lang="sk-SK" dirty="0" smtClean="0"/>
              <a:t> model: </a:t>
            </a:r>
            <a:r>
              <a:rPr lang="en-US" dirty="0" smtClean="0">
                <a:solidFill>
                  <a:schemeClr val="accent1">
                    <a:lumMod val="75000"/>
                  </a:schemeClr>
                </a:solidFill>
              </a:rPr>
              <a:t>Atkinson</a:t>
            </a:r>
            <a:r>
              <a:rPr lang="en-US" dirty="0">
                <a:solidFill>
                  <a:schemeClr val="accent1">
                    <a:lumMod val="75000"/>
                  </a:schemeClr>
                </a:solidFill>
              </a:rPr>
              <a:t>, </a:t>
            </a:r>
            <a:r>
              <a:rPr lang="en-US" dirty="0" err="1">
                <a:solidFill>
                  <a:schemeClr val="accent1">
                    <a:lumMod val="75000"/>
                  </a:schemeClr>
                </a:solidFill>
              </a:rPr>
              <a:t>Brelsford</a:t>
            </a:r>
            <a:r>
              <a:rPr lang="en-US" dirty="0">
                <a:solidFill>
                  <a:schemeClr val="accent1">
                    <a:lumMod val="75000"/>
                  </a:schemeClr>
                </a:solidFill>
              </a:rPr>
              <a:t> and Shiffrin (1967</a:t>
            </a:r>
            <a:r>
              <a:rPr lang="en-US" dirty="0" smtClean="0">
                <a:solidFill>
                  <a:schemeClr val="accent1">
                    <a:lumMod val="75000"/>
                  </a:schemeClr>
                </a:solidFill>
              </a:rPr>
              <a:t>)</a:t>
            </a:r>
            <a:r>
              <a:rPr lang="sk-SK" dirty="0" smtClean="0"/>
              <a:t>.</a:t>
            </a:r>
          </a:p>
          <a:p>
            <a:r>
              <a:rPr lang="en-US" sz="2800" dirty="0" smtClean="0"/>
              <a:t>sensory </a:t>
            </a:r>
            <a:r>
              <a:rPr lang="cs-CZ" sz="2800" dirty="0" err="1" smtClean="0"/>
              <a:t>register</a:t>
            </a:r>
            <a:endParaRPr lang="sk-SK" sz="2800" dirty="0" smtClean="0"/>
          </a:p>
          <a:p>
            <a:r>
              <a:rPr lang="en-US" sz="2800" dirty="0" smtClean="0"/>
              <a:t>memory buffer</a:t>
            </a:r>
            <a:endParaRPr lang="sk-SK" sz="2800" dirty="0" smtClean="0"/>
          </a:p>
          <a:p>
            <a:r>
              <a:rPr lang="en-US" sz="2800" dirty="0" smtClean="0"/>
              <a:t>long </a:t>
            </a:r>
            <a:r>
              <a:rPr lang="en-US" sz="2800" dirty="0"/>
              <a:t>term </a:t>
            </a:r>
            <a:r>
              <a:rPr lang="en-US" sz="2800" dirty="0" smtClean="0"/>
              <a:t>storage</a:t>
            </a:r>
            <a:endParaRPr lang="sk-SK" sz="2800" dirty="0" smtClean="0"/>
          </a:p>
          <a:p>
            <a:endParaRPr lang="sk-SK" sz="2800" dirty="0"/>
          </a:p>
          <a:p>
            <a:r>
              <a:rPr lang="sk-SK" sz="2800" dirty="0" err="1" smtClean="0"/>
              <a:t>Short</a:t>
            </a:r>
            <a:r>
              <a:rPr lang="sk-SK" sz="2800" dirty="0" smtClean="0"/>
              <a:t> term </a:t>
            </a:r>
            <a:r>
              <a:rPr lang="sk-SK" sz="2800" dirty="0" err="1" smtClean="0"/>
              <a:t>vs</a:t>
            </a:r>
            <a:r>
              <a:rPr lang="sk-SK" sz="2800" dirty="0" smtClean="0"/>
              <a:t>. </a:t>
            </a:r>
            <a:r>
              <a:rPr lang="sk-SK" sz="2800" dirty="0" err="1" smtClean="0"/>
              <a:t>Long</a:t>
            </a:r>
            <a:r>
              <a:rPr lang="sk-SK" sz="2800" dirty="0" smtClean="0"/>
              <a:t> term </a:t>
            </a:r>
            <a:r>
              <a:rPr lang="sk-SK" sz="2800" dirty="0" err="1" smtClean="0"/>
              <a:t>memory</a:t>
            </a:r>
            <a:r>
              <a:rPr lang="sk-SK" sz="2800" dirty="0" smtClean="0"/>
              <a:t>: </a:t>
            </a:r>
            <a:r>
              <a:rPr lang="en-US" sz="2800" dirty="0">
                <a:solidFill>
                  <a:srgbClr val="C00000"/>
                </a:solidFill>
              </a:rPr>
              <a:t>Miller, </a:t>
            </a:r>
            <a:r>
              <a:rPr lang="en-US" sz="2800" dirty="0" smtClean="0">
                <a:solidFill>
                  <a:srgbClr val="C00000"/>
                </a:solidFill>
              </a:rPr>
              <a:t>1956</a:t>
            </a:r>
            <a:r>
              <a:rPr lang="sk-SK" sz="2800" dirty="0" smtClean="0"/>
              <a:t>;  </a:t>
            </a:r>
            <a:r>
              <a:rPr lang="sk-SK" sz="2800" dirty="0" err="1" smtClean="0"/>
              <a:t>Magic</a:t>
            </a:r>
            <a:r>
              <a:rPr lang="sk-SK" sz="2800" dirty="0" smtClean="0"/>
              <a:t> </a:t>
            </a:r>
            <a:r>
              <a:rPr lang="sk-SK" sz="2800" dirty="0" err="1" smtClean="0"/>
              <a:t>number</a:t>
            </a:r>
            <a:r>
              <a:rPr lang="sk-SK" sz="2800" dirty="0" smtClean="0"/>
              <a:t> 7 +/- </a:t>
            </a:r>
            <a:r>
              <a:rPr lang="sk-SK" sz="2800" dirty="0"/>
              <a:t>2</a:t>
            </a:r>
            <a:r>
              <a:rPr lang="sk-SK" sz="2800" dirty="0" smtClean="0"/>
              <a:t> </a:t>
            </a:r>
          </a:p>
          <a:p>
            <a:endParaRPr lang="sk-SK" sz="2800" dirty="0"/>
          </a:p>
          <a:p>
            <a:pPr marL="0" indent="0">
              <a:buNone/>
            </a:pPr>
            <a:endParaRPr lang="sk-SK" sz="2800" dirty="0" smtClean="0"/>
          </a:p>
          <a:p>
            <a:endParaRPr lang="sk-SK" sz="2800" dirty="0"/>
          </a:p>
          <a:p>
            <a:pPr marL="0" indent="0">
              <a:buNone/>
            </a:pPr>
            <a:endParaRPr lang="sk-SK" sz="2800" dirty="0"/>
          </a:p>
        </p:txBody>
      </p:sp>
    </p:spTree>
    <p:extLst>
      <p:ext uri="{BB962C8B-B14F-4D97-AF65-F5344CB8AC3E}">
        <p14:creationId xmlns="" xmlns:p14="http://schemas.microsoft.com/office/powerpoint/2010/main" val="82174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Content</a:t>
            </a:r>
            <a:endParaRPr lang="cs-CZ" dirty="0"/>
          </a:p>
        </p:txBody>
      </p:sp>
      <p:sp>
        <p:nvSpPr>
          <p:cNvPr id="3" name="Zástupný symbol pro obsah 2"/>
          <p:cNvSpPr>
            <a:spLocks noGrp="1"/>
          </p:cNvSpPr>
          <p:nvPr>
            <p:ph sz="quarter" idx="1"/>
          </p:nvPr>
        </p:nvSpPr>
        <p:spPr>
          <a:xfrm>
            <a:off x="457200" y="980728"/>
            <a:ext cx="7467600" cy="5493224"/>
          </a:xfrm>
        </p:spPr>
        <p:txBody>
          <a:bodyPr/>
          <a:lstStyle/>
          <a:p>
            <a:r>
              <a:rPr lang="en-AU" dirty="0" smtClean="0"/>
              <a:t>What is CP?</a:t>
            </a:r>
          </a:p>
          <a:p>
            <a:r>
              <a:rPr lang="en-AU" dirty="0" smtClean="0"/>
              <a:t>History of CP</a:t>
            </a:r>
          </a:p>
          <a:p>
            <a:r>
              <a:rPr lang="en-AU" dirty="0" smtClean="0"/>
              <a:t>Key studies in CP:</a:t>
            </a:r>
          </a:p>
          <a:p>
            <a:pPr lvl="1"/>
            <a:r>
              <a:rPr lang="en-AU" dirty="0" smtClean="0"/>
              <a:t>Focus </a:t>
            </a:r>
            <a:r>
              <a:rPr lang="en-AU" dirty="0" smtClean="0"/>
              <a:t>on attention, memory and perception</a:t>
            </a:r>
          </a:p>
          <a:p>
            <a:pPr lvl="1"/>
            <a:endParaRPr lang="cs-CZ" dirty="0"/>
          </a:p>
        </p:txBody>
      </p:sp>
    </p:spTree>
    <p:extLst>
      <p:ext uri="{BB962C8B-B14F-4D97-AF65-F5344CB8AC3E}">
        <p14:creationId xmlns="" xmlns:p14="http://schemas.microsoft.com/office/powerpoint/2010/main" val="17313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How</a:t>
            </a:r>
            <a:r>
              <a:rPr lang="sk-SK" dirty="0" smtClean="0"/>
              <a:t> to test </a:t>
            </a:r>
            <a:r>
              <a:rPr lang="sk-SK" dirty="0" err="1" smtClean="0"/>
              <a:t>memory</a:t>
            </a:r>
            <a:r>
              <a:rPr lang="sk-SK" dirty="0" smtClean="0"/>
              <a:t>?</a:t>
            </a:r>
            <a:endParaRPr lang="sk-SK" dirty="0"/>
          </a:p>
        </p:txBody>
      </p:sp>
      <p:sp>
        <p:nvSpPr>
          <p:cNvPr id="3" name="Zástupný symbol pro obsah 2"/>
          <p:cNvSpPr>
            <a:spLocks noGrp="1"/>
          </p:cNvSpPr>
          <p:nvPr>
            <p:ph idx="1"/>
          </p:nvPr>
        </p:nvSpPr>
        <p:spPr/>
        <p:txBody>
          <a:bodyPr/>
          <a:lstStyle/>
          <a:p>
            <a:r>
              <a:rPr lang="sk-SK" dirty="0" err="1" smtClean="0"/>
              <a:t>Ebbinghaus´s</a:t>
            </a:r>
            <a:r>
              <a:rPr lang="sk-SK" dirty="0" smtClean="0"/>
              <a:t> </a:t>
            </a:r>
            <a:r>
              <a:rPr lang="sk-SK" dirty="0" err="1" smtClean="0"/>
              <a:t>studies</a:t>
            </a:r>
            <a:r>
              <a:rPr lang="sk-SK" dirty="0" smtClean="0"/>
              <a:t> and </a:t>
            </a:r>
            <a:r>
              <a:rPr lang="sk-SK" dirty="0" err="1" smtClean="0"/>
              <a:t>forgetting</a:t>
            </a:r>
            <a:r>
              <a:rPr lang="sk-SK" dirty="0" smtClean="0"/>
              <a:t> </a:t>
            </a:r>
            <a:r>
              <a:rPr lang="sk-SK" dirty="0" err="1" smtClean="0"/>
              <a:t>curve</a:t>
            </a:r>
            <a:endParaRPr lang="sk-SK" dirty="0" smtClean="0"/>
          </a:p>
          <a:p>
            <a:pPr marL="0" indent="0">
              <a:buNone/>
            </a:pPr>
            <a:endParaRPr lang="sk-SK" dirty="0" smtClean="0"/>
          </a:p>
          <a:p>
            <a:pPr marL="0" indent="0">
              <a:buNone/>
            </a:pPr>
            <a:endParaRPr lang="sk-SK" dirty="0"/>
          </a:p>
          <a:p>
            <a:pPr marL="0" indent="0">
              <a:buNone/>
            </a:pPr>
            <a:r>
              <a:rPr lang="sk-SK" dirty="0" err="1" smtClean="0"/>
              <a:t>Forgetting</a:t>
            </a:r>
            <a:r>
              <a:rPr lang="sk-SK" dirty="0" smtClean="0"/>
              <a:t> </a:t>
            </a:r>
            <a:r>
              <a:rPr lang="sk-SK" dirty="0" err="1" smtClean="0"/>
              <a:t>curve</a:t>
            </a:r>
            <a:endParaRPr lang="sk-SK" dirty="0"/>
          </a:p>
        </p:txBody>
      </p:sp>
      <p:pic>
        <p:nvPicPr>
          <p:cNvPr id="4" name="Obrázek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17388" y="2780928"/>
            <a:ext cx="5616624" cy="3935859"/>
          </a:xfrm>
          <a:prstGeom prst="rect">
            <a:avLst/>
          </a:prstGeom>
        </p:spPr>
      </p:pic>
    </p:spTree>
    <p:extLst>
      <p:ext uri="{BB962C8B-B14F-4D97-AF65-F5344CB8AC3E}">
        <p14:creationId xmlns="" xmlns:p14="http://schemas.microsoft.com/office/powerpoint/2010/main" val="125728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Amnesia</a:t>
            </a:r>
            <a:endParaRPr lang="sk-SK" dirty="0"/>
          </a:p>
        </p:txBody>
      </p:sp>
      <p:sp>
        <p:nvSpPr>
          <p:cNvPr id="3" name="Zástupný symbol pro obsah 2"/>
          <p:cNvSpPr>
            <a:spLocks noGrp="1"/>
          </p:cNvSpPr>
          <p:nvPr>
            <p:ph idx="1"/>
          </p:nvPr>
        </p:nvSpPr>
        <p:spPr/>
        <p:txBody>
          <a:bodyPr/>
          <a:lstStyle/>
          <a:p>
            <a:r>
              <a:rPr lang="sk-SK" dirty="0" smtClean="0"/>
              <a:t>https://www.youtube.com/watch?v=Vwigmktix2Y</a:t>
            </a:r>
            <a:endParaRPr lang="sk-SK" dirty="0"/>
          </a:p>
          <a:p>
            <a:r>
              <a:rPr lang="en-AU" dirty="0" smtClean="0"/>
              <a:t>Retrograde and </a:t>
            </a:r>
            <a:r>
              <a:rPr lang="en-AU" dirty="0" err="1" smtClean="0"/>
              <a:t>anterog</a:t>
            </a:r>
            <a:r>
              <a:rPr lang="cs-CZ" dirty="0" smtClean="0"/>
              <a:t>r</a:t>
            </a:r>
            <a:r>
              <a:rPr lang="en-AU" dirty="0" err="1" smtClean="0"/>
              <a:t>ade</a:t>
            </a:r>
            <a:r>
              <a:rPr lang="en-AU" dirty="0" smtClean="0"/>
              <a:t> amnesia</a:t>
            </a:r>
          </a:p>
          <a:p>
            <a:r>
              <a:rPr lang="en-AU" dirty="0" err="1" smtClean="0"/>
              <a:t>Korsakoff´s</a:t>
            </a:r>
            <a:r>
              <a:rPr lang="en-AU" dirty="0" smtClean="0"/>
              <a:t> syndrome (residual ability to learn; confabulation)</a:t>
            </a:r>
            <a:endParaRPr lang="en-AU" dirty="0"/>
          </a:p>
        </p:txBody>
      </p:sp>
    </p:spTree>
    <p:extLst>
      <p:ext uri="{BB962C8B-B14F-4D97-AF65-F5344CB8AC3E}">
        <p14:creationId xmlns="" xmlns:p14="http://schemas.microsoft.com/office/powerpoint/2010/main" val="3162008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1052736"/>
            <a:ext cx="8075240" cy="5421216"/>
          </a:xfrm>
        </p:spPr>
        <p:txBody>
          <a:bodyPr/>
          <a:lstStyle/>
          <a:p>
            <a:pPr marL="0" indent="0">
              <a:buNone/>
            </a:pPr>
            <a:r>
              <a:rPr lang="cs-CZ" b="1" dirty="0" err="1" smtClean="0"/>
              <a:t>Extremely</a:t>
            </a:r>
            <a:r>
              <a:rPr lang="cs-CZ" b="1" dirty="0" smtClean="0"/>
              <a:t> </a:t>
            </a:r>
            <a:r>
              <a:rPr lang="cs-CZ" b="1" dirty="0" err="1" smtClean="0"/>
              <a:t>emotional</a:t>
            </a:r>
            <a:r>
              <a:rPr lang="cs-CZ" b="1" dirty="0" smtClean="0"/>
              <a:t> </a:t>
            </a:r>
            <a:r>
              <a:rPr lang="cs-CZ" b="1" dirty="0" err="1" smtClean="0"/>
              <a:t>experience</a:t>
            </a:r>
            <a:endParaRPr lang="cs-CZ" b="1" dirty="0" smtClean="0"/>
          </a:p>
          <a:p>
            <a:r>
              <a:rPr lang="cs-CZ" dirty="0" smtClean="0"/>
              <a:t>= „</a:t>
            </a:r>
            <a:r>
              <a:rPr lang="cs-CZ" dirty="0" err="1" smtClean="0"/>
              <a:t>flashes</a:t>
            </a:r>
            <a:r>
              <a:rPr lang="cs-CZ" dirty="0" smtClean="0"/>
              <a:t>“, </a:t>
            </a:r>
            <a:r>
              <a:rPr lang="cs-CZ" dirty="0" err="1" smtClean="0"/>
              <a:t>eidetic</a:t>
            </a:r>
            <a:r>
              <a:rPr lang="cs-CZ" dirty="0" smtClean="0"/>
              <a:t> </a:t>
            </a:r>
            <a:r>
              <a:rPr lang="cs-CZ" dirty="0" err="1" smtClean="0"/>
              <a:t>memories</a:t>
            </a:r>
            <a:endParaRPr lang="cs-CZ" dirty="0" smtClean="0"/>
          </a:p>
          <a:p>
            <a:r>
              <a:rPr lang="cs-CZ" dirty="0" smtClean="0"/>
              <a:t>(</a:t>
            </a:r>
            <a:r>
              <a:rPr lang="cs-CZ" dirty="0" err="1" smtClean="0"/>
              <a:t>Neisser</a:t>
            </a:r>
            <a:r>
              <a:rPr lang="cs-CZ" dirty="0" smtClean="0"/>
              <a:t>, </a:t>
            </a:r>
            <a:r>
              <a:rPr lang="cs-CZ" dirty="0" err="1" smtClean="0"/>
              <a:t>Hyman</a:t>
            </a:r>
            <a:r>
              <a:rPr lang="cs-CZ" dirty="0" smtClean="0"/>
              <a:t>, 1999)</a:t>
            </a:r>
          </a:p>
          <a:p>
            <a:r>
              <a:rPr lang="cs-CZ" dirty="0" err="1" smtClean="0"/>
              <a:t>Memories</a:t>
            </a:r>
            <a:r>
              <a:rPr lang="cs-CZ" dirty="0" smtClean="0"/>
              <a:t> on </a:t>
            </a:r>
            <a:r>
              <a:rPr lang="cs-CZ" dirty="0" err="1" smtClean="0"/>
              <a:t>the</a:t>
            </a:r>
            <a:r>
              <a:rPr lang="cs-CZ" dirty="0" smtClean="0"/>
              <a:t> </a:t>
            </a:r>
            <a:r>
              <a:rPr lang="cs-CZ" dirty="0" err="1" smtClean="0"/>
              <a:t>crash</a:t>
            </a:r>
            <a:r>
              <a:rPr lang="cs-CZ" dirty="0" smtClean="0"/>
              <a:t> </a:t>
            </a:r>
            <a:r>
              <a:rPr lang="cs-CZ" dirty="0" err="1" smtClean="0"/>
              <a:t>of</a:t>
            </a:r>
            <a:r>
              <a:rPr lang="cs-CZ" dirty="0" smtClean="0"/>
              <a:t> </a:t>
            </a:r>
            <a:r>
              <a:rPr lang="cs-CZ" dirty="0" err="1" smtClean="0"/>
              <a:t>Challenger</a:t>
            </a:r>
            <a:r>
              <a:rPr lang="cs-CZ" dirty="0" smtClean="0"/>
              <a:t> </a:t>
            </a:r>
            <a:r>
              <a:rPr lang="cs-CZ" dirty="0" err="1" smtClean="0"/>
              <a:t>space</a:t>
            </a:r>
            <a:r>
              <a:rPr lang="cs-CZ" dirty="0" smtClean="0"/>
              <a:t> </a:t>
            </a:r>
            <a:r>
              <a:rPr lang="cs-CZ" dirty="0" err="1" smtClean="0"/>
              <a:t>shuttle</a:t>
            </a:r>
            <a:r>
              <a:rPr lang="cs-CZ" dirty="0" smtClean="0"/>
              <a:t>, 1 </a:t>
            </a:r>
            <a:r>
              <a:rPr lang="cs-CZ" dirty="0" err="1" smtClean="0"/>
              <a:t>day</a:t>
            </a:r>
            <a:r>
              <a:rPr lang="cs-CZ" dirty="0" smtClean="0"/>
              <a:t>, 2,5 </a:t>
            </a:r>
            <a:r>
              <a:rPr lang="cs-CZ" dirty="0" err="1" smtClean="0"/>
              <a:t>years</a:t>
            </a:r>
            <a:r>
              <a:rPr lang="cs-CZ" dirty="0" smtClean="0"/>
              <a:t> </a:t>
            </a:r>
            <a:r>
              <a:rPr lang="cs-CZ" dirty="0" err="1" smtClean="0"/>
              <a:t>later</a:t>
            </a:r>
            <a:r>
              <a:rPr lang="cs-CZ" dirty="0" smtClean="0"/>
              <a:t> </a:t>
            </a:r>
          </a:p>
        </p:txBody>
      </p:sp>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789040"/>
            <a:ext cx="4197871" cy="27959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31581" y="3850295"/>
            <a:ext cx="3264125" cy="26734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97572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980728"/>
            <a:ext cx="8147248" cy="5760640"/>
          </a:xfrm>
        </p:spPr>
        <p:txBody>
          <a:bodyPr>
            <a:normAutofit/>
          </a:bodyPr>
          <a:lstStyle/>
          <a:p>
            <a:r>
              <a:rPr lang="en-US" dirty="0"/>
              <a:t>Description 1</a:t>
            </a:r>
            <a:r>
              <a:rPr lang="en-US" i="1" dirty="0"/>
              <a:t>. “I was in my religion class and some people walked in </a:t>
            </a:r>
            <a:r>
              <a:rPr lang="en-US" i="1" dirty="0" smtClean="0"/>
              <a:t>and</a:t>
            </a:r>
            <a:r>
              <a:rPr lang="cs-CZ" i="1" dirty="0" smtClean="0"/>
              <a:t> </a:t>
            </a:r>
            <a:r>
              <a:rPr lang="en-US" i="1" dirty="0" smtClean="0"/>
              <a:t>started </a:t>
            </a:r>
            <a:r>
              <a:rPr lang="en-US" i="1" dirty="0"/>
              <a:t>talking about [it]. I didn’t know any details except that it </a:t>
            </a:r>
            <a:r>
              <a:rPr lang="en-US" i="1" dirty="0" smtClean="0"/>
              <a:t>had</a:t>
            </a:r>
            <a:r>
              <a:rPr lang="cs-CZ" i="1" dirty="0" smtClean="0"/>
              <a:t> </a:t>
            </a:r>
            <a:r>
              <a:rPr lang="en-US" i="1" dirty="0" smtClean="0"/>
              <a:t>exploded </a:t>
            </a:r>
            <a:r>
              <a:rPr lang="en-US" i="1" dirty="0"/>
              <a:t>and the schoolteacher’s students had all been watching which </a:t>
            </a:r>
            <a:r>
              <a:rPr lang="en-US" i="1" dirty="0" smtClean="0"/>
              <a:t>I</a:t>
            </a:r>
            <a:r>
              <a:rPr lang="cs-CZ" i="1" dirty="0" smtClean="0"/>
              <a:t> </a:t>
            </a:r>
            <a:r>
              <a:rPr lang="en-US" i="1" dirty="0" smtClean="0"/>
              <a:t>thought </a:t>
            </a:r>
            <a:r>
              <a:rPr lang="en-US" i="1" dirty="0"/>
              <a:t>was so sad. Then after class I went to my room and watched the </a:t>
            </a:r>
            <a:r>
              <a:rPr lang="en-US" i="1" dirty="0" smtClean="0"/>
              <a:t>TV</a:t>
            </a:r>
            <a:r>
              <a:rPr lang="cs-CZ" i="1" dirty="0" smtClean="0"/>
              <a:t> </a:t>
            </a:r>
            <a:r>
              <a:rPr lang="en-US" i="1" dirty="0" smtClean="0"/>
              <a:t>program </a:t>
            </a:r>
            <a:r>
              <a:rPr lang="en-US" i="1" dirty="0"/>
              <a:t>talking about it and I got all the details from that.”</a:t>
            </a:r>
          </a:p>
          <a:p>
            <a:endParaRPr lang="cs-CZ" dirty="0" smtClean="0"/>
          </a:p>
          <a:p>
            <a:r>
              <a:rPr lang="en-US" dirty="0" smtClean="0"/>
              <a:t>Description </a:t>
            </a:r>
            <a:r>
              <a:rPr lang="en-US" dirty="0"/>
              <a:t>2</a:t>
            </a:r>
            <a:r>
              <a:rPr lang="en-US" i="1" dirty="0"/>
              <a:t>. “When I first heard about the explosion I was sitting in </a:t>
            </a:r>
            <a:r>
              <a:rPr lang="en-US" i="1" dirty="0" smtClean="0"/>
              <a:t>my</a:t>
            </a:r>
            <a:r>
              <a:rPr lang="cs-CZ" i="1" dirty="0" smtClean="0"/>
              <a:t> </a:t>
            </a:r>
            <a:r>
              <a:rPr lang="en-US" i="1" dirty="0" smtClean="0"/>
              <a:t>freshman </a:t>
            </a:r>
            <a:r>
              <a:rPr lang="en-US" i="1" dirty="0"/>
              <a:t>dorm room with my roommate and we were watching TV. It </a:t>
            </a:r>
            <a:r>
              <a:rPr lang="en-US" i="1" dirty="0" smtClean="0"/>
              <a:t>came</a:t>
            </a:r>
            <a:r>
              <a:rPr lang="cs-CZ" i="1" dirty="0" smtClean="0"/>
              <a:t> </a:t>
            </a:r>
            <a:r>
              <a:rPr lang="en-US" i="1" dirty="0" smtClean="0"/>
              <a:t>on </a:t>
            </a:r>
            <a:r>
              <a:rPr lang="en-US" i="1" dirty="0"/>
              <a:t>a news flash and we were both totally shocked. I was really upset and </a:t>
            </a:r>
            <a:r>
              <a:rPr lang="en-US" i="1" dirty="0" smtClean="0"/>
              <a:t>I</a:t>
            </a:r>
            <a:r>
              <a:rPr lang="cs-CZ" i="1" dirty="0" smtClean="0"/>
              <a:t> </a:t>
            </a:r>
            <a:r>
              <a:rPr lang="en-US" i="1" dirty="0" smtClean="0"/>
              <a:t>went </a:t>
            </a:r>
            <a:r>
              <a:rPr lang="en-US" i="1" dirty="0"/>
              <a:t>upstairs to talk to a friend of mine and then I called my parents</a:t>
            </a:r>
            <a:r>
              <a:rPr lang="en-US" i="1" dirty="0" smtClean="0"/>
              <a:t>.”</a:t>
            </a:r>
            <a:endParaRPr lang="en-US" i="1" dirty="0"/>
          </a:p>
        </p:txBody>
      </p:sp>
    </p:spTree>
    <p:extLst>
      <p:ext uri="{BB962C8B-B14F-4D97-AF65-F5344CB8AC3E}">
        <p14:creationId xmlns="" xmlns:p14="http://schemas.microsoft.com/office/powerpoint/2010/main" val="2977986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Eye-witnesses</a:t>
            </a:r>
            <a:endParaRPr lang="cs-CZ" dirty="0"/>
          </a:p>
        </p:txBody>
      </p:sp>
      <p:pic>
        <p:nvPicPr>
          <p:cNvPr id="20482"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1340768"/>
            <a:ext cx="6048672" cy="50869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21757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38138"/>
          </a:xfrm>
        </p:spPr>
        <p:txBody>
          <a:bodyPr>
            <a:normAutofit/>
          </a:bodyPr>
          <a:lstStyle/>
          <a:p>
            <a:pPr marL="0" indent="0"/>
            <a:r>
              <a:rPr lang="cs-CZ" dirty="0" err="1" smtClean="0"/>
              <a:t>Phases</a:t>
            </a:r>
            <a:r>
              <a:rPr lang="cs-CZ" dirty="0" smtClean="0"/>
              <a:t> </a:t>
            </a:r>
            <a:r>
              <a:rPr lang="cs-CZ" dirty="0" err="1" smtClean="0"/>
              <a:t>of</a:t>
            </a:r>
            <a:r>
              <a:rPr lang="cs-CZ" dirty="0" smtClean="0"/>
              <a:t> </a:t>
            </a:r>
            <a:r>
              <a:rPr lang="cs-CZ" dirty="0" err="1" smtClean="0"/>
              <a:t>memory</a:t>
            </a:r>
            <a:r>
              <a:rPr lang="cs-CZ" dirty="0" smtClean="0"/>
              <a:t> </a:t>
            </a:r>
            <a:r>
              <a:rPr lang="cs-CZ" dirty="0" err="1" smtClean="0"/>
              <a:t>process</a:t>
            </a:r>
            <a:r>
              <a:rPr lang="cs-CZ" dirty="0" smtClean="0"/>
              <a:t> </a:t>
            </a:r>
            <a:r>
              <a:rPr lang="cs-CZ" dirty="0" err="1" smtClean="0"/>
              <a:t>prone</a:t>
            </a:r>
            <a:r>
              <a:rPr lang="cs-CZ" dirty="0" smtClean="0"/>
              <a:t> to </a:t>
            </a:r>
            <a:r>
              <a:rPr lang="cs-CZ" dirty="0" err="1" smtClean="0"/>
              <a:t>distortion</a:t>
            </a:r>
            <a:r>
              <a:rPr lang="cs-CZ" dirty="0" smtClean="0"/>
              <a:t>:</a:t>
            </a:r>
            <a:endParaRPr lang="cs-CZ" dirty="0"/>
          </a:p>
        </p:txBody>
      </p:sp>
      <p:sp>
        <p:nvSpPr>
          <p:cNvPr id="3" name="Zástupný symbol pro obsah 2"/>
          <p:cNvSpPr>
            <a:spLocks noGrp="1"/>
          </p:cNvSpPr>
          <p:nvPr>
            <p:ph sz="quarter" idx="1"/>
          </p:nvPr>
        </p:nvSpPr>
        <p:spPr>
          <a:xfrm>
            <a:off x="457200" y="1772816"/>
            <a:ext cx="7467600" cy="4701136"/>
          </a:xfrm>
        </p:spPr>
        <p:txBody>
          <a:bodyPr/>
          <a:lstStyle/>
          <a:p>
            <a:pPr marL="457200" indent="-457200">
              <a:buFont typeface="+mj-lt"/>
              <a:buAutoNum type="arabicPeriod"/>
            </a:pPr>
            <a:r>
              <a:rPr lang="cs-CZ" dirty="0" err="1" smtClean="0"/>
              <a:t>Perception</a:t>
            </a:r>
            <a:r>
              <a:rPr lang="cs-CZ" dirty="0" smtClean="0"/>
              <a:t> and </a:t>
            </a:r>
            <a:r>
              <a:rPr lang="cs-CZ" dirty="0" err="1" smtClean="0"/>
              <a:t>attention</a:t>
            </a:r>
            <a:r>
              <a:rPr lang="cs-CZ" dirty="0" smtClean="0"/>
              <a:t> </a:t>
            </a:r>
            <a:r>
              <a:rPr lang="cs-CZ" dirty="0" err="1" smtClean="0"/>
              <a:t>focus</a:t>
            </a:r>
            <a:endParaRPr lang="cs-CZ" dirty="0" smtClean="0"/>
          </a:p>
          <a:p>
            <a:pPr marL="457200" indent="-457200">
              <a:buFont typeface="+mj-lt"/>
              <a:buAutoNum type="arabicPeriod" startAt="2"/>
            </a:pPr>
            <a:r>
              <a:rPr lang="cs-CZ" dirty="0" err="1" smtClean="0"/>
              <a:t>Coding</a:t>
            </a:r>
            <a:r>
              <a:rPr lang="cs-CZ" dirty="0" smtClean="0"/>
              <a:t> in </a:t>
            </a:r>
            <a:r>
              <a:rPr lang="cs-CZ" dirty="0" err="1" smtClean="0"/>
              <a:t>memory</a:t>
            </a:r>
            <a:endParaRPr lang="cs-CZ" dirty="0" smtClean="0"/>
          </a:p>
          <a:p>
            <a:pPr marL="457200" indent="-457200">
              <a:buFont typeface="+mj-lt"/>
              <a:buAutoNum type="arabicPeriod" startAt="2"/>
            </a:pPr>
            <a:r>
              <a:rPr lang="cs-CZ" dirty="0" err="1" smtClean="0"/>
              <a:t>Storing</a:t>
            </a:r>
            <a:r>
              <a:rPr lang="cs-CZ" dirty="0" smtClean="0"/>
              <a:t> in </a:t>
            </a:r>
            <a:r>
              <a:rPr lang="cs-CZ" dirty="0" err="1" smtClean="0"/>
              <a:t>memory</a:t>
            </a:r>
            <a:r>
              <a:rPr lang="cs-CZ" dirty="0" smtClean="0"/>
              <a:t> – </a:t>
            </a:r>
            <a:r>
              <a:rPr lang="cs-CZ" dirty="0" err="1" smtClean="0"/>
              <a:t>forgetting</a:t>
            </a:r>
            <a:endParaRPr lang="cs-CZ" dirty="0" smtClean="0"/>
          </a:p>
          <a:p>
            <a:pPr marL="457200" indent="-457200">
              <a:buFont typeface="+mj-lt"/>
              <a:buAutoNum type="arabicPeriod" startAt="2"/>
            </a:pPr>
            <a:r>
              <a:rPr lang="cs-CZ" dirty="0" err="1" smtClean="0"/>
              <a:t>Recall</a:t>
            </a:r>
            <a:r>
              <a:rPr lang="cs-CZ" dirty="0" smtClean="0"/>
              <a:t> – </a:t>
            </a:r>
            <a:r>
              <a:rPr lang="cs-CZ" dirty="0" err="1" smtClean="0"/>
              <a:t>tendency</a:t>
            </a:r>
            <a:r>
              <a:rPr lang="cs-CZ" dirty="0" smtClean="0"/>
              <a:t> to </a:t>
            </a:r>
            <a:r>
              <a:rPr lang="cs-CZ" dirty="0" err="1" smtClean="0"/>
              <a:t>confabulate</a:t>
            </a:r>
            <a:endParaRPr lang="cs-CZ" dirty="0" smtClean="0"/>
          </a:p>
          <a:p>
            <a:endParaRPr lang="cs-CZ" dirty="0" smtClean="0"/>
          </a:p>
          <a:p>
            <a:r>
              <a:rPr lang="cs-CZ" dirty="0" err="1" smtClean="0"/>
              <a:t>Variables</a:t>
            </a:r>
            <a:r>
              <a:rPr lang="cs-CZ" dirty="0" smtClean="0"/>
              <a:t>: </a:t>
            </a:r>
            <a:r>
              <a:rPr lang="cs-CZ" dirty="0" err="1" smtClean="0"/>
              <a:t>time</a:t>
            </a:r>
            <a:r>
              <a:rPr lang="cs-CZ" dirty="0" smtClean="0"/>
              <a:t> and </a:t>
            </a:r>
            <a:r>
              <a:rPr lang="cs-CZ" dirty="0" err="1" smtClean="0"/>
              <a:t>duration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event</a:t>
            </a:r>
            <a:r>
              <a:rPr lang="cs-CZ" dirty="0" smtClean="0"/>
              <a:t>, gender, </a:t>
            </a:r>
            <a:r>
              <a:rPr lang="cs-CZ" dirty="0" err="1" smtClean="0"/>
              <a:t>age</a:t>
            </a:r>
            <a:r>
              <a:rPr lang="cs-CZ" dirty="0" smtClean="0"/>
              <a:t>, </a:t>
            </a:r>
            <a:r>
              <a:rPr lang="cs-CZ" dirty="0" err="1" smtClean="0"/>
              <a:t>intelligence</a:t>
            </a:r>
            <a:r>
              <a:rPr lang="cs-CZ" dirty="0" smtClean="0"/>
              <a:t>, „face </a:t>
            </a:r>
            <a:r>
              <a:rPr lang="cs-CZ" dirty="0" err="1" smtClean="0"/>
              <a:t>memory</a:t>
            </a:r>
            <a:r>
              <a:rPr lang="cs-CZ" dirty="0" smtClean="0"/>
              <a:t>“, </a:t>
            </a:r>
            <a:r>
              <a:rPr lang="cs-CZ" dirty="0" err="1" smtClean="0"/>
              <a:t>emotions</a:t>
            </a:r>
            <a:r>
              <a:rPr lang="cs-CZ" dirty="0" smtClean="0"/>
              <a:t>, personality,…</a:t>
            </a:r>
          </a:p>
        </p:txBody>
      </p:sp>
    </p:spTree>
    <p:extLst>
      <p:ext uri="{BB962C8B-B14F-4D97-AF65-F5344CB8AC3E}">
        <p14:creationId xmlns="" xmlns:p14="http://schemas.microsoft.com/office/powerpoint/2010/main" val="3529491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Creation</a:t>
            </a:r>
            <a:r>
              <a:rPr lang="cs-CZ" dirty="0" smtClean="0"/>
              <a:t> </a:t>
            </a:r>
            <a:r>
              <a:rPr lang="cs-CZ" dirty="0" err="1" smtClean="0"/>
              <a:t>of</a:t>
            </a:r>
            <a:r>
              <a:rPr lang="cs-CZ" dirty="0" smtClean="0"/>
              <a:t> </a:t>
            </a:r>
            <a:r>
              <a:rPr lang="cs-CZ" dirty="0" err="1" smtClean="0"/>
              <a:t>false</a:t>
            </a:r>
            <a:r>
              <a:rPr lang="cs-CZ" dirty="0" smtClean="0"/>
              <a:t> </a:t>
            </a:r>
            <a:r>
              <a:rPr lang="cs-CZ" dirty="0" err="1" smtClean="0"/>
              <a:t>memories</a:t>
            </a:r>
            <a:endParaRPr lang="cs-CZ" dirty="0"/>
          </a:p>
        </p:txBody>
      </p:sp>
      <p:sp>
        <p:nvSpPr>
          <p:cNvPr id="3" name="Zástupný symbol pro obsah 2"/>
          <p:cNvSpPr>
            <a:spLocks noGrp="1"/>
          </p:cNvSpPr>
          <p:nvPr>
            <p:ph sz="quarter" idx="1"/>
          </p:nvPr>
        </p:nvSpPr>
        <p:spPr>
          <a:xfrm>
            <a:off x="457200" y="1052736"/>
            <a:ext cx="7467600" cy="5421216"/>
          </a:xfrm>
        </p:spPr>
        <p:txBody>
          <a:bodyPr>
            <a:normAutofit/>
          </a:bodyPr>
          <a:lstStyle/>
          <a:p>
            <a:r>
              <a:rPr lang="cs-CZ" dirty="0" err="1" smtClean="0"/>
              <a:t>Loftus</a:t>
            </a:r>
            <a:r>
              <a:rPr lang="cs-CZ" dirty="0" smtClean="0"/>
              <a:t> (1993): </a:t>
            </a:r>
            <a:r>
              <a:rPr lang="cs-CZ" b="1" dirty="0" err="1" smtClean="0"/>
              <a:t>Lost</a:t>
            </a:r>
            <a:r>
              <a:rPr lang="cs-CZ" b="1" dirty="0" smtClean="0"/>
              <a:t> in a shopping </a:t>
            </a:r>
            <a:r>
              <a:rPr lang="cs-CZ" b="1" dirty="0" err="1" smtClean="0"/>
              <a:t>mall</a:t>
            </a:r>
            <a:endParaRPr lang="cs-CZ" b="1" dirty="0" smtClean="0"/>
          </a:p>
          <a:p>
            <a:r>
              <a:rPr lang="cs-CZ" sz="1800" dirty="0">
                <a:hlinkClick r:id="rId2"/>
              </a:rPr>
              <a:t>https://</a:t>
            </a:r>
            <a:r>
              <a:rPr lang="cs-CZ" sz="1800" dirty="0" smtClean="0">
                <a:hlinkClick r:id="rId2"/>
              </a:rPr>
              <a:t>www.youtube.com/watch?v=PQr_IJvYzbA</a:t>
            </a:r>
            <a:endParaRPr lang="cs-CZ" sz="1800" dirty="0" smtClean="0"/>
          </a:p>
          <a:p>
            <a:endParaRPr lang="cs-CZ" dirty="0" smtClean="0"/>
          </a:p>
          <a:p>
            <a:endParaRPr lang="cs-CZ" dirty="0"/>
          </a:p>
          <a:p>
            <a:endParaRPr lang="cs-CZ" dirty="0" smtClean="0"/>
          </a:p>
          <a:p>
            <a:endParaRPr lang="cs-CZ" dirty="0"/>
          </a:p>
          <a:p>
            <a:endParaRPr lang="cs-CZ" dirty="0" smtClean="0"/>
          </a:p>
          <a:p>
            <a:endParaRPr lang="cs-CZ" dirty="0"/>
          </a:p>
          <a:p>
            <a:r>
              <a:rPr lang="cs-CZ" dirty="0" err="1" smtClean="0"/>
              <a:t>Similar</a:t>
            </a:r>
            <a:r>
              <a:rPr lang="cs-CZ" dirty="0" smtClean="0"/>
              <a:t> </a:t>
            </a:r>
            <a:r>
              <a:rPr lang="cs-CZ" dirty="0" err="1" smtClean="0"/>
              <a:t>experiments</a:t>
            </a:r>
            <a:r>
              <a:rPr lang="cs-CZ" dirty="0" smtClean="0"/>
              <a:t>: </a:t>
            </a:r>
            <a:r>
              <a:rPr lang="cs-CZ" dirty="0" err="1" smtClean="0"/>
              <a:t>aminal</a:t>
            </a:r>
            <a:r>
              <a:rPr lang="cs-CZ" dirty="0" smtClean="0"/>
              <a:t> </a:t>
            </a:r>
            <a:r>
              <a:rPr lang="cs-CZ" dirty="0" err="1" smtClean="0"/>
              <a:t>attack</a:t>
            </a:r>
            <a:r>
              <a:rPr lang="cs-CZ" dirty="0" smtClean="0"/>
              <a:t>, </a:t>
            </a:r>
            <a:r>
              <a:rPr lang="cs-CZ" dirty="0" err="1" smtClean="0"/>
              <a:t>injury</a:t>
            </a:r>
            <a:r>
              <a:rPr lang="cs-CZ" dirty="0" smtClean="0"/>
              <a:t>, </a:t>
            </a:r>
            <a:r>
              <a:rPr lang="cs-CZ" dirty="0" err="1" smtClean="0"/>
              <a:t>medical</a:t>
            </a:r>
            <a:r>
              <a:rPr lang="cs-CZ" dirty="0" smtClean="0"/>
              <a:t> </a:t>
            </a:r>
            <a:r>
              <a:rPr lang="cs-CZ" dirty="0" err="1" smtClean="0"/>
              <a:t>intervention</a:t>
            </a:r>
            <a:r>
              <a:rPr lang="cs-CZ" dirty="0" smtClean="0"/>
              <a:t>, </a:t>
            </a:r>
            <a:r>
              <a:rPr lang="cs-CZ" dirty="0" err="1" smtClean="0"/>
              <a:t>bullying</a:t>
            </a:r>
            <a:r>
              <a:rPr lang="cs-CZ" dirty="0" smtClean="0"/>
              <a:t>,…</a:t>
            </a:r>
            <a:endParaRPr lang="cs-CZ" dirty="0"/>
          </a:p>
        </p:txBody>
      </p:sp>
      <p:pic>
        <p:nvPicPr>
          <p:cNvPr id="215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800" y="1947217"/>
            <a:ext cx="2811664" cy="1963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94925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AU" dirty="0" smtClean="0"/>
              <a:t>False memories and recovered memories</a:t>
            </a:r>
            <a:endParaRPr lang="en-AU" dirty="0"/>
          </a:p>
        </p:txBody>
      </p:sp>
      <p:sp>
        <p:nvSpPr>
          <p:cNvPr id="3" name="Zástupný symbol pro obsah 2"/>
          <p:cNvSpPr>
            <a:spLocks noGrp="1"/>
          </p:cNvSpPr>
          <p:nvPr>
            <p:ph idx="1"/>
          </p:nvPr>
        </p:nvSpPr>
        <p:spPr/>
        <p:txBody>
          <a:bodyPr>
            <a:normAutofit/>
          </a:bodyPr>
          <a:lstStyle/>
          <a:p>
            <a:r>
              <a:rPr lang="en-AU" dirty="0" smtClean="0"/>
              <a:t>Loftus, her research of</a:t>
            </a:r>
            <a:r>
              <a:rPr lang="cs-CZ" dirty="0" smtClean="0"/>
              <a:t> </a:t>
            </a:r>
            <a:r>
              <a:rPr lang="en-AU" dirty="0" smtClean="0"/>
              <a:t>„false memories“ and case studies: Steve Titus etc.</a:t>
            </a:r>
          </a:p>
          <a:p>
            <a:r>
              <a:rPr lang="en-AU" dirty="0" smtClean="0"/>
              <a:t>Cross-</a:t>
            </a:r>
            <a:r>
              <a:rPr lang="en-AU" dirty="0" err="1" smtClean="0"/>
              <a:t>ra</a:t>
            </a:r>
            <a:r>
              <a:rPr lang="cs-CZ" dirty="0" smtClean="0"/>
              <a:t>c</a:t>
            </a:r>
            <a:r>
              <a:rPr lang="en-AU" dirty="0" err="1" smtClean="0"/>
              <a:t>ial</a:t>
            </a:r>
            <a:r>
              <a:rPr lang="en-AU" dirty="0" smtClean="0"/>
              <a:t> identification</a:t>
            </a:r>
          </a:p>
          <a:p>
            <a:r>
              <a:rPr lang="en-AU" dirty="0" smtClean="0"/>
              <a:t>Line up bias (line up vs. show up)</a:t>
            </a:r>
          </a:p>
          <a:p>
            <a:r>
              <a:rPr lang="en-AU" dirty="0" smtClean="0"/>
              <a:t>weapon focus </a:t>
            </a:r>
          </a:p>
          <a:p>
            <a:r>
              <a:rPr lang="en-AU" dirty="0" smtClean="0"/>
              <a:t>Etc.</a:t>
            </a:r>
          </a:p>
          <a:p>
            <a:endParaRPr lang="sk-SK" dirty="0"/>
          </a:p>
          <a:p>
            <a:endParaRPr lang="sk-SK" dirty="0"/>
          </a:p>
        </p:txBody>
      </p:sp>
    </p:spTree>
    <p:extLst>
      <p:ext uri="{BB962C8B-B14F-4D97-AF65-F5344CB8AC3E}">
        <p14:creationId xmlns="" xmlns:p14="http://schemas.microsoft.com/office/powerpoint/2010/main" val="2396850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a:t>
            </a:r>
            <a:r>
              <a:rPr lang="sk-SK" dirty="0" err="1" smtClean="0"/>
              <a:t>Recovered</a:t>
            </a:r>
            <a:r>
              <a:rPr lang="sk-SK" dirty="0" smtClean="0"/>
              <a:t> </a:t>
            </a:r>
            <a:r>
              <a:rPr lang="sk-SK" dirty="0" err="1" smtClean="0"/>
              <a:t>memories</a:t>
            </a:r>
            <a:r>
              <a:rPr lang="sk-SK" dirty="0" smtClean="0"/>
              <a:t>“</a:t>
            </a:r>
            <a:endParaRPr lang="sk-SK" dirty="0"/>
          </a:p>
        </p:txBody>
      </p:sp>
      <p:sp>
        <p:nvSpPr>
          <p:cNvPr id="3" name="Zástupný symbol pro obsah 2"/>
          <p:cNvSpPr>
            <a:spLocks noGrp="1"/>
          </p:cNvSpPr>
          <p:nvPr>
            <p:ph idx="1"/>
          </p:nvPr>
        </p:nvSpPr>
        <p:spPr/>
        <p:txBody>
          <a:bodyPr>
            <a:normAutofit/>
          </a:bodyPr>
          <a:lstStyle/>
          <a:p>
            <a:pPr marL="0" indent="0">
              <a:buNone/>
            </a:pPr>
            <a:r>
              <a:rPr lang="en-AU" dirty="0" smtClean="0">
                <a:solidFill>
                  <a:srgbClr val="C00000"/>
                </a:solidFill>
              </a:rPr>
              <a:t>Recommendation</a:t>
            </a:r>
            <a:r>
              <a:rPr lang="sk-SK" dirty="0" smtClean="0">
                <a:solidFill>
                  <a:srgbClr val="C00000"/>
                </a:solidFill>
              </a:rPr>
              <a:t> no. 1.</a:t>
            </a:r>
          </a:p>
          <a:p>
            <a:r>
              <a:rPr lang="en-US" dirty="0" smtClean="0"/>
              <a:t>Loftus, E.F. &amp; </a:t>
            </a:r>
            <a:r>
              <a:rPr lang="en-US" dirty="0" err="1" smtClean="0"/>
              <a:t>Ketcham</a:t>
            </a:r>
            <a:r>
              <a:rPr lang="en-US" dirty="0" smtClean="0"/>
              <a:t>, K. (1991)</a:t>
            </a:r>
            <a:r>
              <a:rPr lang="sk-SK" dirty="0" smtClean="0"/>
              <a:t>. </a:t>
            </a:r>
            <a:r>
              <a:rPr lang="en-US" i="1" dirty="0" smtClean="0"/>
              <a:t>Witness </a:t>
            </a:r>
            <a:r>
              <a:rPr lang="en-US" i="1" dirty="0"/>
              <a:t>for the Defense; The Accused, the Eyewitness, and the Expert Who Puts Memory on </a:t>
            </a:r>
            <a:r>
              <a:rPr lang="en-US" i="1" dirty="0" smtClean="0"/>
              <a:t>Trial</a:t>
            </a:r>
            <a:r>
              <a:rPr lang="sk-SK" i="1" dirty="0" smtClean="0"/>
              <a:t>.</a:t>
            </a:r>
            <a:r>
              <a:rPr lang="en-US" i="1" dirty="0"/>
              <a:t> </a:t>
            </a:r>
            <a:r>
              <a:rPr lang="en-US" dirty="0" smtClean="0"/>
              <a:t> </a:t>
            </a:r>
            <a:r>
              <a:rPr lang="en-US" dirty="0"/>
              <a:t>NY: St. Martin’s Press.</a:t>
            </a:r>
          </a:p>
          <a:p>
            <a:endParaRPr lang="sk-SK" dirty="0"/>
          </a:p>
        </p:txBody>
      </p:sp>
    </p:spTree>
    <p:extLst>
      <p:ext uri="{BB962C8B-B14F-4D97-AF65-F5344CB8AC3E}">
        <p14:creationId xmlns="" xmlns:p14="http://schemas.microsoft.com/office/powerpoint/2010/main" val="145506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a:t>
            </a:r>
            <a:r>
              <a:rPr lang="sk-SK" dirty="0" err="1" smtClean="0"/>
              <a:t>Recovered</a:t>
            </a:r>
            <a:r>
              <a:rPr lang="sk-SK" dirty="0" smtClean="0"/>
              <a:t> </a:t>
            </a:r>
            <a:r>
              <a:rPr lang="sk-SK" dirty="0" err="1" smtClean="0"/>
              <a:t>memories</a:t>
            </a:r>
            <a:r>
              <a:rPr lang="sk-SK" dirty="0" smtClean="0"/>
              <a:t>“ </a:t>
            </a:r>
            <a:endParaRPr lang="sk-SK" dirty="0"/>
          </a:p>
        </p:txBody>
      </p:sp>
      <p:sp>
        <p:nvSpPr>
          <p:cNvPr id="3" name="Zástupný symbol pro obsah 2"/>
          <p:cNvSpPr>
            <a:spLocks noGrp="1"/>
          </p:cNvSpPr>
          <p:nvPr>
            <p:ph idx="1"/>
          </p:nvPr>
        </p:nvSpPr>
        <p:spPr/>
        <p:txBody>
          <a:bodyPr>
            <a:normAutofit/>
          </a:bodyPr>
          <a:lstStyle/>
          <a:p>
            <a:r>
              <a:rPr lang="en-AU" dirty="0" smtClean="0"/>
              <a:t>Memories of past trauma, that are repressed and recovered in t</a:t>
            </a:r>
            <a:r>
              <a:rPr lang="cs-CZ" dirty="0" smtClean="0"/>
              <a:t>h</a:t>
            </a:r>
            <a:r>
              <a:rPr lang="en-AU" dirty="0" err="1" smtClean="0"/>
              <a:t>erapy</a:t>
            </a:r>
            <a:r>
              <a:rPr lang="sk-SK" dirty="0" smtClean="0"/>
              <a:t>.</a:t>
            </a:r>
          </a:p>
          <a:p>
            <a:r>
              <a:rPr lang="sk-SK" b="1" i="1" dirty="0" err="1" smtClean="0"/>
              <a:t>Devis</a:t>
            </a:r>
            <a:r>
              <a:rPr lang="sk-SK" b="1" i="1" dirty="0" smtClean="0"/>
              <a:t> and </a:t>
            </a:r>
            <a:r>
              <a:rPr lang="sk-SK" b="1" i="1" dirty="0" err="1" smtClean="0"/>
              <a:t>Bass</a:t>
            </a:r>
            <a:r>
              <a:rPr lang="sk-SK" b="1" i="1" dirty="0" smtClean="0"/>
              <a:t>: </a:t>
            </a:r>
            <a:r>
              <a:rPr lang="en-US" b="1" i="1" dirty="0" smtClean="0"/>
              <a:t>The </a:t>
            </a:r>
            <a:r>
              <a:rPr lang="en-US" b="1" i="1" dirty="0"/>
              <a:t>Courage to Heal: A Guide for Women Survivors of Child Sexual </a:t>
            </a:r>
            <a:r>
              <a:rPr lang="en-US" b="1" i="1" dirty="0" smtClean="0"/>
              <a:t>Abuse</a:t>
            </a:r>
            <a:r>
              <a:rPr lang="sk-SK" b="1" i="1" dirty="0" smtClean="0"/>
              <a:t> (1988).</a:t>
            </a:r>
          </a:p>
          <a:p>
            <a:pPr marL="0" indent="0">
              <a:buNone/>
            </a:pPr>
            <a:r>
              <a:rPr lang="en-AU" dirty="0" smtClean="0"/>
              <a:t>Checklist for the victims of rape and abuse,</a:t>
            </a:r>
            <a:r>
              <a:rPr lang="cs-CZ" dirty="0" smtClean="0"/>
              <a:t> </a:t>
            </a:r>
            <a:r>
              <a:rPr lang="en-AU" dirty="0" smtClean="0"/>
              <a:t>that „helps“  discovering memories of this trauma.</a:t>
            </a:r>
            <a:endParaRPr lang="en-AU" dirty="0"/>
          </a:p>
        </p:txBody>
      </p:sp>
    </p:spTree>
    <p:extLst>
      <p:ext uri="{BB962C8B-B14F-4D97-AF65-F5344CB8AC3E}">
        <p14:creationId xmlns="" xmlns:p14="http://schemas.microsoft.com/office/powerpoint/2010/main" val="225963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cs-CZ" dirty="0"/>
          </a:p>
        </p:txBody>
      </p:sp>
      <p:sp>
        <p:nvSpPr>
          <p:cNvPr id="3" name="Zástupný symbol pro obsah 2"/>
          <p:cNvSpPr>
            <a:spLocks noGrp="1"/>
          </p:cNvSpPr>
          <p:nvPr>
            <p:ph sz="quarter" idx="1"/>
          </p:nvPr>
        </p:nvSpPr>
        <p:spPr>
          <a:xfrm>
            <a:off x="457200" y="980728"/>
            <a:ext cx="8075240" cy="5493224"/>
          </a:xfrm>
        </p:spPr>
        <p:txBody>
          <a:bodyPr>
            <a:normAutofit/>
          </a:bodyPr>
          <a:lstStyle/>
          <a:p>
            <a:pPr marL="0" indent="0">
              <a:buNone/>
            </a:pPr>
            <a:r>
              <a:rPr lang="cs-CZ" sz="3200" dirty="0" smtClean="0"/>
              <a:t>CP = </a:t>
            </a:r>
            <a:r>
              <a:rPr lang="en-US" sz="3200" dirty="0" smtClean="0"/>
              <a:t>study </a:t>
            </a:r>
            <a:r>
              <a:rPr lang="en-US" sz="3200" dirty="0"/>
              <a:t>of </a:t>
            </a:r>
            <a:r>
              <a:rPr lang="en-US" sz="3200" b="1" i="1" dirty="0"/>
              <a:t>mental processes </a:t>
            </a:r>
            <a:r>
              <a:rPr lang="en-US" sz="3200" dirty="0"/>
              <a:t>such </a:t>
            </a:r>
            <a:r>
              <a:rPr lang="en-US" sz="3200" dirty="0" smtClean="0"/>
              <a:t>as</a:t>
            </a:r>
            <a:r>
              <a:rPr lang="cs-CZ" sz="3200" dirty="0" smtClean="0"/>
              <a:t>:</a:t>
            </a:r>
          </a:p>
          <a:p>
            <a:r>
              <a:rPr lang="cs-CZ" sz="3200" dirty="0" smtClean="0"/>
              <a:t> </a:t>
            </a:r>
            <a:r>
              <a:rPr lang="en-US" sz="3200" dirty="0" smtClean="0"/>
              <a:t>attention</a:t>
            </a:r>
            <a:r>
              <a:rPr lang="en-US" sz="3200" dirty="0"/>
              <a:t>, </a:t>
            </a:r>
            <a:endParaRPr lang="cs-CZ" sz="3200" dirty="0" smtClean="0"/>
          </a:p>
          <a:p>
            <a:r>
              <a:rPr lang="cs-CZ" sz="3200" dirty="0" smtClean="0"/>
              <a:t> </a:t>
            </a:r>
            <a:r>
              <a:rPr lang="en-US" sz="3200" dirty="0" smtClean="0"/>
              <a:t>language </a:t>
            </a:r>
            <a:r>
              <a:rPr lang="en-US" sz="3200" dirty="0"/>
              <a:t>use, </a:t>
            </a:r>
            <a:endParaRPr lang="cs-CZ" sz="3200" dirty="0" smtClean="0"/>
          </a:p>
          <a:p>
            <a:r>
              <a:rPr lang="cs-CZ" sz="3200" dirty="0" smtClean="0"/>
              <a:t> </a:t>
            </a:r>
            <a:r>
              <a:rPr lang="en-US" sz="3200" dirty="0" smtClean="0"/>
              <a:t>memory</a:t>
            </a:r>
            <a:r>
              <a:rPr lang="en-US" sz="3200" dirty="0"/>
              <a:t>, </a:t>
            </a:r>
            <a:endParaRPr lang="cs-CZ" sz="3200" dirty="0" smtClean="0"/>
          </a:p>
          <a:p>
            <a:r>
              <a:rPr lang="cs-CZ" sz="3200" dirty="0" smtClean="0"/>
              <a:t> </a:t>
            </a:r>
            <a:r>
              <a:rPr lang="en-US" sz="3200" dirty="0" smtClean="0"/>
              <a:t>perception</a:t>
            </a:r>
            <a:r>
              <a:rPr lang="en-US" sz="3200" dirty="0"/>
              <a:t>, </a:t>
            </a:r>
            <a:endParaRPr lang="cs-CZ" sz="3200" dirty="0" smtClean="0"/>
          </a:p>
          <a:p>
            <a:r>
              <a:rPr lang="cs-CZ" sz="3200" dirty="0" smtClean="0"/>
              <a:t> </a:t>
            </a:r>
            <a:r>
              <a:rPr lang="en-US" sz="3200" dirty="0" smtClean="0"/>
              <a:t>problem </a:t>
            </a:r>
            <a:r>
              <a:rPr lang="en-US" sz="3200" dirty="0"/>
              <a:t>solving, </a:t>
            </a:r>
            <a:endParaRPr lang="cs-CZ" sz="3200" dirty="0" smtClean="0"/>
          </a:p>
          <a:p>
            <a:r>
              <a:rPr lang="cs-CZ" sz="3200" dirty="0" smtClean="0"/>
              <a:t> </a:t>
            </a:r>
            <a:r>
              <a:rPr lang="en-US" sz="3200" dirty="0" smtClean="0"/>
              <a:t>creativity</a:t>
            </a:r>
            <a:r>
              <a:rPr lang="en-US" sz="3200" dirty="0"/>
              <a:t>, </a:t>
            </a:r>
            <a:endParaRPr lang="cs-CZ" sz="3200" dirty="0" smtClean="0"/>
          </a:p>
          <a:p>
            <a:r>
              <a:rPr lang="cs-CZ" sz="3200" dirty="0" smtClean="0"/>
              <a:t> </a:t>
            </a:r>
            <a:r>
              <a:rPr lang="en-US" sz="3200" dirty="0" smtClean="0"/>
              <a:t>thinking</a:t>
            </a:r>
            <a:r>
              <a:rPr lang="cs-CZ" sz="3200" dirty="0" smtClean="0"/>
              <a:t>…</a:t>
            </a:r>
          </a:p>
          <a:p>
            <a:endParaRPr lang="cs-CZ" sz="3200" b="1" dirty="0"/>
          </a:p>
        </p:txBody>
      </p:sp>
    </p:spTree>
    <p:extLst>
      <p:ext uri="{BB962C8B-B14F-4D97-AF65-F5344CB8AC3E}">
        <p14:creationId xmlns="" xmlns:p14="http://schemas.microsoft.com/office/powerpoint/2010/main" val="145451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a:t>
            </a:r>
            <a:r>
              <a:rPr lang="en-AU" dirty="0" smtClean="0"/>
              <a:t>Recovered memories“ part II.: Satanic cult</a:t>
            </a:r>
            <a:r>
              <a:rPr lang="sk-SK" dirty="0" smtClean="0"/>
              <a:t>s</a:t>
            </a:r>
            <a:endParaRPr lang="sk-SK" dirty="0"/>
          </a:p>
        </p:txBody>
      </p:sp>
      <p:sp>
        <p:nvSpPr>
          <p:cNvPr id="3" name="Zástupný symbol pro obsah 2"/>
          <p:cNvSpPr>
            <a:spLocks noGrp="1"/>
          </p:cNvSpPr>
          <p:nvPr>
            <p:ph idx="1"/>
          </p:nvPr>
        </p:nvSpPr>
        <p:spPr/>
        <p:txBody>
          <a:bodyPr/>
          <a:lstStyle/>
          <a:p>
            <a:pPr marL="0" indent="0">
              <a:buNone/>
            </a:pPr>
            <a:r>
              <a:rPr lang="sk-SK" dirty="0" err="1" smtClean="0">
                <a:solidFill>
                  <a:srgbClr val="C00000"/>
                </a:solidFill>
              </a:rPr>
              <a:t>Recommendation</a:t>
            </a:r>
            <a:r>
              <a:rPr lang="sk-SK" dirty="0" smtClean="0">
                <a:solidFill>
                  <a:srgbClr val="C00000"/>
                </a:solidFill>
              </a:rPr>
              <a:t> no. 2.</a:t>
            </a:r>
          </a:p>
          <a:p>
            <a:endParaRPr lang="sk-SK" dirty="0">
              <a:solidFill>
                <a:srgbClr val="C00000"/>
              </a:solidFill>
            </a:endParaRPr>
          </a:p>
        </p:txBody>
      </p:sp>
      <p:pic>
        <p:nvPicPr>
          <p:cNvPr id="4" name="Obrázek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2348880"/>
            <a:ext cx="2664296" cy="4115386"/>
          </a:xfrm>
          <a:prstGeom prst="rect">
            <a:avLst/>
          </a:prstGeom>
        </p:spPr>
      </p:pic>
      <p:sp>
        <p:nvSpPr>
          <p:cNvPr id="5" name="TextovéPole 4"/>
          <p:cNvSpPr txBox="1"/>
          <p:nvPr/>
        </p:nvSpPr>
        <p:spPr>
          <a:xfrm>
            <a:off x="4427984" y="1844824"/>
            <a:ext cx="4464496" cy="2677656"/>
          </a:xfrm>
          <a:prstGeom prst="rect">
            <a:avLst/>
          </a:prstGeom>
          <a:noFill/>
        </p:spPr>
        <p:txBody>
          <a:bodyPr wrap="square" rtlCol="0">
            <a:spAutoFit/>
          </a:bodyPr>
          <a:lstStyle/>
          <a:p>
            <a:r>
              <a:rPr lang="sk-SK" sz="2800" dirty="0" smtClean="0">
                <a:solidFill>
                  <a:srgbClr val="FF0000"/>
                </a:solidFill>
              </a:rPr>
              <a:t>!!!! </a:t>
            </a:r>
            <a:r>
              <a:rPr lang="en-AU" sz="2800" dirty="0" smtClean="0">
                <a:solidFill>
                  <a:srgbClr val="FF0000"/>
                </a:solidFill>
              </a:rPr>
              <a:t>Only for those with strong stomach</a:t>
            </a:r>
            <a:endParaRPr lang="en-AU" dirty="0" smtClean="0"/>
          </a:p>
          <a:p>
            <a:r>
              <a:rPr lang="en-AU" sz="2800" dirty="0" smtClean="0"/>
              <a:t>- In extreme cases</a:t>
            </a:r>
            <a:r>
              <a:rPr lang="cs-CZ" sz="2800" dirty="0" smtClean="0"/>
              <a:t> </a:t>
            </a:r>
            <a:r>
              <a:rPr lang="en-AU" sz="2800" dirty="0" smtClean="0"/>
              <a:t>„recovered  false memories“ </a:t>
            </a:r>
            <a:r>
              <a:rPr lang="cs-CZ" sz="2800" dirty="0" smtClean="0"/>
              <a:t> </a:t>
            </a:r>
            <a:r>
              <a:rPr lang="cs-CZ" sz="2800" dirty="0" err="1" smtClean="0"/>
              <a:t>reported</a:t>
            </a:r>
            <a:r>
              <a:rPr lang="cs-CZ" sz="2800" dirty="0" smtClean="0"/>
              <a:t> by </a:t>
            </a:r>
            <a:r>
              <a:rPr lang="en-AU" sz="2800" dirty="0" smtClean="0"/>
              <a:t>not only victims, but also accused</a:t>
            </a:r>
            <a:r>
              <a:rPr lang="cs-CZ" sz="2800" dirty="0" smtClean="0"/>
              <a:t>. </a:t>
            </a:r>
            <a:endParaRPr lang="en-AU" sz="2800" dirty="0"/>
          </a:p>
        </p:txBody>
      </p:sp>
    </p:spTree>
    <p:extLst>
      <p:ext uri="{BB962C8B-B14F-4D97-AF65-F5344CB8AC3E}">
        <p14:creationId xmlns="" xmlns:p14="http://schemas.microsoft.com/office/powerpoint/2010/main" val="381485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Thank</a:t>
            </a:r>
            <a:r>
              <a:rPr lang="cs-CZ" dirty="0" smtClean="0"/>
              <a:t> </a:t>
            </a:r>
            <a:r>
              <a:rPr lang="cs-CZ" dirty="0" err="1" smtClean="0"/>
              <a:t>You</a:t>
            </a:r>
            <a:r>
              <a:rPr lang="cs-CZ" dirty="0" smtClean="0"/>
              <a:t>!</a:t>
            </a:r>
            <a:endParaRPr lang="sk-SK" dirty="0"/>
          </a:p>
        </p:txBody>
      </p:sp>
      <p:pic>
        <p:nvPicPr>
          <p:cNvPr id="4" name="Zástupný symbol pro obsah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39752" y="1484784"/>
            <a:ext cx="4104456" cy="4104456"/>
          </a:xfrm>
        </p:spPr>
      </p:pic>
    </p:spTree>
    <p:extLst>
      <p:ext uri="{BB962C8B-B14F-4D97-AF65-F5344CB8AC3E}">
        <p14:creationId xmlns="" xmlns:p14="http://schemas.microsoft.com/office/powerpoint/2010/main" val="376187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Cognitive</a:t>
            </a:r>
            <a:r>
              <a:rPr lang="cs-CZ" dirty="0"/>
              <a:t> psychology</a:t>
            </a:r>
          </a:p>
        </p:txBody>
      </p:sp>
      <p:pic>
        <p:nvPicPr>
          <p:cNvPr id="2050"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140968"/>
            <a:ext cx="8112298" cy="1440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ovéPole 3"/>
          <p:cNvSpPr txBox="1"/>
          <p:nvPr/>
        </p:nvSpPr>
        <p:spPr>
          <a:xfrm>
            <a:off x="323528" y="1448489"/>
            <a:ext cx="8280920" cy="861774"/>
          </a:xfrm>
          <a:prstGeom prst="rect">
            <a:avLst/>
          </a:prstGeom>
          <a:noFill/>
        </p:spPr>
        <p:txBody>
          <a:bodyPr wrap="square" rtlCol="0">
            <a:spAutoFit/>
          </a:bodyPr>
          <a:lstStyle/>
          <a:p>
            <a:pPr marL="285750" indent="-285750">
              <a:buFont typeface="Arial" panose="020B0604020202020204" pitchFamily="34" charset="0"/>
              <a:buChar char="•"/>
            </a:pPr>
            <a:r>
              <a:rPr lang="cs-CZ" sz="3200" b="1" dirty="0" err="1"/>
              <a:t>How</a:t>
            </a:r>
            <a:r>
              <a:rPr lang="cs-CZ" sz="3200" b="1" dirty="0"/>
              <a:t> </a:t>
            </a:r>
            <a:r>
              <a:rPr lang="cs-CZ" sz="3200" b="1" dirty="0" err="1"/>
              <a:t>humans</a:t>
            </a:r>
            <a:r>
              <a:rPr lang="cs-CZ" sz="3200" b="1" dirty="0"/>
              <a:t> </a:t>
            </a:r>
            <a:r>
              <a:rPr lang="cs-CZ" sz="3200" b="1" dirty="0" err="1"/>
              <a:t>process</a:t>
            </a:r>
            <a:r>
              <a:rPr lang="cs-CZ" sz="3200" b="1" dirty="0"/>
              <a:t> </a:t>
            </a:r>
            <a:r>
              <a:rPr lang="cs-CZ" sz="3200" b="1" dirty="0" err="1"/>
              <a:t>information</a:t>
            </a:r>
            <a:endParaRPr lang="cs-CZ" sz="3200" b="1" dirty="0"/>
          </a:p>
          <a:p>
            <a:endParaRPr lang="cs-CZ" dirty="0"/>
          </a:p>
        </p:txBody>
      </p:sp>
    </p:spTree>
    <p:extLst>
      <p:ext uri="{BB962C8B-B14F-4D97-AF65-F5344CB8AC3E}">
        <p14:creationId xmlns="" xmlns:p14="http://schemas.microsoft.com/office/powerpoint/2010/main" val="309462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cs-CZ"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19" y="908720"/>
            <a:ext cx="8493111" cy="56886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6490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smtClean="0"/>
              <a:t>Basic </a:t>
            </a:r>
            <a:r>
              <a:rPr lang="cs-CZ" b="1" dirty="0" err="1" smtClean="0"/>
              <a:t>assumptions</a:t>
            </a:r>
            <a:endParaRPr lang="cs-CZ" b="1" dirty="0" smtClean="0"/>
          </a:p>
          <a:p>
            <a:r>
              <a:rPr lang="en-US" dirty="0"/>
              <a:t>Cognitive psychology is a pure science, based mainly on </a:t>
            </a:r>
            <a:r>
              <a:rPr lang="en-US" b="1" dirty="0"/>
              <a:t>laboratory experiments</a:t>
            </a:r>
            <a:r>
              <a:rPr lang="en-US" dirty="0"/>
              <a:t>.</a:t>
            </a:r>
          </a:p>
          <a:p>
            <a:endParaRPr lang="cs-CZ" dirty="0" smtClean="0"/>
          </a:p>
          <a:p>
            <a:r>
              <a:rPr lang="en-US" dirty="0" smtClean="0"/>
              <a:t>Behavior </a:t>
            </a:r>
            <a:r>
              <a:rPr lang="en-US" dirty="0"/>
              <a:t>can be largely explained in terms of how the mind operates, i.e. the </a:t>
            </a:r>
            <a:r>
              <a:rPr lang="en-US" b="1" dirty="0"/>
              <a:t>information processing approach</a:t>
            </a:r>
            <a:r>
              <a:rPr lang="en-US" dirty="0"/>
              <a:t>.</a:t>
            </a:r>
          </a:p>
          <a:p>
            <a:endParaRPr lang="cs-CZ" dirty="0" smtClean="0"/>
          </a:p>
          <a:p>
            <a:r>
              <a:rPr lang="en-US" dirty="0" smtClean="0"/>
              <a:t>The </a:t>
            </a:r>
            <a:r>
              <a:rPr lang="en-US" dirty="0"/>
              <a:t>mind works in a way similar to a </a:t>
            </a:r>
            <a:r>
              <a:rPr lang="en-US" b="1" dirty="0"/>
              <a:t>computer</a:t>
            </a:r>
            <a:r>
              <a:rPr lang="en-US" dirty="0"/>
              <a:t>: inputting, storing and retrieving data.</a:t>
            </a:r>
          </a:p>
          <a:p>
            <a:endParaRPr lang="cs-CZ" dirty="0" smtClean="0"/>
          </a:p>
          <a:p>
            <a:r>
              <a:rPr lang="en-US" dirty="0" smtClean="0"/>
              <a:t>Mediational </a:t>
            </a:r>
            <a:r>
              <a:rPr lang="en-US" dirty="0"/>
              <a:t>processes occur between stimulus and response.</a:t>
            </a:r>
          </a:p>
        </p:txBody>
      </p:sp>
    </p:spTree>
    <p:extLst>
      <p:ext uri="{BB962C8B-B14F-4D97-AF65-F5344CB8AC3E}">
        <p14:creationId xmlns="" xmlns:p14="http://schemas.microsoft.com/office/powerpoint/2010/main" val="37038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en-US" dirty="0"/>
          </a:p>
        </p:txBody>
      </p:sp>
      <p:sp>
        <p:nvSpPr>
          <p:cNvPr id="3" name="Zástupný symbol pro obsah 2"/>
          <p:cNvSpPr>
            <a:spLocks noGrp="1"/>
          </p:cNvSpPr>
          <p:nvPr>
            <p:ph sz="quarter" idx="1"/>
          </p:nvPr>
        </p:nvSpPr>
        <p:spPr>
          <a:xfrm>
            <a:off x="457200" y="1052736"/>
            <a:ext cx="3826768" cy="5421216"/>
          </a:xfrm>
        </p:spPr>
        <p:txBody>
          <a:bodyPr/>
          <a:lstStyle/>
          <a:p>
            <a:pPr marL="0" indent="0">
              <a:buNone/>
            </a:pPr>
            <a:r>
              <a:rPr lang="cs-CZ" b="1" dirty="0" err="1" smtClean="0"/>
              <a:t>Strenghts</a:t>
            </a:r>
            <a:r>
              <a:rPr lang="cs-CZ" b="1" dirty="0" smtClean="0"/>
              <a:t>:</a:t>
            </a:r>
          </a:p>
          <a:p>
            <a:r>
              <a:rPr lang="en-US" dirty="0"/>
              <a:t>Scientific</a:t>
            </a:r>
          </a:p>
          <a:p>
            <a:r>
              <a:rPr lang="en-US" dirty="0"/>
              <a:t>Highly applicable (e.g. therapy, EWT)</a:t>
            </a:r>
          </a:p>
          <a:p>
            <a:r>
              <a:rPr lang="en-US" dirty="0"/>
              <a:t>Combines easily with </a:t>
            </a:r>
            <a:r>
              <a:rPr lang="cs-CZ" dirty="0" err="1" smtClean="0"/>
              <a:t>other</a:t>
            </a:r>
            <a:r>
              <a:rPr lang="cs-CZ" dirty="0" smtClean="0"/>
              <a:t> </a:t>
            </a:r>
            <a:r>
              <a:rPr lang="en-US" dirty="0" smtClean="0"/>
              <a:t>approaches</a:t>
            </a:r>
            <a:r>
              <a:rPr lang="en-US" dirty="0"/>
              <a:t>: behaviorism + Cog = Social </a:t>
            </a:r>
            <a:r>
              <a:rPr lang="en-US" dirty="0" smtClean="0"/>
              <a:t>Learning</a:t>
            </a:r>
            <a:r>
              <a:rPr lang="cs-CZ" dirty="0" smtClean="0"/>
              <a:t>;</a:t>
            </a:r>
            <a:r>
              <a:rPr lang="en-US" dirty="0" smtClean="0"/>
              <a:t> </a:t>
            </a:r>
            <a:r>
              <a:rPr lang="en-US" dirty="0"/>
              <a:t>Biology + Cog = Evolutionary </a:t>
            </a:r>
            <a:r>
              <a:rPr lang="en-US" dirty="0" err="1" smtClean="0"/>
              <a:t>Psy</a:t>
            </a:r>
            <a:r>
              <a:rPr lang="cs-CZ" dirty="0" err="1" smtClean="0"/>
              <a:t>chology</a:t>
            </a:r>
            <a:endParaRPr lang="en-US" dirty="0"/>
          </a:p>
          <a:p>
            <a:r>
              <a:rPr lang="en-US" dirty="0"/>
              <a:t>Many empirical studies to support theories</a:t>
            </a:r>
          </a:p>
        </p:txBody>
      </p:sp>
      <p:sp>
        <p:nvSpPr>
          <p:cNvPr id="4" name="Zástupný symbol pro obsah 2"/>
          <p:cNvSpPr txBox="1">
            <a:spLocks/>
          </p:cNvSpPr>
          <p:nvPr/>
        </p:nvSpPr>
        <p:spPr>
          <a:xfrm>
            <a:off x="4572000" y="1052736"/>
            <a:ext cx="3826768" cy="54212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cs-CZ" b="1" dirty="0" err="1" smtClean="0"/>
              <a:t>Limitations</a:t>
            </a:r>
            <a:r>
              <a:rPr lang="cs-CZ" b="1" dirty="0" smtClean="0"/>
              <a:t>:</a:t>
            </a:r>
          </a:p>
          <a:p>
            <a:r>
              <a:rPr lang="en-US" dirty="0"/>
              <a:t>Ignores biology (e.g. testosterone)</a:t>
            </a:r>
          </a:p>
          <a:p>
            <a:r>
              <a:rPr lang="en-US" dirty="0"/>
              <a:t>Experiments - low ecological validity</a:t>
            </a:r>
          </a:p>
          <a:p>
            <a:r>
              <a:rPr lang="en-US" dirty="0"/>
              <a:t>Humanism - rejects scientific method</a:t>
            </a:r>
          </a:p>
          <a:p>
            <a:r>
              <a:rPr lang="en-US" dirty="0"/>
              <a:t>Behaviorism - can’t objectively study unobservable behavior</a:t>
            </a:r>
          </a:p>
          <a:p>
            <a:r>
              <a:rPr lang="en-US" dirty="0"/>
              <a:t>Introspection is subjective</a:t>
            </a:r>
          </a:p>
          <a:p>
            <a:r>
              <a:rPr lang="en-US" dirty="0"/>
              <a:t>Machine reductionism</a:t>
            </a:r>
          </a:p>
        </p:txBody>
      </p:sp>
    </p:spTree>
    <p:extLst>
      <p:ext uri="{BB962C8B-B14F-4D97-AF65-F5344CB8AC3E}">
        <p14:creationId xmlns="" xmlns:p14="http://schemas.microsoft.com/office/powerpoint/2010/main" val="129780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780928"/>
            <a:ext cx="7467600" cy="634082"/>
          </a:xfrm>
        </p:spPr>
        <p:txBody>
          <a:bodyPr/>
          <a:lstStyle/>
          <a:p>
            <a:pPr algn="ctr"/>
            <a:r>
              <a:rPr lang="cs-CZ" dirty="0" err="1" smtClean="0"/>
              <a:t>History</a:t>
            </a:r>
            <a:r>
              <a:rPr lang="cs-CZ" dirty="0" smtClean="0"/>
              <a:t> </a:t>
            </a:r>
            <a:r>
              <a:rPr lang="cs-CZ" dirty="0" err="1" smtClean="0"/>
              <a:t>of</a:t>
            </a:r>
            <a:r>
              <a:rPr lang="cs-CZ" dirty="0" smtClean="0"/>
              <a:t> </a:t>
            </a:r>
            <a:r>
              <a:rPr lang="cs-CZ" dirty="0" err="1" smtClean="0"/>
              <a:t>cognitive</a:t>
            </a:r>
            <a:r>
              <a:rPr lang="cs-CZ" dirty="0" smtClean="0"/>
              <a:t> psychology</a:t>
            </a:r>
            <a:endParaRPr lang="cs-CZ" dirty="0"/>
          </a:p>
        </p:txBody>
      </p:sp>
    </p:spTree>
    <p:extLst>
      <p:ext uri="{BB962C8B-B14F-4D97-AF65-F5344CB8AC3E}">
        <p14:creationId xmlns="" xmlns:p14="http://schemas.microsoft.com/office/powerpoint/2010/main" val="257047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History</a:t>
            </a:r>
            <a:endParaRPr lang="cs-CZ" dirty="0"/>
          </a:p>
        </p:txBody>
      </p:sp>
      <p:sp>
        <p:nvSpPr>
          <p:cNvPr id="3" name="Zástupný symbol pro obsah 2"/>
          <p:cNvSpPr>
            <a:spLocks noGrp="1"/>
          </p:cNvSpPr>
          <p:nvPr>
            <p:ph sz="quarter" idx="1"/>
          </p:nvPr>
        </p:nvSpPr>
        <p:spPr>
          <a:xfrm>
            <a:off x="457200" y="980728"/>
            <a:ext cx="7467600" cy="5493224"/>
          </a:xfrm>
        </p:spPr>
        <p:txBody>
          <a:bodyPr/>
          <a:lstStyle/>
          <a:p>
            <a:r>
              <a:rPr lang="cs-CZ" sz="2800" dirty="0" err="1" smtClean="0"/>
              <a:t>Until</a:t>
            </a:r>
            <a:r>
              <a:rPr lang="cs-CZ" sz="2800" dirty="0" smtClean="0"/>
              <a:t> 1950s:</a:t>
            </a:r>
          </a:p>
          <a:p>
            <a:pPr lvl="1"/>
            <a:r>
              <a:rPr lang="cs-CZ" sz="2400" dirty="0" err="1" smtClean="0"/>
              <a:t>Behaviorism</a:t>
            </a:r>
            <a:r>
              <a:rPr lang="cs-CZ" sz="2400" dirty="0" smtClean="0"/>
              <a:t> as a dominant </a:t>
            </a:r>
            <a:r>
              <a:rPr lang="cs-CZ" sz="2400" dirty="0" err="1" smtClean="0"/>
              <a:t>approach</a:t>
            </a:r>
            <a:r>
              <a:rPr lang="cs-CZ" sz="2400" dirty="0" smtClean="0"/>
              <a:t> in US psychology</a:t>
            </a:r>
          </a:p>
          <a:p>
            <a:pPr lvl="1"/>
            <a:r>
              <a:rPr lang="cs-CZ" sz="2400" b="1" dirty="0" smtClean="0"/>
              <a:t>Black box</a:t>
            </a:r>
          </a:p>
          <a:p>
            <a:endParaRPr lang="cs-CZ" dirty="0" smtClean="0"/>
          </a:p>
          <a:p>
            <a:r>
              <a:rPr lang="cs-CZ" sz="2800" dirty="0" smtClean="0"/>
              <a:t>1950s: </a:t>
            </a:r>
            <a:r>
              <a:rPr lang="cs-CZ" sz="2800" b="1" dirty="0" err="1" smtClean="0"/>
              <a:t>Cognitive</a:t>
            </a:r>
            <a:r>
              <a:rPr lang="cs-CZ" sz="2800" b="1" dirty="0" smtClean="0"/>
              <a:t> </a:t>
            </a:r>
            <a:r>
              <a:rPr lang="cs-CZ" sz="2800" b="1" dirty="0" err="1" smtClean="0"/>
              <a:t>revolution</a:t>
            </a:r>
            <a:r>
              <a:rPr lang="cs-CZ" sz="2800" b="1" dirty="0" smtClean="0"/>
              <a:t>:</a:t>
            </a:r>
          </a:p>
          <a:p>
            <a:pPr lvl="1"/>
            <a:r>
              <a:rPr lang="cs-CZ" sz="2800" dirty="0" err="1" smtClean="0"/>
              <a:t>Better</a:t>
            </a:r>
            <a:r>
              <a:rPr lang="cs-CZ" sz="2800" dirty="0" smtClean="0"/>
              <a:t> </a:t>
            </a:r>
            <a:r>
              <a:rPr lang="cs-CZ" sz="2800" dirty="0" err="1"/>
              <a:t>experimental</a:t>
            </a:r>
            <a:r>
              <a:rPr lang="cs-CZ" sz="2800" dirty="0"/>
              <a:t> </a:t>
            </a:r>
            <a:r>
              <a:rPr lang="cs-CZ" sz="2800" dirty="0" err="1" smtClean="0"/>
              <a:t>methods</a:t>
            </a:r>
            <a:endParaRPr lang="cs-CZ" sz="2800" dirty="0" smtClean="0"/>
          </a:p>
          <a:p>
            <a:pPr lvl="1"/>
            <a:r>
              <a:rPr lang="en-US" sz="2500" dirty="0"/>
              <a:t>Comparison between human and computer processing of </a:t>
            </a:r>
            <a:r>
              <a:rPr lang="en-US" sz="2500" dirty="0" smtClean="0"/>
              <a:t>information</a:t>
            </a:r>
            <a:r>
              <a:rPr lang="cs-CZ" sz="2500" dirty="0" smtClean="0"/>
              <a:t> (terminology)</a:t>
            </a:r>
          </a:p>
          <a:p>
            <a:pPr lvl="1"/>
            <a:endParaRPr lang="cs-CZ" sz="2500" dirty="0"/>
          </a:p>
          <a:p>
            <a:r>
              <a:rPr lang="cs-CZ" sz="1800" dirty="0">
                <a:hlinkClick r:id="rId3"/>
              </a:rPr>
              <a:t>https://</a:t>
            </a:r>
            <a:r>
              <a:rPr lang="cs-CZ" sz="1800" dirty="0" smtClean="0">
                <a:hlinkClick r:id="rId3"/>
              </a:rPr>
              <a:t>www.youtube.com/watch?t=58&amp;v=AeoyzqmyWug</a:t>
            </a:r>
            <a:endParaRPr lang="cs-CZ" sz="1800" dirty="0" smtClean="0"/>
          </a:p>
        </p:txBody>
      </p:sp>
    </p:spTree>
    <p:extLst>
      <p:ext uri="{BB962C8B-B14F-4D97-AF65-F5344CB8AC3E}">
        <p14:creationId xmlns="" xmlns:p14="http://schemas.microsoft.com/office/powerpoint/2010/main" val="1077135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4587</TotalTime>
  <Words>1005</Words>
  <Application>Microsoft Office PowerPoint</Application>
  <PresentationFormat>Předvádění na obrazovce (4:3)</PresentationFormat>
  <Paragraphs>160</Paragraphs>
  <Slides>31</Slides>
  <Notes>1</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Arkýř</vt:lpstr>
      <vt:lpstr>Human Nature: Key studies in psychology</vt:lpstr>
      <vt:lpstr>Content</vt:lpstr>
      <vt:lpstr>Cognitive psychology</vt:lpstr>
      <vt:lpstr>Cognitive psychology</vt:lpstr>
      <vt:lpstr>Cognitive psychology</vt:lpstr>
      <vt:lpstr>Cognitive psychology</vt:lpstr>
      <vt:lpstr>Cognitive psychology</vt:lpstr>
      <vt:lpstr>History of cognitive psychology</vt:lpstr>
      <vt:lpstr>History</vt:lpstr>
      <vt:lpstr>Attention, Memory and its nature</vt:lpstr>
      <vt:lpstr>Attention</vt:lpstr>
      <vt:lpstr>Experimental testing of attention...</vt:lpstr>
      <vt:lpstr>Snímek 13</vt:lpstr>
      <vt:lpstr>Selective role of attention</vt:lpstr>
      <vt:lpstr>Change blindness / Inattentional blindness</vt:lpstr>
      <vt:lpstr>Change blindness II.</vt:lpstr>
      <vt:lpstr>Change blindness blindness </vt:lpstr>
      <vt:lpstr>Memory</vt:lpstr>
      <vt:lpstr>Memory model</vt:lpstr>
      <vt:lpstr>How to test memory?</vt:lpstr>
      <vt:lpstr>Amnesia</vt:lpstr>
      <vt:lpstr>Memory as a camera</vt:lpstr>
      <vt:lpstr>Memory as a camera</vt:lpstr>
      <vt:lpstr>Eye-witnesses</vt:lpstr>
      <vt:lpstr>Phases of memory process prone to distortion:</vt:lpstr>
      <vt:lpstr>Creation of false memories</vt:lpstr>
      <vt:lpstr>False memories and recovered memories</vt:lpstr>
      <vt:lpstr>„Recovered memories“</vt:lpstr>
      <vt:lpstr>„Recovered memories“ </vt:lpstr>
      <vt:lpstr>„Recovered memories“ part II.: Satanic cults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Nature: Key studies in psychology</dc:title>
  <dc:creator>uzivatel</dc:creator>
  <cp:lastModifiedBy>Krajcikova</cp:lastModifiedBy>
  <cp:revision>30</cp:revision>
  <dcterms:created xsi:type="dcterms:W3CDTF">2015-04-10T09:23:22Z</dcterms:created>
  <dcterms:modified xsi:type="dcterms:W3CDTF">2017-05-03T13:02:56Z</dcterms:modified>
</cp:coreProperties>
</file>