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9" r:id="rId3"/>
    <p:sldId id="290" r:id="rId4"/>
    <p:sldId id="298" r:id="rId5"/>
    <p:sldId id="279" r:id="rId6"/>
    <p:sldId id="257" r:id="rId7"/>
    <p:sldId id="276" r:id="rId8"/>
    <p:sldId id="258" r:id="rId9"/>
    <p:sldId id="259" r:id="rId10"/>
    <p:sldId id="277" r:id="rId11"/>
    <p:sldId id="281" r:id="rId12"/>
    <p:sldId id="301" r:id="rId13"/>
    <p:sldId id="288" r:id="rId14"/>
    <p:sldId id="302" r:id="rId15"/>
    <p:sldId id="291" r:id="rId16"/>
    <p:sldId id="292" r:id="rId17"/>
    <p:sldId id="321" r:id="rId18"/>
    <p:sldId id="314" r:id="rId19"/>
    <p:sldId id="293" r:id="rId20"/>
    <p:sldId id="294" r:id="rId21"/>
    <p:sldId id="295" r:id="rId22"/>
    <p:sldId id="296" r:id="rId23"/>
    <p:sldId id="299" r:id="rId24"/>
    <p:sldId id="300" r:id="rId25"/>
    <p:sldId id="282" r:id="rId26"/>
    <p:sldId id="315" r:id="rId27"/>
    <p:sldId id="283" r:id="rId28"/>
    <p:sldId id="285" r:id="rId29"/>
    <p:sldId id="261" r:id="rId30"/>
    <p:sldId id="304" r:id="rId31"/>
    <p:sldId id="303" r:id="rId32"/>
    <p:sldId id="262" r:id="rId33"/>
    <p:sldId id="263" r:id="rId34"/>
    <p:sldId id="265" r:id="rId35"/>
    <p:sldId id="266" r:id="rId36"/>
    <p:sldId id="316" r:id="rId37"/>
    <p:sldId id="267" r:id="rId38"/>
    <p:sldId id="268" r:id="rId39"/>
    <p:sldId id="269" r:id="rId40"/>
    <p:sldId id="317" r:id="rId41"/>
    <p:sldId id="270" r:id="rId42"/>
    <p:sldId id="271" r:id="rId43"/>
    <p:sldId id="272" r:id="rId44"/>
    <p:sldId id="318" r:id="rId45"/>
    <p:sldId id="273" r:id="rId46"/>
    <p:sldId id="319" r:id="rId47"/>
    <p:sldId id="305" r:id="rId48"/>
    <p:sldId id="320" r:id="rId49"/>
    <p:sldId id="306" r:id="rId50"/>
    <p:sldId id="307" r:id="rId51"/>
    <p:sldId id="308" r:id="rId52"/>
    <p:sldId id="309" r:id="rId53"/>
    <p:sldId id="310" r:id="rId54"/>
    <p:sldId id="311" r:id="rId55"/>
    <p:sldId id="312" r:id="rId56"/>
    <p:sldId id="313" r:id="rId57"/>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69" autoAdjust="0"/>
    <p:restoredTop sz="94660"/>
  </p:normalViewPr>
  <p:slideViewPr>
    <p:cSldViewPr>
      <p:cViewPr varScale="1">
        <p:scale>
          <a:sx n="83" d="100"/>
          <a:sy n="83" d="100"/>
        </p:scale>
        <p:origin x="-1430" y="-5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Ref idx="1001">
        <a:schemeClr val="bg2"/>
      </p:bgRef>
    </p:bg>
    <p:spTree>
      <p:nvGrpSpPr>
        <p:cNvPr id="1" name=""/>
        <p:cNvGrpSpPr/>
        <p:nvPr/>
      </p:nvGrpSpPr>
      <p:grpSpPr>
        <a:xfrm>
          <a:off x="0" y="0"/>
          <a:ext cx="0" cy="0"/>
          <a:chOff x="0" y="0"/>
          <a:chExt cx="0" cy="0"/>
        </a:xfrm>
      </p:grpSpPr>
      <p:sp>
        <p:nvSpPr>
          <p:cNvPr id="15" name="Obdélník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Obdélník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Obdélník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Obdélník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Obdélník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Podnadpis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smtClean="0"/>
              <a:t>Kliknutím lze upravit styl předlohy.</a:t>
            </a:r>
            <a:endParaRPr kumimoji="0" lang="en-US"/>
          </a:p>
        </p:txBody>
      </p:sp>
      <p:sp>
        <p:nvSpPr>
          <p:cNvPr id="28" name="Zástupný symbol pro datum 27"/>
          <p:cNvSpPr>
            <a:spLocks noGrp="1"/>
          </p:cNvSpPr>
          <p:nvPr>
            <p:ph type="dt" sz="half" idx="10"/>
          </p:nvPr>
        </p:nvSpPr>
        <p:spPr/>
        <p:txBody>
          <a:bodyPr/>
          <a:lstStyle/>
          <a:p>
            <a:fld id="{09D7C844-B337-4F91-91F6-9EAE3BECE9E1}" type="datetimeFigureOut">
              <a:rPr lang="cs-CZ" smtClean="0"/>
              <a:t>1.4.2015</a:t>
            </a:fld>
            <a:endParaRPr lang="cs-CZ"/>
          </a:p>
        </p:txBody>
      </p:sp>
      <p:sp>
        <p:nvSpPr>
          <p:cNvPr id="17" name="Zástupný symbol pro zápatí 16"/>
          <p:cNvSpPr>
            <a:spLocks noGrp="1"/>
          </p:cNvSpPr>
          <p:nvPr>
            <p:ph type="ftr" sz="quarter" idx="11"/>
          </p:nvPr>
        </p:nvSpPr>
        <p:spPr/>
        <p:txBody>
          <a:bodyPr/>
          <a:lstStyle/>
          <a:p>
            <a:endParaRPr lang="cs-CZ"/>
          </a:p>
        </p:txBody>
      </p:sp>
      <p:sp>
        <p:nvSpPr>
          <p:cNvPr id="7" name="Přímá spojnice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bdélník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á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á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Zástupný symbol pro číslo snímku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A54C6509-7C09-4346-B5F6-F3F162B92A01}" type="slidenum">
              <a:rPr lang="cs-CZ" smtClean="0"/>
              <a:t>‹#›</a:t>
            </a:fld>
            <a:endParaRPr lang="cs-CZ"/>
          </a:p>
        </p:txBody>
      </p:sp>
      <p:sp>
        <p:nvSpPr>
          <p:cNvPr id="8" name="Nadpis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cs-CZ" smtClean="0"/>
              <a:t>Kliknutím lze upravit styl.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bg>
      <p:bgRef idx="1001">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Kliknutím lze upravit styl.</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09D7C844-B337-4F91-91F6-9EAE3BECE9E1}" type="datetimeFigureOut">
              <a:rPr lang="cs-CZ" smtClean="0"/>
              <a:t>1.4.2015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54C6509-7C09-4346-B5F6-F3F162B92A01}" type="slidenum">
              <a:rPr lang="cs-CZ" smtClean="0"/>
              <a:t>‹#›</a:t>
            </a:fld>
            <a:endParaRPr lang="cs-CZ"/>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bg>
      <p:bgRef idx="1001">
        <a:schemeClr val="bg2"/>
      </p:bgRef>
    </p:bg>
    <p:spTree>
      <p:nvGrpSpPr>
        <p:cNvPr id="1" name=""/>
        <p:cNvGrpSpPr/>
        <p:nvPr/>
      </p:nvGrpSpPr>
      <p:grpSpPr>
        <a:xfrm>
          <a:off x="0" y="0"/>
          <a:ext cx="0" cy="0"/>
          <a:chOff x="0" y="0"/>
          <a:chExt cx="0" cy="0"/>
        </a:xfrm>
      </p:grpSpPr>
      <p:sp>
        <p:nvSpPr>
          <p:cNvPr id="7" name="Obdélník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Obdélník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Obdélník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Obdélník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Obdélník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Obdélník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Přímá spojnice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á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á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Zástupný symbol pro číslo snímku 5"/>
          <p:cNvSpPr>
            <a:spLocks noGrp="1"/>
          </p:cNvSpPr>
          <p:nvPr>
            <p:ph type="sldNum" sz="quarter" idx="12"/>
          </p:nvPr>
        </p:nvSpPr>
        <p:spPr>
          <a:xfrm>
            <a:off x="6915912" y="3009901"/>
            <a:ext cx="457200" cy="441325"/>
          </a:xfrm>
        </p:spPr>
        <p:txBody>
          <a:bodyPr/>
          <a:lstStyle/>
          <a:p>
            <a:fld id="{A54C6509-7C09-4346-B5F6-F3F162B92A01}" type="slidenum">
              <a:rPr lang="cs-CZ" smtClean="0"/>
              <a:t>‹#›</a:t>
            </a:fld>
            <a:endParaRPr lang="cs-CZ"/>
          </a:p>
        </p:txBody>
      </p:sp>
      <p:sp>
        <p:nvSpPr>
          <p:cNvPr id="3" name="Zástupný symbol pro svislý text 2"/>
          <p:cNvSpPr>
            <a:spLocks noGrp="1"/>
          </p:cNvSpPr>
          <p:nvPr>
            <p:ph type="body" orient="vert" idx="1"/>
          </p:nvPr>
        </p:nvSpPr>
        <p:spPr>
          <a:xfrm>
            <a:off x="304800" y="304800"/>
            <a:ext cx="6553200" cy="5821366"/>
          </a:xfrm>
        </p:spPr>
        <p:txBody>
          <a:bodyPr vert="eaVert"/>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09D7C844-B337-4F91-91F6-9EAE3BECE9E1}" type="datetimeFigureOut">
              <a:rPr lang="cs-CZ" smtClean="0"/>
              <a:t>1.4.2015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2" name="Svislý nadpis 1"/>
          <p:cNvSpPr>
            <a:spLocks noGrp="1"/>
          </p:cNvSpPr>
          <p:nvPr>
            <p:ph type="title" orient="vert"/>
          </p:nvPr>
        </p:nvSpPr>
        <p:spPr>
          <a:xfrm>
            <a:off x="7391400" y="304801"/>
            <a:ext cx="1447800" cy="5851525"/>
          </a:xfrm>
        </p:spPr>
        <p:txBody>
          <a:bodyPr vert="eaVert"/>
          <a:lstStyle/>
          <a:p>
            <a:r>
              <a:rPr kumimoji="0" lang="cs-CZ" smtClean="0"/>
              <a:t>Kliknutím lze upravit styl.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bg>
      <p:bgRef idx="1001">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solidFill>
                  <a:schemeClr val="accent3">
                    <a:shade val="75000"/>
                  </a:schemeClr>
                </a:solidFill>
              </a:defRPr>
            </a:lvl1pPr>
          </a:lstStyle>
          <a:p>
            <a:r>
              <a:rPr kumimoji="0" lang="cs-CZ" smtClean="0"/>
              <a:t>Kliknutím lze upravit styl.</a:t>
            </a:r>
            <a:endParaRPr kumimoji="0" lang="en-US"/>
          </a:p>
        </p:txBody>
      </p:sp>
      <p:sp>
        <p:nvSpPr>
          <p:cNvPr id="4" name="Zástupný symbol pro datum 3"/>
          <p:cNvSpPr>
            <a:spLocks noGrp="1"/>
          </p:cNvSpPr>
          <p:nvPr>
            <p:ph type="dt" sz="half" idx="10"/>
          </p:nvPr>
        </p:nvSpPr>
        <p:spPr/>
        <p:txBody>
          <a:bodyPr/>
          <a:lstStyle/>
          <a:p>
            <a:fld id="{09D7C844-B337-4F91-91F6-9EAE3BECE9E1}" type="datetimeFigureOut">
              <a:rPr lang="cs-CZ" smtClean="0"/>
              <a:t>1.4.2015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a:xfrm>
            <a:off x="4361688" y="1026372"/>
            <a:ext cx="457200" cy="441325"/>
          </a:xfrm>
        </p:spPr>
        <p:txBody>
          <a:bodyPr/>
          <a:lstStyle/>
          <a:p>
            <a:fld id="{A54C6509-7C09-4346-B5F6-F3F162B92A01}" type="slidenum">
              <a:rPr lang="cs-CZ" smtClean="0"/>
              <a:t>‹#›</a:t>
            </a:fld>
            <a:endParaRPr lang="cs-CZ"/>
          </a:p>
        </p:txBody>
      </p:sp>
      <p:sp>
        <p:nvSpPr>
          <p:cNvPr id="8" name="Zástupný symbol pro obsah 7"/>
          <p:cNvSpPr>
            <a:spLocks noGrp="1"/>
          </p:cNvSpPr>
          <p:nvPr>
            <p:ph sz="quarter" idx="1"/>
          </p:nvPr>
        </p:nvSpPr>
        <p:spPr>
          <a:xfrm>
            <a:off x="301752" y="1527048"/>
            <a:ext cx="8503920" cy="4572000"/>
          </a:xfrm>
        </p:spPr>
        <p:txBody>
          <a:body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Ref idx="1001">
        <a:schemeClr val="bg1"/>
      </p:bgRef>
    </p:bg>
    <p:spTree>
      <p:nvGrpSpPr>
        <p:cNvPr id="1" name=""/>
        <p:cNvGrpSpPr/>
        <p:nvPr/>
      </p:nvGrpSpPr>
      <p:grpSpPr>
        <a:xfrm>
          <a:off x="0" y="0"/>
          <a:ext cx="0" cy="0"/>
          <a:chOff x="0" y="0"/>
          <a:chExt cx="0" cy="0"/>
        </a:xfrm>
      </p:grpSpPr>
      <p:sp>
        <p:nvSpPr>
          <p:cNvPr id="17" name="Obdélník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Obdélník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Obdélník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Obdélník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Obdélník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Obdélník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Zástupný symbol pro text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smtClean="0"/>
              <a:t>Kliknutím lze upravit styly předlohy textu.</a:t>
            </a:r>
          </a:p>
        </p:txBody>
      </p:sp>
      <p:sp>
        <p:nvSpPr>
          <p:cNvPr id="13" name="Obdélník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Obdélník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Zástupný symbol pro zápatí 4"/>
          <p:cNvSpPr>
            <a:spLocks noGrp="1"/>
          </p:cNvSpPr>
          <p:nvPr>
            <p:ph type="ftr" sz="quarter" idx="11"/>
          </p:nvPr>
        </p:nvSpPr>
        <p:spPr/>
        <p:txBody>
          <a:bodyPr/>
          <a:lstStyle/>
          <a:p>
            <a:endParaRPr lang="cs-CZ"/>
          </a:p>
        </p:txBody>
      </p:sp>
      <p:sp>
        <p:nvSpPr>
          <p:cNvPr id="4" name="Zástupný symbol pro datum 3"/>
          <p:cNvSpPr>
            <a:spLocks noGrp="1"/>
          </p:cNvSpPr>
          <p:nvPr>
            <p:ph type="dt" sz="half" idx="10"/>
          </p:nvPr>
        </p:nvSpPr>
        <p:spPr/>
        <p:txBody>
          <a:bodyPr/>
          <a:lstStyle/>
          <a:p>
            <a:fld id="{09D7C844-B337-4F91-91F6-9EAE3BECE9E1}" type="datetimeFigureOut">
              <a:rPr lang="cs-CZ" smtClean="0"/>
              <a:t>1.4.2015</a:t>
            </a:fld>
            <a:endParaRPr lang="cs-CZ"/>
          </a:p>
        </p:txBody>
      </p:sp>
      <p:sp>
        <p:nvSpPr>
          <p:cNvPr id="8" name="Přímá spojnice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á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á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Zástupný symbol pro číslo snímku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A54C6509-7C09-4346-B5F6-F3F162B92A01}" type="slidenum">
              <a:rPr lang="cs-CZ" smtClean="0"/>
              <a:t>‹#›</a:t>
            </a:fld>
            <a:endParaRPr lang="cs-CZ"/>
          </a:p>
        </p:txBody>
      </p:sp>
      <p:sp>
        <p:nvSpPr>
          <p:cNvPr id="2" name="Nadpis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cs-CZ" smtClean="0"/>
              <a:t>Kliknutím lze upravit styl.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bg>
      <p:bgRef idx="1001">
        <a:schemeClr val="bg2"/>
      </p:bgRef>
    </p:bg>
    <p:spTree>
      <p:nvGrpSpPr>
        <p:cNvPr id="1" name=""/>
        <p:cNvGrpSpPr/>
        <p:nvPr/>
      </p:nvGrpSpPr>
      <p:grpSpPr>
        <a:xfrm>
          <a:off x="0" y="0"/>
          <a:ext cx="0" cy="0"/>
          <a:chOff x="0" y="0"/>
          <a:chExt cx="0" cy="0"/>
        </a:xfrm>
      </p:grpSpPr>
      <p:sp>
        <p:nvSpPr>
          <p:cNvPr id="2" name="Nadpis 1"/>
          <p:cNvSpPr>
            <a:spLocks noGrp="1"/>
          </p:cNvSpPr>
          <p:nvPr>
            <p:ph type="title"/>
          </p:nvPr>
        </p:nvSpPr>
        <p:spPr>
          <a:xfrm>
            <a:off x="301752" y="228600"/>
            <a:ext cx="8534400" cy="758952"/>
          </a:xfrm>
        </p:spPr>
        <p:txBody>
          <a:bodyPr/>
          <a:lstStyle/>
          <a:p>
            <a:r>
              <a:rPr kumimoji="0" lang="cs-CZ" smtClean="0"/>
              <a:t>Kliknutím lze upravit styl.</a:t>
            </a:r>
            <a:endParaRPr kumimoji="0" lang="en-US"/>
          </a:p>
        </p:txBody>
      </p:sp>
      <p:sp>
        <p:nvSpPr>
          <p:cNvPr id="5" name="Zástupný symbol pro datum 4"/>
          <p:cNvSpPr>
            <a:spLocks noGrp="1"/>
          </p:cNvSpPr>
          <p:nvPr>
            <p:ph type="dt" sz="half" idx="10"/>
          </p:nvPr>
        </p:nvSpPr>
        <p:spPr>
          <a:xfrm>
            <a:off x="5791200" y="6409944"/>
            <a:ext cx="3044952" cy="365760"/>
          </a:xfrm>
        </p:spPr>
        <p:txBody>
          <a:bodyPr/>
          <a:lstStyle/>
          <a:p>
            <a:fld id="{09D7C844-B337-4F91-91F6-9EAE3BECE9E1}" type="datetimeFigureOut">
              <a:rPr lang="cs-CZ" smtClean="0"/>
              <a:t>1.4.2015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54C6509-7C09-4346-B5F6-F3F162B92A01}" type="slidenum">
              <a:rPr lang="cs-CZ" smtClean="0"/>
              <a:t>‹#›</a:t>
            </a:fld>
            <a:endParaRPr lang="cs-CZ"/>
          </a:p>
        </p:txBody>
      </p:sp>
      <p:sp>
        <p:nvSpPr>
          <p:cNvPr id="8" name="Přímá spojnice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Zástupný symbol pro obsah 9"/>
          <p:cNvSpPr>
            <a:spLocks noGrp="1"/>
          </p:cNvSpPr>
          <p:nvPr>
            <p:ph sz="half" idx="1"/>
          </p:nvPr>
        </p:nvSpPr>
        <p:spPr>
          <a:xfrm>
            <a:off x="301752" y="1371600"/>
            <a:ext cx="4038600" cy="4681728"/>
          </a:xfrm>
        </p:spPr>
        <p:txBody>
          <a:bodyPr/>
          <a:lstStyle>
            <a:lvl1pPr>
              <a:defRPr sz="2500"/>
            </a:lvl1p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2" name="Zástupný symbol pro obsah 11"/>
          <p:cNvSpPr>
            <a:spLocks noGrp="1"/>
          </p:cNvSpPr>
          <p:nvPr>
            <p:ph sz="half" idx="2"/>
          </p:nvPr>
        </p:nvSpPr>
        <p:spPr>
          <a:xfrm>
            <a:off x="4800600" y="1371600"/>
            <a:ext cx="4038600" cy="4681728"/>
          </a:xfrm>
        </p:spPr>
        <p:txBody>
          <a:bodyPr/>
          <a:lstStyle>
            <a:lvl1pPr>
              <a:defRPr sz="2500"/>
            </a:lvl1p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Porovnání">
    <p:bg>
      <p:bgRef idx="1001">
        <a:schemeClr val="bg2"/>
      </p:bgRef>
    </p:bg>
    <p:spTree>
      <p:nvGrpSpPr>
        <p:cNvPr id="1" name=""/>
        <p:cNvGrpSpPr/>
        <p:nvPr/>
      </p:nvGrpSpPr>
      <p:grpSpPr>
        <a:xfrm>
          <a:off x="0" y="0"/>
          <a:ext cx="0" cy="0"/>
          <a:chOff x="0" y="0"/>
          <a:chExt cx="0" cy="0"/>
        </a:xfrm>
      </p:grpSpPr>
      <p:sp>
        <p:nvSpPr>
          <p:cNvPr id="10" name="Přímá spojnice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Obdélník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Obdélník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Obdélník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Obdélník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Obdélník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bdélník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Zástupný symbol pro text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Kliknutím lze upravit styly předlohy textu.</a:t>
            </a:r>
          </a:p>
        </p:txBody>
      </p:sp>
      <p:sp>
        <p:nvSpPr>
          <p:cNvPr id="4" name="Zástupný symbol pro text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Kliknutím lze upravit styly předlohy textu.</a:t>
            </a:r>
          </a:p>
        </p:txBody>
      </p:sp>
      <p:sp>
        <p:nvSpPr>
          <p:cNvPr id="7" name="Zástupný symbol pro datum 6"/>
          <p:cNvSpPr>
            <a:spLocks noGrp="1"/>
          </p:cNvSpPr>
          <p:nvPr>
            <p:ph type="dt" sz="half" idx="10"/>
          </p:nvPr>
        </p:nvSpPr>
        <p:spPr/>
        <p:txBody>
          <a:bodyPr/>
          <a:lstStyle/>
          <a:p>
            <a:fld id="{09D7C844-B337-4F91-91F6-9EAE3BECE9E1}" type="datetimeFigureOut">
              <a:rPr lang="cs-CZ" smtClean="0"/>
              <a:t>1.4.2015</a:t>
            </a:fld>
            <a:endParaRPr lang="cs-CZ"/>
          </a:p>
        </p:txBody>
      </p:sp>
      <p:sp>
        <p:nvSpPr>
          <p:cNvPr id="8" name="Zástupný symbol pro zápatí 7"/>
          <p:cNvSpPr>
            <a:spLocks noGrp="1"/>
          </p:cNvSpPr>
          <p:nvPr>
            <p:ph type="ftr" sz="quarter" idx="11"/>
          </p:nvPr>
        </p:nvSpPr>
        <p:spPr>
          <a:xfrm>
            <a:off x="304800" y="6409944"/>
            <a:ext cx="3581400" cy="365760"/>
          </a:xfrm>
        </p:spPr>
        <p:txBody>
          <a:bodyPr/>
          <a:lstStyle/>
          <a:p>
            <a:endParaRPr lang="cs-CZ"/>
          </a:p>
        </p:txBody>
      </p:sp>
      <p:sp>
        <p:nvSpPr>
          <p:cNvPr id="15" name="Přímá spojnice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Obdélník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Zástupný symbol pro obsah 23"/>
          <p:cNvSpPr>
            <a:spLocks noGrp="1"/>
          </p:cNvSpPr>
          <p:nvPr>
            <p:ph sz="quarter" idx="2"/>
          </p:nvPr>
        </p:nvSpPr>
        <p:spPr>
          <a:xfrm>
            <a:off x="301752" y="2471383"/>
            <a:ext cx="4041648" cy="3818404"/>
          </a:xfrm>
        </p:spPr>
        <p:txBody>
          <a:body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26" name="Zástupný symbol pro obsah 25"/>
          <p:cNvSpPr>
            <a:spLocks noGrp="1"/>
          </p:cNvSpPr>
          <p:nvPr>
            <p:ph sz="quarter" idx="4"/>
          </p:nvPr>
        </p:nvSpPr>
        <p:spPr>
          <a:xfrm>
            <a:off x="4800600" y="2471383"/>
            <a:ext cx="4038600" cy="3822192"/>
          </a:xfrm>
        </p:spPr>
        <p:txBody>
          <a:body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25" name="Ová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á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Zástupný symbol pro číslo snímku 8"/>
          <p:cNvSpPr>
            <a:spLocks noGrp="1"/>
          </p:cNvSpPr>
          <p:nvPr>
            <p:ph type="sldNum" sz="quarter" idx="12"/>
          </p:nvPr>
        </p:nvSpPr>
        <p:spPr>
          <a:xfrm>
            <a:off x="4343400" y="1042416"/>
            <a:ext cx="457200" cy="441325"/>
          </a:xfrm>
        </p:spPr>
        <p:txBody>
          <a:bodyPr/>
          <a:lstStyle>
            <a:lvl1pPr algn="ctr">
              <a:defRPr/>
            </a:lvl1pPr>
          </a:lstStyle>
          <a:p>
            <a:fld id="{A54C6509-7C09-4346-B5F6-F3F162B92A01}" type="slidenum">
              <a:rPr lang="cs-CZ" smtClean="0"/>
              <a:t>‹#›</a:t>
            </a:fld>
            <a:endParaRPr lang="cs-CZ"/>
          </a:p>
        </p:txBody>
      </p:sp>
      <p:sp>
        <p:nvSpPr>
          <p:cNvPr id="23" name="Nadpis 22"/>
          <p:cNvSpPr>
            <a:spLocks noGrp="1"/>
          </p:cNvSpPr>
          <p:nvPr>
            <p:ph type="title"/>
          </p:nvPr>
        </p:nvSpPr>
        <p:spPr/>
        <p:txBody>
          <a:bodyPr rtlCol="0" anchor="b" anchorCtr="0"/>
          <a:lstStyle/>
          <a:p>
            <a:r>
              <a:rPr kumimoji="0" lang="cs-CZ" smtClean="0"/>
              <a:t>Kliknutím lze upravit styl.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Kliknutím lze upravit styl.</a:t>
            </a:r>
            <a:endParaRPr kumimoji="0" lang="en-US"/>
          </a:p>
        </p:txBody>
      </p:sp>
      <p:sp>
        <p:nvSpPr>
          <p:cNvPr id="3" name="Zástupný symbol pro datum 2"/>
          <p:cNvSpPr>
            <a:spLocks noGrp="1"/>
          </p:cNvSpPr>
          <p:nvPr>
            <p:ph type="dt" sz="half" idx="10"/>
          </p:nvPr>
        </p:nvSpPr>
        <p:spPr/>
        <p:txBody>
          <a:bodyPr/>
          <a:lstStyle/>
          <a:p>
            <a:fld id="{09D7C844-B337-4F91-91F6-9EAE3BECE9E1}" type="datetimeFigureOut">
              <a:rPr lang="cs-CZ" smtClean="0"/>
              <a:t>1.4.2015</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a:xfrm>
            <a:off x="4343400" y="1036020"/>
            <a:ext cx="457200" cy="441325"/>
          </a:xfrm>
        </p:spPr>
        <p:txBody>
          <a:bodyPr/>
          <a:lstStyle/>
          <a:p>
            <a:fld id="{A54C6509-7C09-4346-B5F6-F3F162B92A01}" type="slidenum">
              <a:rPr lang="cs-CZ" smtClean="0"/>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7" name="Obdélník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Obdélník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Obdélník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Obdélník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Obdélník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Obdélník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Zástupný symbol pro datum 1"/>
          <p:cNvSpPr>
            <a:spLocks noGrp="1"/>
          </p:cNvSpPr>
          <p:nvPr>
            <p:ph type="dt" sz="half" idx="10"/>
          </p:nvPr>
        </p:nvSpPr>
        <p:spPr/>
        <p:txBody>
          <a:bodyPr/>
          <a:lstStyle/>
          <a:p>
            <a:fld id="{09D7C844-B337-4F91-91F6-9EAE3BECE9E1}" type="datetimeFigureOut">
              <a:rPr lang="cs-CZ" smtClean="0"/>
              <a:t>1.4.2015</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a:xfrm>
            <a:off x="4267200" y="6324600"/>
            <a:ext cx="609600" cy="441324"/>
          </a:xfrm>
        </p:spPr>
        <p:txBody>
          <a:bodyPr/>
          <a:lstStyle>
            <a:lvl1pPr>
              <a:defRPr>
                <a:solidFill>
                  <a:srgbClr val="FFFFFF"/>
                </a:solidFill>
              </a:defRPr>
            </a:lvl1pPr>
          </a:lstStyle>
          <a:p>
            <a:fld id="{A54C6509-7C09-4346-B5F6-F3F162B92A01}" type="slidenum">
              <a:rPr lang="cs-CZ" smtClean="0"/>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bg>
      <p:bgRef idx="1001">
        <a:schemeClr val="bg1"/>
      </p:bgRef>
    </p:bg>
    <p:spTree>
      <p:nvGrpSpPr>
        <p:cNvPr id="1" name=""/>
        <p:cNvGrpSpPr/>
        <p:nvPr/>
      </p:nvGrpSpPr>
      <p:grpSpPr>
        <a:xfrm>
          <a:off x="0" y="0"/>
          <a:ext cx="0" cy="0"/>
          <a:chOff x="0" y="0"/>
          <a:chExt cx="0" cy="0"/>
        </a:xfrm>
      </p:grpSpPr>
      <p:sp>
        <p:nvSpPr>
          <p:cNvPr id="19" name="Obdélník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Obdélník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Obdélník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Obdélník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Obdélník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Obdélník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Nadpis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cs-CZ" smtClean="0"/>
              <a:t>Kliknutím lze upravit styl.</a:t>
            </a:r>
            <a:endParaRPr kumimoji="0" lang="en-US"/>
          </a:p>
        </p:txBody>
      </p:sp>
      <p:sp>
        <p:nvSpPr>
          <p:cNvPr id="3" name="Zástupný symbol pro text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cs-CZ" smtClean="0"/>
              <a:t>Kliknutím lze upravit styly předlohy textu.</a:t>
            </a:r>
          </a:p>
        </p:txBody>
      </p:sp>
      <p:sp>
        <p:nvSpPr>
          <p:cNvPr id="8" name="Obdélník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Přímá spojnice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Zástupný symbol pro obsah 19"/>
          <p:cNvSpPr>
            <a:spLocks noGrp="1"/>
          </p:cNvSpPr>
          <p:nvPr>
            <p:ph sz="quarter" idx="1"/>
          </p:nvPr>
        </p:nvSpPr>
        <p:spPr>
          <a:xfrm>
            <a:off x="3124200" y="685800"/>
            <a:ext cx="5638800" cy="5410200"/>
          </a:xfrm>
        </p:spPr>
        <p:txBody>
          <a:bodyPr/>
          <a:lstStyle/>
          <a:p>
            <a:pPr lvl="0" eaLnBrk="1" latinLnBrk="0" hangingPunct="1"/>
            <a:r>
              <a:rPr lang="cs-CZ" smtClean="0"/>
              <a:t>Kliknutím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0" name="Ová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á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Zástupný symbol pro číslo snímku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A54C6509-7C09-4346-B5F6-F3F162B92A01}" type="slidenum">
              <a:rPr lang="cs-CZ" smtClean="0"/>
              <a:t>‹#›</a:t>
            </a:fld>
            <a:endParaRPr lang="cs-CZ"/>
          </a:p>
        </p:txBody>
      </p:sp>
      <p:sp>
        <p:nvSpPr>
          <p:cNvPr id="21" name="Obdélník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Zástupný symbol pro datum 4"/>
          <p:cNvSpPr>
            <a:spLocks noGrp="1"/>
          </p:cNvSpPr>
          <p:nvPr>
            <p:ph type="dt" sz="half" idx="10"/>
          </p:nvPr>
        </p:nvSpPr>
        <p:spPr/>
        <p:txBody>
          <a:bodyPr/>
          <a:lstStyle/>
          <a:p>
            <a:fld id="{09D7C844-B337-4F91-91F6-9EAE3BECE9E1}" type="datetimeFigureOut">
              <a:rPr lang="cs-CZ" smtClean="0"/>
              <a:t>1.4.2015</a:t>
            </a:fld>
            <a:endParaRPr lang="cs-CZ"/>
          </a:p>
        </p:txBody>
      </p:sp>
      <p:sp>
        <p:nvSpPr>
          <p:cNvPr id="6" name="Zástupný symbol pro zápatí 5"/>
          <p:cNvSpPr>
            <a:spLocks noGrp="1"/>
          </p:cNvSpPr>
          <p:nvPr>
            <p:ph type="ftr" sz="quarter" idx="11"/>
          </p:nvPr>
        </p:nvSpPr>
        <p:spPr>
          <a:xfrm>
            <a:off x="301752" y="6410848"/>
            <a:ext cx="3383280" cy="365760"/>
          </a:xfrm>
        </p:spPr>
        <p:txBody>
          <a:bodyPr/>
          <a:lstStyle/>
          <a:p>
            <a:endParaRPr lang="cs-CZ"/>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21" name="Přímá spojnice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Obdélník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Obdélník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Obdélník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Obdélník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Obdélník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Obdélník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bdélník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á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á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Zástupný symbol pro číslo snímku 6"/>
          <p:cNvSpPr>
            <a:spLocks noGrp="1"/>
          </p:cNvSpPr>
          <p:nvPr>
            <p:ph type="sldNum" sz="quarter" idx="12"/>
          </p:nvPr>
        </p:nvSpPr>
        <p:spPr>
          <a:xfrm>
            <a:off x="1371600" y="312738"/>
            <a:ext cx="457200" cy="441325"/>
          </a:xfrm>
        </p:spPr>
        <p:txBody>
          <a:bodyPr/>
          <a:lstStyle/>
          <a:p>
            <a:fld id="{A54C6509-7C09-4346-B5F6-F3F162B92A01}" type="slidenum">
              <a:rPr lang="cs-CZ" smtClean="0"/>
              <a:t>‹#›</a:t>
            </a:fld>
            <a:endParaRPr lang="cs-CZ"/>
          </a:p>
        </p:txBody>
      </p:sp>
      <p:sp>
        <p:nvSpPr>
          <p:cNvPr id="2" name="Nadpis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cs-CZ" smtClean="0"/>
              <a:t>Kliknutím lze upravit styl.</a:t>
            </a:r>
            <a:endParaRPr kumimoji="0" lang="en-US"/>
          </a:p>
        </p:txBody>
      </p:sp>
      <p:sp>
        <p:nvSpPr>
          <p:cNvPr id="3" name="Zástupný symbol pro obrázek 2"/>
          <p:cNvSpPr>
            <a:spLocks noGrp="1"/>
          </p:cNvSpPr>
          <p:nvPr>
            <p:ph type="pic" idx="1"/>
          </p:nvPr>
        </p:nvSpPr>
        <p:spPr>
          <a:xfrm>
            <a:off x="3000375" y="609600"/>
            <a:ext cx="5867400" cy="4267200"/>
          </a:xfrm>
        </p:spPr>
        <p:txBody>
          <a:bodyPr/>
          <a:lstStyle>
            <a:lvl1pPr marL="0" indent="0">
              <a:buNone/>
              <a:defRPr sz="3200"/>
            </a:lvl1pPr>
          </a:lstStyle>
          <a:p>
            <a:r>
              <a:rPr kumimoji="0" lang="cs-CZ" smtClean="0"/>
              <a:t>Kliknutím na ikonu přidáte obrázek.</a:t>
            </a:r>
            <a:endParaRPr kumimoji="0" lang="en-US" dirty="0"/>
          </a:p>
        </p:txBody>
      </p:sp>
      <p:sp>
        <p:nvSpPr>
          <p:cNvPr id="4" name="Zástupný symbol pro text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cs-CZ" smtClean="0"/>
              <a:t>Kliknutím lze upravit styly předlohy textu.</a:t>
            </a:r>
          </a:p>
        </p:txBody>
      </p:sp>
      <p:sp>
        <p:nvSpPr>
          <p:cNvPr id="22" name="Obdélník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Zástupný symbol pro datum 4"/>
          <p:cNvSpPr>
            <a:spLocks noGrp="1"/>
          </p:cNvSpPr>
          <p:nvPr>
            <p:ph type="dt" sz="half" idx="10"/>
          </p:nvPr>
        </p:nvSpPr>
        <p:spPr>
          <a:xfrm>
            <a:off x="5788152" y="6404984"/>
            <a:ext cx="3044952" cy="365760"/>
          </a:xfrm>
        </p:spPr>
        <p:txBody>
          <a:bodyPr/>
          <a:lstStyle/>
          <a:p>
            <a:fld id="{09D7C844-B337-4F91-91F6-9EAE3BECE9E1}" type="datetimeFigureOut">
              <a:rPr lang="cs-CZ" smtClean="0"/>
              <a:t>1.4.2015</a:t>
            </a:fld>
            <a:endParaRPr lang="cs-CZ"/>
          </a:p>
        </p:txBody>
      </p:sp>
      <p:sp>
        <p:nvSpPr>
          <p:cNvPr id="6" name="Zástupný symbol pro zápatí 5"/>
          <p:cNvSpPr>
            <a:spLocks noGrp="1"/>
          </p:cNvSpPr>
          <p:nvPr>
            <p:ph type="ftr" sz="quarter" idx="11"/>
          </p:nvPr>
        </p:nvSpPr>
        <p:spPr>
          <a:xfrm>
            <a:off x="301752" y="6410848"/>
            <a:ext cx="3584448" cy="365760"/>
          </a:xfrm>
        </p:spPr>
        <p:txBody>
          <a:bodyPr/>
          <a:lstStyle/>
          <a:p>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Obdélník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Obdélník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Obdélník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Obdélník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Obdélník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Zástupný symbol pro datum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09D7C844-B337-4F91-91F6-9EAE3BECE9E1}" type="datetimeFigureOut">
              <a:rPr lang="cs-CZ" smtClean="0"/>
              <a:t>1.4.2015</a:t>
            </a:fld>
            <a:endParaRPr lang="cs-CZ"/>
          </a:p>
        </p:txBody>
      </p:sp>
      <p:sp>
        <p:nvSpPr>
          <p:cNvPr id="3" name="Zástupný symbol pro zápatí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cs-CZ"/>
          </a:p>
        </p:txBody>
      </p:sp>
      <p:sp>
        <p:nvSpPr>
          <p:cNvPr id="8" name="Obdélník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Přímá spojnice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á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á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Zástupný symbol pro číslo snímku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A54C6509-7C09-4346-B5F6-F3F162B92A01}" type="slidenum">
              <a:rPr lang="cs-CZ" smtClean="0"/>
              <a:t>‹#›</a:t>
            </a:fld>
            <a:endParaRPr lang="cs-CZ"/>
          </a:p>
        </p:txBody>
      </p:sp>
      <p:sp>
        <p:nvSpPr>
          <p:cNvPr id="22" name="Zástupný symbol pro nadpis 21"/>
          <p:cNvSpPr>
            <a:spLocks noGrp="1"/>
          </p:cNvSpPr>
          <p:nvPr>
            <p:ph type="title"/>
          </p:nvPr>
        </p:nvSpPr>
        <p:spPr>
          <a:xfrm>
            <a:off x="301752" y="228600"/>
            <a:ext cx="8534400" cy="758952"/>
          </a:xfrm>
          <a:prstGeom prst="rect">
            <a:avLst/>
          </a:prstGeom>
        </p:spPr>
        <p:txBody>
          <a:bodyPr vert="horz" anchor="b">
            <a:normAutofit/>
          </a:bodyPr>
          <a:lstStyle/>
          <a:p>
            <a:r>
              <a:rPr kumimoji="0" lang="cs-CZ" smtClean="0"/>
              <a:t>Kliknutím lze upravit styl.</a:t>
            </a:r>
            <a:endParaRPr kumimoji="0" lang="en-US"/>
          </a:p>
        </p:txBody>
      </p:sp>
      <p:sp>
        <p:nvSpPr>
          <p:cNvPr id="13" name="Zástupný symbol pro text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cs-CZ" smtClean="0"/>
              <a:t>Kliknutím lze upravit styly předlohy textu.</a:t>
            </a:r>
          </a:p>
          <a:p>
            <a:pPr lvl="1" eaLnBrk="1" latinLnBrk="0" hangingPunct="1"/>
            <a:r>
              <a:rPr kumimoji="0" lang="cs-CZ" smtClean="0"/>
              <a:t>Druhá úroveň</a:t>
            </a:r>
          </a:p>
          <a:p>
            <a:pPr lvl="2" eaLnBrk="1" latinLnBrk="0" hangingPunct="1"/>
            <a:r>
              <a:rPr kumimoji="0" lang="cs-CZ" smtClean="0"/>
              <a:t>Třetí úroveň</a:t>
            </a:r>
          </a:p>
          <a:p>
            <a:pPr lvl="3" eaLnBrk="1" latinLnBrk="0" hangingPunct="1"/>
            <a:r>
              <a:rPr kumimoji="0" lang="cs-CZ" smtClean="0"/>
              <a:t>Čtvrtá úroveň</a:t>
            </a:r>
          </a:p>
          <a:p>
            <a:pPr lvl="4" eaLnBrk="1" latinLnBrk="0" hangingPunct="1"/>
            <a:r>
              <a:rPr kumimoji="0" lang="cs-CZ" smtClean="0"/>
              <a:t>Pátá úroveň</a:t>
            </a:r>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dpis 2"/>
          <p:cNvSpPr>
            <a:spLocks noGrp="1"/>
          </p:cNvSpPr>
          <p:nvPr>
            <p:ph type="subTitle" idx="1"/>
          </p:nvPr>
        </p:nvSpPr>
        <p:spPr>
          <a:xfrm>
            <a:off x="1403648" y="5805264"/>
            <a:ext cx="6400800" cy="465584"/>
          </a:xfrm>
        </p:spPr>
        <p:txBody>
          <a:bodyPr>
            <a:normAutofit/>
          </a:bodyPr>
          <a:lstStyle/>
          <a:p>
            <a:r>
              <a:rPr lang="cs-CZ" sz="1200" dirty="0" smtClean="0"/>
              <a:t>IVA BUREŠOVÁ, PSÚ FF MU</a:t>
            </a:r>
            <a:endParaRPr lang="cs-CZ" sz="1200" dirty="0"/>
          </a:p>
        </p:txBody>
      </p:sp>
      <p:sp>
        <p:nvSpPr>
          <p:cNvPr id="2" name="Nadpis 1"/>
          <p:cNvSpPr>
            <a:spLocks noGrp="1"/>
          </p:cNvSpPr>
          <p:nvPr>
            <p:ph type="ctrTitle"/>
          </p:nvPr>
        </p:nvSpPr>
        <p:spPr>
          <a:xfrm>
            <a:off x="683568" y="692696"/>
            <a:ext cx="7772400" cy="1247800"/>
          </a:xfrm>
        </p:spPr>
        <p:txBody>
          <a:bodyPr>
            <a:normAutofit fontScale="90000"/>
          </a:bodyPr>
          <a:lstStyle/>
          <a:p>
            <a:r>
              <a:rPr lang="cs-CZ" dirty="0" smtClean="0"/>
              <a:t>NOVOROZENECKÉ A KOJENECKÉ OBDOBÍ</a:t>
            </a:r>
            <a:endParaRPr lang="cs-CZ" dirty="0"/>
          </a:p>
        </p:txBody>
      </p:sp>
    </p:spTree>
    <p:extLst>
      <p:ext uri="{BB962C8B-B14F-4D97-AF65-F5344CB8AC3E}">
        <p14:creationId xmlns:p14="http://schemas.microsoft.com/office/powerpoint/2010/main" val="19500667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sz="quarter" idx="1"/>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9512" y="1556793"/>
            <a:ext cx="4392487" cy="482453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71999" y="1556792"/>
            <a:ext cx="4392489" cy="482453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816" y="188640"/>
            <a:ext cx="8534400"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7566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fade">
                                      <p:cBhvr>
                                        <p:cTn id="12"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1"/>
          </p:nvPr>
        </p:nvSpPr>
        <p:spPr>
          <a:xfrm>
            <a:off x="323528" y="1700808"/>
            <a:ext cx="8503920" cy="4782272"/>
          </a:xfrm>
        </p:spPr>
        <p:txBody>
          <a:bodyPr>
            <a:normAutofit fontScale="85000" lnSpcReduction="20000"/>
          </a:bodyPr>
          <a:lstStyle/>
          <a:p>
            <a:r>
              <a:rPr lang="cs-CZ" dirty="0" smtClean="0">
                <a:solidFill>
                  <a:srgbClr val="C00000"/>
                </a:solidFill>
              </a:rPr>
              <a:t>Primitivní reflexy </a:t>
            </a:r>
            <a:r>
              <a:rPr lang="cs-CZ" dirty="0" smtClean="0"/>
              <a:t>jsou subkortikálně </a:t>
            </a:r>
            <a:r>
              <a:rPr lang="cs-CZ" dirty="0"/>
              <a:t>(podkorově) založené reflexy, řízené primitivními </a:t>
            </a:r>
            <a:r>
              <a:rPr lang="cs-CZ" dirty="0" smtClean="0"/>
              <a:t>mozkovými strukturami</a:t>
            </a:r>
          </a:p>
          <a:p>
            <a:endParaRPr lang="cs-CZ" sz="900" dirty="0"/>
          </a:p>
          <a:p>
            <a:r>
              <a:rPr lang="cs-CZ" dirty="0"/>
              <a:t>Zpravidla do 1 roku vymizí = známka normálního neurolog. </a:t>
            </a:r>
            <a:r>
              <a:rPr lang="cs-CZ" dirty="0" smtClean="0"/>
              <a:t>vývoje</a:t>
            </a:r>
          </a:p>
          <a:p>
            <a:endParaRPr lang="cs-CZ" sz="900" dirty="0"/>
          </a:p>
          <a:p>
            <a:r>
              <a:rPr lang="cs-CZ" dirty="0" smtClean="0">
                <a:solidFill>
                  <a:srgbClr val="C00000"/>
                </a:solidFill>
              </a:rPr>
              <a:t>Plavací </a:t>
            </a:r>
            <a:r>
              <a:rPr lang="cs-CZ" dirty="0">
                <a:solidFill>
                  <a:srgbClr val="C00000"/>
                </a:solidFill>
              </a:rPr>
              <a:t>reflex </a:t>
            </a:r>
            <a:r>
              <a:rPr lang="cs-CZ" dirty="0"/>
              <a:t>– vymizí v 4 – 6 měsících (dítě zadržuje dech, plave s otevřenýma očima</a:t>
            </a:r>
            <a:r>
              <a:rPr lang="cs-CZ" dirty="0" smtClean="0"/>
              <a:t>)</a:t>
            </a:r>
          </a:p>
          <a:p>
            <a:endParaRPr lang="cs-CZ" sz="900" dirty="0"/>
          </a:p>
          <a:p>
            <a:r>
              <a:rPr lang="cs-CZ" dirty="0" smtClean="0">
                <a:solidFill>
                  <a:srgbClr val="C00000"/>
                </a:solidFill>
              </a:rPr>
              <a:t>Uchopovací </a:t>
            </a:r>
            <a:r>
              <a:rPr lang="cs-CZ" dirty="0">
                <a:solidFill>
                  <a:srgbClr val="C00000"/>
                </a:solidFill>
              </a:rPr>
              <a:t>reflex </a:t>
            </a:r>
            <a:r>
              <a:rPr lang="cs-CZ" dirty="0"/>
              <a:t>(palmární – dlaňový) – vymizí do 4 </a:t>
            </a:r>
            <a:r>
              <a:rPr lang="cs-CZ" dirty="0" smtClean="0"/>
              <a:t>měsíců</a:t>
            </a:r>
          </a:p>
          <a:p>
            <a:endParaRPr lang="cs-CZ" sz="900" dirty="0"/>
          </a:p>
          <a:p>
            <a:r>
              <a:rPr lang="cs-CZ" dirty="0" smtClean="0">
                <a:solidFill>
                  <a:srgbClr val="C00000"/>
                </a:solidFill>
              </a:rPr>
              <a:t>Babinského </a:t>
            </a:r>
            <a:r>
              <a:rPr lang="cs-CZ" dirty="0">
                <a:solidFill>
                  <a:srgbClr val="C00000"/>
                </a:solidFill>
              </a:rPr>
              <a:t>reflex </a:t>
            </a:r>
            <a:r>
              <a:rPr lang="cs-CZ" dirty="0"/>
              <a:t>– vymizí do 8 – 12 měsíců (přejetí hrotem po plosce nohy </a:t>
            </a:r>
            <a:r>
              <a:rPr lang="cs-CZ" dirty="0" smtClean="0"/>
              <a:t>- </a:t>
            </a:r>
            <a:r>
              <a:rPr lang="cs-CZ" dirty="0"/>
              <a:t>roztažení prstů do vějířku</a:t>
            </a:r>
            <a:r>
              <a:rPr lang="cs-CZ" dirty="0" smtClean="0"/>
              <a:t>)</a:t>
            </a:r>
          </a:p>
          <a:p>
            <a:endParaRPr lang="cs-CZ" sz="900" dirty="0"/>
          </a:p>
          <a:p>
            <a:r>
              <a:rPr lang="cs-CZ" dirty="0" smtClean="0">
                <a:solidFill>
                  <a:srgbClr val="C00000"/>
                </a:solidFill>
              </a:rPr>
              <a:t>Moroův</a:t>
            </a:r>
            <a:r>
              <a:rPr lang="cs-CZ" dirty="0" smtClean="0"/>
              <a:t> </a:t>
            </a:r>
            <a:r>
              <a:rPr lang="cs-CZ" dirty="0"/>
              <a:t>[morův] </a:t>
            </a:r>
            <a:r>
              <a:rPr lang="cs-CZ" dirty="0" smtClean="0"/>
              <a:t>reflex – </a:t>
            </a:r>
            <a:r>
              <a:rPr lang="cs-CZ" dirty="0"/>
              <a:t>vymizí do 6 měsíců (dítě na hluk či náhlý pohyb rozhodí ručičky a vypne se do luku, pak dají ruce k sobě</a:t>
            </a:r>
            <a:r>
              <a:rPr lang="cs-CZ" dirty="0" smtClean="0"/>
              <a:t>)</a:t>
            </a:r>
          </a:p>
          <a:p>
            <a:endParaRPr lang="cs-CZ" sz="900" dirty="0"/>
          </a:p>
          <a:p>
            <a:r>
              <a:rPr lang="cs-CZ" dirty="0" smtClean="0">
                <a:solidFill>
                  <a:srgbClr val="C00000"/>
                </a:solidFill>
              </a:rPr>
              <a:t>Chůzový</a:t>
            </a:r>
            <a:r>
              <a:rPr lang="cs-CZ" dirty="0" smtClean="0"/>
              <a:t> </a:t>
            </a:r>
            <a:r>
              <a:rPr lang="cs-CZ" dirty="0"/>
              <a:t>(step) reflex – dítě napodobuje při styku s podložkou chůzi</a:t>
            </a:r>
          </a:p>
          <a:p>
            <a:endParaRPr lang="cs-CZ" dirty="0"/>
          </a:p>
        </p:txBody>
      </p:sp>
    </p:spTree>
    <p:extLst>
      <p:ext uri="{BB962C8B-B14F-4D97-AF65-F5344CB8AC3E}">
        <p14:creationId xmlns:p14="http://schemas.microsoft.com/office/powerpoint/2010/main" val="2219904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fade">
                                      <p:cBhvr>
                                        <p:cTn id="32" dur="500"/>
                                        <p:tgtEl>
                                          <p:spTgt spid="3">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animEffect transition="in" filter="fade">
                                      <p:cBhvr>
                                        <p:cTn id="3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FCE REFLEXŮ</a:t>
            </a:r>
            <a:endParaRPr lang="cs-CZ" dirty="0"/>
          </a:p>
        </p:txBody>
      </p:sp>
      <p:sp>
        <p:nvSpPr>
          <p:cNvPr id="3" name="Zástupný symbol pro obsah 2"/>
          <p:cNvSpPr>
            <a:spLocks noGrp="1"/>
          </p:cNvSpPr>
          <p:nvPr>
            <p:ph sz="quarter" idx="1"/>
          </p:nvPr>
        </p:nvSpPr>
        <p:spPr>
          <a:xfrm>
            <a:off x="301752" y="2204864"/>
            <a:ext cx="8503920" cy="3894184"/>
          </a:xfrm>
        </p:spPr>
        <p:txBody>
          <a:bodyPr/>
          <a:lstStyle/>
          <a:p>
            <a:r>
              <a:rPr lang="cs-CZ" dirty="0"/>
              <a:t>Testují nervový </a:t>
            </a:r>
            <a:r>
              <a:rPr lang="cs-CZ" dirty="0" smtClean="0"/>
              <a:t>systém</a:t>
            </a:r>
          </a:p>
          <a:p>
            <a:endParaRPr lang="cs-CZ" dirty="0"/>
          </a:p>
          <a:p>
            <a:r>
              <a:rPr lang="cs-CZ" dirty="0"/>
              <a:t>Adaptivní </a:t>
            </a:r>
            <a:r>
              <a:rPr lang="cs-CZ" dirty="0" smtClean="0"/>
              <a:t>hodnota</a:t>
            </a:r>
          </a:p>
          <a:p>
            <a:endParaRPr lang="cs-CZ" dirty="0"/>
          </a:p>
          <a:p>
            <a:r>
              <a:rPr lang="cs-CZ" dirty="0"/>
              <a:t>Vliv na vývoj motorických </a:t>
            </a:r>
            <a:r>
              <a:rPr lang="cs-CZ" dirty="0" smtClean="0"/>
              <a:t>schopností</a:t>
            </a:r>
          </a:p>
          <a:p>
            <a:endParaRPr lang="cs-CZ" dirty="0"/>
          </a:p>
          <a:p>
            <a:endParaRPr lang="cs-CZ" dirty="0"/>
          </a:p>
        </p:txBody>
      </p:sp>
    </p:spTree>
    <p:extLst>
      <p:ext uri="{BB962C8B-B14F-4D97-AF65-F5344CB8AC3E}">
        <p14:creationId xmlns:p14="http://schemas.microsoft.com/office/powerpoint/2010/main" val="202810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VÝVOJ MOTORIKY</a:t>
            </a:r>
            <a:endParaRPr lang="cs-CZ" dirty="0"/>
          </a:p>
        </p:txBody>
      </p:sp>
      <p:sp>
        <p:nvSpPr>
          <p:cNvPr id="3" name="Zástupný symbol pro obsah 2"/>
          <p:cNvSpPr>
            <a:spLocks noGrp="1"/>
          </p:cNvSpPr>
          <p:nvPr>
            <p:ph sz="quarter" idx="1"/>
          </p:nvPr>
        </p:nvSpPr>
        <p:spPr>
          <a:xfrm>
            <a:off x="323528" y="2348880"/>
            <a:ext cx="8503920" cy="3534144"/>
          </a:xfrm>
        </p:spPr>
        <p:txBody>
          <a:bodyPr/>
          <a:lstStyle/>
          <a:p>
            <a:r>
              <a:rPr lang="cs-CZ" dirty="0" smtClean="0"/>
              <a:t>Je podmíněn </a:t>
            </a:r>
            <a:r>
              <a:rPr lang="cs-CZ" dirty="0"/>
              <a:t>zráním centrální soustavy a zráním motorického </a:t>
            </a:r>
            <a:r>
              <a:rPr lang="cs-CZ" dirty="0" smtClean="0"/>
              <a:t>aparátu</a:t>
            </a:r>
          </a:p>
          <a:p>
            <a:endParaRPr lang="cs-CZ" dirty="0"/>
          </a:p>
          <a:p>
            <a:r>
              <a:rPr lang="cs-CZ" dirty="0" smtClean="0"/>
              <a:t>V této souvislosti bývá velmi podceňován vývoj kožního čití </a:t>
            </a:r>
            <a:r>
              <a:rPr lang="cs-CZ" dirty="0"/>
              <a:t>pro další </a:t>
            </a:r>
            <a:r>
              <a:rPr lang="cs-CZ" dirty="0" smtClean="0"/>
              <a:t>zdravý vývoj jedince, který je enormní (má vliv na tělesnou kohezi – Ester Bick aj.)</a:t>
            </a:r>
            <a:endParaRPr lang="cs-CZ" dirty="0"/>
          </a:p>
        </p:txBody>
      </p:sp>
    </p:spTree>
    <p:extLst>
      <p:ext uri="{BB962C8B-B14F-4D97-AF65-F5344CB8AC3E}">
        <p14:creationId xmlns:p14="http://schemas.microsoft.com/office/powerpoint/2010/main" val="2236496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VÝVOJ HRUBÉ MOTORIKY – 3.měs.</a:t>
            </a:r>
            <a:endParaRPr lang="cs-CZ" dirty="0"/>
          </a:p>
        </p:txBody>
      </p:sp>
      <p:pic>
        <p:nvPicPr>
          <p:cNvPr id="6146" name="Picture 2"/>
          <p:cNvPicPr>
            <a:picLocks noGrp="1" noChangeAspect="1" noChangeArrowheads="1"/>
          </p:cNvPicPr>
          <p:nvPr>
            <p:ph sz="quarter" idx="1"/>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15616" y="1614748"/>
            <a:ext cx="6840760" cy="468778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41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MOTORIKA X SENZORIKA</a:t>
            </a:r>
            <a:endParaRPr lang="cs-CZ" dirty="0"/>
          </a:p>
        </p:txBody>
      </p:sp>
      <p:sp>
        <p:nvSpPr>
          <p:cNvPr id="3" name="Zástupný symbol pro obsah 2"/>
          <p:cNvSpPr>
            <a:spLocks noGrp="1"/>
          </p:cNvSpPr>
          <p:nvPr>
            <p:ph sz="quarter" idx="1"/>
          </p:nvPr>
        </p:nvSpPr>
        <p:spPr>
          <a:xfrm>
            <a:off x="301752" y="1527048"/>
            <a:ext cx="8503920" cy="4782272"/>
          </a:xfrm>
        </p:spPr>
        <p:txBody>
          <a:bodyPr>
            <a:normAutofit fontScale="85000" lnSpcReduction="10000"/>
          </a:bodyPr>
          <a:lstStyle/>
          <a:p>
            <a:pPr marL="0" indent="0">
              <a:buNone/>
            </a:pPr>
            <a:r>
              <a:rPr lang="cs-CZ" dirty="0" smtClean="0">
                <a:solidFill>
                  <a:srgbClr val="C00000"/>
                </a:solidFill>
              </a:rPr>
              <a:t>Pohyby novorozence jsou </a:t>
            </a:r>
            <a:r>
              <a:rPr lang="cs-CZ" dirty="0" smtClean="0">
                <a:solidFill>
                  <a:srgbClr val="C00000"/>
                </a:solidFill>
              </a:rPr>
              <a:t>omezené:</a:t>
            </a:r>
            <a:endParaRPr lang="cs-CZ" dirty="0">
              <a:solidFill>
                <a:srgbClr val="C00000"/>
              </a:solidFill>
            </a:endParaRPr>
          </a:p>
          <a:p>
            <a:r>
              <a:rPr lang="cs-CZ" dirty="0" smtClean="0">
                <a:solidFill>
                  <a:srgbClr val="C00000"/>
                </a:solidFill>
              </a:rPr>
              <a:t>na </a:t>
            </a:r>
            <a:r>
              <a:rPr lang="cs-CZ" dirty="0">
                <a:solidFill>
                  <a:srgbClr val="C00000"/>
                </a:solidFill>
              </a:rPr>
              <a:t>zádech </a:t>
            </a:r>
            <a:r>
              <a:rPr lang="cs-CZ" dirty="0"/>
              <a:t>– asymetrie končetin, hlava ke straně (umí ji otáčet), zaťaté pěsti, reflexní úchop, spontánní pohyby končetin </a:t>
            </a:r>
          </a:p>
          <a:p>
            <a:r>
              <a:rPr lang="cs-CZ" dirty="0" smtClean="0">
                <a:solidFill>
                  <a:srgbClr val="C00000"/>
                </a:solidFill>
              </a:rPr>
              <a:t>na </a:t>
            </a:r>
            <a:r>
              <a:rPr lang="cs-CZ" dirty="0">
                <a:solidFill>
                  <a:srgbClr val="C00000"/>
                </a:solidFill>
              </a:rPr>
              <a:t>břiše </a:t>
            </a:r>
            <a:r>
              <a:rPr lang="cs-CZ" dirty="0"/>
              <a:t>– tendence k plazení – jen reflexní</a:t>
            </a:r>
          </a:p>
          <a:p>
            <a:endParaRPr lang="cs-CZ" sz="1200" dirty="0"/>
          </a:p>
          <a:p>
            <a:r>
              <a:rPr lang="cs-CZ" dirty="0">
                <a:solidFill>
                  <a:srgbClr val="C00000"/>
                </a:solidFill>
              </a:rPr>
              <a:t>Soustředění</a:t>
            </a:r>
            <a:r>
              <a:rPr lang="cs-CZ" dirty="0"/>
              <a:t> – velmi krátké, </a:t>
            </a:r>
            <a:r>
              <a:rPr lang="cs-CZ" dirty="0" smtClean="0"/>
              <a:t>schopnost </a:t>
            </a:r>
            <a:r>
              <a:rPr lang="cs-CZ" dirty="0"/>
              <a:t>reagovat jen na úzký rozsah </a:t>
            </a:r>
            <a:r>
              <a:rPr lang="cs-CZ" dirty="0" smtClean="0"/>
              <a:t>podnětů</a:t>
            </a:r>
          </a:p>
          <a:p>
            <a:endParaRPr lang="cs-CZ" sz="900" dirty="0"/>
          </a:p>
          <a:p>
            <a:r>
              <a:rPr lang="cs-CZ" dirty="0">
                <a:solidFill>
                  <a:srgbClr val="C00000"/>
                </a:solidFill>
              </a:rPr>
              <a:t>Zrak</a:t>
            </a:r>
            <a:r>
              <a:rPr lang="cs-CZ" dirty="0"/>
              <a:t> – základ orientace, dovede </a:t>
            </a:r>
            <a:r>
              <a:rPr lang="cs-CZ" dirty="0" smtClean="0"/>
              <a:t>se jen </a:t>
            </a:r>
            <a:r>
              <a:rPr lang="cs-CZ" dirty="0"/>
              <a:t>krátce </a:t>
            </a:r>
            <a:r>
              <a:rPr lang="cs-CZ" dirty="0" smtClean="0"/>
              <a:t>dívat </a:t>
            </a:r>
            <a:r>
              <a:rPr lang="cs-CZ" dirty="0"/>
              <a:t>na objekty v jeho zorném poli, vidí cca   20 – 30 cm, nedovede akomodovat, nedovede sledovat předmět, minimum  očních </a:t>
            </a:r>
            <a:r>
              <a:rPr lang="cs-CZ" dirty="0" smtClean="0"/>
              <a:t>pohybů</a:t>
            </a:r>
          </a:p>
          <a:p>
            <a:endParaRPr lang="cs-CZ" sz="900" dirty="0"/>
          </a:p>
          <a:p>
            <a:r>
              <a:rPr lang="cs-CZ" dirty="0">
                <a:solidFill>
                  <a:srgbClr val="C00000"/>
                </a:solidFill>
              </a:rPr>
              <a:t>Taktilní čití </a:t>
            </a:r>
            <a:r>
              <a:rPr lang="cs-CZ" dirty="0"/>
              <a:t>– důležité nejvíce, chlad, teplo, kontakt</a:t>
            </a:r>
            <a:r>
              <a:rPr lang="cs-CZ" dirty="0" smtClean="0"/>
              <a:t>. změna polohy</a:t>
            </a:r>
          </a:p>
          <a:p>
            <a:endParaRPr lang="cs-CZ" sz="900" dirty="0"/>
          </a:p>
          <a:p>
            <a:r>
              <a:rPr lang="cs-CZ" dirty="0">
                <a:solidFill>
                  <a:srgbClr val="C00000"/>
                </a:solidFill>
              </a:rPr>
              <a:t>Sluch</a:t>
            </a:r>
            <a:r>
              <a:rPr lang="cs-CZ" dirty="0"/>
              <a:t> – již v </a:t>
            </a:r>
            <a:r>
              <a:rPr lang="cs-CZ" dirty="0" smtClean="0"/>
              <a:t>bříšku </a:t>
            </a:r>
            <a:r>
              <a:rPr lang="cs-CZ" dirty="0"/>
              <a:t>pozná matčin hlas</a:t>
            </a:r>
          </a:p>
          <a:p>
            <a:endParaRPr lang="cs-CZ" dirty="0"/>
          </a:p>
        </p:txBody>
      </p:sp>
    </p:spTree>
    <p:extLst>
      <p:ext uri="{BB962C8B-B14F-4D97-AF65-F5344CB8AC3E}">
        <p14:creationId xmlns:p14="http://schemas.microsoft.com/office/powerpoint/2010/main" val="4183475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fade">
                                      <p:cBhvr>
                                        <p:cTn id="3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SMYSLY</a:t>
            </a:r>
            <a:endParaRPr lang="cs-CZ" dirty="0"/>
          </a:p>
        </p:txBody>
      </p:sp>
      <p:sp>
        <p:nvSpPr>
          <p:cNvPr id="3" name="Zástupný symbol pro obsah 2"/>
          <p:cNvSpPr>
            <a:spLocks noGrp="1"/>
          </p:cNvSpPr>
          <p:nvPr>
            <p:ph sz="quarter" idx="1"/>
          </p:nvPr>
        </p:nvSpPr>
        <p:spPr>
          <a:xfrm>
            <a:off x="179512" y="1628800"/>
            <a:ext cx="4032448" cy="4680520"/>
          </a:xfrm>
        </p:spPr>
        <p:txBody>
          <a:bodyPr>
            <a:normAutofit fontScale="92500" lnSpcReduction="10000"/>
          </a:bodyPr>
          <a:lstStyle/>
          <a:p>
            <a:r>
              <a:rPr lang="cs-CZ" dirty="0" smtClean="0">
                <a:solidFill>
                  <a:srgbClr val="C00000"/>
                </a:solidFill>
              </a:rPr>
              <a:t>Zrak - </a:t>
            </a:r>
            <a:r>
              <a:rPr lang="cs-CZ" dirty="0" smtClean="0"/>
              <a:t>vidí</a:t>
            </a:r>
            <a:r>
              <a:rPr lang="cs-CZ" dirty="0"/>
              <a:t>, nezralost nervových drah – </a:t>
            </a:r>
            <a:r>
              <a:rPr lang="cs-CZ" dirty="0">
                <a:solidFill>
                  <a:srgbClr val="C00000"/>
                </a:solidFill>
              </a:rPr>
              <a:t>menší ostrost viděného</a:t>
            </a:r>
            <a:r>
              <a:rPr lang="cs-CZ" dirty="0"/>
              <a:t>, přitahován pohybem, snaha </a:t>
            </a:r>
            <a:r>
              <a:rPr lang="cs-CZ" dirty="0" smtClean="0"/>
              <a:t>jej zachytit</a:t>
            </a:r>
            <a:r>
              <a:rPr lang="cs-CZ" dirty="0"/>
              <a:t>, jistá anticipace dalšího pohybu předmětu, </a:t>
            </a:r>
            <a:r>
              <a:rPr lang="cs-CZ" dirty="0">
                <a:solidFill>
                  <a:srgbClr val="C00000"/>
                </a:solidFill>
              </a:rPr>
              <a:t>rozlišuje barvy a tvary</a:t>
            </a:r>
            <a:r>
              <a:rPr lang="cs-CZ" dirty="0"/>
              <a:t>, dává přednost ostrým kontrastům, složitějším tvarům … </a:t>
            </a:r>
            <a:endParaRPr lang="cs-CZ" dirty="0" smtClean="0"/>
          </a:p>
          <a:p>
            <a:endParaRPr lang="cs-CZ" dirty="0"/>
          </a:p>
          <a:p>
            <a:r>
              <a:rPr lang="cs-CZ" sz="1700" dirty="0" smtClean="0"/>
              <a:t>(</a:t>
            </a:r>
            <a:r>
              <a:rPr lang="cs-CZ" sz="1700" dirty="0"/>
              <a:t>R. </a:t>
            </a:r>
            <a:r>
              <a:rPr lang="cs-CZ" sz="1700" dirty="0" smtClean="0"/>
              <a:t>Frantz, 1963), </a:t>
            </a:r>
            <a:r>
              <a:rPr lang="cs-CZ" sz="1700" dirty="0"/>
              <a:t>lidský </a:t>
            </a:r>
            <a:r>
              <a:rPr lang="cs-CZ" sz="1700" dirty="0" smtClean="0"/>
              <a:t>obličej je </a:t>
            </a:r>
            <a:r>
              <a:rPr lang="cs-CZ" sz="1700" dirty="0"/>
              <a:t>nejpřitažlivější; už v prvních dnech si </a:t>
            </a:r>
            <a:r>
              <a:rPr lang="cs-CZ" sz="1700" dirty="0" smtClean="0"/>
              <a:t>novorozenec pamatuje </a:t>
            </a:r>
            <a:r>
              <a:rPr lang="cs-CZ" sz="1700" dirty="0"/>
              <a:t>obličej </a:t>
            </a:r>
            <a:r>
              <a:rPr lang="cs-CZ" sz="1700" dirty="0" smtClean="0"/>
              <a:t>matky</a:t>
            </a:r>
          </a:p>
          <a:p>
            <a:endParaRPr lang="cs-CZ" dirty="0"/>
          </a:p>
          <a:p>
            <a:endParaRPr lang="cs-CZ"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1628800"/>
            <a:ext cx="4680297" cy="444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5168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1"/>
          </p:nvPr>
        </p:nvSpPr>
        <p:spPr>
          <a:xfrm>
            <a:off x="301752" y="2060848"/>
            <a:ext cx="8503920" cy="4038200"/>
          </a:xfrm>
        </p:spPr>
        <p:txBody>
          <a:bodyPr>
            <a:normAutofit/>
          </a:bodyPr>
          <a:lstStyle/>
          <a:p>
            <a:r>
              <a:rPr lang="cs-CZ" dirty="0"/>
              <a:t>1-2 měsíce se kojenec dívá déle do tváře své matky, než do tváře jiné </a:t>
            </a:r>
            <a:r>
              <a:rPr lang="cs-CZ" dirty="0" smtClean="0"/>
              <a:t>ženy</a:t>
            </a:r>
          </a:p>
          <a:p>
            <a:endParaRPr lang="cs-CZ" dirty="0"/>
          </a:p>
          <a:p>
            <a:r>
              <a:rPr lang="cs-CZ" dirty="0"/>
              <a:t>Důležité: barva vlasů, </a:t>
            </a:r>
            <a:r>
              <a:rPr lang="cs-CZ" dirty="0" smtClean="0"/>
              <a:t>účes</a:t>
            </a:r>
          </a:p>
          <a:p>
            <a:endParaRPr lang="cs-CZ" dirty="0"/>
          </a:p>
          <a:p>
            <a:r>
              <a:rPr lang="cs-CZ" dirty="0"/>
              <a:t>Od 2 týdnů je </a:t>
            </a:r>
            <a:r>
              <a:rPr lang="cs-CZ" dirty="0" smtClean="0"/>
              <a:t>novorozenec </a:t>
            </a:r>
            <a:r>
              <a:rPr lang="cs-CZ" dirty="0"/>
              <a:t>schopen rozeznat základní  schémata lidských </a:t>
            </a:r>
            <a:r>
              <a:rPr lang="cs-CZ" dirty="0" smtClean="0"/>
              <a:t>tváří</a:t>
            </a:r>
          </a:p>
          <a:p>
            <a:endParaRPr lang="cs-CZ" dirty="0"/>
          </a:p>
          <a:p>
            <a:endParaRPr lang="cs-CZ" dirty="0"/>
          </a:p>
        </p:txBody>
      </p:sp>
    </p:spTree>
    <p:extLst>
      <p:ext uri="{BB962C8B-B14F-4D97-AF65-F5344CB8AC3E}">
        <p14:creationId xmlns:p14="http://schemas.microsoft.com/office/powerpoint/2010/main" val="247163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1"/>
          </p:nvPr>
        </p:nvSpPr>
        <p:spPr>
          <a:xfrm>
            <a:off x="301752" y="2636912"/>
            <a:ext cx="8503920" cy="3462136"/>
          </a:xfrm>
        </p:spPr>
        <p:txBody>
          <a:bodyPr/>
          <a:lstStyle/>
          <a:p>
            <a:r>
              <a:rPr lang="cs-CZ" dirty="0">
                <a:solidFill>
                  <a:srgbClr val="C00000"/>
                </a:solidFill>
              </a:rPr>
              <a:t>Sluch</a:t>
            </a:r>
            <a:r>
              <a:rPr lang="cs-CZ" dirty="0"/>
              <a:t> - již prenatálně, dává přednost urč. zvukům, preference ženského hlasu, pozná hlas matky už po narození, otáčí hlavu za zvukem (pouze novorozenci, pak tuto schopnost otáčet hlavu ke zdroji zvuku ztrácí, vyvine se pak až ve 3. – 4. měsíci)</a:t>
            </a:r>
          </a:p>
          <a:p>
            <a:endParaRPr lang="cs-CZ" dirty="0"/>
          </a:p>
        </p:txBody>
      </p:sp>
    </p:spTree>
    <p:extLst>
      <p:ext uri="{BB962C8B-B14F-4D97-AF65-F5344CB8AC3E}">
        <p14:creationId xmlns:p14="http://schemas.microsoft.com/office/powerpoint/2010/main" val="400343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1"/>
          </p:nvPr>
        </p:nvSpPr>
        <p:spPr>
          <a:xfrm>
            <a:off x="301752" y="2420888"/>
            <a:ext cx="8503920" cy="3678160"/>
          </a:xfrm>
        </p:spPr>
        <p:txBody>
          <a:bodyPr/>
          <a:lstStyle/>
          <a:p>
            <a:r>
              <a:rPr lang="cs-CZ" dirty="0">
                <a:solidFill>
                  <a:srgbClr val="C00000"/>
                </a:solidFill>
              </a:rPr>
              <a:t>Hmat</a:t>
            </a:r>
            <a:r>
              <a:rPr lang="cs-CZ" dirty="0"/>
              <a:t> - již intrauterinně, </a:t>
            </a:r>
            <a:r>
              <a:rPr lang="cs-CZ" dirty="0" smtClean="0"/>
              <a:t>preference tepla, kontaktu, </a:t>
            </a:r>
            <a:r>
              <a:rPr lang="cs-CZ" dirty="0"/>
              <a:t>hmatem se uklidňuje, cucá palec již v </a:t>
            </a:r>
            <a:r>
              <a:rPr lang="cs-CZ" dirty="0" smtClean="0"/>
              <a:t>bříšku</a:t>
            </a:r>
          </a:p>
          <a:p>
            <a:endParaRPr lang="cs-CZ" dirty="0"/>
          </a:p>
          <a:p>
            <a:r>
              <a:rPr lang="cs-CZ" dirty="0">
                <a:solidFill>
                  <a:srgbClr val="C00000"/>
                </a:solidFill>
              </a:rPr>
              <a:t>Chuť a čich </a:t>
            </a:r>
            <a:r>
              <a:rPr lang="cs-CZ" dirty="0"/>
              <a:t>- </a:t>
            </a:r>
            <a:r>
              <a:rPr lang="cs-CZ" dirty="0" smtClean="0"/>
              <a:t>již </a:t>
            </a:r>
            <a:r>
              <a:rPr lang="cs-CZ" dirty="0"/>
              <a:t>prenatálně,  nejpozději 6 dní po porodu pozná matku po čichu (odvrací hlavu od cizího prádla, přivrací k </a:t>
            </a:r>
            <a:r>
              <a:rPr lang="cs-CZ" dirty="0" smtClean="0"/>
              <a:t>věcem matky)</a:t>
            </a:r>
            <a:endParaRPr lang="cs-CZ" dirty="0"/>
          </a:p>
          <a:p>
            <a:endParaRPr lang="cs-CZ" dirty="0"/>
          </a:p>
        </p:txBody>
      </p:sp>
    </p:spTree>
    <p:extLst>
      <p:ext uri="{BB962C8B-B14F-4D97-AF65-F5344CB8AC3E}">
        <p14:creationId xmlns:p14="http://schemas.microsoft.com/office/powerpoint/2010/main" val="426418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POROD</a:t>
            </a:r>
            <a:endParaRPr lang="cs-CZ" dirty="0"/>
          </a:p>
        </p:txBody>
      </p:sp>
      <p:sp>
        <p:nvSpPr>
          <p:cNvPr id="3" name="Zástupný symbol pro obsah 2"/>
          <p:cNvSpPr>
            <a:spLocks noGrp="1"/>
          </p:cNvSpPr>
          <p:nvPr>
            <p:ph sz="quarter" idx="1"/>
          </p:nvPr>
        </p:nvSpPr>
        <p:spPr/>
        <p:txBody>
          <a:bodyPr>
            <a:normAutofit/>
          </a:bodyPr>
          <a:lstStyle/>
          <a:p>
            <a:endParaRPr lang="cs-CZ" dirty="0" smtClean="0"/>
          </a:p>
          <a:p>
            <a:endParaRPr lang="cs-CZ" dirty="0"/>
          </a:p>
          <a:p>
            <a:r>
              <a:rPr lang="cs-CZ" dirty="0" smtClean="0"/>
              <a:t>Stahy </a:t>
            </a:r>
            <a:r>
              <a:rPr lang="cs-CZ" dirty="0"/>
              <a:t>děložní svaloviny jsou vyvolány hormonem </a:t>
            </a:r>
            <a:r>
              <a:rPr lang="cs-CZ" dirty="0" smtClean="0">
                <a:solidFill>
                  <a:srgbClr val="C00000"/>
                </a:solidFill>
              </a:rPr>
              <a:t>oxytocinem</a:t>
            </a:r>
          </a:p>
          <a:p>
            <a:endParaRPr lang="cs-CZ" sz="900" dirty="0"/>
          </a:p>
          <a:p>
            <a:endParaRPr lang="cs-CZ" dirty="0" smtClean="0"/>
          </a:p>
          <a:p>
            <a:r>
              <a:rPr lang="cs-CZ" dirty="0" smtClean="0"/>
              <a:t>Při </a:t>
            </a:r>
            <a:r>
              <a:rPr lang="cs-CZ" dirty="0"/>
              <a:t>vypuzování </a:t>
            </a:r>
            <a:r>
              <a:rPr lang="cs-CZ" dirty="0" smtClean="0"/>
              <a:t>plodu se zapojují </a:t>
            </a:r>
            <a:r>
              <a:rPr lang="cs-CZ" dirty="0"/>
              <a:t>svaly břišní a </a:t>
            </a:r>
            <a:r>
              <a:rPr lang="cs-CZ" dirty="0" smtClean="0"/>
              <a:t>bránice</a:t>
            </a:r>
          </a:p>
          <a:p>
            <a:endParaRPr lang="cs-CZ" dirty="0"/>
          </a:p>
          <a:p>
            <a:r>
              <a:rPr lang="cs-CZ" dirty="0" smtClean="0"/>
              <a:t>porodní komplikace…</a:t>
            </a:r>
          </a:p>
          <a:p>
            <a:endParaRPr lang="cs-CZ" dirty="0"/>
          </a:p>
          <a:p>
            <a:endParaRPr lang="cs-CZ" dirty="0"/>
          </a:p>
        </p:txBody>
      </p:sp>
    </p:spTree>
    <p:extLst>
      <p:ext uri="{BB962C8B-B14F-4D97-AF65-F5344CB8AC3E}">
        <p14:creationId xmlns:p14="http://schemas.microsoft.com/office/powerpoint/2010/main" val="383325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POHYBY</a:t>
            </a:r>
            <a:endParaRPr lang="cs-CZ" dirty="0"/>
          </a:p>
        </p:txBody>
      </p:sp>
      <p:sp>
        <p:nvSpPr>
          <p:cNvPr id="3" name="Zástupný symbol pro obsah 2"/>
          <p:cNvSpPr>
            <a:spLocks noGrp="1"/>
          </p:cNvSpPr>
          <p:nvPr>
            <p:ph sz="quarter" idx="1"/>
          </p:nvPr>
        </p:nvSpPr>
        <p:spPr>
          <a:xfrm>
            <a:off x="301752" y="1772816"/>
            <a:ext cx="8503920" cy="4326232"/>
          </a:xfrm>
        </p:spPr>
        <p:txBody>
          <a:bodyPr>
            <a:normAutofit lnSpcReduction="10000"/>
          </a:bodyPr>
          <a:lstStyle/>
          <a:p>
            <a:r>
              <a:rPr lang="cs-CZ" dirty="0" smtClean="0"/>
              <a:t>značně </a:t>
            </a:r>
            <a:r>
              <a:rPr lang="cs-CZ" dirty="0"/>
              <a:t>„nehotové“ ve srovnání s jinými savci, </a:t>
            </a:r>
            <a:r>
              <a:rPr lang="cs-CZ" dirty="0" smtClean="0"/>
              <a:t>nezralé</a:t>
            </a:r>
          </a:p>
          <a:p>
            <a:endParaRPr lang="cs-CZ" dirty="0"/>
          </a:p>
          <a:p>
            <a:r>
              <a:rPr lang="cs-CZ" dirty="0" smtClean="0"/>
              <a:t>v </a:t>
            </a:r>
            <a:r>
              <a:rPr lang="cs-CZ" dirty="0"/>
              <a:t>bdělém stavu asymetrické postavení končetin – tonický šíjní reflex či „šermířský“ reflex – hlava do strany, končetiny na str. hlavy v extenzi, na druhé straně ve </a:t>
            </a:r>
            <a:r>
              <a:rPr lang="cs-CZ" dirty="0" smtClean="0"/>
              <a:t>semiflexi</a:t>
            </a:r>
          </a:p>
          <a:p>
            <a:endParaRPr lang="cs-CZ" dirty="0"/>
          </a:p>
          <a:p>
            <a:r>
              <a:rPr lang="cs-CZ" dirty="0" smtClean="0"/>
              <a:t>ve </a:t>
            </a:r>
            <a:r>
              <a:rPr lang="cs-CZ" dirty="0"/>
              <a:t>vzpřímené poloze neudrží </a:t>
            </a:r>
            <a:r>
              <a:rPr lang="cs-CZ" dirty="0" smtClean="0"/>
              <a:t>hlavu</a:t>
            </a:r>
          </a:p>
          <a:p>
            <a:endParaRPr lang="cs-CZ" dirty="0" smtClean="0"/>
          </a:p>
          <a:p>
            <a:r>
              <a:rPr lang="cs-CZ" dirty="0" smtClean="0"/>
              <a:t>pěsti </a:t>
            </a:r>
            <a:r>
              <a:rPr lang="cs-CZ" dirty="0"/>
              <a:t>zaťaté</a:t>
            </a:r>
          </a:p>
          <a:p>
            <a:endParaRPr lang="cs-CZ" dirty="0"/>
          </a:p>
        </p:txBody>
      </p:sp>
    </p:spTree>
    <p:extLst>
      <p:ext uri="{BB962C8B-B14F-4D97-AF65-F5344CB8AC3E}">
        <p14:creationId xmlns:p14="http://schemas.microsoft.com/office/powerpoint/2010/main" val="187234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SCHOPNOST UČIT SE A ZPRACOVÁVAT INF.</a:t>
            </a:r>
            <a:endParaRPr lang="cs-CZ" dirty="0"/>
          </a:p>
        </p:txBody>
      </p:sp>
      <p:sp>
        <p:nvSpPr>
          <p:cNvPr id="3" name="Zástupný symbol pro obsah 2"/>
          <p:cNvSpPr>
            <a:spLocks noGrp="1"/>
          </p:cNvSpPr>
          <p:nvPr>
            <p:ph sz="quarter" idx="1"/>
          </p:nvPr>
        </p:nvSpPr>
        <p:spPr>
          <a:xfrm>
            <a:off x="301752" y="2564904"/>
            <a:ext cx="8503920" cy="3534144"/>
          </a:xfrm>
        </p:spPr>
        <p:txBody>
          <a:bodyPr/>
          <a:lstStyle/>
          <a:p>
            <a:r>
              <a:rPr lang="cs-CZ" dirty="0"/>
              <a:t>velmi vysoká, hledá v okolí podněty i problémy, naučené je schopen udržet 24 hodin i déle</a:t>
            </a:r>
          </a:p>
        </p:txBody>
      </p:sp>
    </p:spTree>
    <p:extLst>
      <p:ext uri="{BB962C8B-B14F-4D97-AF65-F5344CB8AC3E}">
        <p14:creationId xmlns:p14="http://schemas.microsoft.com/office/powerpoint/2010/main" val="82981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PROSOCIÁLNÍ CHOVÁNÍ NOVOROZENCE</a:t>
            </a:r>
            <a:endParaRPr lang="cs-CZ" dirty="0"/>
          </a:p>
        </p:txBody>
      </p:sp>
      <p:sp>
        <p:nvSpPr>
          <p:cNvPr id="3" name="Zástupný symbol pro obsah 2"/>
          <p:cNvSpPr>
            <a:spLocks noGrp="1"/>
          </p:cNvSpPr>
          <p:nvPr>
            <p:ph sz="quarter" idx="1"/>
          </p:nvPr>
        </p:nvSpPr>
        <p:spPr>
          <a:xfrm>
            <a:off x="301752" y="1844824"/>
            <a:ext cx="8503920" cy="4254224"/>
          </a:xfrm>
        </p:spPr>
        <p:txBody>
          <a:bodyPr>
            <a:normAutofit fontScale="92500" lnSpcReduction="10000"/>
          </a:bodyPr>
          <a:lstStyle/>
          <a:p>
            <a:r>
              <a:rPr lang="cs-CZ" dirty="0"/>
              <a:t>Reakce na lidský hlas (zejména mateřský</a:t>
            </a:r>
            <a:r>
              <a:rPr lang="cs-CZ" dirty="0" smtClean="0"/>
              <a:t>)</a:t>
            </a:r>
          </a:p>
          <a:p>
            <a:endParaRPr lang="cs-CZ" dirty="0"/>
          </a:p>
          <a:p>
            <a:r>
              <a:rPr lang="cs-CZ" dirty="0"/>
              <a:t>Úchopový </a:t>
            </a:r>
            <a:r>
              <a:rPr lang="cs-CZ" dirty="0" smtClean="0"/>
              <a:t>reflex</a:t>
            </a:r>
          </a:p>
          <a:p>
            <a:endParaRPr lang="cs-CZ" dirty="0"/>
          </a:p>
          <a:p>
            <a:r>
              <a:rPr lang="cs-CZ" dirty="0"/>
              <a:t>Plazivé reflexní </a:t>
            </a:r>
            <a:r>
              <a:rPr lang="cs-CZ" dirty="0" smtClean="0"/>
              <a:t>pohyby</a:t>
            </a:r>
          </a:p>
          <a:p>
            <a:endParaRPr lang="cs-CZ" dirty="0"/>
          </a:p>
          <a:p>
            <a:r>
              <a:rPr lang="cs-CZ" dirty="0"/>
              <a:t>Pláč a </a:t>
            </a:r>
            <a:r>
              <a:rPr lang="cs-CZ" dirty="0" smtClean="0"/>
              <a:t>křik (rozpláče se, když brečí jiné dítě) </a:t>
            </a:r>
          </a:p>
          <a:p>
            <a:endParaRPr lang="cs-CZ" dirty="0"/>
          </a:p>
          <a:p>
            <a:r>
              <a:rPr lang="cs-CZ" dirty="0" smtClean="0"/>
              <a:t>NOVOROZENEC má </a:t>
            </a:r>
            <a:r>
              <a:rPr lang="cs-CZ" dirty="0"/>
              <a:t>ve svém repertoáru všechny dispozice a základní mimické výrazy emocí</a:t>
            </a:r>
          </a:p>
          <a:p>
            <a:endParaRPr lang="cs-CZ" dirty="0"/>
          </a:p>
          <a:p>
            <a:endParaRPr lang="cs-CZ" dirty="0"/>
          </a:p>
        </p:txBody>
      </p:sp>
    </p:spTree>
    <p:extLst>
      <p:ext uri="{BB962C8B-B14F-4D97-AF65-F5344CB8AC3E}">
        <p14:creationId xmlns:p14="http://schemas.microsoft.com/office/powerpoint/2010/main" val="3412836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OTÁZKY K NASTUDOVÁNÍ:</a:t>
            </a:r>
            <a:endParaRPr lang="cs-CZ" dirty="0"/>
          </a:p>
        </p:txBody>
      </p:sp>
      <p:sp>
        <p:nvSpPr>
          <p:cNvPr id="3" name="Zástupný symbol pro obsah 2"/>
          <p:cNvSpPr>
            <a:spLocks noGrp="1"/>
          </p:cNvSpPr>
          <p:nvPr>
            <p:ph sz="quarter" idx="1"/>
          </p:nvPr>
        </p:nvSpPr>
        <p:spPr>
          <a:xfrm>
            <a:off x="301752" y="2492896"/>
            <a:ext cx="8503920" cy="3606152"/>
          </a:xfrm>
        </p:spPr>
        <p:txBody>
          <a:bodyPr/>
          <a:lstStyle/>
          <a:p>
            <a:r>
              <a:rPr lang="cs-CZ" dirty="0"/>
              <a:t>Intuitivní rodičovské chování (Papouškovi</a:t>
            </a:r>
            <a:r>
              <a:rPr lang="cs-CZ" dirty="0" smtClean="0"/>
              <a:t>)</a:t>
            </a:r>
          </a:p>
          <a:p>
            <a:endParaRPr lang="cs-CZ" dirty="0"/>
          </a:p>
          <a:p>
            <a:r>
              <a:rPr lang="cs-CZ" dirty="0" smtClean="0"/>
              <a:t>Stern (1977), Salk aj.</a:t>
            </a:r>
            <a:endParaRPr lang="cs-CZ" dirty="0"/>
          </a:p>
          <a:p>
            <a:endParaRPr lang="cs-CZ" dirty="0"/>
          </a:p>
          <a:p>
            <a:r>
              <a:rPr lang="cs-CZ" dirty="0"/>
              <a:t>Synchronizovaná x asynchronizovaná interakce matka-dítě (Brazelton)</a:t>
            </a:r>
          </a:p>
          <a:p>
            <a:endParaRPr lang="cs-CZ" dirty="0"/>
          </a:p>
        </p:txBody>
      </p:sp>
    </p:spTree>
    <p:extLst>
      <p:ext uri="{BB962C8B-B14F-4D97-AF65-F5344CB8AC3E}">
        <p14:creationId xmlns:p14="http://schemas.microsoft.com/office/powerpoint/2010/main" val="277713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3142112" y="3184364"/>
            <a:ext cx="2926334" cy="3231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176316"/>
            <a:ext cx="2952328" cy="3239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3176315"/>
            <a:ext cx="2849563" cy="3239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6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fade">
                                      <p:cBhvr>
                                        <p:cTn id="7" dur="500"/>
                                        <p:tgtEl>
                                          <p:spTgt spid="51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500"/>
                                        <p:tgtEl>
                                          <p:spTgt spid="51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4"/>
                                        </p:tgtEl>
                                        <p:attrNameLst>
                                          <p:attrName>style.visibility</p:attrName>
                                        </p:attrNameLst>
                                      </p:cBhvr>
                                      <p:to>
                                        <p:strVal val="visible"/>
                                      </p:to>
                                    </p:set>
                                    <p:animEffect transition="in" filter="fade">
                                      <p:cBhvr>
                                        <p:cTn id="17"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ZÁKLADNÍ BEHAVIORÁLNÍ STAVY U NOVOROZENCE</a:t>
            </a:r>
            <a:endParaRPr lang="cs-CZ" dirty="0"/>
          </a:p>
        </p:txBody>
      </p:sp>
      <p:sp>
        <p:nvSpPr>
          <p:cNvPr id="3" name="Zástupný symbol pro obsah 2"/>
          <p:cNvSpPr>
            <a:spLocks noGrp="1"/>
          </p:cNvSpPr>
          <p:nvPr>
            <p:ph sz="quarter" idx="1"/>
          </p:nvPr>
        </p:nvSpPr>
        <p:spPr>
          <a:xfrm>
            <a:off x="301752" y="1628800"/>
            <a:ext cx="8503920" cy="4752528"/>
          </a:xfrm>
        </p:spPr>
        <p:txBody>
          <a:bodyPr>
            <a:normAutofit fontScale="85000" lnSpcReduction="20000"/>
          </a:bodyPr>
          <a:lstStyle/>
          <a:p>
            <a:pPr marL="0" indent="0">
              <a:buNone/>
            </a:pPr>
            <a:r>
              <a:rPr lang="cs-CZ" sz="1600" dirty="0" smtClean="0"/>
              <a:t>(Wolff , 1966), dále Brazelton, 1987 vymezili </a:t>
            </a:r>
            <a:r>
              <a:rPr lang="cs-CZ" sz="1600" dirty="0">
                <a:solidFill>
                  <a:srgbClr val="C00000"/>
                </a:solidFill>
              </a:rPr>
              <a:t>6 zákl. behaviorálních stavů</a:t>
            </a:r>
            <a:r>
              <a:rPr lang="cs-CZ" sz="1600" dirty="0"/>
              <a:t>, </a:t>
            </a:r>
            <a:r>
              <a:rPr lang="cs-CZ" sz="1600" dirty="0" smtClean="0"/>
              <a:t>které </a:t>
            </a:r>
            <a:r>
              <a:rPr lang="cs-CZ" sz="1600" dirty="0"/>
              <a:t>lze pozorovat u novorozence</a:t>
            </a:r>
            <a:r>
              <a:rPr lang="cs-CZ" sz="1600" dirty="0" smtClean="0"/>
              <a:t>:</a:t>
            </a:r>
          </a:p>
          <a:p>
            <a:endParaRPr lang="cs-CZ" sz="1300" dirty="0"/>
          </a:p>
          <a:p>
            <a:r>
              <a:rPr lang="cs-CZ" dirty="0"/>
              <a:t>1.	</a:t>
            </a:r>
            <a:r>
              <a:rPr lang="cs-CZ" dirty="0">
                <a:solidFill>
                  <a:srgbClr val="C00000"/>
                </a:solidFill>
              </a:rPr>
              <a:t>Pravidelný, normální spánek </a:t>
            </a:r>
            <a:r>
              <a:rPr lang="cs-CZ" dirty="0"/>
              <a:t>(hluboký spánek)</a:t>
            </a:r>
          </a:p>
          <a:p>
            <a:r>
              <a:rPr lang="cs-CZ" dirty="0"/>
              <a:t>-	oči jsou zavřené, nepohybují se, dech pravidelný, dítě je pasivní a nereaguje na lehké </a:t>
            </a:r>
            <a:r>
              <a:rPr lang="cs-CZ" dirty="0" smtClean="0"/>
              <a:t>podněty</a:t>
            </a:r>
          </a:p>
          <a:p>
            <a:endParaRPr lang="cs-CZ" dirty="0"/>
          </a:p>
          <a:p>
            <a:r>
              <a:rPr lang="cs-CZ" dirty="0"/>
              <a:t>2.	</a:t>
            </a:r>
            <a:r>
              <a:rPr lang="cs-CZ" dirty="0">
                <a:solidFill>
                  <a:srgbClr val="C00000"/>
                </a:solidFill>
              </a:rPr>
              <a:t>REM – spánek </a:t>
            </a:r>
            <a:r>
              <a:rPr lang="cs-CZ" dirty="0"/>
              <a:t>(lehký spánek)</a:t>
            </a:r>
          </a:p>
          <a:p>
            <a:r>
              <a:rPr lang="cs-CZ" dirty="0"/>
              <a:t>-	pod zavřenými víčky se oči pohybují, nepravidelný dech, grimasy, záškuby, mírná odezva na mírné </a:t>
            </a:r>
            <a:r>
              <a:rPr lang="cs-CZ" dirty="0" smtClean="0"/>
              <a:t>podněty</a:t>
            </a:r>
          </a:p>
          <a:p>
            <a:endParaRPr lang="cs-CZ" dirty="0"/>
          </a:p>
          <a:p>
            <a:r>
              <a:rPr lang="cs-CZ" dirty="0"/>
              <a:t>3.	</a:t>
            </a:r>
            <a:r>
              <a:rPr lang="cs-CZ" dirty="0">
                <a:solidFill>
                  <a:srgbClr val="C00000"/>
                </a:solidFill>
              </a:rPr>
              <a:t>Ospalost</a:t>
            </a:r>
            <a:r>
              <a:rPr lang="cs-CZ" dirty="0"/>
              <a:t> (dřímota)</a:t>
            </a:r>
          </a:p>
          <a:p>
            <a:r>
              <a:rPr lang="cs-CZ" dirty="0"/>
              <a:t>-	přechod mezi spánkem a bdělým stavem (probouzení, usínání), střídavé otevírání a zavírání očí, dítě je vláčné, dech </a:t>
            </a:r>
            <a:r>
              <a:rPr lang="cs-CZ" dirty="0" smtClean="0"/>
              <a:t>pravidelný</a:t>
            </a:r>
            <a:endParaRPr lang="cs-CZ" dirty="0"/>
          </a:p>
        </p:txBody>
      </p:sp>
    </p:spTree>
    <p:extLst>
      <p:ext uri="{BB962C8B-B14F-4D97-AF65-F5344CB8AC3E}">
        <p14:creationId xmlns:p14="http://schemas.microsoft.com/office/powerpoint/2010/main" val="1639513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1"/>
          </p:nvPr>
        </p:nvSpPr>
        <p:spPr/>
        <p:txBody>
          <a:bodyPr/>
          <a:lstStyle/>
          <a:p>
            <a:r>
              <a:rPr lang="cs-CZ" dirty="0" smtClean="0"/>
              <a:t>4. </a:t>
            </a:r>
            <a:r>
              <a:rPr lang="cs-CZ" dirty="0" smtClean="0">
                <a:solidFill>
                  <a:srgbClr val="C00000"/>
                </a:solidFill>
              </a:rPr>
              <a:t>Bdělá </a:t>
            </a:r>
            <a:r>
              <a:rPr lang="cs-CZ" dirty="0">
                <a:solidFill>
                  <a:srgbClr val="C00000"/>
                </a:solidFill>
              </a:rPr>
              <a:t>pasivita</a:t>
            </a:r>
          </a:p>
          <a:p>
            <a:r>
              <a:rPr lang="cs-CZ" dirty="0"/>
              <a:t>-	dítě je bdělé, ale jen leží, otevřené oči, sleduje okolí, drobné pohyby rtů, očí, dech rychlý a nepravidelný; v tomto stavu se údajně dítě nejlépe </a:t>
            </a:r>
            <a:r>
              <a:rPr lang="cs-CZ" dirty="0" smtClean="0"/>
              <a:t>podmiňuje</a:t>
            </a:r>
          </a:p>
          <a:p>
            <a:endParaRPr lang="cs-CZ" dirty="0"/>
          </a:p>
          <a:p>
            <a:r>
              <a:rPr lang="cs-CZ" dirty="0"/>
              <a:t>5.	</a:t>
            </a:r>
            <a:r>
              <a:rPr lang="cs-CZ" dirty="0">
                <a:solidFill>
                  <a:srgbClr val="C00000"/>
                </a:solidFill>
              </a:rPr>
              <a:t>Bdělá aktivita</a:t>
            </a:r>
          </a:p>
          <a:p>
            <a:r>
              <a:rPr lang="cs-CZ" dirty="0"/>
              <a:t>-	spojená s dyskomfortem – dítě není se svým stavem spokojeno (hlad ..), pohybová aktivita, rychlé pohyby končetin, nepravidelný dech, oči otevřené</a:t>
            </a:r>
          </a:p>
          <a:p>
            <a:endParaRPr lang="cs-CZ" dirty="0"/>
          </a:p>
        </p:txBody>
      </p:sp>
    </p:spTree>
    <p:extLst>
      <p:ext uri="{BB962C8B-B14F-4D97-AF65-F5344CB8AC3E}">
        <p14:creationId xmlns:p14="http://schemas.microsoft.com/office/powerpoint/2010/main" val="242588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1"/>
          </p:nvPr>
        </p:nvSpPr>
        <p:spPr>
          <a:xfrm>
            <a:off x="301752" y="1527048"/>
            <a:ext cx="8503920" cy="4782272"/>
          </a:xfrm>
        </p:spPr>
        <p:txBody>
          <a:bodyPr>
            <a:normAutofit fontScale="92500" lnSpcReduction="20000"/>
          </a:bodyPr>
          <a:lstStyle/>
          <a:p>
            <a:r>
              <a:rPr lang="cs-CZ" dirty="0"/>
              <a:t>6.	</a:t>
            </a:r>
            <a:r>
              <a:rPr lang="cs-CZ" dirty="0">
                <a:solidFill>
                  <a:srgbClr val="C00000"/>
                </a:solidFill>
              </a:rPr>
              <a:t>Pláč</a:t>
            </a:r>
          </a:p>
          <a:p>
            <a:r>
              <a:rPr lang="cs-CZ" dirty="0"/>
              <a:t>a)	</a:t>
            </a:r>
            <a:r>
              <a:rPr lang="cs-CZ" dirty="0">
                <a:solidFill>
                  <a:srgbClr val="0070C0"/>
                </a:solidFill>
              </a:rPr>
              <a:t>hladový pláč </a:t>
            </a:r>
            <a:r>
              <a:rPr lang="cs-CZ" dirty="0"/>
              <a:t>– rytmický s tendencí zesílit</a:t>
            </a:r>
          </a:p>
          <a:p>
            <a:r>
              <a:rPr lang="cs-CZ" dirty="0"/>
              <a:t>b)	</a:t>
            </a:r>
            <a:r>
              <a:rPr lang="cs-CZ" dirty="0">
                <a:solidFill>
                  <a:srgbClr val="0070C0"/>
                </a:solidFill>
              </a:rPr>
              <a:t>bláznivý pláč </a:t>
            </a:r>
            <a:r>
              <a:rPr lang="cs-CZ" dirty="0"/>
              <a:t>(honey </a:t>
            </a:r>
            <a:r>
              <a:rPr lang="cs-CZ" dirty="0" smtClean="0"/>
              <a:t>) </a:t>
            </a:r>
            <a:r>
              <a:rPr lang="cs-CZ" dirty="0"/>
              <a:t>– intenzivní vřískot, nepohoda</a:t>
            </a:r>
          </a:p>
          <a:p>
            <a:r>
              <a:rPr lang="cs-CZ" dirty="0"/>
              <a:t>c)	</a:t>
            </a:r>
            <a:r>
              <a:rPr lang="cs-CZ" dirty="0">
                <a:solidFill>
                  <a:srgbClr val="0070C0"/>
                </a:solidFill>
              </a:rPr>
              <a:t>bolestný pláč </a:t>
            </a:r>
            <a:r>
              <a:rPr lang="cs-CZ" dirty="0"/>
              <a:t>– </a:t>
            </a:r>
            <a:r>
              <a:rPr lang="cs-CZ" dirty="0" smtClean="0"/>
              <a:t>zavýsknutí, pak </a:t>
            </a:r>
            <a:r>
              <a:rPr lang="cs-CZ" dirty="0"/>
              <a:t>usedavý pláč</a:t>
            </a:r>
          </a:p>
          <a:p>
            <a:r>
              <a:rPr lang="cs-CZ" dirty="0"/>
              <a:t>d)	</a:t>
            </a:r>
            <a:r>
              <a:rPr lang="cs-CZ" dirty="0">
                <a:solidFill>
                  <a:srgbClr val="0070C0"/>
                </a:solidFill>
              </a:rPr>
              <a:t>falešný pláč </a:t>
            </a:r>
            <a:r>
              <a:rPr lang="cs-CZ" dirty="0"/>
              <a:t>– chybí jen kontakt, chtějí něčeho dosáhnout, ve 3 týdnech a později </a:t>
            </a:r>
            <a:endParaRPr lang="cs-CZ" dirty="0" smtClean="0"/>
          </a:p>
          <a:p>
            <a:endParaRPr lang="cs-CZ" dirty="0"/>
          </a:p>
          <a:p>
            <a:r>
              <a:rPr lang="cs-CZ" dirty="0" smtClean="0"/>
              <a:t>6 </a:t>
            </a:r>
            <a:r>
              <a:rPr lang="cs-CZ" dirty="0"/>
              <a:t>– 7 % času novorozenec propláče</a:t>
            </a:r>
          </a:p>
          <a:p>
            <a:r>
              <a:rPr lang="cs-CZ" dirty="0" smtClean="0">
                <a:solidFill>
                  <a:srgbClr val="C00000"/>
                </a:solidFill>
              </a:rPr>
              <a:t>reakce </a:t>
            </a:r>
            <a:r>
              <a:rPr lang="cs-CZ" dirty="0">
                <a:solidFill>
                  <a:srgbClr val="C00000"/>
                </a:solidFill>
              </a:rPr>
              <a:t>matky na pláč </a:t>
            </a:r>
            <a:r>
              <a:rPr lang="cs-CZ" dirty="0"/>
              <a:t>– co nejdříve – dítě pak méně pláče, nenaučí se to, lepší interakce s matkou, stav nepohody není tak velký</a:t>
            </a:r>
          </a:p>
          <a:p>
            <a:r>
              <a:rPr lang="cs-CZ" dirty="0" smtClean="0"/>
              <a:t>jiný </a:t>
            </a:r>
            <a:r>
              <a:rPr lang="cs-CZ" dirty="0"/>
              <a:t>je pláč zdravých dětí, jiný nedonošených, s Downovým syndromem, s poškozením CNS </a:t>
            </a:r>
            <a:r>
              <a:rPr lang="cs-CZ" dirty="0" smtClean="0"/>
              <a:t>…</a:t>
            </a:r>
            <a:endParaRPr lang="cs-CZ" dirty="0"/>
          </a:p>
        </p:txBody>
      </p:sp>
    </p:spTree>
    <p:extLst>
      <p:ext uri="{BB962C8B-B14F-4D97-AF65-F5344CB8AC3E}">
        <p14:creationId xmlns:p14="http://schemas.microsoft.com/office/powerpoint/2010/main" val="36777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spánek</a:t>
            </a:r>
            <a:endParaRPr lang="cs-CZ" dirty="0"/>
          </a:p>
        </p:txBody>
      </p:sp>
      <p:sp>
        <p:nvSpPr>
          <p:cNvPr id="3" name="Zástupný symbol pro obsah 2"/>
          <p:cNvSpPr>
            <a:spLocks noGrp="1"/>
          </p:cNvSpPr>
          <p:nvPr>
            <p:ph sz="quarter" idx="1"/>
          </p:nvPr>
        </p:nvSpPr>
        <p:spPr>
          <a:xfrm>
            <a:off x="301752" y="1700808"/>
            <a:ext cx="8503920" cy="4608512"/>
          </a:xfrm>
        </p:spPr>
        <p:txBody>
          <a:bodyPr>
            <a:normAutofit fontScale="92500"/>
          </a:bodyPr>
          <a:lstStyle/>
          <a:p>
            <a:r>
              <a:rPr lang="cs-CZ" dirty="0" smtClean="0"/>
              <a:t>v </a:t>
            </a:r>
            <a:r>
              <a:rPr lang="cs-CZ" dirty="0"/>
              <a:t>1. dnech – 70 % doby (20 hodin)</a:t>
            </a:r>
          </a:p>
          <a:p>
            <a:r>
              <a:rPr lang="cs-CZ" dirty="0" smtClean="0"/>
              <a:t>probíhá </a:t>
            </a:r>
            <a:r>
              <a:rPr lang="cs-CZ" dirty="0"/>
              <a:t>v krátkých intervalech po 45 min. až 2 hod.</a:t>
            </a:r>
          </a:p>
          <a:p>
            <a:r>
              <a:rPr lang="cs-CZ" dirty="0" smtClean="0"/>
              <a:t>4 </a:t>
            </a:r>
            <a:r>
              <a:rPr lang="cs-CZ" dirty="0"/>
              <a:t>– 6 týdnů – dítě spí 14 – 15 hodin denně</a:t>
            </a:r>
          </a:p>
          <a:p>
            <a:r>
              <a:rPr lang="cs-CZ" dirty="0" smtClean="0"/>
              <a:t>3</a:t>
            </a:r>
            <a:r>
              <a:rPr lang="cs-CZ" dirty="0"/>
              <a:t>. – 7. měsíc – spánek hl. v noci + 2 – 3 usnutí přes </a:t>
            </a:r>
            <a:r>
              <a:rPr lang="cs-CZ" dirty="0" smtClean="0"/>
              <a:t>den</a:t>
            </a:r>
          </a:p>
          <a:p>
            <a:endParaRPr lang="cs-CZ" dirty="0"/>
          </a:p>
          <a:p>
            <a:pPr marL="0" indent="0">
              <a:buNone/>
            </a:pPr>
            <a:r>
              <a:rPr lang="cs-CZ" dirty="0" smtClean="0">
                <a:solidFill>
                  <a:srgbClr val="0070C0"/>
                </a:solidFill>
              </a:rPr>
              <a:t>REM spánek:</a:t>
            </a:r>
            <a:endParaRPr lang="cs-CZ" dirty="0">
              <a:solidFill>
                <a:srgbClr val="0070C0"/>
              </a:solidFill>
            </a:endParaRPr>
          </a:p>
          <a:p>
            <a:r>
              <a:rPr lang="cs-CZ" dirty="0" smtClean="0"/>
              <a:t>po </a:t>
            </a:r>
            <a:r>
              <a:rPr lang="cs-CZ" dirty="0"/>
              <a:t>narození   </a:t>
            </a:r>
            <a:r>
              <a:rPr lang="cs-CZ" dirty="0" smtClean="0"/>
              <a:t>  -   </a:t>
            </a:r>
            <a:r>
              <a:rPr lang="cs-CZ" dirty="0"/>
              <a:t>50 % spánkové doby</a:t>
            </a:r>
          </a:p>
          <a:p>
            <a:r>
              <a:rPr lang="cs-CZ" dirty="0" smtClean="0"/>
              <a:t>3 </a:t>
            </a:r>
            <a:r>
              <a:rPr lang="cs-CZ" dirty="0"/>
              <a:t>– 5 měsíců </a:t>
            </a:r>
            <a:r>
              <a:rPr lang="cs-CZ" dirty="0" smtClean="0"/>
              <a:t>   -   </a:t>
            </a:r>
            <a:r>
              <a:rPr lang="cs-CZ" dirty="0"/>
              <a:t>40 % spánkové doby</a:t>
            </a:r>
          </a:p>
          <a:p>
            <a:r>
              <a:rPr lang="cs-CZ" dirty="0" smtClean="0"/>
              <a:t>6 </a:t>
            </a:r>
            <a:r>
              <a:rPr lang="cs-CZ" dirty="0"/>
              <a:t>měsíců       </a:t>
            </a:r>
            <a:r>
              <a:rPr lang="cs-CZ" dirty="0" smtClean="0"/>
              <a:t>   -   </a:t>
            </a:r>
            <a:r>
              <a:rPr lang="cs-CZ" dirty="0"/>
              <a:t>30 % spánkové doby</a:t>
            </a:r>
          </a:p>
          <a:p>
            <a:r>
              <a:rPr lang="cs-CZ" dirty="0" smtClean="0"/>
              <a:t>3</a:t>
            </a:r>
            <a:r>
              <a:rPr lang="cs-CZ" dirty="0"/>
              <a:t>. – 5. rok      </a:t>
            </a:r>
            <a:r>
              <a:rPr lang="cs-CZ" dirty="0" smtClean="0"/>
              <a:t>  -   </a:t>
            </a:r>
            <a:r>
              <a:rPr lang="cs-CZ" dirty="0"/>
              <a:t>ustálení 20 % spánkové doby – po celý život</a:t>
            </a:r>
          </a:p>
          <a:p>
            <a:endParaRPr lang="cs-CZ" dirty="0"/>
          </a:p>
        </p:txBody>
      </p:sp>
    </p:spTree>
    <p:extLst>
      <p:ext uri="{BB962C8B-B14F-4D97-AF65-F5344CB8AC3E}">
        <p14:creationId xmlns:p14="http://schemas.microsoft.com/office/powerpoint/2010/main" val="270183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Nedonošený novorozenec</a:t>
            </a:r>
            <a:endParaRPr lang="cs-CZ" dirty="0"/>
          </a:p>
        </p:txBody>
      </p:sp>
      <p:sp>
        <p:nvSpPr>
          <p:cNvPr id="3" name="Zástupný symbol pro obsah 2"/>
          <p:cNvSpPr>
            <a:spLocks noGrp="1"/>
          </p:cNvSpPr>
          <p:nvPr>
            <p:ph sz="quarter" idx="1"/>
          </p:nvPr>
        </p:nvSpPr>
        <p:spPr>
          <a:xfrm>
            <a:off x="301752" y="1700808"/>
            <a:ext cx="4846312" cy="4680520"/>
          </a:xfrm>
        </p:spPr>
        <p:txBody>
          <a:bodyPr>
            <a:normAutofit/>
          </a:bodyPr>
          <a:lstStyle/>
          <a:p>
            <a:r>
              <a:rPr lang="cs-CZ" dirty="0" smtClean="0"/>
              <a:t>Těhotenství </a:t>
            </a:r>
            <a:r>
              <a:rPr lang="cs-CZ" dirty="0"/>
              <a:t>kratší </a:t>
            </a:r>
            <a:r>
              <a:rPr lang="cs-CZ" dirty="0" smtClean="0"/>
              <a:t>než 37 týdnů</a:t>
            </a:r>
          </a:p>
          <a:p>
            <a:endParaRPr lang="cs-CZ" sz="1000" dirty="0" smtClean="0"/>
          </a:p>
          <a:p>
            <a:endParaRPr lang="cs-CZ" sz="1000" dirty="0"/>
          </a:p>
          <a:p>
            <a:endParaRPr lang="cs-CZ" sz="1000" dirty="0" smtClean="0"/>
          </a:p>
          <a:p>
            <a:endParaRPr lang="cs-CZ" sz="1000" dirty="0"/>
          </a:p>
          <a:p>
            <a:pPr marL="0" indent="0">
              <a:buNone/>
            </a:pPr>
            <a:r>
              <a:rPr lang="cs-CZ" dirty="0">
                <a:solidFill>
                  <a:srgbClr val="C00000"/>
                </a:solidFill>
              </a:rPr>
              <a:t>Příčiny:</a:t>
            </a:r>
          </a:p>
          <a:p>
            <a:r>
              <a:rPr lang="cs-CZ" dirty="0" smtClean="0"/>
              <a:t>poruchy </a:t>
            </a:r>
            <a:r>
              <a:rPr lang="cs-CZ" dirty="0"/>
              <a:t>krevního oběhu mezi dělohou a placentou</a:t>
            </a:r>
          </a:p>
          <a:p>
            <a:r>
              <a:rPr lang="cs-CZ" dirty="0" smtClean="0"/>
              <a:t>neurovegetativní </a:t>
            </a:r>
            <a:r>
              <a:rPr lang="cs-CZ" dirty="0"/>
              <a:t>přecitlivělost – vyvolá předčasné kontrakce</a:t>
            </a:r>
          </a:p>
          <a:p>
            <a:r>
              <a:rPr lang="cs-CZ" dirty="0" smtClean="0"/>
              <a:t>porucha </a:t>
            </a:r>
            <a:r>
              <a:rPr lang="cs-CZ" dirty="0"/>
              <a:t>uzávěru děložního </a:t>
            </a:r>
            <a:r>
              <a:rPr lang="cs-CZ" dirty="0" smtClean="0"/>
              <a:t>hrdla</a:t>
            </a:r>
          </a:p>
          <a:p>
            <a:endParaRPr lang="cs-CZ" sz="1000" dirty="0"/>
          </a:p>
          <a:p>
            <a:endParaRPr lang="cs-CZ" dirty="0"/>
          </a:p>
        </p:txBody>
      </p:sp>
      <p:pic>
        <p:nvPicPr>
          <p:cNvPr id="8194" name="Picture 2"/>
          <p:cNvPicPr>
            <a:picLocks noChangeAspect="1" noChangeArrowheads="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48064" y="2996952"/>
            <a:ext cx="3810000" cy="3349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745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194"/>
                                        </p:tgtEl>
                                        <p:attrNameLst>
                                          <p:attrName>style.visibility</p:attrName>
                                        </p:attrNameLst>
                                      </p:cBhvr>
                                      <p:to>
                                        <p:strVal val="visible"/>
                                      </p:to>
                                    </p:set>
                                    <p:animEffect transition="in" filter="fade">
                                      <p:cBhvr>
                                        <p:cTn id="32"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1"/>
          </p:nvPr>
        </p:nvSpPr>
        <p:spPr>
          <a:xfrm>
            <a:off x="301752" y="1772816"/>
            <a:ext cx="8503920" cy="4326232"/>
          </a:xfrm>
        </p:spPr>
        <p:txBody>
          <a:bodyPr>
            <a:normAutofit/>
          </a:bodyPr>
          <a:lstStyle/>
          <a:p>
            <a:pPr marL="0" indent="0">
              <a:buNone/>
            </a:pPr>
            <a:r>
              <a:rPr lang="cs-CZ" dirty="0" smtClean="0"/>
              <a:t>Porod </a:t>
            </a:r>
            <a:r>
              <a:rPr lang="cs-CZ" dirty="0"/>
              <a:t>v 38. – 42. týdnu těhotenství, cca 3300 – 3400 g, 50 cm, </a:t>
            </a:r>
            <a:r>
              <a:rPr lang="cs-CZ" dirty="0" smtClean="0"/>
              <a:t>obvod </a:t>
            </a:r>
            <a:r>
              <a:rPr lang="cs-CZ" dirty="0"/>
              <a:t>hlavy – asi 34 </a:t>
            </a:r>
            <a:r>
              <a:rPr lang="cs-CZ" dirty="0" smtClean="0"/>
              <a:t>cm, dítě je nezralé</a:t>
            </a:r>
            <a:r>
              <a:rPr lang="cs-CZ" dirty="0"/>
              <a:t>, závislé na </a:t>
            </a:r>
            <a:r>
              <a:rPr lang="cs-CZ" dirty="0" smtClean="0"/>
              <a:t>okolí</a:t>
            </a:r>
          </a:p>
          <a:p>
            <a:endParaRPr lang="cs-CZ" dirty="0"/>
          </a:p>
          <a:p>
            <a:pPr marL="0" indent="0">
              <a:buNone/>
            </a:pPr>
            <a:r>
              <a:rPr lang="cs-CZ" dirty="0">
                <a:solidFill>
                  <a:srgbClr val="0070C0"/>
                </a:solidFill>
              </a:rPr>
              <a:t>3 fáze: </a:t>
            </a:r>
          </a:p>
          <a:p>
            <a:r>
              <a:rPr lang="cs-CZ" dirty="0"/>
              <a:t>1.	</a:t>
            </a:r>
            <a:r>
              <a:rPr lang="cs-CZ" dirty="0">
                <a:solidFill>
                  <a:srgbClr val="C00000"/>
                </a:solidFill>
              </a:rPr>
              <a:t>otevírací</a:t>
            </a:r>
            <a:r>
              <a:rPr lang="cs-CZ" dirty="0"/>
              <a:t> – smršťování děložní svaloviny, otevření děl. hrdla</a:t>
            </a:r>
          </a:p>
          <a:p>
            <a:r>
              <a:rPr lang="cs-CZ" dirty="0"/>
              <a:t>2.	</a:t>
            </a:r>
            <a:r>
              <a:rPr lang="cs-CZ" dirty="0">
                <a:solidFill>
                  <a:srgbClr val="C00000"/>
                </a:solidFill>
              </a:rPr>
              <a:t>vypuzovací</a:t>
            </a:r>
            <a:r>
              <a:rPr lang="cs-CZ" dirty="0"/>
              <a:t> – kontrakce dělohy, končí vypuzením plodu</a:t>
            </a:r>
          </a:p>
          <a:p>
            <a:r>
              <a:rPr lang="cs-CZ" dirty="0"/>
              <a:t>3.	</a:t>
            </a:r>
            <a:r>
              <a:rPr lang="cs-CZ" dirty="0">
                <a:solidFill>
                  <a:srgbClr val="C00000"/>
                </a:solidFill>
              </a:rPr>
              <a:t>lůžková</a:t>
            </a:r>
            <a:r>
              <a:rPr lang="cs-CZ" dirty="0"/>
              <a:t> – plodové lůžko</a:t>
            </a:r>
          </a:p>
          <a:p>
            <a:endParaRPr lang="cs-CZ" dirty="0"/>
          </a:p>
        </p:txBody>
      </p:sp>
    </p:spTree>
    <p:extLst>
      <p:ext uri="{BB962C8B-B14F-4D97-AF65-F5344CB8AC3E}">
        <p14:creationId xmlns:p14="http://schemas.microsoft.com/office/powerpoint/2010/main" val="108994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1403648" y="1628800"/>
            <a:ext cx="6192688" cy="452840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3197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1"/>
          </p:nvPr>
        </p:nvSpPr>
        <p:spPr>
          <a:xfrm>
            <a:off x="301752" y="1772816"/>
            <a:ext cx="8503920" cy="4326232"/>
          </a:xfrm>
        </p:spPr>
        <p:txBody>
          <a:bodyPr>
            <a:normAutofit fontScale="92500"/>
          </a:bodyPr>
          <a:lstStyle/>
          <a:p>
            <a:r>
              <a:rPr lang="cs-CZ" dirty="0"/>
              <a:t>Rizika: kouření matky, stresy, otřesy…</a:t>
            </a:r>
          </a:p>
          <a:p>
            <a:endParaRPr lang="cs-CZ" dirty="0"/>
          </a:p>
          <a:p>
            <a:r>
              <a:rPr lang="cs-CZ" dirty="0"/>
              <a:t>nedonošené  dítě bývá nezralé: nezralost plic – nedostatek kyslíku (hypoxie) vede k poruchám mozku ; žaludek má menší kapacitu, kůže je tenká – obtížná poporodní adaptace, možnost vzniku postižení – MO, slepota, MR …, úmrtí</a:t>
            </a:r>
          </a:p>
          <a:p>
            <a:endParaRPr lang="cs-CZ" dirty="0"/>
          </a:p>
          <a:p>
            <a:r>
              <a:rPr lang="cs-CZ" dirty="0"/>
              <a:t>Je možné, že se narodí nedonošený, ale zralý jedinec = nad 2500 g (hypotrofický jedinec) – většinou netrpí obtížemi</a:t>
            </a:r>
          </a:p>
          <a:p>
            <a:endParaRPr lang="cs-CZ" dirty="0"/>
          </a:p>
        </p:txBody>
      </p:sp>
    </p:spTree>
    <p:extLst>
      <p:ext uri="{BB962C8B-B14F-4D97-AF65-F5344CB8AC3E}">
        <p14:creationId xmlns:p14="http://schemas.microsoft.com/office/powerpoint/2010/main" val="62282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Přenošené dítě</a:t>
            </a:r>
            <a:endParaRPr lang="cs-CZ" dirty="0"/>
          </a:p>
        </p:txBody>
      </p:sp>
      <p:sp>
        <p:nvSpPr>
          <p:cNvPr id="3" name="Zástupný symbol pro obsah 2"/>
          <p:cNvSpPr>
            <a:spLocks noGrp="1"/>
          </p:cNvSpPr>
          <p:nvPr>
            <p:ph sz="quarter" idx="1"/>
          </p:nvPr>
        </p:nvSpPr>
        <p:spPr>
          <a:xfrm>
            <a:off x="301752" y="1700808"/>
            <a:ext cx="8503920" cy="4398240"/>
          </a:xfrm>
        </p:spPr>
        <p:txBody>
          <a:bodyPr/>
          <a:lstStyle/>
          <a:p>
            <a:r>
              <a:rPr lang="cs-CZ" dirty="0" smtClean="0"/>
              <a:t>Po </a:t>
            </a:r>
            <a:r>
              <a:rPr lang="cs-CZ" dirty="0"/>
              <a:t>41. týdnu těhotenství, u poloviny z nich žádné dysfunkce, </a:t>
            </a:r>
            <a:r>
              <a:rPr lang="cs-CZ" dirty="0" smtClean="0"/>
              <a:t>hrozí </a:t>
            </a:r>
            <a:r>
              <a:rPr lang="cs-CZ" dirty="0"/>
              <a:t>velká porodní váha (nebezpečí poranění mozku při porodu)</a:t>
            </a:r>
          </a:p>
          <a:p>
            <a:endParaRPr lang="cs-CZ" dirty="0"/>
          </a:p>
          <a:p>
            <a:endParaRPr lang="cs-CZ" dirty="0"/>
          </a:p>
        </p:txBody>
      </p:sp>
      <p:pic>
        <p:nvPicPr>
          <p:cNvPr id="9218" name="Picture 2"/>
          <p:cNvPicPr>
            <a:picLocks noChangeAspect="1" noChangeArrowheads="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3568" y="3151248"/>
            <a:ext cx="7776864" cy="322666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757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KOJENECKÉ OBDOBÍ</a:t>
            </a:r>
            <a:endParaRPr lang="cs-CZ" dirty="0"/>
          </a:p>
        </p:txBody>
      </p:sp>
      <p:sp>
        <p:nvSpPr>
          <p:cNvPr id="3" name="Zástupný symbol pro obsah 2"/>
          <p:cNvSpPr>
            <a:spLocks noGrp="1"/>
          </p:cNvSpPr>
          <p:nvPr>
            <p:ph sz="quarter" idx="1"/>
          </p:nvPr>
        </p:nvSpPr>
        <p:spPr/>
        <p:txBody>
          <a:bodyPr/>
          <a:lstStyle/>
          <a:p>
            <a:endParaRPr lang="cs-CZ"/>
          </a:p>
        </p:txBody>
      </p:sp>
    </p:spTree>
    <p:extLst>
      <p:ext uri="{BB962C8B-B14F-4D97-AF65-F5344CB8AC3E}">
        <p14:creationId xmlns:p14="http://schemas.microsoft.com/office/powerpoint/2010/main" val="37297857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VÝVOJ HRUBÉ MOTORIKY – 2.MĚS.</a:t>
            </a:r>
            <a:endParaRPr lang="cs-CZ" dirty="0"/>
          </a:p>
        </p:txBody>
      </p:sp>
      <p:pic>
        <p:nvPicPr>
          <p:cNvPr id="10242" name="Picture 2"/>
          <p:cNvPicPr>
            <a:picLocks noGrp="1" noChangeAspect="1" noChangeArrowheads="1"/>
          </p:cNvPicPr>
          <p:nvPr>
            <p:ph sz="quarter" idx="1"/>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3041" y="1917154"/>
            <a:ext cx="7541406" cy="379204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7268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VÝVOJ HRUBÉ MOTORIKY – 3.MĚS.</a:t>
            </a:r>
            <a:endParaRPr lang="cs-CZ" dirty="0"/>
          </a:p>
        </p:txBody>
      </p:sp>
      <p:pic>
        <p:nvPicPr>
          <p:cNvPr id="11266" name="Picture 2"/>
          <p:cNvPicPr>
            <a:picLocks noGrp="1" noChangeAspect="1" noChangeArrowheads="1"/>
          </p:cNvPicPr>
          <p:nvPr>
            <p:ph sz="quarter" idx="1"/>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00653" y="1606231"/>
            <a:ext cx="6706181" cy="441388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6711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1"/>
          </p:nvPr>
        </p:nvSpPr>
        <p:spPr>
          <a:xfrm>
            <a:off x="301752" y="1844824"/>
            <a:ext cx="8503920" cy="4254224"/>
          </a:xfrm>
        </p:spPr>
        <p:txBody>
          <a:bodyPr/>
          <a:lstStyle/>
          <a:p>
            <a:r>
              <a:rPr lang="cs-CZ" dirty="0"/>
              <a:t>v poloze naznak převážně již v symetrické poloze, s ručičkama </a:t>
            </a:r>
            <a:r>
              <a:rPr lang="cs-CZ" dirty="0" smtClean="0"/>
              <a:t>otevřenýma</a:t>
            </a:r>
          </a:p>
          <a:p>
            <a:endParaRPr lang="cs-CZ" dirty="0"/>
          </a:p>
          <a:p>
            <a:r>
              <a:rPr lang="cs-CZ" dirty="0"/>
              <a:t>v sedu  s oporou pod pažemi většinou již hlava </a:t>
            </a:r>
            <a:r>
              <a:rPr lang="cs-CZ" dirty="0" smtClean="0"/>
              <a:t>vzpřímená</a:t>
            </a:r>
          </a:p>
          <a:p>
            <a:endParaRPr lang="cs-CZ" dirty="0"/>
          </a:p>
          <a:p>
            <a:r>
              <a:rPr lang="cs-CZ" dirty="0"/>
              <a:t>ve stoji se vzpírá jen </a:t>
            </a:r>
            <a:r>
              <a:rPr lang="cs-CZ" dirty="0" smtClean="0"/>
              <a:t>málo</a:t>
            </a:r>
          </a:p>
          <a:p>
            <a:endParaRPr lang="cs-CZ" dirty="0"/>
          </a:p>
          <a:p>
            <a:r>
              <a:rPr lang="cs-CZ" dirty="0"/>
              <a:t>na bříšku se začíná opírat o předloktí</a:t>
            </a:r>
          </a:p>
          <a:p>
            <a:endParaRPr lang="cs-CZ" dirty="0"/>
          </a:p>
        </p:txBody>
      </p:sp>
    </p:spTree>
    <p:extLst>
      <p:ext uri="{BB962C8B-B14F-4D97-AF65-F5344CB8AC3E}">
        <p14:creationId xmlns:p14="http://schemas.microsoft.com/office/powerpoint/2010/main" val="405025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VÝVOJ HRUBÉ MOTORIKY – 4.MĚS.</a:t>
            </a:r>
            <a:endParaRPr lang="cs-CZ" dirty="0"/>
          </a:p>
        </p:txBody>
      </p:sp>
      <p:pic>
        <p:nvPicPr>
          <p:cNvPr id="12290" name="Picture 2"/>
          <p:cNvPicPr>
            <a:picLocks noGrp="1" noChangeAspect="1" noChangeArrowheads="1"/>
          </p:cNvPicPr>
          <p:nvPr>
            <p:ph sz="quarter" idx="1"/>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7579" y="1612328"/>
            <a:ext cx="7852329" cy="440169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54373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VÝVOJ HRUBÉ MOTORIKY- 5.MĚS. </a:t>
            </a:r>
            <a:endParaRPr lang="cs-CZ" dirty="0"/>
          </a:p>
        </p:txBody>
      </p:sp>
      <p:pic>
        <p:nvPicPr>
          <p:cNvPr id="13314" name="Picture 2"/>
          <p:cNvPicPr>
            <a:picLocks noGrp="1" noChangeAspect="1" noChangeArrowheads="1"/>
          </p:cNvPicPr>
          <p:nvPr>
            <p:ph sz="quarter" idx="1"/>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95827" y="1551363"/>
            <a:ext cx="7315834" cy="452362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941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VÝVOJ HRUBÉ MOTORIKY – 6.MĚS.</a:t>
            </a:r>
            <a:endParaRPr lang="cs-CZ" dirty="0"/>
          </a:p>
        </p:txBody>
      </p:sp>
      <p:pic>
        <p:nvPicPr>
          <p:cNvPr id="14338" name="Picture 2"/>
          <p:cNvPicPr>
            <a:picLocks noGrp="1" noChangeAspect="1" noChangeArrowheads="1"/>
          </p:cNvPicPr>
          <p:nvPr>
            <p:ph sz="quarter" idx="1"/>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92694" y="1542218"/>
            <a:ext cx="6322100" cy="454191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80819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ZMĚNY PO PORODU</a:t>
            </a:r>
            <a:endParaRPr lang="cs-CZ" dirty="0"/>
          </a:p>
        </p:txBody>
      </p:sp>
      <p:sp>
        <p:nvSpPr>
          <p:cNvPr id="3" name="Zástupný symbol pro obsah 2"/>
          <p:cNvSpPr>
            <a:spLocks noGrp="1"/>
          </p:cNvSpPr>
          <p:nvPr>
            <p:ph sz="quarter" idx="1"/>
          </p:nvPr>
        </p:nvSpPr>
        <p:spPr>
          <a:xfrm>
            <a:off x="323528" y="1844824"/>
            <a:ext cx="8503920" cy="4572000"/>
          </a:xfrm>
        </p:spPr>
        <p:txBody>
          <a:bodyPr>
            <a:normAutofit lnSpcReduction="10000"/>
          </a:bodyPr>
          <a:lstStyle/>
          <a:p>
            <a:r>
              <a:rPr lang="cs-CZ" dirty="0" smtClean="0"/>
              <a:t>Změna </a:t>
            </a:r>
            <a:r>
              <a:rPr lang="cs-CZ" dirty="0"/>
              <a:t>plodového oběhu, nastupuje i malý krevní </a:t>
            </a:r>
            <a:r>
              <a:rPr lang="cs-CZ" dirty="0" smtClean="0"/>
              <a:t>oběh</a:t>
            </a:r>
          </a:p>
          <a:p>
            <a:endParaRPr lang="cs-CZ" sz="1100" dirty="0"/>
          </a:p>
          <a:p>
            <a:r>
              <a:rPr lang="cs-CZ" dirty="0"/>
              <a:t>Počet srdečních ozev hodinu po porodu cca 125 za </a:t>
            </a:r>
            <a:r>
              <a:rPr lang="cs-CZ" dirty="0" smtClean="0"/>
              <a:t>minutu</a:t>
            </a:r>
            <a:endParaRPr lang="cs-CZ" dirty="0"/>
          </a:p>
          <a:p>
            <a:endParaRPr lang="cs-CZ" sz="1100" dirty="0"/>
          </a:p>
          <a:p>
            <a:r>
              <a:rPr lang="cs-CZ" dirty="0">
                <a:solidFill>
                  <a:srgbClr val="C00000"/>
                </a:solidFill>
              </a:rPr>
              <a:t>Změny ve složení krve </a:t>
            </a:r>
            <a:r>
              <a:rPr lang="cs-CZ" dirty="0"/>
              <a:t>– velký výskyt červených krvinek se brzy znormalizuje – </a:t>
            </a:r>
            <a:r>
              <a:rPr lang="cs-CZ" dirty="0" smtClean="0"/>
              <a:t>přitom </a:t>
            </a:r>
            <a:r>
              <a:rPr lang="cs-CZ" dirty="0"/>
              <a:t>se uvolňuje červené krevní barvivo, které se proměňuje na žlučové barvivo bilirubin. Malá enzymová aktivita jater může způsobit tzv. novorozeneckou žloutenku.</a:t>
            </a:r>
          </a:p>
          <a:p>
            <a:endParaRPr lang="cs-CZ" sz="1000" dirty="0"/>
          </a:p>
          <a:p>
            <a:r>
              <a:rPr lang="cs-CZ" dirty="0"/>
              <a:t>NS – nezralá, jen </a:t>
            </a:r>
            <a:r>
              <a:rPr lang="cs-CZ" dirty="0" smtClean="0"/>
              <a:t>reflexy</a:t>
            </a:r>
            <a:endParaRPr lang="cs-CZ" dirty="0"/>
          </a:p>
        </p:txBody>
      </p:sp>
    </p:spTree>
    <p:extLst>
      <p:ext uri="{BB962C8B-B14F-4D97-AF65-F5344CB8AC3E}">
        <p14:creationId xmlns:p14="http://schemas.microsoft.com/office/powerpoint/2010/main" val="202331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1"/>
          </p:nvPr>
        </p:nvSpPr>
        <p:spPr>
          <a:xfrm>
            <a:off x="301752" y="2420888"/>
            <a:ext cx="8503920" cy="3678160"/>
          </a:xfrm>
        </p:spPr>
        <p:txBody>
          <a:bodyPr/>
          <a:lstStyle/>
          <a:p>
            <a:r>
              <a:rPr lang="cs-CZ" dirty="0"/>
              <a:t>spontánně se přitahuje do </a:t>
            </a:r>
            <a:r>
              <a:rPr lang="cs-CZ" dirty="0" smtClean="0"/>
              <a:t>sedu</a:t>
            </a:r>
          </a:p>
          <a:p>
            <a:endParaRPr lang="cs-CZ" dirty="0"/>
          </a:p>
          <a:p>
            <a:r>
              <a:rPr lang="cs-CZ" dirty="0"/>
              <a:t>s oporou sedí, bez oporu sedí v předklonu (žabí pozice</a:t>
            </a:r>
            <a:r>
              <a:rPr lang="cs-CZ" dirty="0" smtClean="0"/>
              <a:t>)</a:t>
            </a:r>
          </a:p>
          <a:p>
            <a:endParaRPr lang="cs-CZ" dirty="0"/>
          </a:p>
          <a:p>
            <a:r>
              <a:rPr lang="cs-CZ" dirty="0"/>
              <a:t>aktivně se převrací z břicha na záda</a:t>
            </a:r>
          </a:p>
          <a:p>
            <a:endParaRPr lang="cs-CZ" dirty="0"/>
          </a:p>
        </p:txBody>
      </p:sp>
    </p:spTree>
    <p:extLst>
      <p:ext uri="{BB962C8B-B14F-4D97-AF65-F5344CB8AC3E}">
        <p14:creationId xmlns:p14="http://schemas.microsoft.com/office/powerpoint/2010/main" val="1229197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VÝVOJ HRUBÉ MOTORIKY – 7. MĚS.</a:t>
            </a:r>
            <a:endParaRPr lang="cs-CZ" dirty="0"/>
          </a:p>
        </p:txBody>
      </p:sp>
      <p:pic>
        <p:nvPicPr>
          <p:cNvPr id="15362" name="Picture 2"/>
          <p:cNvPicPr>
            <a:picLocks noGrp="1" noChangeAspect="1" noChangeArrowheads="1"/>
          </p:cNvPicPr>
          <p:nvPr>
            <p:ph sz="quarter" idx="1"/>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13947" y="1542218"/>
            <a:ext cx="5279594" cy="454191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914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VÝVOJ HRUBÉ MOTORIKY – 8. MĚS.</a:t>
            </a:r>
            <a:endParaRPr lang="cs-CZ" dirty="0"/>
          </a:p>
        </p:txBody>
      </p:sp>
      <p:pic>
        <p:nvPicPr>
          <p:cNvPr id="16386" name="Picture 2"/>
          <p:cNvPicPr>
            <a:picLocks noGrp="1" noChangeAspect="1" noChangeArrowheads="1"/>
          </p:cNvPicPr>
          <p:nvPr>
            <p:ph sz="quarter" idx="1"/>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42482" y="1587942"/>
            <a:ext cx="3822523" cy="445046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315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VÝVOJ HRUBÉ MOTORIKY – 9.MĚS.</a:t>
            </a:r>
            <a:endParaRPr lang="cs-CZ" dirty="0"/>
          </a:p>
        </p:txBody>
      </p:sp>
      <p:pic>
        <p:nvPicPr>
          <p:cNvPr id="17410" name="Picture 2"/>
          <p:cNvPicPr>
            <a:picLocks noGrp="1" noChangeAspect="1" noChangeArrowheads="1"/>
          </p:cNvPicPr>
          <p:nvPr>
            <p:ph sz="quarter" idx="1"/>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0628" y="1606231"/>
            <a:ext cx="7846232" cy="441388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88651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1"/>
          </p:nvPr>
        </p:nvSpPr>
        <p:spPr>
          <a:xfrm>
            <a:off x="301752" y="1772816"/>
            <a:ext cx="8503920" cy="4608512"/>
          </a:xfrm>
        </p:spPr>
        <p:txBody>
          <a:bodyPr>
            <a:normAutofit/>
          </a:bodyPr>
          <a:lstStyle/>
          <a:p>
            <a:r>
              <a:rPr lang="cs-CZ" dirty="0"/>
              <a:t>leze po </a:t>
            </a:r>
            <a:r>
              <a:rPr lang="cs-CZ" dirty="0" smtClean="0"/>
              <a:t>čtyřech</a:t>
            </a:r>
          </a:p>
          <a:p>
            <a:endParaRPr lang="cs-CZ" dirty="0"/>
          </a:p>
          <a:p>
            <a:r>
              <a:rPr lang="cs-CZ" dirty="0"/>
              <a:t>pokouší se pohybově </a:t>
            </a:r>
            <a:r>
              <a:rPr lang="cs-CZ" dirty="0" smtClean="0"/>
              <a:t>osamostatnit</a:t>
            </a:r>
          </a:p>
          <a:p>
            <a:endParaRPr lang="cs-CZ" dirty="0"/>
          </a:p>
          <a:p>
            <a:r>
              <a:rPr lang="cs-CZ" dirty="0"/>
              <a:t>dokáže se samo posadit, sedí pevně bez </a:t>
            </a:r>
            <a:r>
              <a:rPr lang="cs-CZ" dirty="0" smtClean="0"/>
              <a:t>opory</a:t>
            </a:r>
          </a:p>
          <a:p>
            <a:endParaRPr lang="cs-CZ" dirty="0"/>
          </a:p>
          <a:p>
            <a:r>
              <a:rPr lang="cs-CZ" dirty="0"/>
              <a:t>vzpřimuje se do stoje u </a:t>
            </a:r>
            <a:r>
              <a:rPr lang="cs-CZ" dirty="0" smtClean="0"/>
              <a:t>opory</a:t>
            </a:r>
          </a:p>
          <a:p>
            <a:endParaRPr lang="cs-CZ" dirty="0"/>
          </a:p>
          <a:p>
            <a:r>
              <a:rPr lang="cs-CZ" dirty="0"/>
              <a:t>vnímá hloubku</a:t>
            </a:r>
          </a:p>
          <a:p>
            <a:endParaRPr lang="cs-CZ" dirty="0"/>
          </a:p>
        </p:txBody>
      </p:sp>
    </p:spTree>
    <p:extLst>
      <p:ext uri="{BB962C8B-B14F-4D97-AF65-F5344CB8AC3E}">
        <p14:creationId xmlns:p14="http://schemas.microsoft.com/office/powerpoint/2010/main" val="1907256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PSYCHOLOGICKÉ ASPEKTY KOJENECKÉHO LEZENÍ</a:t>
            </a:r>
            <a:endParaRPr lang="cs-CZ" dirty="0"/>
          </a:p>
        </p:txBody>
      </p:sp>
      <p:pic>
        <p:nvPicPr>
          <p:cNvPr id="18435" name="Picture 3"/>
          <p:cNvPicPr>
            <a:picLocks noGrp="1" noChangeAspect="1" noChangeArrowheads="1"/>
          </p:cNvPicPr>
          <p:nvPr>
            <p:ph sz="quarter" idx="1"/>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48240" y="1554411"/>
            <a:ext cx="7011008" cy="451752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520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fade">
                                      <p:cBhvr>
                                        <p:cTn id="7" dur="50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1"/>
          </p:nvPr>
        </p:nvSpPr>
        <p:spPr/>
        <p:txBody>
          <a:bodyPr/>
          <a:lstStyle/>
          <a:p>
            <a:r>
              <a:rPr lang="fi-FI" dirty="0"/>
              <a:t>Dostane se </a:t>
            </a:r>
            <a:r>
              <a:rPr lang="fi-FI" dirty="0" smtClean="0"/>
              <a:t>sám</a:t>
            </a:r>
            <a:endParaRPr lang="cs-CZ" dirty="0" smtClean="0"/>
          </a:p>
          <a:p>
            <a:endParaRPr lang="fi-FI" dirty="0"/>
          </a:p>
          <a:p>
            <a:r>
              <a:rPr lang="fi-FI" dirty="0" smtClean="0"/>
              <a:t>Značky</a:t>
            </a:r>
            <a:endParaRPr lang="cs-CZ" dirty="0" smtClean="0"/>
          </a:p>
          <a:p>
            <a:endParaRPr lang="fi-FI" dirty="0"/>
          </a:p>
          <a:p>
            <a:r>
              <a:rPr lang="fi-FI" dirty="0" smtClean="0"/>
              <a:t>Velikosti</a:t>
            </a:r>
            <a:endParaRPr lang="cs-CZ" dirty="0" smtClean="0"/>
          </a:p>
          <a:p>
            <a:endParaRPr lang="cs-CZ" dirty="0" smtClean="0"/>
          </a:p>
          <a:p>
            <a:r>
              <a:rPr lang="cs-CZ" dirty="0" smtClean="0"/>
              <a:t>S</a:t>
            </a:r>
            <a:r>
              <a:rPr lang="fi-FI" dirty="0" smtClean="0"/>
              <a:t>ociální implikace</a:t>
            </a:r>
            <a:r>
              <a:rPr lang="cs-CZ" dirty="0" smtClean="0"/>
              <a:t> - </a:t>
            </a:r>
            <a:r>
              <a:rPr lang="fi-FI" dirty="0" smtClean="0"/>
              <a:t>vstupují </a:t>
            </a:r>
            <a:r>
              <a:rPr lang="fi-FI" dirty="0"/>
              <a:t>do nových sociálních situací </a:t>
            </a:r>
            <a:endParaRPr lang="cs-CZ" dirty="0" smtClean="0"/>
          </a:p>
          <a:p>
            <a:endParaRPr lang="fi-FI" dirty="0"/>
          </a:p>
          <a:p>
            <a:r>
              <a:rPr lang="fi-FI" dirty="0"/>
              <a:t>jde o výrazný posun směrem k získání sebedůvěry</a:t>
            </a:r>
          </a:p>
          <a:p>
            <a:endParaRPr lang="fi-FI" dirty="0"/>
          </a:p>
          <a:p>
            <a:endParaRPr lang="cs-CZ" dirty="0"/>
          </a:p>
        </p:txBody>
      </p:sp>
    </p:spTree>
    <p:extLst>
      <p:ext uri="{BB962C8B-B14F-4D97-AF65-F5344CB8AC3E}">
        <p14:creationId xmlns:p14="http://schemas.microsoft.com/office/powerpoint/2010/main" val="285080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VÝVOJ HRUBÉ MOTORIKY 11.-12.MĚS.</a:t>
            </a:r>
            <a:endParaRPr lang="cs-CZ" dirty="0"/>
          </a:p>
        </p:txBody>
      </p:sp>
      <p:pic>
        <p:nvPicPr>
          <p:cNvPr id="19458" name="Picture 2"/>
          <p:cNvPicPr>
            <a:picLocks noGrp="1" noChangeAspect="1" noChangeArrowheads="1"/>
          </p:cNvPicPr>
          <p:nvPr>
            <p:ph sz="quarter" idx="1"/>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71800" y="1556792"/>
            <a:ext cx="3528391" cy="486148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054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1"/>
          </p:nvPr>
        </p:nvSpPr>
        <p:spPr>
          <a:xfrm>
            <a:off x="301752" y="2132856"/>
            <a:ext cx="8503920" cy="3966192"/>
          </a:xfrm>
        </p:spPr>
        <p:txBody>
          <a:bodyPr/>
          <a:lstStyle/>
          <a:p>
            <a:r>
              <a:rPr lang="cs-CZ" dirty="0"/>
              <a:t>chodí za ruku nebo s oporou kolem </a:t>
            </a:r>
            <a:r>
              <a:rPr lang="cs-CZ" dirty="0" smtClean="0"/>
              <a:t>nábytku</a:t>
            </a:r>
          </a:p>
          <a:p>
            <a:endParaRPr lang="cs-CZ" dirty="0"/>
          </a:p>
          <a:p>
            <a:r>
              <a:rPr lang="cs-CZ" dirty="0"/>
              <a:t>samostatná chůze na hranici kojeneckého a batolecího období</a:t>
            </a:r>
          </a:p>
          <a:p>
            <a:endParaRPr lang="cs-CZ" dirty="0"/>
          </a:p>
        </p:txBody>
      </p:sp>
    </p:spTree>
    <p:extLst>
      <p:ext uri="{BB962C8B-B14F-4D97-AF65-F5344CB8AC3E}">
        <p14:creationId xmlns:p14="http://schemas.microsoft.com/office/powerpoint/2010/main" val="352940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RANÉ SENZORICKÉ SCHOPNOSTI</a:t>
            </a:r>
            <a:endParaRPr lang="cs-CZ" dirty="0"/>
          </a:p>
        </p:txBody>
      </p:sp>
      <p:sp>
        <p:nvSpPr>
          <p:cNvPr id="3" name="Zástupný symbol pro obsah 2"/>
          <p:cNvSpPr>
            <a:spLocks noGrp="1"/>
          </p:cNvSpPr>
          <p:nvPr>
            <p:ph sz="quarter" idx="1"/>
          </p:nvPr>
        </p:nvSpPr>
        <p:spPr>
          <a:xfrm>
            <a:off x="301752" y="2132856"/>
            <a:ext cx="8503920" cy="4104456"/>
          </a:xfrm>
        </p:spPr>
        <p:txBody>
          <a:bodyPr/>
          <a:lstStyle/>
          <a:p>
            <a:pPr marL="0" indent="0">
              <a:buNone/>
            </a:pPr>
            <a:r>
              <a:rPr lang="cs-CZ" dirty="0" smtClean="0">
                <a:solidFill>
                  <a:srgbClr val="C00000"/>
                </a:solidFill>
              </a:rPr>
              <a:t>Vnímání barev:</a:t>
            </a:r>
          </a:p>
          <a:p>
            <a:r>
              <a:rPr lang="cs-CZ" dirty="0" smtClean="0"/>
              <a:t>v </a:t>
            </a:r>
            <a:r>
              <a:rPr lang="cs-CZ" dirty="0"/>
              <a:t>prvních měsících </a:t>
            </a:r>
            <a:r>
              <a:rPr lang="cs-CZ" dirty="0" smtClean="0"/>
              <a:t>života je velice </a:t>
            </a:r>
            <a:r>
              <a:rPr lang="cs-CZ" dirty="0"/>
              <a:t>omezené</a:t>
            </a:r>
          </a:p>
          <a:p>
            <a:r>
              <a:rPr lang="cs-CZ" dirty="0"/>
              <a:t>ve 2 měsících </a:t>
            </a:r>
            <a:r>
              <a:rPr lang="cs-CZ" dirty="0" smtClean="0"/>
              <a:t>kojenec diskriminuje </a:t>
            </a:r>
            <a:r>
              <a:rPr lang="cs-CZ" dirty="0"/>
              <a:t>mezi základními barvami spektra</a:t>
            </a:r>
          </a:p>
          <a:p>
            <a:r>
              <a:rPr lang="cs-CZ" dirty="0"/>
              <a:t> 4-5 měsíc </a:t>
            </a:r>
            <a:r>
              <a:rPr lang="cs-CZ" dirty="0" smtClean="0"/>
              <a:t>- schopnost </a:t>
            </a:r>
            <a:r>
              <a:rPr lang="cs-CZ" dirty="0"/>
              <a:t>organizovat různé odstíny barev do </a:t>
            </a:r>
            <a:r>
              <a:rPr lang="cs-CZ" dirty="0" smtClean="0"/>
              <a:t>kategorii</a:t>
            </a:r>
          </a:p>
          <a:p>
            <a:endParaRPr lang="cs-CZ" dirty="0"/>
          </a:p>
          <a:p>
            <a:endParaRPr lang="cs-CZ" dirty="0"/>
          </a:p>
          <a:p>
            <a:endParaRPr lang="cs-CZ" dirty="0"/>
          </a:p>
        </p:txBody>
      </p:sp>
    </p:spTree>
    <p:extLst>
      <p:ext uri="{BB962C8B-B14F-4D97-AF65-F5344CB8AC3E}">
        <p14:creationId xmlns:p14="http://schemas.microsoft.com/office/powerpoint/2010/main" val="14545517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NOVOROZENECKÉ OBDOBÍ</a:t>
            </a:r>
            <a:endParaRPr lang="cs-CZ" dirty="0"/>
          </a:p>
        </p:txBody>
      </p:sp>
      <p:sp>
        <p:nvSpPr>
          <p:cNvPr id="3" name="Zástupný symbol pro obsah 2"/>
          <p:cNvSpPr>
            <a:spLocks noGrp="1"/>
          </p:cNvSpPr>
          <p:nvPr>
            <p:ph sz="quarter" idx="1"/>
          </p:nvPr>
        </p:nvSpPr>
        <p:spPr>
          <a:xfrm>
            <a:off x="395536" y="1772816"/>
            <a:ext cx="8503920" cy="4499992"/>
          </a:xfrm>
        </p:spPr>
        <p:txBody>
          <a:bodyPr>
            <a:normAutofit lnSpcReduction="10000"/>
          </a:bodyPr>
          <a:lstStyle/>
          <a:p>
            <a:r>
              <a:rPr lang="cs-CZ" dirty="0" smtClean="0"/>
              <a:t>různí </a:t>
            </a:r>
            <a:r>
              <a:rPr lang="cs-CZ" dirty="0"/>
              <a:t>autoři uvádí různé datování: 0 – 10 dní  až  0 – 6 týdnů</a:t>
            </a:r>
          </a:p>
          <a:p>
            <a:r>
              <a:rPr lang="cs-CZ" dirty="0" smtClean="0"/>
              <a:t>Vavrda</a:t>
            </a:r>
            <a:r>
              <a:rPr lang="cs-CZ" dirty="0"/>
              <a:t>: 0 – 1 měsíc </a:t>
            </a:r>
            <a:r>
              <a:rPr lang="cs-CZ" dirty="0" smtClean="0"/>
              <a:t>života</a:t>
            </a:r>
          </a:p>
          <a:p>
            <a:r>
              <a:rPr lang="cs-CZ" dirty="0"/>
              <a:t>Vágnerová: </a:t>
            </a:r>
            <a:r>
              <a:rPr lang="cs-CZ" dirty="0" smtClean="0"/>
              <a:t>doba </a:t>
            </a:r>
            <a:r>
              <a:rPr lang="cs-CZ" dirty="0"/>
              <a:t>adaptace, přizpůsobení se novým podmínkám</a:t>
            </a:r>
          </a:p>
          <a:p>
            <a:r>
              <a:rPr lang="cs-CZ" dirty="0" smtClean="0"/>
              <a:t>Mahlerová definovala toto období jako </a:t>
            </a:r>
            <a:r>
              <a:rPr lang="cs-CZ" dirty="0"/>
              <a:t>normální </a:t>
            </a:r>
            <a:r>
              <a:rPr lang="cs-CZ" dirty="0" smtClean="0"/>
              <a:t>autistickou fázi </a:t>
            </a:r>
            <a:r>
              <a:rPr lang="cs-CZ" dirty="0"/>
              <a:t>= min. úroveň psych. fungování na poč. života </a:t>
            </a:r>
            <a:r>
              <a:rPr lang="cs-CZ" dirty="0" smtClean="0"/>
              <a:t></a:t>
            </a:r>
          </a:p>
          <a:p>
            <a:r>
              <a:rPr lang="cs-CZ" dirty="0" smtClean="0"/>
              <a:t>Piaget </a:t>
            </a:r>
            <a:r>
              <a:rPr lang="cs-CZ" dirty="0"/>
              <a:t>–  </a:t>
            </a:r>
            <a:r>
              <a:rPr lang="cs-CZ" dirty="0" smtClean="0"/>
              <a:t>stadium reflexních odpovědí</a:t>
            </a:r>
          </a:p>
          <a:p>
            <a:r>
              <a:rPr lang="cs-CZ" dirty="0" smtClean="0"/>
              <a:t>výzkum</a:t>
            </a:r>
            <a:endParaRPr lang="cs-CZ" dirty="0"/>
          </a:p>
        </p:txBody>
      </p:sp>
    </p:spTree>
    <p:extLst>
      <p:ext uri="{BB962C8B-B14F-4D97-AF65-F5344CB8AC3E}">
        <p14:creationId xmlns:p14="http://schemas.microsoft.com/office/powerpoint/2010/main" val="3319241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1"/>
          </p:nvPr>
        </p:nvSpPr>
        <p:spPr>
          <a:xfrm>
            <a:off x="301752" y="1916832"/>
            <a:ext cx="8503920" cy="4464496"/>
          </a:xfrm>
        </p:spPr>
        <p:txBody>
          <a:bodyPr/>
          <a:lstStyle/>
          <a:p>
            <a:pPr marL="0" indent="0">
              <a:buNone/>
            </a:pPr>
            <a:r>
              <a:rPr lang="cs-CZ" dirty="0" smtClean="0">
                <a:solidFill>
                  <a:srgbClr val="C00000"/>
                </a:solidFill>
              </a:rPr>
              <a:t>Vnímání kontrastu:</a:t>
            </a:r>
          </a:p>
          <a:p>
            <a:r>
              <a:rPr lang="cs-CZ" dirty="0" smtClean="0"/>
              <a:t>první </a:t>
            </a:r>
            <a:r>
              <a:rPr lang="cs-CZ" dirty="0"/>
              <a:t>týdny neschopnost odlišit malé elementy od sebe</a:t>
            </a:r>
          </a:p>
          <a:p>
            <a:r>
              <a:rPr lang="cs-CZ" dirty="0"/>
              <a:t>2 měsíce schopnost vnímat i tyto elementy</a:t>
            </a:r>
          </a:p>
          <a:p>
            <a:r>
              <a:rPr lang="cs-CZ" dirty="0"/>
              <a:t>podobné u vizuálního skenování např. obličeje </a:t>
            </a:r>
            <a:endParaRPr lang="cs-CZ" dirty="0" smtClean="0"/>
          </a:p>
          <a:p>
            <a:endParaRPr lang="cs-CZ" dirty="0"/>
          </a:p>
          <a:p>
            <a:r>
              <a:rPr lang="cs-CZ" dirty="0"/>
              <a:t>V 7-10 měsících je kojenec schopen vnímat a reagovat na emocionální složku obrázků (FRANTZ, 1963)</a:t>
            </a:r>
          </a:p>
          <a:p>
            <a:endParaRPr lang="cs-CZ" dirty="0"/>
          </a:p>
          <a:p>
            <a:endParaRPr lang="cs-CZ" dirty="0"/>
          </a:p>
        </p:txBody>
      </p:sp>
    </p:spTree>
    <p:extLst>
      <p:ext uri="{BB962C8B-B14F-4D97-AF65-F5344CB8AC3E}">
        <p14:creationId xmlns:p14="http://schemas.microsoft.com/office/powerpoint/2010/main" val="389414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1"/>
          </p:nvPr>
        </p:nvSpPr>
        <p:spPr>
          <a:xfrm>
            <a:off x="301752" y="2132856"/>
            <a:ext cx="8503920" cy="4248472"/>
          </a:xfrm>
        </p:spPr>
        <p:txBody>
          <a:bodyPr/>
          <a:lstStyle/>
          <a:p>
            <a:pPr marL="0" indent="0">
              <a:buNone/>
            </a:pPr>
            <a:r>
              <a:rPr lang="cs-CZ" dirty="0" smtClean="0">
                <a:solidFill>
                  <a:srgbClr val="C00000"/>
                </a:solidFill>
              </a:rPr>
              <a:t>Zraková ostrost:</a:t>
            </a:r>
          </a:p>
          <a:p>
            <a:r>
              <a:rPr lang="cs-CZ" dirty="0"/>
              <a:t>Vzhledem k nezralosti zrakových drah je  mnohem menší a dospělé ostrosti vidění dosahuje až kolem 1 </a:t>
            </a:r>
            <a:r>
              <a:rPr lang="cs-CZ" dirty="0" smtClean="0"/>
              <a:t>roku</a:t>
            </a:r>
          </a:p>
          <a:p>
            <a:endParaRPr lang="cs-CZ" dirty="0" smtClean="0"/>
          </a:p>
          <a:p>
            <a:pPr marL="0" indent="0">
              <a:buNone/>
            </a:pPr>
            <a:r>
              <a:rPr lang="cs-CZ" dirty="0" smtClean="0">
                <a:solidFill>
                  <a:srgbClr val="C00000"/>
                </a:solidFill>
              </a:rPr>
              <a:t>Zraková pozornost:</a:t>
            </a:r>
          </a:p>
          <a:p>
            <a:r>
              <a:rPr lang="cs-CZ" dirty="0" smtClean="0"/>
              <a:t>Za </a:t>
            </a:r>
            <a:r>
              <a:rPr lang="cs-CZ" dirty="0"/>
              <a:t>obvyklých okolností se rychle vyčerpává, ale často může být obnovena přiložením nového podnětu. </a:t>
            </a:r>
          </a:p>
          <a:p>
            <a:endParaRPr lang="cs-CZ" dirty="0"/>
          </a:p>
          <a:p>
            <a:endParaRPr lang="cs-CZ" dirty="0"/>
          </a:p>
        </p:txBody>
      </p:sp>
    </p:spTree>
    <p:extLst>
      <p:ext uri="{BB962C8B-B14F-4D97-AF65-F5344CB8AC3E}">
        <p14:creationId xmlns:p14="http://schemas.microsoft.com/office/powerpoint/2010/main" val="192764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1"/>
          </p:nvPr>
        </p:nvSpPr>
        <p:spPr>
          <a:xfrm>
            <a:off x="301752" y="2204864"/>
            <a:ext cx="8503920" cy="4176464"/>
          </a:xfrm>
        </p:spPr>
        <p:txBody>
          <a:bodyPr/>
          <a:lstStyle/>
          <a:p>
            <a:pPr marL="0" indent="0">
              <a:buNone/>
            </a:pPr>
            <a:r>
              <a:rPr lang="cs-CZ" dirty="0" smtClean="0">
                <a:solidFill>
                  <a:srgbClr val="C00000"/>
                </a:solidFill>
              </a:rPr>
              <a:t>Sluchová citlivost:</a:t>
            </a:r>
          </a:p>
          <a:p>
            <a:r>
              <a:rPr lang="cs-CZ" dirty="0" smtClean="0"/>
              <a:t>Již </a:t>
            </a:r>
            <a:r>
              <a:rPr lang="cs-CZ" dirty="0"/>
              <a:t>od narození existuje schopnost sluchového </a:t>
            </a:r>
            <a:r>
              <a:rPr lang="cs-CZ" dirty="0" smtClean="0"/>
              <a:t>rozlišování:</a:t>
            </a:r>
            <a:endParaRPr lang="cs-CZ" dirty="0"/>
          </a:p>
          <a:p>
            <a:r>
              <a:rPr lang="cs-CZ" dirty="0"/>
              <a:t>otáčení hlavičky ke zvukovým podnětům – 3 dny</a:t>
            </a:r>
          </a:p>
          <a:p>
            <a:r>
              <a:rPr lang="cs-CZ" dirty="0"/>
              <a:t>preference komplexních zvuků před </a:t>
            </a:r>
            <a:r>
              <a:rPr lang="cs-CZ" dirty="0" smtClean="0"/>
              <a:t>tóny</a:t>
            </a:r>
            <a:endParaRPr lang="cs-CZ" dirty="0"/>
          </a:p>
          <a:p>
            <a:r>
              <a:rPr lang="cs-CZ" dirty="0"/>
              <a:t>odlišení melodií</a:t>
            </a:r>
          </a:p>
          <a:p>
            <a:r>
              <a:rPr lang="cs-CZ" dirty="0"/>
              <a:t>zvuk jazyka : diferenciace mezi hláskami ba, ga, </a:t>
            </a:r>
            <a:r>
              <a:rPr lang="cs-CZ" dirty="0" smtClean="0"/>
              <a:t>da…</a:t>
            </a:r>
            <a:endParaRPr lang="cs-CZ" dirty="0"/>
          </a:p>
        </p:txBody>
      </p:sp>
    </p:spTree>
    <p:extLst>
      <p:ext uri="{BB962C8B-B14F-4D97-AF65-F5344CB8AC3E}">
        <p14:creationId xmlns:p14="http://schemas.microsoft.com/office/powerpoint/2010/main" val="4159813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1"/>
          </p:nvPr>
        </p:nvSpPr>
        <p:spPr>
          <a:xfrm>
            <a:off x="301752" y="2276872"/>
            <a:ext cx="8503920" cy="3822176"/>
          </a:xfrm>
        </p:spPr>
        <p:txBody>
          <a:bodyPr/>
          <a:lstStyle/>
          <a:p>
            <a:pPr marL="0" indent="0">
              <a:buNone/>
            </a:pPr>
            <a:r>
              <a:rPr lang="cs-CZ" dirty="0" smtClean="0">
                <a:solidFill>
                  <a:srgbClr val="C00000"/>
                </a:solidFill>
              </a:rPr>
              <a:t>Rozlišování lidské řeči:</a:t>
            </a:r>
          </a:p>
          <a:p>
            <a:r>
              <a:rPr lang="cs-CZ" dirty="0" smtClean="0"/>
              <a:t>Od </a:t>
            </a:r>
            <a:r>
              <a:rPr lang="cs-CZ" dirty="0"/>
              <a:t>prvních dnů umí dítě rozeznat hlas své matky</a:t>
            </a:r>
          </a:p>
          <a:p>
            <a:r>
              <a:rPr lang="cs-CZ" dirty="0"/>
              <a:t>Má tendenci chovat se výběrovým způsobem (preferuje ženský hlas před tichem nebo neutrálním zvukem)</a:t>
            </a:r>
          </a:p>
          <a:p>
            <a:r>
              <a:rPr lang="cs-CZ" dirty="0"/>
              <a:t>Preferuje řeč adresovanou dítěti (miminku) před </a:t>
            </a:r>
            <a:r>
              <a:rPr lang="cs-CZ" dirty="0" smtClean="0"/>
              <a:t>řečí </a:t>
            </a:r>
            <a:r>
              <a:rPr lang="cs-CZ" dirty="0"/>
              <a:t>určené dospělému</a:t>
            </a:r>
          </a:p>
          <a:p>
            <a:endParaRPr lang="cs-CZ" dirty="0"/>
          </a:p>
        </p:txBody>
      </p:sp>
    </p:spTree>
    <p:extLst>
      <p:ext uri="{BB962C8B-B14F-4D97-AF65-F5344CB8AC3E}">
        <p14:creationId xmlns:p14="http://schemas.microsoft.com/office/powerpoint/2010/main" val="318257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1"/>
          </p:nvPr>
        </p:nvSpPr>
        <p:spPr>
          <a:xfrm>
            <a:off x="323528" y="1988840"/>
            <a:ext cx="8503920" cy="3822176"/>
          </a:xfrm>
        </p:spPr>
        <p:txBody>
          <a:bodyPr/>
          <a:lstStyle/>
          <a:p>
            <a:pPr marL="0" indent="0">
              <a:buNone/>
            </a:pPr>
            <a:r>
              <a:rPr lang="cs-CZ" dirty="0" smtClean="0">
                <a:solidFill>
                  <a:srgbClr val="C00000"/>
                </a:solidFill>
              </a:rPr>
              <a:t>Hmat:</a:t>
            </a:r>
          </a:p>
          <a:p>
            <a:pPr marL="0" indent="0">
              <a:buNone/>
            </a:pPr>
            <a:endParaRPr lang="cs-CZ" dirty="0">
              <a:solidFill>
                <a:srgbClr val="C00000"/>
              </a:solidFill>
            </a:endParaRPr>
          </a:p>
          <a:p>
            <a:r>
              <a:rPr lang="cs-CZ" dirty="0"/>
              <a:t>se rychle vyvíjí</a:t>
            </a:r>
          </a:p>
          <a:p>
            <a:r>
              <a:rPr lang="cs-CZ" dirty="0" smtClean="0"/>
              <a:t>rychlý je i vývoj </a:t>
            </a:r>
            <a:r>
              <a:rPr lang="cs-CZ" dirty="0"/>
              <a:t>vnímání  </a:t>
            </a:r>
            <a:r>
              <a:rPr lang="cs-CZ" dirty="0" smtClean="0"/>
              <a:t>bolesti... </a:t>
            </a:r>
            <a:endParaRPr lang="cs-CZ" dirty="0" smtClean="0"/>
          </a:p>
          <a:p>
            <a:endParaRPr lang="cs-CZ" dirty="0"/>
          </a:p>
          <a:p>
            <a:r>
              <a:rPr lang="cs-CZ" dirty="0"/>
              <a:t>To vše nasvědčuje o </a:t>
            </a:r>
            <a:r>
              <a:rPr lang="cs-CZ" dirty="0" smtClean="0"/>
              <a:t>pokročilému neurálnímu vývoji - </a:t>
            </a:r>
            <a:r>
              <a:rPr lang="cs-CZ" dirty="0"/>
              <a:t>mnohem </a:t>
            </a:r>
            <a:r>
              <a:rPr lang="cs-CZ" dirty="0" smtClean="0"/>
              <a:t>pokročilejším, </a:t>
            </a:r>
            <a:r>
              <a:rPr lang="cs-CZ" dirty="0"/>
              <a:t>než se dříve </a:t>
            </a:r>
            <a:r>
              <a:rPr lang="cs-CZ" dirty="0" smtClean="0"/>
              <a:t>předpokládalo</a:t>
            </a:r>
            <a:endParaRPr lang="cs-CZ" dirty="0"/>
          </a:p>
          <a:p>
            <a:endParaRPr lang="cs-CZ" dirty="0"/>
          </a:p>
        </p:txBody>
      </p:sp>
    </p:spTree>
    <p:extLst>
      <p:ext uri="{BB962C8B-B14F-4D97-AF65-F5344CB8AC3E}">
        <p14:creationId xmlns:p14="http://schemas.microsoft.com/office/powerpoint/2010/main" val="178927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1"/>
          </p:nvPr>
        </p:nvSpPr>
        <p:spPr>
          <a:xfrm>
            <a:off x="301752" y="1527048"/>
            <a:ext cx="6611488" cy="4850758"/>
          </a:xfrm>
        </p:spPr>
        <p:txBody>
          <a:bodyPr>
            <a:normAutofit/>
          </a:bodyPr>
          <a:lstStyle/>
          <a:p>
            <a:pPr marL="0" indent="0">
              <a:buNone/>
            </a:pPr>
            <a:r>
              <a:rPr lang="cs-CZ" dirty="0" smtClean="0">
                <a:solidFill>
                  <a:srgbClr val="C00000"/>
                </a:solidFill>
              </a:rPr>
              <a:t>Čich a chuť:</a:t>
            </a:r>
          </a:p>
          <a:p>
            <a:r>
              <a:rPr lang="cs-CZ" dirty="0" smtClean="0"/>
              <a:t>Zkoumání </a:t>
            </a:r>
            <a:r>
              <a:rPr lang="cs-CZ" dirty="0"/>
              <a:t>výrazů tváře na </a:t>
            </a:r>
            <a:r>
              <a:rPr lang="cs-CZ" dirty="0" smtClean="0"/>
              <a:t>                    čichové </a:t>
            </a:r>
            <a:r>
              <a:rPr lang="cs-CZ" dirty="0"/>
              <a:t>podněty</a:t>
            </a:r>
          </a:p>
          <a:p>
            <a:r>
              <a:rPr lang="cs-CZ" dirty="0" smtClean="0"/>
              <a:t>Chovají </a:t>
            </a:r>
            <a:r>
              <a:rPr lang="cs-CZ" dirty="0"/>
              <a:t>se výběrovým </a:t>
            </a:r>
            <a:r>
              <a:rPr lang="cs-CZ" dirty="0" smtClean="0"/>
              <a:t>                          způsobem</a:t>
            </a:r>
            <a:r>
              <a:rPr lang="cs-CZ" dirty="0"/>
              <a:t>, výrazem obličeje </a:t>
            </a:r>
            <a:r>
              <a:rPr lang="cs-CZ" dirty="0" smtClean="0"/>
              <a:t>             preferují </a:t>
            </a:r>
            <a:r>
              <a:rPr lang="cs-CZ" dirty="0"/>
              <a:t>určité vůně před jinými </a:t>
            </a:r>
          </a:p>
          <a:p>
            <a:r>
              <a:rPr lang="cs-CZ" dirty="0"/>
              <a:t>Tyto schopnosti se vyvíjejí až po druhém dni </a:t>
            </a:r>
            <a:r>
              <a:rPr lang="cs-CZ" dirty="0" smtClean="0"/>
              <a:t>života -předpokládají </a:t>
            </a:r>
            <a:r>
              <a:rPr lang="cs-CZ" dirty="0"/>
              <a:t>určitou míru </a:t>
            </a:r>
            <a:r>
              <a:rPr lang="cs-CZ" dirty="0" smtClean="0"/>
              <a:t>učení</a:t>
            </a:r>
          </a:p>
          <a:p>
            <a:endParaRPr lang="cs-CZ" dirty="0"/>
          </a:p>
          <a:p>
            <a:r>
              <a:rPr lang="cs-CZ" dirty="0" smtClean="0"/>
              <a:t>Chuť </a:t>
            </a:r>
            <a:r>
              <a:rPr lang="cs-CZ" dirty="0"/>
              <a:t>– preference sladkého</a:t>
            </a:r>
          </a:p>
          <a:p>
            <a:endParaRPr lang="cs-CZ" dirty="0"/>
          </a:p>
        </p:txBody>
      </p:sp>
      <p:pic>
        <p:nvPicPr>
          <p:cNvPr id="21506" name="Picture 2"/>
          <p:cNvPicPr>
            <a:picLocks noChangeAspect="1" noChangeArrowheads="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965152" y="1412776"/>
            <a:ext cx="3962400" cy="24447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596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506"/>
                                        </p:tgtEl>
                                        <p:attrNameLst>
                                          <p:attrName>style.visibility</p:attrName>
                                        </p:attrNameLst>
                                      </p:cBhvr>
                                      <p:to>
                                        <p:strVal val="visible"/>
                                      </p:to>
                                    </p:set>
                                    <p:animEffect transition="in" filter="fade">
                                      <p:cBhvr>
                                        <p:cTn id="32"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sz="quarter" idx="1"/>
          </p:nvPr>
        </p:nvSpPr>
        <p:spPr>
          <a:xfrm>
            <a:off x="301752" y="1772816"/>
            <a:ext cx="8503920" cy="4326232"/>
          </a:xfrm>
        </p:spPr>
        <p:txBody>
          <a:bodyPr/>
          <a:lstStyle/>
          <a:p>
            <a:r>
              <a:rPr lang="cs-CZ" dirty="0" smtClean="0">
                <a:solidFill>
                  <a:srgbClr val="C00000"/>
                </a:solidFill>
              </a:rPr>
              <a:t>Rovnováha a pohyb</a:t>
            </a:r>
          </a:p>
          <a:p>
            <a:endParaRPr lang="cs-CZ" dirty="0"/>
          </a:p>
          <a:p>
            <a:r>
              <a:rPr lang="cs-CZ" dirty="0" smtClean="0">
                <a:solidFill>
                  <a:srgbClr val="C00000"/>
                </a:solidFill>
              </a:rPr>
              <a:t>Vnímání hloubky</a:t>
            </a:r>
          </a:p>
          <a:p>
            <a:endParaRPr lang="cs-CZ" dirty="0"/>
          </a:p>
          <a:p>
            <a:r>
              <a:rPr lang="cs-CZ" dirty="0" smtClean="0"/>
              <a:t>Vyvíjí se v závislosti                                                       na </a:t>
            </a:r>
            <a:r>
              <a:rPr lang="cs-CZ" dirty="0" err="1" smtClean="0"/>
              <a:t>na</a:t>
            </a:r>
            <a:r>
              <a:rPr lang="cs-CZ" dirty="0" smtClean="0"/>
              <a:t> nacvičené pozici</a:t>
            </a:r>
            <a:endParaRPr lang="cs-CZ" dirty="0"/>
          </a:p>
        </p:txBody>
      </p:sp>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51175"/>
            <a:ext cx="8534400"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2" name="Picture 4"/>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995936" y="1614592"/>
            <a:ext cx="4888984" cy="470006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7673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532"/>
                                        </p:tgtEl>
                                        <p:attrNameLst>
                                          <p:attrName>style.visibility</p:attrName>
                                        </p:attrNameLst>
                                      </p:cBhvr>
                                      <p:to>
                                        <p:strVal val="visible"/>
                                      </p:to>
                                    </p:set>
                                    <p:animEffect transition="in" filter="fade">
                                      <p:cBhvr>
                                        <p:cTn id="22" dur="5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NOVOROZENECKÉ REFLEXY</a:t>
            </a:r>
            <a:endParaRPr lang="cs-CZ" dirty="0"/>
          </a:p>
        </p:txBody>
      </p:sp>
      <p:sp>
        <p:nvSpPr>
          <p:cNvPr id="3" name="Zástupný symbol pro obsah 2"/>
          <p:cNvSpPr>
            <a:spLocks noGrp="1"/>
          </p:cNvSpPr>
          <p:nvPr>
            <p:ph sz="quarter" idx="1"/>
          </p:nvPr>
        </p:nvSpPr>
        <p:spPr>
          <a:xfrm>
            <a:off x="251520" y="1772816"/>
            <a:ext cx="8503920" cy="4572000"/>
          </a:xfrm>
        </p:spPr>
        <p:txBody>
          <a:bodyPr/>
          <a:lstStyle/>
          <a:p>
            <a:r>
              <a:rPr lang="cs-CZ" dirty="0"/>
              <a:t>1. Reflexy, které slouží k přežití</a:t>
            </a:r>
          </a:p>
          <a:p>
            <a:r>
              <a:rPr lang="cs-CZ" dirty="0"/>
              <a:t>2. Reflexy</a:t>
            </a:r>
            <a:r>
              <a:rPr lang="cs-CZ" dirty="0" smtClean="0"/>
              <a:t>, kt</a:t>
            </a:r>
            <a:r>
              <a:rPr lang="cs-CZ" dirty="0"/>
              <a:t>. jsou pozůstatkem z dřívějších fylogen. fází</a:t>
            </a:r>
          </a:p>
          <a:p>
            <a:endParaRPr lang="cs-CZ" sz="1000" dirty="0"/>
          </a:p>
          <a:p>
            <a:pPr marL="0" indent="0">
              <a:buNone/>
            </a:pPr>
            <a:r>
              <a:rPr lang="cs-CZ" dirty="0">
                <a:solidFill>
                  <a:srgbClr val="C00000"/>
                </a:solidFill>
              </a:rPr>
              <a:t>Příklady reflexů:</a:t>
            </a:r>
          </a:p>
          <a:p>
            <a:r>
              <a:rPr lang="cs-CZ" dirty="0"/>
              <a:t>Sací</a:t>
            </a:r>
          </a:p>
          <a:p>
            <a:r>
              <a:rPr lang="cs-CZ" dirty="0"/>
              <a:t>Úchopový</a:t>
            </a:r>
          </a:p>
          <a:p>
            <a:r>
              <a:rPr lang="cs-CZ" dirty="0"/>
              <a:t>Moorův (objímací)</a:t>
            </a:r>
          </a:p>
          <a:p>
            <a:r>
              <a:rPr lang="cs-CZ" dirty="0"/>
              <a:t>Babinského (kožní plantární reflex)</a:t>
            </a:r>
          </a:p>
          <a:p>
            <a:r>
              <a:rPr lang="cs-CZ" dirty="0"/>
              <a:t>Auropupilární (zornicový, Kutvirtův)</a:t>
            </a:r>
          </a:p>
          <a:p>
            <a:endParaRPr lang="cs-CZ" dirty="0"/>
          </a:p>
        </p:txBody>
      </p:sp>
    </p:spTree>
    <p:extLst>
      <p:ext uri="{BB962C8B-B14F-4D97-AF65-F5344CB8AC3E}">
        <p14:creationId xmlns:p14="http://schemas.microsoft.com/office/powerpoint/2010/main" val="218090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UKÁZKY NOVOROZENECKÝCH REFLEXŮ:</a:t>
            </a:r>
            <a:endParaRPr lang="cs-CZ" dirty="0"/>
          </a:p>
        </p:txBody>
      </p:sp>
      <p:pic>
        <p:nvPicPr>
          <p:cNvPr id="2050" name="Picture 2"/>
          <p:cNvPicPr>
            <a:picLocks noGrp="1" noChangeAspect="1" noChangeArrowheads="1"/>
          </p:cNvPicPr>
          <p:nvPr>
            <p:ph sz="quarter" idx="1"/>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49584" y="1599867"/>
            <a:ext cx="2952328" cy="475865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9512" y="1594163"/>
            <a:ext cx="2880320" cy="476216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12160" y="1594163"/>
            <a:ext cx="2921695" cy="476216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634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5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ADAPTAČNÍ REFLEXY</a:t>
            </a:r>
            <a:endParaRPr lang="cs-CZ" dirty="0"/>
          </a:p>
        </p:txBody>
      </p:sp>
      <p:sp>
        <p:nvSpPr>
          <p:cNvPr id="3" name="Zástupný symbol pro obsah 2"/>
          <p:cNvSpPr>
            <a:spLocks noGrp="1"/>
          </p:cNvSpPr>
          <p:nvPr>
            <p:ph sz="quarter" idx="1"/>
          </p:nvPr>
        </p:nvSpPr>
        <p:spPr>
          <a:xfrm>
            <a:off x="301752" y="2204864"/>
            <a:ext cx="8503920" cy="3894184"/>
          </a:xfrm>
        </p:spPr>
        <p:txBody>
          <a:bodyPr/>
          <a:lstStyle/>
          <a:p>
            <a:r>
              <a:rPr lang="cs-CZ" dirty="0">
                <a:solidFill>
                  <a:srgbClr val="C00000"/>
                </a:solidFill>
              </a:rPr>
              <a:t>Potravové reflexy</a:t>
            </a:r>
            <a:r>
              <a:rPr lang="cs-CZ" dirty="0"/>
              <a:t>: </a:t>
            </a:r>
            <a:r>
              <a:rPr lang="cs-CZ" dirty="0" smtClean="0"/>
              <a:t>uchopovací</a:t>
            </a:r>
            <a:r>
              <a:rPr lang="cs-CZ" dirty="0"/>
              <a:t>, sací, polykací</a:t>
            </a:r>
            <a:r>
              <a:rPr lang="cs-CZ" dirty="0" smtClean="0"/>
              <a:t>…</a:t>
            </a:r>
          </a:p>
          <a:p>
            <a:endParaRPr lang="cs-CZ" dirty="0"/>
          </a:p>
          <a:p>
            <a:r>
              <a:rPr lang="cs-CZ" dirty="0" smtClean="0">
                <a:solidFill>
                  <a:srgbClr val="C00000"/>
                </a:solidFill>
              </a:rPr>
              <a:t>Orgánové </a:t>
            </a:r>
            <a:r>
              <a:rPr lang="cs-CZ" dirty="0">
                <a:solidFill>
                  <a:srgbClr val="C00000"/>
                </a:solidFill>
              </a:rPr>
              <a:t>reflexy</a:t>
            </a:r>
            <a:r>
              <a:rPr lang="cs-CZ" dirty="0"/>
              <a:t>: </a:t>
            </a:r>
            <a:r>
              <a:rPr lang="cs-CZ" dirty="0" smtClean="0"/>
              <a:t>např</a:t>
            </a:r>
            <a:r>
              <a:rPr lang="cs-CZ" dirty="0"/>
              <a:t>. reflex vypouštění </a:t>
            </a:r>
            <a:r>
              <a:rPr lang="cs-CZ" dirty="0" smtClean="0"/>
              <a:t>moči</a:t>
            </a:r>
          </a:p>
          <a:p>
            <a:endParaRPr lang="cs-CZ" dirty="0"/>
          </a:p>
          <a:p>
            <a:r>
              <a:rPr lang="cs-CZ" dirty="0" smtClean="0">
                <a:solidFill>
                  <a:srgbClr val="C00000"/>
                </a:solidFill>
              </a:rPr>
              <a:t>Obranné </a:t>
            </a:r>
            <a:r>
              <a:rPr lang="cs-CZ" dirty="0">
                <a:solidFill>
                  <a:srgbClr val="C00000"/>
                </a:solidFill>
              </a:rPr>
              <a:t>reflexy</a:t>
            </a:r>
            <a:r>
              <a:rPr lang="cs-CZ" dirty="0"/>
              <a:t>: reakce na podněty, jež jsou organismu nepříjemné</a:t>
            </a:r>
          </a:p>
          <a:p>
            <a:endParaRPr lang="cs-CZ" dirty="0"/>
          </a:p>
        </p:txBody>
      </p:sp>
    </p:spTree>
    <p:extLst>
      <p:ext uri="{BB962C8B-B14F-4D97-AF65-F5344CB8AC3E}">
        <p14:creationId xmlns:p14="http://schemas.microsoft.com/office/powerpoint/2010/main" val="257405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LIDSKÉ JEDNODUCHÉ REFLEXY</a:t>
            </a:r>
            <a:endParaRPr lang="cs-CZ" dirty="0"/>
          </a:p>
        </p:txBody>
      </p:sp>
      <p:pic>
        <p:nvPicPr>
          <p:cNvPr id="1026"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79512" y="1412776"/>
            <a:ext cx="8784976"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917513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Administrativní">
  <a:themeElements>
    <a:clrScheme name="Aspek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ministrativní">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474</TotalTime>
  <Words>1615</Words>
  <Application>Microsoft Office PowerPoint</Application>
  <PresentationFormat>Předvádění na obrazovce (4:3)</PresentationFormat>
  <Paragraphs>266</Paragraphs>
  <Slides>56</Slides>
  <Notes>0</Notes>
  <HiddenSlides>0</HiddenSlides>
  <MMClips>0</MMClips>
  <ScaleCrop>false</ScaleCrop>
  <HeadingPairs>
    <vt:vector size="4" baseType="variant">
      <vt:variant>
        <vt:lpstr>Motiv</vt:lpstr>
      </vt:variant>
      <vt:variant>
        <vt:i4>1</vt:i4>
      </vt:variant>
      <vt:variant>
        <vt:lpstr>Nadpisy snímků</vt:lpstr>
      </vt:variant>
      <vt:variant>
        <vt:i4>56</vt:i4>
      </vt:variant>
    </vt:vector>
  </HeadingPairs>
  <TitlesOfParts>
    <vt:vector size="57" baseType="lpstr">
      <vt:lpstr>Administrativní</vt:lpstr>
      <vt:lpstr>NOVOROZENECKÉ A KOJENECKÉ OBDOBÍ</vt:lpstr>
      <vt:lpstr>POROD</vt:lpstr>
      <vt:lpstr>Prezentace aplikace PowerPoint</vt:lpstr>
      <vt:lpstr>ZMĚNY PO PORODU</vt:lpstr>
      <vt:lpstr>NOVOROZENECKÉ OBDOBÍ</vt:lpstr>
      <vt:lpstr>NOVOROZENECKÉ REFLEXY</vt:lpstr>
      <vt:lpstr>UKÁZKY NOVOROZENECKÝCH REFLEXŮ:</vt:lpstr>
      <vt:lpstr>ADAPTAČNÍ REFLEXY</vt:lpstr>
      <vt:lpstr>LIDSKÉ JEDNODUCHÉ REFLEXY</vt:lpstr>
      <vt:lpstr>Prezentace aplikace PowerPoint</vt:lpstr>
      <vt:lpstr>Prezentace aplikace PowerPoint</vt:lpstr>
      <vt:lpstr>FCE REFLEXŮ</vt:lpstr>
      <vt:lpstr>VÝVOJ MOTORIKY</vt:lpstr>
      <vt:lpstr>VÝVOJ HRUBÉ MOTORIKY – 3.měs.</vt:lpstr>
      <vt:lpstr>MOTORIKA X SENZORIKA</vt:lpstr>
      <vt:lpstr>SMYSLY</vt:lpstr>
      <vt:lpstr>Prezentace aplikace PowerPoint</vt:lpstr>
      <vt:lpstr>Prezentace aplikace PowerPoint</vt:lpstr>
      <vt:lpstr>Prezentace aplikace PowerPoint</vt:lpstr>
      <vt:lpstr>POHYBY</vt:lpstr>
      <vt:lpstr>SCHOPNOST UČIT SE A ZPRACOVÁVAT INF.</vt:lpstr>
      <vt:lpstr>PROSOCIÁLNÍ CHOVÁNÍ NOVOROZENCE</vt:lpstr>
      <vt:lpstr>OTÁZKY K NASTUDOVÁNÍ:</vt:lpstr>
      <vt:lpstr>Prezentace aplikace PowerPoint</vt:lpstr>
      <vt:lpstr>ZÁKLADNÍ BEHAVIORÁLNÍ STAVY U NOVOROZENCE</vt:lpstr>
      <vt:lpstr>Prezentace aplikace PowerPoint</vt:lpstr>
      <vt:lpstr>Prezentace aplikace PowerPoint</vt:lpstr>
      <vt:lpstr>spánek</vt:lpstr>
      <vt:lpstr>Nedonošený novorozenec</vt:lpstr>
      <vt:lpstr>Prezentace aplikace PowerPoint</vt:lpstr>
      <vt:lpstr>Prezentace aplikace PowerPoint</vt:lpstr>
      <vt:lpstr>Přenošené dítě</vt:lpstr>
      <vt:lpstr>KOJENECKÉ OBDOBÍ</vt:lpstr>
      <vt:lpstr>VÝVOJ HRUBÉ MOTORIKY – 2.MĚS.</vt:lpstr>
      <vt:lpstr>VÝVOJ HRUBÉ MOTORIKY – 3.MĚS.</vt:lpstr>
      <vt:lpstr>Prezentace aplikace PowerPoint</vt:lpstr>
      <vt:lpstr>VÝVOJ HRUBÉ MOTORIKY – 4.MĚS.</vt:lpstr>
      <vt:lpstr>VÝVOJ HRUBÉ MOTORIKY- 5.MĚS. </vt:lpstr>
      <vt:lpstr>VÝVOJ HRUBÉ MOTORIKY – 6.MĚS.</vt:lpstr>
      <vt:lpstr>Prezentace aplikace PowerPoint</vt:lpstr>
      <vt:lpstr>VÝVOJ HRUBÉ MOTORIKY – 7. MĚS.</vt:lpstr>
      <vt:lpstr>VÝVOJ HRUBÉ MOTORIKY – 8. MĚS.</vt:lpstr>
      <vt:lpstr>VÝVOJ HRUBÉ MOTORIKY – 9.MĚS.</vt:lpstr>
      <vt:lpstr>Prezentace aplikace PowerPoint</vt:lpstr>
      <vt:lpstr>PSYCHOLOGICKÉ ASPEKTY KOJENECKÉHO LEZENÍ</vt:lpstr>
      <vt:lpstr>Prezentace aplikace PowerPoint</vt:lpstr>
      <vt:lpstr>VÝVOJ HRUBÉ MOTORIKY 11.-12.MĚS.</vt:lpstr>
      <vt:lpstr>Prezentace aplikace PowerPoint</vt:lpstr>
      <vt:lpstr>RANÉ SENZORICKÉ SCHOPNOSTI</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NOVOROZENECKÉ OBDOBÍ</dc:title>
  <dc:creator>Iva Burešová</dc:creator>
  <cp:lastModifiedBy>Iva Burešová</cp:lastModifiedBy>
  <cp:revision>19</cp:revision>
  <dcterms:created xsi:type="dcterms:W3CDTF">2013-04-09T12:42:06Z</dcterms:created>
  <dcterms:modified xsi:type="dcterms:W3CDTF">2015-04-01T06:05:08Z</dcterms:modified>
</cp:coreProperties>
</file>