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6" r:id="rId6"/>
    <p:sldId id="259" r:id="rId7"/>
    <p:sldId id="260" r:id="rId8"/>
    <p:sldId id="261" r:id="rId9"/>
    <p:sldId id="262" r:id="rId10"/>
    <p:sldId id="306" r:id="rId11"/>
    <p:sldId id="307" r:id="rId12"/>
    <p:sldId id="269" r:id="rId13"/>
    <p:sldId id="270" r:id="rId14"/>
    <p:sldId id="271" r:id="rId15"/>
    <p:sldId id="308" r:id="rId16"/>
    <p:sldId id="310" r:id="rId17"/>
    <p:sldId id="311" r:id="rId18"/>
    <p:sldId id="272" r:id="rId19"/>
    <p:sldId id="312" r:id="rId20"/>
    <p:sldId id="309" r:id="rId21"/>
    <p:sldId id="316" r:id="rId22"/>
    <p:sldId id="273" r:id="rId23"/>
    <p:sldId id="313" r:id="rId24"/>
    <p:sldId id="314" r:id="rId25"/>
    <p:sldId id="315" r:id="rId26"/>
    <p:sldId id="317" r:id="rId27"/>
    <p:sldId id="318" r:id="rId28"/>
    <p:sldId id="320" r:id="rId29"/>
    <p:sldId id="321" r:id="rId30"/>
    <p:sldId id="326" r:id="rId31"/>
    <p:sldId id="319" r:id="rId32"/>
    <p:sldId id="339" r:id="rId33"/>
    <p:sldId id="322" r:id="rId34"/>
    <p:sldId id="338" r:id="rId35"/>
    <p:sldId id="323" r:id="rId36"/>
    <p:sldId id="337" r:id="rId37"/>
    <p:sldId id="331" r:id="rId38"/>
    <p:sldId id="332" r:id="rId39"/>
    <p:sldId id="330" r:id="rId40"/>
    <p:sldId id="333" r:id="rId41"/>
    <p:sldId id="328" r:id="rId42"/>
    <p:sldId id="327" r:id="rId43"/>
    <p:sldId id="336" r:id="rId44"/>
    <p:sldId id="334" r:id="rId45"/>
    <p:sldId id="335" r:id="rId46"/>
    <p:sldId id="329" r:id="rId47"/>
    <p:sldId id="340" r:id="rId48"/>
    <p:sldId id="274" r:id="rId49"/>
    <p:sldId id="276" r:id="rId50"/>
    <p:sldId id="279" r:id="rId51"/>
    <p:sldId id="325" r:id="rId52"/>
    <p:sldId id="280" r:id="rId53"/>
    <p:sldId id="263" r:id="rId54"/>
    <p:sldId id="324" r:id="rId55"/>
    <p:sldId id="288" r:id="rId56"/>
    <p:sldId id="341" r:id="rId57"/>
    <p:sldId id="342" r:id="rId58"/>
    <p:sldId id="343" r:id="rId59"/>
    <p:sldId id="289" r:id="rId60"/>
    <p:sldId id="290" r:id="rId61"/>
    <p:sldId id="344" r:id="rId62"/>
    <p:sldId id="291" r:id="rId63"/>
    <p:sldId id="293" r:id="rId64"/>
    <p:sldId id="294" r:id="rId65"/>
    <p:sldId id="295" r:id="rId66"/>
    <p:sldId id="296" r:id="rId67"/>
    <p:sldId id="297" r:id="rId68"/>
    <p:sldId id="345" r:id="rId69"/>
    <p:sldId id="346" r:id="rId70"/>
    <p:sldId id="298" r:id="rId71"/>
    <p:sldId id="299" r:id="rId72"/>
    <p:sldId id="300" r:id="rId73"/>
    <p:sldId id="264" r:id="rId74"/>
    <p:sldId id="265" r:id="rId75"/>
    <p:sldId id="282" r:id="rId76"/>
    <p:sldId id="283" r:id="rId77"/>
    <p:sldId id="284" r:id="rId78"/>
    <p:sldId id="285" r:id="rId79"/>
    <p:sldId id="286" r:id="rId80"/>
    <p:sldId id="287" r:id="rId81"/>
    <p:sldId id="301" r:id="rId82"/>
    <p:sldId id="303" r:id="rId8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221B00D5-3738-4970-B056-BD40E4172CD3}" type="datetimeFigureOut">
              <a:rPr lang="cs-CZ" smtClean="0"/>
              <a:t>15.4.2015</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58C993-34DD-4CAF-83E3-5C8A0463FD1D}"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21B00D5-3738-4970-B056-BD40E4172CD3}" type="datetimeFigureOut">
              <a:rPr lang="cs-CZ" smtClean="0"/>
              <a:t>15.4.2015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758C993-34DD-4CAF-83E3-5C8A0463FD1D}"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F758C993-34DD-4CAF-83E3-5C8A0463FD1D}"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21B00D5-3738-4970-B056-BD40E4172CD3}" type="datetimeFigureOut">
              <a:rPr lang="cs-CZ" smtClean="0"/>
              <a:t>15.4.2015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221B00D5-3738-4970-B056-BD40E4172CD3}" type="datetimeFigureOut">
              <a:rPr lang="cs-CZ" smtClean="0"/>
              <a:t>15.4.2015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F758C993-34DD-4CAF-83E3-5C8A0463FD1D}"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221B00D5-3738-4970-B056-BD40E4172CD3}" type="datetimeFigureOut">
              <a:rPr lang="cs-CZ" smtClean="0"/>
              <a:t>15.4.2015</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58C993-34DD-4CAF-83E3-5C8A0463FD1D}"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221B00D5-3738-4970-B056-BD40E4172CD3}" type="datetimeFigureOut">
              <a:rPr lang="cs-CZ" smtClean="0"/>
              <a:t>15.4.2015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758C993-34DD-4CAF-83E3-5C8A0463FD1D}"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221B00D5-3738-4970-B056-BD40E4172CD3}" type="datetimeFigureOut">
              <a:rPr lang="cs-CZ" smtClean="0"/>
              <a:t>15.4.2015</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F758C993-34DD-4CAF-83E3-5C8A0463FD1D}"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221B00D5-3738-4970-B056-BD40E4172CD3}" type="datetimeFigureOut">
              <a:rPr lang="cs-CZ" smtClean="0"/>
              <a:t>15.4.2015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F758C993-34DD-4CAF-83E3-5C8A0463FD1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221B00D5-3738-4970-B056-BD40E4172CD3}" type="datetimeFigureOut">
              <a:rPr lang="cs-CZ" smtClean="0"/>
              <a:t>15.4.2015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58C993-34DD-4CAF-83E3-5C8A0463FD1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58C993-34DD-4CAF-83E3-5C8A0463FD1D}"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221B00D5-3738-4970-B056-BD40E4172CD3}" type="datetimeFigureOut">
              <a:rPr lang="cs-CZ" smtClean="0"/>
              <a:t>15.4.2015</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F758C993-34DD-4CAF-83E3-5C8A0463FD1D}"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221B00D5-3738-4970-B056-BD40E4172CD3}" type="datetimeFigureOut">
              <a:rPr lang="cs-CZ" smtClean="0"/>
              <a:t>15.4.2015</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1B00D5-3738-4970-B056-BD40E4172CD3}" type="datetimeFigureOut">
              <a:rPr lang="cs-CZ" smtClean="0"/>
              <a:t>15.4.2015</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58C993-34DD-4CAF-83E3-5C8A0463FD1D}"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03648" y="5877272"/>
            <a:ext cx="6400800" cy="360040"/>
          </a:xfrm>
        </p:spPr>
        <p:txBody>
          <a:bodyPr/>
          <a:lstStyle/>
          <a:p>
            <a:r>
              <a:rPr lang="cs-CZ" dirty="0" smtClean="0"/>
              <a:t>IVA BUREŠOVÁ, PSÚ FFMU</a:t>
            </a:r>
            <a:endParaRPr lang="cs-CZ" dirty="0"/>
          </a:p>
        </p:txBody>
      </p:sp>
      <p:sp>
        <p:nvSpPr>
          <p:cNvPr id="2" name="Nadpis 1"/>
          <p:cNvSpPr>
            <a:spLocks noGrp="1"/>
          </p:cNvSpPr>
          <p:nvPr>
            <p:ph type="ctrTitle"/>
          </p:nvPr>
        </p:nvSpPr>
        <p:spPr/>
        <p:txBody>
          <a:bodyPr/>
          <a:lstStyle/>
          <a:p>
            <a:r>
              <a:rPr lang="cs-CZ" dirty="0" smtClean="0"/>
              <a:t>BATOLECÍ A PŘEDŠKOLNÍ</a:t>
            </a:r>
            <a:br>
              <a:rPr lang="cs-CZ" dirty="0" smtClean="0"/>
            </a:br>
            <a:r>
              <a:rPr lang="cs-CZ" dirty="0" smtClean="0"/>
              <a:t>OBDOBÍ</a:t>
            </a:r>
            <a:endParaRPr lang="cs-CZ" dirty="0"/>
          </a:p>
        </p:txBody>
      </p:sp>
    </p:spTree>
    <p:extLst>
      <p:ext uri="{BB962C8B-B14F-4D97-AF65-F5344CB8AC3E}">
        <p14:creationId xmlns:p14="http://schemas.microsoft.com/office/powerpoint/2010/main" val="27551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204864"/>
            <a:ext cx="8503920" cy="3894184"/>
          </a:xfrm>
        </p:spPr>
        <p:txBody>
          <a:bodyPr>
            <a:normAutofit/>
          </a:bodyPr>
          <a:lstStyle/>
          <a:p>
            <a:r>
              <a:rPr lang="cs-CZ" dirty="0"/>
              <a:t>Vývoji </a:t>
            </a:r>
            <a:r>
              <a:rPr lang="cs-CZ" dirty="0" smtClean="0"/>
              <a:t>řeči se </a:t>
            </a:r>
            <a:r>
              <a:rPr lang="cs-CZ" dirty="0"/>
              <a:t>podrobuje i stavba vět. </a:t>
            </a:r>
            <a:endParaRPr lang="cs-CZ" dirty="0" smtClean="0"/>
          </a:p>
          <a:p>
            <a:endParaRPr lang="cs-CZ" dirty="0"/>
          </a:p>
          <a:p>
            <a:r>
              <a:rPr lang="cs-CZ" dirty="0" smtClean="0"/>
              <a:t>První </a:t>
            </a:r>
            <a:r>
              <a:rPr lang="cs-CZ" dirty="0"/>
              <a:t>věty jsou tzv. jednoslovné a děti je používají kolem </a:t>
            </a:r>
            <a:r>
              <a:rPr lang="cs-CZ" dirty="0" smtClean="0"/>
              <a:t>12.měs. </a:t>
            </a:r>
          </a:p>
          <a:p>
            <a:endParaRPr lang="cs-CZ" dirty="0"/>
          </a:p>
          <a:p>
            <a:r>
              <a:rPr lang="cs-CZ" dirty="0" smtClean="0"/>
              <a:t>Kolem 18.měs. již </a:t>
            </a:r>
            <a:r>
              <a:rPr lang="cs-CZ" dirty="0" smtClean="0"/>
              <a:t>dítě obvykle složí </a:t>
            </a:r>
            <a:r>
              <a:rPr lang="cs-CZ" dirty="0"/>
              <a:t>jednoduchou větu, která je ale typická telegrafickou formou. </a:t>
            </a:r>
            <a:endParaRPr lang="cs-CZ" dirty="0" smtClean="0"/>
          </a:p>
          <a:p>
            <a:endParaRPr lang="cs-CZ" dirty="0"/>
          </a:p>
          <a:p>
            <a:endParaRPr lang="cs-CZ" dirty="0"/>
          </a:p>
        </p:txBody>
      </p:sp>
    </p:spTree>
    <p:extLst>
      <p:ext uri="{BB962C8B-B14F-4D97-AF65-F5344CB8AC3E}">
        <p14:creationId xmlns:p14="http://schemas.microsoft.com/office/powerpoint/2010/main" val="77389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464496"/>
          </a:xfrm>
        </p:spPr>
        <p:txBody>
          <a:bodyPr>
            <a:normAutofit fontScale="92500" lnSpcReduction="10000"/>
          </a:bodyPr>
          <a:lstStyle/>
          <a:p>
            <a:r>
              <a:rPr lang="cs-CZ" dirty="0"/>
              <a:t>Věty v tomto období vyjadřují především </a:t>
            </a:r>
            <a:r>
              <a:rPr lang="cs-CZ" dirty="0">
                <a:solidFill>
                  <a:srgbClr val="C00000"/>
                </a:solidFill>
              </a:rPr>
              <a:t>atribuci</a:t>
            </a:r>
            <a:r>
              <a:rPr lang="cs-CZ" dirty="0"/>
              <a:t> - například </a:t>
            </a:r>
            <a:r>
              <a:rPr lang="cs-CZ" dirty="0">
                <a:solidFill>
                  <a:srgbClr val="C00000"/>
                </a:solidFill>
              </a:rPr>
              <a:t>Velký pes</a:t>
            </a:r>
            <a:r>
              <a:rPr lang="cs-CZ" dirty="0"/>
              <a:t>. </a:t>
            </a:r>
            <a:r>
              <a:rPr lang="cs-CZ" dirty="0" smtClean="0"/>
              <a:t>Atribuční </a:t>
            </a:r>
            <a:r>
              <a:rPr lang="cs-CZ" dirty="0"/>
              <a:t>věta obsahuje podstatné jméno a přídavné jméno. </a:t>
            </a:r>
            <a:endParaRPr lang="cs-CZ" dirty="0" smtClean="0"/>
          </a:p>
          <a:p>
            <a:endParaRPr lang="cs-CZ" dirty="0"/>
          </a:p>
          <a:p>
            <a:r>
              <a:rPr lang="cs-CZ" dirty="0" smtClean="0"/>
              <a:t>Dále </a:t>
            </a:r>
            <a:r>
              <a:rPr lang="cs-CZ" dirty="0"/>
              <a:t>rozlišujeme </a:t>
            </a:r>
            <a:r>
              <a:rPr lang="cs-CZ" dirty="0" smtClean="0"/>
              <a:t>věty:</a:t>
            </a:r>
          </a:p>
          <a:p>
            <a:r>
              <a:rPr lang="cs-CZ" dirty="0" smtClean="0">
                <a:solidFill>
                  <a:srgbClr val="C00000"/>
                </a:solidFill>
              </a:rPr>
              <a:t>činnostní</a:t>
            </a:r>
            <a:r>
              <a:rPr lang="cs-CZ" dirty="0" smtClean="0"/>
              <a:t> – např. </a:t>
            </a:r>
            <a:r>
              <a:rPr lang="cs-CZ" dirty="0">
                <a:solidFill>
                  <a:srgbClr val="C00000"/>
                </a:solidFill>
              </a:rPr>
              <a:t>Pája papá</a:t>
            </a:r>
            <a:r>
              <a:rPr lang="cs-CZ" dirty="0"/>
              <a:t>, Mimi hajá a </a:t>
            </a:r>
            <a:endParaRPr lang="cs-CZ" dirty="0" smtClean="0"/>
          </a:p>
          <a:p>
            <a:r>
              <a:rPr lang="cs-CZ" dirty="0" smtClean="0">
                <a:solidFill>
                  <a:srgbClr val="C00000"/>
                </a:solidFill>
              </a:rPr>
              <a:t>majetnické</a:t>
            </a:r>
            <a:r>
              <a:rPr lang="cs-CZ" dirty="0" smtClean="0"/>
              <a:t> – např. </a:t>
            </a:r>
            <a:r>
              <a:rPr lang="cs-CZ" dirty="0">
                <a:solidFill>
                  <a:srgbClr val="C00000"/>
                </a:solidFill>
              </a:rPr>
              <a:t>Péťovo auto</a:t>
            </a:r>
            <a:r>
              <a:rPr lang="cs-CZ" dirty="0"/>
              <a:t>, boty </a:t>
            </a:r>
            <a:r>
              <a:rPr lang="cs-CZ" dirty="0" smtClean="0"/>
              <a:t>mámy... </a:t>
            </a:r>
          </a:p>
          <a:p>
            <a:endParaRPr lang="cs-CZ" dirty="0"/>
          </a:p>
          <a:p>
            <a:r>
              <a:rPr lang="cs-CZ" dirty="0" smtClean="0"/>
              <a:t>Ve </a:t>
            </a:r>
            <a:r>
              <a:rPr lang="cs-CZ" dirty="0"/>
              <a:t>větách jsou časté agramatismy. Naprosto přesně funguje transfer, který nebere v potaz gramatické výjimky. U dětí tedy běžně slyšíme </a:t>
            </a:r>
            <a:r>
              <a:rPr lang="cs-CZ" dirty="0">
                <a:solidFill>
                  <a:srgbClr val="C00000"/>
                </a:solidFill>
              </a:rPr>
              <a:t>dobrý, dobřejší </a:t>
            </a:r>
            <a:r>
              <a:rPr lang="cs-CZ" dirty="0"/>
              <a:t>nebo spát a od toho rozkaz </a:t>
            </a:r>
            <a:r>
              <a:rPr lang="cs-CZ" dirty="0" smtClean="0"/>
              <a:t>spěj</a:t>
            </a:r>
            <a:r>
              <a:rPr lang="cs-CZ" dirty="0"/>
              <a:t>. </a:t>
            </a:r>
          </a:p>
          <a:p>
            <a:endParaRPr lang="cs-CZ" dirty="0"/>
          </a:p>
        </p:txBody>
      </p:sp>
    </p:spTree>
    <p:extLst>
      <p:ext uri="{BB962C8B-B14F-4D97-AF65-F5344CB8AC3E}">
        <p14:creationId xmlns:p14="http://schemas.microsoft.com/office/powerpoint/2010/main" val="16050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628800"/>
            <a:ext cx="8503920" cy="4470248"/>
          </a:xfrm>
        </p:spPr>
        <p:txBody>
          <a:bodyPr>
            <a:normAutofit/>
          </a:bodyPr>
          <a:lstStyle/>
          <a:p>
            <a:r>
              <a:rPr lang="cs-CZ" dirty="0" smtClean="0"/>
              <a:t>Na </a:t>
            </a:r>
            <a:r>
              <a:rPr lang="cs-CZ" dirty="0"/>
              <a:t>vývoji řeči se významně podílí prostředí. Řeč, kterou se dítě naučí používat mu umožňuje emancipaci a oproštění se od pasivní role, kterou doposud přijímalo. </a:t>
            </a:r>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17" y="3068960"/>
            <a:ext cx="5671318" cy="31875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C00000"/>
                </a:solidFill>
              </a:rPr>
              <a:t>OTÁZKY K NASTUDOVÁNÍ</a:t>
            </a:r>
            <a:endParaRPr lang="cs-CZ" dirty="0">
              <a:solidFill>
                <a:srgbClr val="C00000"/>
              </a:solidFill>
            </a:endParaRPr>
          </a:p>
        </p:txBody>
      </p:sp>
      <p:sp>
        <p:nvSpPr>
          <p:cNvPr id="3" name="Zástupný symbol pro obsah 2"/>
          <p:cNvSpPr>
            <a:spLocks noGrp="1"/>
          </p:cNvSpPr>
          <p:nvPr>
            <p:ph sz="quarter" idx="1"/>
          </p:nvPr>
        </p:nvSpPr>
        <p:spPr>
          <a:xfrm>
            <a:off x="301752" y="2636912"/>
            <a:ext cx="8503920" cy="3462136"/>
          </a:xfrm>
        </p:spPr>
        <p:txBody>
          <a:bodyPr/>
          <a:lstStyle/>
          <a:p>
            <a:r>
              <a:rPr lang="cs-CZ" dirty="0"/>
              <a:t>VÝVOJ ŘEČI Z LOGOPEDICKÉHO </a:t>
            </a:r>
            <a:r>
              <a:rPr lang="cs-CZ" dirty="0" smtClean="0"/>
              <a:t>HLEDISKA</a:t>
            </a:r>
          </a:p>
          <a:p>
            <a:endParaRPr lang="cs-CZ" dirty="0"/>
          </a:p>
          <a:p>
            <a:r>
              <a:rPr lang="cs-CZ" dirty="0"/>
              <a:t>JAZYKOVÉ ROVINY V ONTOGENEZI DĚTSKÉ ŘEČI</a:t>
            </a:r>
          </a:p>
        </p:txBody>
      </p:sp>
    </p:spTree>
    <p:extLst>
      <p:ext uri="{BB962C8B-B14F-4D97-AF65-F5344CB8AC3E}">
        <p14:creationId xmlns:p14="http://schemas.microsoft.com/office/powerpoint/2010/main" val="2746213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ROZVOJ OSOBNOSTI</a:t>
            </a:r>
            <a:endParaRPr lang="cs-CZ" dirty="0"/>
          </a:p>
        </p:txBody>
      </p:sp>
      <p:sp>
        <p:nvSpPr>
          <p:cNvPr id="3" name="Zástupný symbol pro obsah 2"/>
          <p:cNvSpPr>
            <a:spLocks noGrp="1"/>
          </p:cNvSpPr>
          <p:nvPr>
            <p:ph sz="quarter" idx="1"/>
          </p:nvPr>
        </p:nvSpPr>
        <p:spPr>
          <a:xfrm>
            <a:off x="301752" y="1844824"/>
            <a:ext cx="8503920" cy="4254224"/>
          </a:xfrm>
        </p:spPr>
        <p:txBody>
          <a:bodyPr>
            <a:normAutofit/>
          </a:bodyPr>
          <a:lstStyle/>
          <a:p>
            <a:r>
              <a:rPr lang="cs-CZ" dirty="0"/>
              <a:t>Zdrojem vývojové dynamiky je rovnováha mezi potřebou emancipace, osamostatnění a potřebou stability a jistoty. </a:t>
            </a:r>
            <a:endParaRPr lang="cs-CZ" dirty="0" smtClean="0"/>
          </a:p>
          <a:p>
            <a:endParaRPr lang="cs-CZ" dirty="0"/>
          </a:p>
          <a:p>
            <a:r>
              <a:rPr lang="cs-CZ" dirty="0" smtClean="0"/>
              <a:t>Erickson </a:t>
            </a:r>
            <a:r>
              <a:rPr lang="cs-CZ" dirty="0"/>
              <a:t>označuje toto období rozporem mezi potřebou emancipace a pocitem studu a pochybností, které mohou vzniknout jako reakce na nezvládnutí samostatnosti. </a:t>
            </a:r>
            <a:endParaRPr lang="cs-CZ" dirty="0" smtClean="0"/>
          </a:p>
          <a:p>
            <a:endParaRPr lang="cs-CZ" dirty="0"/>
          </a:p>
          <a:p>
            <a:r>
              <a:rPr lang="cs-CZ" dirty="0">
                <a:solidFill>
                  <a:srgbClr val="C00000"/>
                </a:solidFill>
              </a:rPr>
              <a:t>Cílem</a:t>
            </a:r>
            <a:r>
              <a:rPr lang="cs-CZ" dirty="0"/>
              <a:t> tohoto období </a:t>
            </a:r>
            <a:r>
              <a:rPr lang="cs-CZ" dirty="0">
                <a:solidFill>
                  <a:srgbClr val="C00000"/>
                </a:solidFill>
              </a:rPr>
              <a:t>je dosáhnutí základní důvěry v sebe a ve své schopnosti</a:t>
            </a:r>
            <a:r>
              <a:rPr lang="cs-CZ" dirty="0"/>
              <a:t>. </a:t>
            </a:r>
          </a:p>
        </p:txBody>
      </p:sp>
    </p:spTree>
    <p:extLst>
      <p:ext uri="{BB962C8B-B14F-4D97-AF65-F5344CB8AC3E}">
        <p14:creationId xmlns:p14="http://schemas.microsoft.com/office/powerpoint/2010/main" val="16443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696744" cy="44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9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060848"/>
            <a:ext cx="8503920" cy="4176464"/>
          </a:xfrm>
        </p:spPr>
        <p:txBody>
          <a:bodyPr>
            <a:normAutofit/>
          </a:bodyPr>
          <a:lstStyle/>
          <a:p>
            <a:r>
              <a:rPr lang="cs-CZ" dirty="0" smtClean="0"/>
              <a:t>Primární </a:t>
            </a:r>
            <a:r>
              <a:rPr lang="cs-CZ" dirty="0"/>
              <a:t>podmínkou je zde odpoutání z předchozí symbiotické vazby na mateřskou osobu. Je třeba rozlišovat</a:t>
            </a:r>
            <a:r>
              <a:rPr lang="cs-CZ" dirty="0" smtClean="0"/>
              <a:t>:</a:t>
            </a:r>
          </a:p>
          <a:p>
            <a:endParaRPr lang="cs-CZ" dirty="0"/>
          </a:p>
          <a:p>
            <a:r>
              <a:rPr lang="cs-CZ" dirty="0" smtClean="0">
                <a:solidFill>
                  <a:schemeClr val="accent2"/>
                </a:solidFill>
              </a:rPr>
              <a:t>aktivní </a:t>
            </a:r>
            <a:r>
              <a:rPr lang="cs-CZ" dirty="0">
                <a:solidFill>
                  <a:schemeClr val="accent2"/>
                </a:solidFill>
              </a:rPr>
              <a:t>separaci </a:t>
            </a:r>
            <a:r>
              <a:rPr lang="cs-CZ" dirty="0"/>
              <a:t>vyvolanou dítětem </a:t>
            </a:r>
            <a:r>
              <a:rPr lang="cs-CZ" dirty="0" smtClean="0"/>
              <a:t>a</a:t>
            </a:r>
          </a:p>
          <a:p>
            <a:endParaRPr lang="cs-CZ" dirty="0"/>
          </a:p>
          <a:p>
            <a:r>
              <a:rPr lang="cs-CZ" dirty="0" smtClean="0">
                <a:solidFill>
                  <a:schemeClr val="accent2"/>
                </a:solidFill>
              </a:rPr>
              <a:t>pasivní </a:t>
            </a:r>
            <a:r>
              <a:rPr lang="cs-CZ" dirty="0">
                <a:solidFill>
                  <a:schemeClr val="accent2"/>
                </a:solidFill>
              </a:rPr>
              <a:t>separaci</a:t>
            </a:r>
            <a:r>
              <a:rPr lang="cs-CZ" dirty="0"/>
              <a:t>, kterou vyvolá někdo jiný, aniž by ji mohlo dítě ovlivnit. </a:t>
            </a:r>
          </a:p>
        </p:txBody>
      </p:sp>
    </p:spTree>
    <p:extLst>
      <p:ext uri="{BB962C8B-B14F-4D97-AF65-F5344CB8AC3E}">
        <p14:creationId xmlns:p14="http://schemas.microsoft.com/office/powerpoint/2010/main" val="11245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628800"/>
            <a:ext cx="8503920" cy="4470248"/>
          </a:xfrm>
        </p:spPr>
        <p:txBody>
          <a:bodyPr>
            <a:normAutofit/>
          </a:bodyPr>
          <a:lstStyle/>
          <a:p>
            <a:r>
              <a:rPr lang="cs-CZ" dirty="0" smtClean="0">
                <a:solidFill>
                  <a:srgbClr val="C00000"/>
                </a:solidFill>
              </a:rPr>
              <a:t>Separační úzkost </a:t>
            </a:r>
            <a:r>
              <a:rPr lang="cs-CZ" sz="1000" dirty="0" smtClean="0">
                <a:solidFill>
                  <a:srgbClr val="C00000"/>
                </a:solidFill>
              </a:rPr>
              <a:t>(8 měs – 3 roky)</a:t>
            </a:r>
            <a:r>
              <a:rPr lang="cs-CZ" sz="1000" dirty="0" smtClean="0"/>
              <a:t>: </a:t>
            </a:r>
          </a:p>
          <a:p>
            <a:endParaRPr lang="cs-CZ" dirty="0"/>
          </a:p>
          <a:p>
            <a:r>
              <a:rPr lang="cs-CZ" dirty="0"/>
              <a:t>1.	</a:t>
            </a:r>
            <a:r>
              <a:rPr lang="cs-CZ" dirty="0">
                <a:solidFill>
                  <a:srgbClr val="C00000"/>
                </a:solidFill>
              </a:rPr>
              <a:t>fáze protestu </a:t>
            </a:r>
            <a:r>
              <a:rPr lang="cs-CZ" dirty="0"/>
              <a:t>- dítě se aktivně snaží zbavit se cizince a přivolat zpět matku </a:t>
            </a:r>
            <a:endParaRPr lang="cs-CZ" dirty="0" smtClean="0"/>
          </a:p>
          <a:p>
            <a:endParaRPr lang="cs-CZ" sz="900" dirty="0"/>
          </a:p>
          <a:p>
            <a:r>
              <a:rPr lang="cs-CZ" dirty="0"/>
              <a:t>2.	</a:t>
            </a:r>
            <a:r>
              <a:rPr lang="cs-CZ" dirty="0" smtClean="0">
                <a:solidFill>
                  <a:srgbClr val="C00000"/>
                </a:solidFill>
              </a:rPr>
              <a:t>fáze zoufalství</a:t>
            </a:r>
            <a:r>
              <a:rPr lang="cs-CZ" dirty="0" smtClean="0"/>
              <a:t> </a:t>
            </a:r>
            <a:r>
              <a:rPr lang="cs-CZ" dirty="0"/>
              <a:t>- dítě ztrácí naději, proto se nesnaží matku přivolat </a:t>
            </a:r>
            <a:endParaRPr lang="cs-CZ" dirty="0" smtClean="0"/>
          </a:p>
          <a:p>
            <a:endParaRPr lang="cs-CZ" sz="800" dirty="0"/>
          </a:p>
          <a:p>
            <a:r>
              <a:rPr lang="cs-CZ" dirty="0"/>
              <a:t>3.	</a:t>
            </a:r>
            <a:r>
              <a:rPr lang="cs-CZ" dirty="0" smtClean="0">
                <a:solidFill>
                  <a:srgbClr val="C00000"/>
                </a:solidFill>
              </a:rPr>
              <a:t>fáze odpoutání</a:t>
            </a:r>
            <a:r>
              <a:rPr lang="cs-CZ" dirty="0" smtClean="0"/>
              <a:t> </a:t>
            </a:r>
            <a:r>
              <a:rPr lang="cs-CZ" dirty="0"/>
              <a:t>- trvá-li separace delší dobu, dítě se snaží uspokojit svoji potřebu navázáním vztahu k jiné osobě.</a:t>
            </a:r>
          </a:p>
          <a:p>
            <a:endParaRPr lang="cs-CZ" dirty="0"/>
          </a:p>
        </p:txBody>
      </p:sp>
    </p:spTree>
    <p:extLst>
      <p:ext uri="{BB962C8B-B14F-4D97-AF65-F5344CB8AC3E}">
        <p14:creationId xmlns:p14="http://schemas.microsoft.com/office/powerpoint/2010/main" val="39818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700808"/>
            <a:ext cx="8503920" cy="4608512"/>
          </a:xfrm>
        </p:spPr>
        <p:txBody>
          <a:bodyPr>
            <a:normAutofit fontScale="92500"/>
          </a:bodyPr>
          <a:lstStyle/>
          <a:p>
            <a:r>
              <a:rPr lang="cs-CZ" dirty="0"/>
              <a:t>Rozvoj osobnosti se opírá o vědomí sebe </a:t>
            </a:r>
            <a:r>
              <a:rPr lang="cs-CZ" dirty="0" smtClean="0"/>
              <a:t>sama, uskutečňované  prostřednictvím:</a:t>
            </a:r>
          </a:p>
          <a:p>
            <a:endParaRPr lang="cs-CZ" sz="900" dirty="0"/>
          </a:p>
          <a:p>
            <a:r>
              <a:rPr lang="cs-CZ" dirty="0" smtClean="0">
                <a:solidFill>
                  <a:srgbClr val="C00000"/>
                </a:solidFill>
              </a:rPr>
              <a:t>separace </a:t>
            </a:r>
            <a:r>
              <a:rPr lang="cs-CZ" dirty="0">
                <a:solidFill>
                  <a:srgbClr val="C00000"/>
                </a:solidFill>
              </a:rPr>
              <a:t>od matky</a:t>
            </a:r>
            <a:r>
              <a:rPr lang="cs-CZ" dirty="0"/>
              <a:t>, která je nezbytným předpokladem pro osamostatňování a rozvoj identity </a:t>
            </a:r>
            <a:endParaRPr lang="cs-CZ" dirty="0" smtClean="0"/>
          </a:p>
          <a:p>
            <a:endParaRPr lang="cs-CZ" sz="900" dirty="0"/>
          </a:p>
          <a:p>
            <a:r>
              <a:rPr lang="cs-CZ" dirty="0" smtClean="0">
                <a:solidFill>
                  <a:srgbClr val="C00000"/>
                </a:solidFill>
              </a:rPr>
              <a:t>sebeprosazením</a:t>
            </a:r>
            <a:r>
              <a:rPr lang="cs-CZ" dirty="0"/>
              <a:t>, v krajním případě negativismem: </a:t>
            </a:r>
            <a:endParaRPr lang="cs-CZ" dirty="0" smtClean="0"/>
          </a:p>
          <a:p>
            <a:endParaRPr lang="cs-CZ" sz="900" dirty="0"/>
          </a:p>
          <a:p>
            <a:pPr marL="514350" indent="-514350">
              <a:buFont typeface="+mj-lt"/>
              <a:buAutoNum type="alphaUcPeriod"/>
            </a:pPr>
            <a:r>
              <a:rPr lang="cs-CZ" dirty="0">
                <a:solidFill>
                  <a:srgbClr val="0070C0"/>
                </a:solidFill>
              </a:rPr>
              <a:t>1.	varianta </a:t>
            </a:r>
            <a:r>
              <a:rPr lang="cs-CZ" dirty="0"/>
              <a:t>"</a:t>
            </a:r>
            <a:r>
              <a:rPr lang="cs-CZ" dirty="0">
                <a:solidFill>
                  <a:srgbClr val="C00000"/>
                </a:solidFill>
              </a:rPr>
              <a:t>já sám</a:t>
            </a:r>
            <a:r>
              <a:rPr lang="cs-CZ" dirty="0"/>
              <a:t>" - pokus o samostatnost, vlastní situace, tato tendence souvisí s vědomím vlastních </a:t>
            </a:r>
            <a:r>
              <a:rPr lang="cs-CZ" dirty="0" smtClean="0"/>
              <a:t>kompetencí, </a:t>
            </a:r>
          </a:p>
          <a:p>
            <a:pPr marL="514350" indent="-514350">
              <a:buFont typeface="+mj-lt"/>
              <a:buAutoNum type="alphaUcPeriod"/>
            </a:pPr>
            <a:endParaRPr lang="cs-CZ" sz="900" dirty="0"/>
          </a:p>
          <a:p>
            <a:pPr marL="514350" indent="-514350">
              <a:buFont typeface="+mj-lt"/>
              <a:buAutoNum type="alphaUcPeriod"/>
            </a:pPr>
            <a:r>
              <a:rPr lang="cs-CZ" dirty="0">
                <a:solidFill>
                  <a:srgbClr val="0070C0"/>
                </a:solidFill>
              </a:rPr>
              <a:t>2.	varianta </a:t>
            </a:r>
            <a:r>
              <a:rPr lang="cs-CZ" dirty="0"/>
              <a:t>"</a:t>
            </a:r>
            <a:r>
              <a:rPr lang="cs-CZ" dirty="0">
                <a:solidFill>
                  <a:srgbClr val="C00000"/>
                </a:solidFill>
              </a:rPr>
              <a:t>já chci</a:t>
            </a:r>
            <a:r>
              <a:rPr lang="cs-CZ" dirty="0"/>
              <a:t>" - zde se odráží vědomí sebe sama jako aktivní bytosti. Často je jednání samo o sobě účelem.</a:t>
            </a:r>
          </a:p>
          <a:p>
            <a:endParaRPr lang="cs-CZ" dirty="0"/>
          </a:p>
        </p:txBody>
      </p:sp>
    </p:spTree>
    <p:extLst>
      <p:ext uri="{BB962C8B-B14F-4D97-AF65-F5344CB8AC3E}">
        <p14:creationId xmlns:p14="http://schemas.microsoft.com/office/powerpoint/2010/main" val="17490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844824"/>
            <a:ext cx="8503920" cy="4464496"/>
          </a:xfrm>
        </p:spPr>
        <p:txBody>
          <a:bodyPr>
            <a:normAutofit fontScale="92500" lnSpcReduction="20000"/>
          </a:bodyPr>
          <a:lstStyle/>
          <a:p>
            <a:r>
              <a:rPr lang="cs-CZ" dirty="0">
                <a:solidFill>
                  <a:schemeClr val="accent2"/>
                </a:solidFill>
              </a:rPr>
              <a:t>Negativismus</a:t>
            </a:r>
            <a:r>
              <a:rPr lang="cs-CZ" dirty="0"/>
              <a:t> lze chápat </a:t>
            </a:r>
            <a:r>
              <a:rPr lang="cs-CZ" dirty="0" smtClean="0"/>
              <a:t>jako </a:t>
            </a:r>
            <a:r>
              <a:rPr lang="cs-CZ" dirty="0"/>
              <a:t>projev nezralé vůle, ale </a:t>
            </a:r>
            <a:r>
              <a:rPr lang="cs-CZ" dirty="0" smtClean="0"/>
              <a:t>i jako </a:t>
            </a:r>
            <a:r>
              <a:rPr lang="cs-CZ" dirty="0"/>
              <a:t>experimentování s vůlí. </a:t>
            </a:r>
            <a:endParaRPr lang="cs-CZ" dirty="0" smtClean="0"/>
          </a:p>
          <a:p>
            <a:endParaRPr lang="cs-CZ" dirty="0"/>
          </a:p>
          <a:p>
            <a:r>
              <a:rPr lang="cs-CZ" dirty="0" smtClean="0"/>
              <a:t>Z </a:t>
            </a:r>
            <a:r>
              <a:rPr lang="cs-CZ" dirty="0"/>
              <a:t>hlediska smyslu batolecího vývoje je negativismus, tedy primární vůle, jedním z faktorů, které pomáhají vymezit novou pozici dítěte ve </a:t>
            </a:r>
            <a:r>
              <a:rPr lang="cs-CZ" dirty="0" smtClean="0"/>
              <a:t>světě - vyvíjí </a:t>
            </a:r>
            <a:r>
              <a:rPr lang="cs-CZ" dirty="0"/>
              <a:t>se základní životní strategie dítěte. </a:t>
            </a:r>
            <a:r>
              <a:rPr lang="cs-CZ" dirty="0" smtClean="0"/>
              <a:t>..</a:t>
            </a:r>
          </a:p>
          <a:p>
            <a:endParaRPr lang="cs-CZ" dirty="0"/>
          </a:p>
          <a:p>
            <a:r>
              <a:rPr lang="cs-CZ" dirty="0" smtClean="0"/>
              <a:t>Rozvíjí </a:t>
            </a:r>
            <a:r>
              <a:rPr lang="cs-CZ" dirty="0"/>
              <a:t>se </a:t>
            </a:r>
            <a:r>
              <a:rPr lang="cs-CZ" dirty="0" smtClean="0"/>
              <a:t>predispozice pro to</a:t>
            </a:r>
            <a:r>
              <a:rPr lang="cs-CZ" dirty="0"/>
              <a:t>, zda bude </a:t>
            </a:r>
            <a:r>
              <a:rPr lang="cs-CZ" dirty="0" smtClean="0"/>
              <a:t>dítě aktivní </a:t>
            </a:r>
            <a:r>
              <a:rPr lang="cs-CZ" dirty="0"/>
              <a:t>či </a:t>
            </a:r>
            <a:r>
              <a:rPr lang="cs-CZ" dirty="0" smtClean="0"/>
              <a:t>pasivní, což závisí </a:t>
            </a:r>
            <a:r>
              <a:rPr lang="cs-CZ" dirty="0"/>
              <a:t>samozřejmě </a:t>
            </a:r>
            <a:r>
              <a:rPr lang="cs-CZ" dirty="0" smtClean="0"/>
              <a:t>i </a:t>
            </a:r>
            <a:r>
              <a:rPr lang="cs-CZ" dirty="0"/>
              <a:t>na biologických činitelích, tedy temperamentu a biologických </a:t>
            </a:r>
            <a:r>
              <a:rPr lang="cs-CZ" dirty="0" smtClean="0"/>
              <a:t>predispozicích, </a:t>
            </a:r>
            <a:r>
              <a:rPr lang="cs-CZ" dirty="0"/>
              <a:t>ale </a:t>
            </a:r>
            <a:r>
              <a:rPr lang="cs-CZ" dirty="0" smtClean="0"/>
              <a:t>i </a:t>
            </a:r>
            <a:r>
              <a:rPr lang="cs-CZ" dirty="0"/>
              <a:t>na výchově a přístupu rodičů v této fázi vývoje.</a:t>
            </a:r>
          </a:p>
          <a:p>
            <a:endParaRPr lang="cs-CZ" dirty="0"/>
          </a:p>
        </p:txBody>
      </p:sp>
    </p:spTree>
    <p:extLst>
      <p:ext uri="{BB962C8B-B14F-4D97-AF65-F5344CB8AC3E}">
        <p14:creationId xmlns:p14="http://schemas.microsoft.com/office/powerpoint/2010/main" val="7158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bg1">
                    <a:lumMod val="50000"/>
                  </a:schemeClr>
                </a:solidFill>
              </a:rPr>
              <a:t>BATOLECÍ OBDOBÍ</a:t>
            </a:r>
            <a:endParaRPr lang="cs-CZ" dirty="0">
              <a:solidFill>
                <a:schemeClr val="bg1">
                  <a:lumMod val="50000"/>
                </a:schemeClr>
              </a:solidFill>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138759" cy="4592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1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204864"/>
            <a:ext cx="8503920" cy="3894184"/>
          </a:xfrm>
        </p:spPr>
        <p:txBody>
          <a:bodyPr/>
          <a:lstStyle/>
          <a:p>
            <a:r>
              <a:rPr lang="cs-CZ" dirty="0"/>
              <a:t>Batole dospěje k vědomí kontinuity sebe sama v čase. Pro sebepojetí batolete je charakteristické</a:t>
            </a:r>
            <a:r>
              <a:rPr lang="cs-CZ" dirty="0" smtClean="0"/>
              <a:t>:</a:t>
            </a:r>
          </a:p>
          <a:p>
            <a:endParaRPr lang="cs-CZ" sz="800" dirty="0"/>
          </a:p>
          <a:p>
            <a:r>
              <a:rPr lang="cs-CZ" dirty="0"/>
              <a:t>1.	chápání sebe sama jako samostatné bytosti, </a:t>
            </a:r>
            <a:endParaRPr lang="cs-CZ" dirty="0" smtClean="0"/>
          </a:p>
          <a:p>
            <a:endParaRPr lang="cs-CZ" sz="800" dirty="0"/>
          </a:p>
          <a:p>
            <a:r>
              <a:rPr lang="cs-CZ" dirty="0"/>
              <a:t>2.	vědomí trvalosti vlastní existence, </a:t>
            </a:r>
            <a:endParaRPr lang="cs-CZ" dirty="0" smtClean="0"/>
          </a:p>
          <a:p>
            <a:endParaRPr lang="cs-CZ" sz="800" dirty="0"/>
          </a:p>
          <a:p>
            <a:r>
              <a:rPr lang="cs-CZ" dirty="0"/>
              <a:t>3.	zkušenost s její proměnlivostí.</a:t>
            </a:r>
          </a:p>
          <a:p>
            <a:endParaRPr lang="cs-CZ" dirty="0"/>
          </a:p>
        </p:txBody>
      </p:sp>
    </p:spTree>
    <p:extLst>
      <p:ext uri="{BB962C8B-B14F-4D97-AF65-F5344CB8AC3E}">
        <p14:creationId xmlns:p14="http://schemas.microsoft.com/office/powerpoint/2010/main" val="15490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398240"/>
          </a:xfrm>
        </p:spPr>
        <p:txBody>
          <a:bodyPr/>
          <a:lstStyle/>
          <a:p>
            <a:r>
              <a:rPr lang="cs-CZ" dirty="0"/>
              <a:t>Příkladem je hra, kdy dítě si hraje na nějakou osobu nebo zvíře a ví, že je to jenom "jako".</a:t>
            </a:r>
          </a:p>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55349"/>
            <a:ext cx="5544616" cy="36573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0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772816"/>
            <a:ext cx="8503920" cy="4398240"/>
          </a:xfrm>
        </p:spPr>
        <p:txBody>
          <a:bodyPr>
            <a:normAutofit lnSpcReduction="10000"/>
          </a:bodyPr>
          <a:lstStyle/>
          <a:p>
            <a:r>
              <a:rPr lang="cs-CZ" dirty="0"/>
              <a:t>Dochází též k </a:t>
            </a:r>
            <a:r>
              <a:rPr lang="cs-CZ" dirty="0">
                <a:solidFill>
                  <a:schemeClr val="accent2"/>
                </a:solidFill>
              </a:rPr>
              <a:t>decentraci v </a:t>
            </a:r>
            <a:r>
              <a:rPr lang="cs-CZ" dirty="0" smtClean="0">
                <a:solidFill>
                  <a:schemeClr val="accent2"/>
                </a:solidFill>
              </a:rPr>
              <a:t>poznávání</a:t>
            </a:r>
            <a:r>
              <a:rPr lang="cs-CZ" dirty="0" smtClean="0"/>
              <a:t>:</a:t>
            </a:r>
          </a:p>
          <a:p>
            <a:endParaRPr lang="cs-CZ" sz="800" dirty="0"/>
          </a:p>
          <a:p>
            <a:r>
              <a:rPr lang="cs-CZ" dirty="0" smtClean="0"/>
              <a:t>batole </a:t>
            </a:r>
            <a:r>
              <a:rPr lang="cs-CZ" dirty="0"/>
              <a:t>si uvědomuje, že je pouze jedním z objektů a že věci se dějí i mimo jeho </a:t>
            </a:r>
            <a:r>
              <a:rPr lang="cs-CZ" dirty="0" smtClean="0"/>
              <a:t>vůli…</a:t>
            </a:r>
          </a:p>
          <a:p>
            <a:endParaRPr lang="cs-CZ" sz="900" dirty="0"/>
          </a:p>
          <a:p>
            <a:r>
              <a:rPr lang="cs-CZ" dirty="0" smtClean="0"/>
              <a:t>začíná </a:t>
            </a:r>
            <a:r>
              <a:rPr lang="cs-CZ" dirty="0"/>
              <a:t>si uvědomovat </a:t>
            </a:r>
            <a:r>
              <a:rPr lang="cs-CZ" dirty="0">
                <a:solidFill>
                  <a:schemeClr val="accent2"/>
                </a:solidFill>
              </a:rPr>
              <a:t>vlastnictví věcí </a:t>
            </a:r>
            <a:r>
              <a:rPr lang="cs-CZ" dirty="0"/>
              <a:t>(moje, tvoje), které jsou součástí jeho </a:t>
            </a:r>
            <a:r>
              <a:rPr lang="cs-CZ" dirty="0" smtClean="0"/>
              <a:t>teritoria…</a:t>
            </a:r>
          </a:p>
          <a:p>
            <a:endParaRPr lang="cs-CZ" sz="900" dirty="0"/>
          </a:p>
          <a:p>
            <a:r>
              <a:rPr lang="cs-CZ" dirty="0" smtClean="0"/>
              <a:t>pojem "</a:t>
            </a:r>
            <a:r>
              <a:rPr lang="cs-CZ" dirty="0" smtClean="0">
                <a:solidFill>
                  <a:schemeClr val="accent2"/>
                </a:solidFill>
              </a:rPr>
              <a:t>já</a:t>
            </a:r>
            <a:r>
              <a:rPr lang="cs-CZ" dirty="0" smtClean="0"/>
              <a:t>" nezahrnuje jen tělesnou schránku, ale i její kompetence - dítě vnímá sebe sama jako bytost schopnou vlastní vůle a potřebuje potvrdit hodnotu svých kompetencí…s tím souvisí i </a:t>
            </a:r>
            <a:r>
              <a:rPr lang="cs-CZ" dirty="0" smtClean="0">
                <a:solidFill>
                  <a:schemeClr val="accent2"/>
                </a:solidFill>
              </a:rPr>
              <a:t>schopnost sebeovládání</a:t>
            </a:r>
            <a:r>
              <a:rPr lang="cs-CZ" dirty="0" smtClean="0"/>
              <a:t>. </a:t>
            </a:r>
            <a:endParaRPr lang="cs-CZ" dirty="0"/>
          </a:p>
        </p:txBody>
      </p:sp>
    </p:spTree>
    <p:extLst>
      <p:ext uri="{BB962C8B-B14F-4D97-AF65-F5344CB8AC3E}">
        <p14:creationId xmlns:p14="http://schemas.microsoft.com/office/powerpoint/2010/main" val="18411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ROZVOJ SEBEPOJETÍ BATOLETE</a:t>
            </a:r>
            <a:endParaRPr lang="cs-CZ" dirty="0"/>
          </a:p>
        </p:txBody>
      </p:sp>
      <p:sp>
        <p:nvSpPr>
          <p:cNvPr id="3" name="Zástupný symbol pro obsah 2"/>
          <p:cNvSpPr>
            <a:spLocks noGrp="1"/>
          </p:cNvSpPr>
          <p:nvPr>
            <p:ph sz="quarter" idx="1"/>
          </p:nvPr>
        </p:nvSpPr>
        <p:spPr>
          <a:xfrm>
            <a:off x="301752" y="1916832"/>
            <a:ext cx="8503920" cy="4182216"/>
          </a:xfrm>
        </p:spPr>
        <p:txBody>
          <a:bodyPr>
            <a:normAutofit lnSpcReduction="10000"/>
          </a:bodyPr>
          <a:lstStyle/>
          <a:p>
            <a:r>
              <a:rPr lang="cs-CZ" dirty="0"/>
              <a:t>Můžeme si všímat jasné decentrace. </a:t>
            </a:r>
            <a:r>
              <a:rPr lang="cs-CZ" dirty="0">
                <a:solidFill>
                  <a:schemeClr val="accent2"/>
                </a:solidFill>
              </a:rPr>
              <a:t>Dítě si uvědomuje, že je pouze jedním z objektů vnějšího světa</a:t>
            </a:r>
            <a:r>
              <a:rPr lang="cs-CZ" dirty="0"/>
              <a:t>. Decentrace se projevuje náznakem přechodu na nový způsob myšlení, kdy </a:t>
            </a:r>
            <a:r>
              <a:rPr lang="cs-CZ" dirty="0">
                <a:solidFill>
                  <a:srgbClr val="C00000"/>
                </a:solidFill>
              </a:rPr>
              <a:t>dítě chápe, že se něco děje, i bez jeho </a:t>
            </a:r>
            <a:r>
              <a:rPr lang="cs-CZ" dirty="0" smtClean="0">
                <a:solidFill>
                  <a:srgbClr val="C00000"/>
                </a:solidFill>
              </a:rPr>
              <a:t>přičinění</a:t>
            </a:r>
            <a:r>
              <a:rPr lang="cs-CZ" dirty="0" smtClean="0"/>
              <a:t>…</a:t>
            </a:r>
          </a:p>
          <a:p>
            <a:endParaRPr lang="cs-CZ" dirty="0"/>
          </a:p>
          <a:p>
            <a:r>
              <a:rPr lang="cs-CZ" dirty="0" smtClean="0"/>
              <a:t> </a:t>
            </a:r>
            <a:r>
              <a:rPr lang="cs-CZ" dirty="0"/>
              <a:t>Svůj obraz v zrcadle bez problému pozná kolem dvou let. Ve hře batolat se objeví tendence symbolizovat svoji osobu a dokonce za sebe používá prvně jména, ale potom zájmena </a:t>
            </a:r>
            <a:r>
              <a:rPr lang="cs-CZ" dirty="0">
                <a:solidFill>
                  <a:schemeClr val="accent2"/>
                </a:solidFill>
              </a:rPr>
              <a:t>JÁ</a:t>
            </a:r>
            <a:r>
              <a:rPr lang="cs-CZ" dirty="0"/>
              <a:t>.</a:t>
            </a:r>
          </a:p>
          <a:p>
            <a:endParaRPr lang="cs-CZ" dirty="0"/>
          </a:p>
        </p:txBody>
      </p:sp>
    </p:spTree>
    <p:extLst>
      <p:ext uri="{BB962C8B-B14F-4D97-AF65-F5344CB8AC3E}">
        <p14:creationId xmlns:p14="http://schemas.microsoft.com/office/powerpoint/2010/main" val="16120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182216"/>
          </a:xfrm>
        </p:spPr>
        <p:txBody>
          <a:bodyPr>
            <a:normAutofit/>
          </a:bodyPr>
          <a:lstStyle/>
          <a:p>
            <a:r>
              <a:rPr lang="cs-CZ" dirty="0" smtClean="0"/>
              <a:t>Sebepojetí dítěte se rozvíjí:</a:t>
            </a:r>
          </a:p>
          <a:p>
            <a:endParaRPr lang="cs-CZ" sz="800" dirty="0" smtClean="0"/>
          </a:p>
          <a:p>
            <a:pPr marL="514350" indent="-514350">
              <a:buFont typeface="+mj-lt"/>
              <a:buAutoNum type="arabicParenR"/>
            </a:pPr>
            <a:r>
              <a:rPr lang="cs-CZ" dirty="0" smtClean="0">
                <a:solidFill>
                  <a:schemeClr val="accent2"/>
                </a:solidFill>
              </a:rPr>
              <a:t>ve </a:t>
            </a:r>
            <a:r>
              <a:rPr lang="cs-CZ" dirty="0">
                <a:solidFill>
                  <a:schemeClr val="accent2"/>
                </a:solidFill>
              </a:rPr>
              <a:t>vztahu k osobnímu </a:t>
            </a:r>
            <a:r>
              <a:rPr lang="cs-CZ" dirty="0" smtClean="0">
                <a:solidFill>
                  <a:schemeClr val="accent2"/>
                </a:solidFill>
              </a:rPr>
              <a:t>vlastnictví </a:t>
            </a:r>
            <a:r>
              <a:rPr lang="cs-CZ" dirty="0" smtClean="0"/>
              <a:t>- vlastnictví</a:t>
            </a:r>
            <a:r>
              <a:rPr lang="cs-CZ" dirty="0"/>
              <a:t>, tedy například určitá hračka, je součástí sebe sama. Můžeme to charakterizovat typickým slovíčkem "</a:t>
            </a:r>
            <a:r>
              <a:rPr lang="cs-CZ" dirty="0">
                <a:solidFill>
                  <a:schemeClr val="accent2"/>
                </a:solidFill>
              </a:rPr>
              <a:t>MOJE</a:t>
            </a:r>
            <a:r>
              <a:rPr lang="cs-CZ" dirty="0"/>
              <a:t>". </a:t>
            </a:r>
            <a:r>
              <a:rPr lang="cs-CZ" dirty="0" smtClean="0"/>
              <a:t>Dítě </a:t>
            </a:r>
            <a:r>
              <a:rPr lang="cs-CZ" dirty="0"/>
              <a:t>v tomto období nechce nikomu půjčit svoje hračky. </a:t>
            </a:r>
            <a:endParaRPr lang="cs-CZ" dirty="0" smtClean="0"/>
          </a:p>
          <a:p>
            <a:pPr marL="514350" indent="-514350">
              <a:buFont typeface="+mj-lt"/>
              <a:buAutoNum type="arabicParenR"/>
            </a:pPr>
            <a:endParaRPr lang="cs-CZ" sz="800" dirty="0" smtClean="0"/>
          </a:p>
          <a:p>
            <a:pPr marL="514350" indent="-514350">
              <a:buFont typeface="+mj-lt"/>
              <a:buAutoNum type="arabicParenR"/>
            </a:pPr>
            <a:r>
              <a:rPr lang="cs-CZ" dirty="0" smtClean="0">
                <a:solidFill>
                  <a:schemeClr val="accent2"/>
                </a:solidFill>
              </a:rPr>
              <a:t>utvářením </a:t>
            </a:r>
            <a:r>
              <a:rPr lang="cs-CZ" dirty="0">
                <a:solidFill>
                  <a:schemeClr val="accent2"/>
                </a:solidFill>
              </a:rPr>
              <a:t>vědomí účinku vlastní aktivity na okolní </a:t>
            </a:r>
            <a:r>
              <a:rPr lang="cs-CZ" dirty="0" smtClean="0">
                <a:solidFill>
                  <a:schemeClr val="accent2"/>
                </a:solidFill>
              </a:rPr>
              <a:t>svět </a:t>
            </a:r>
            <a:r>
              <a:rPr lang="cs-CZ" dirty="0" smtClean="0"/>
              <a:t>- dítě </a:t>
            </a:r>
            <a:r>
              <a:rPr lang="cs-CZ" dirty="0"/>
              <a:t>se chápe jako schopná a samostatně jednající bytost. </a:t>
            </a:r>
          </a:p>
        </p:txBody>
      </p:sp>
    </p:spTree>
    <p:extLst>
      <p:ext uri="{BB962C8B-B14F-4D97-AF65-F5344CB8AC3E}">
        <p14:creationId xmlns:p14="http://schemas.microsoft.com/office/powerpoint/2010/main" val="182167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592574"/>
            <a:ext cx="4990328" cy="4506474"/>
          </a:xfrm>
        </p:spPr>
        <p:txBody>
          <a:bodyPr>
            <a:normAutofit/>
          </a:bodyPr>
          <a:lstStyle/>
          <a:p>
            <a:r>
              <a:rPr lang="cs-CZ" dirty="0" smtClean="0"/>
              <a:t>V </a:t>
            </a:r>
            <a:r>
              <a:rPr lang="cs-CZ" dirty="0"/>
              <a:t>této fázi jsou děti velice motivovány se něčemu učit. </a:t>
            </a:r>
            <a:endParaRPr lang="cs-CZ" dirty="0" smtClean="0"/>
          </a:p>
          <a:p>
            <a:endParaRPr lang="cs-CZ" dirty="0"/>
          </a:p>
          <a:p>
            <a:r>
              <a:rPr lang="cs-CZ" dirty="0" smtClean="0"/>
              <a:t>Lze ji </a:t>
            </a:r>
            <a:r>
              <a:rPr lang="cs-CZ" dirty="0"/>
              <a:t>charakterizovat slůvkem </a:t>
            </a:r>
            <a:r>
              <a:rPr lang="cs-CZ" dirty="0" smtClean="0"/>
              <a:t>   " </a:t>
            </a:r>
            <a:r>
              <a:rPr lang="cs-CZ" dirty="0">
                <a:solidFill>
                  <a:srgbClr val="C00000"/>
                </a:solidFill>
              </a:rPr>
              <a:t>SÁM</a:t>
            </a:r>
            <a:r>
              <a:rPr lang="cs-CZ" dirty="0"/>
              <a:t>". Dítě si </a:t>
            </a:r>
            <a:r>
              <a:rPr lang="cs-CZ" dirty="0" smtClean="0"/>
              <a:t>potřebuje </a:t>
            </a:r>
            <a:r>
              <a:rPr lang="cs-CZ" dirty="0"/>
              <a:t>potvrdit hodnotu svých kompetencí a tím i sebe sama. </a:t>
            </a:r>
            <a:endParaRPr lang="cs-CZ" dirty="0" smtClean="0"/>
          </a:p>
          <a:p>
            <a:endParaRPr lang="cs-CZ" dirty="0"/>
          </a:p>
          <a:p>
            <a:r>
              <a:rPr lang="cs-CZ" dirty="0" smtClean="0"/>
              <a:t>Dítě </a:t>
            </a:r>
            <a:r>
              <a:rPr lang="cs-CZ" dirty="0"/>
              <a:t>chce být pochváleno.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92574"/>
            <a:ext cx="3232447" cy="46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fade">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392488"/>
          </a:xfrm>
        </p:spPr>
        <p:txBody>
          <a:bodyPr/>
          <a:lstStyle/>
          <a:p>
            <a:r>
              <a:rPr lang="cs-CZ" sz="2800" dirty="0"/>
              <a:t>S rozvojem sebepojetí souvisí schopnost </a:t>
            </a:r>
            <a:r>
              <a:rPr lang="cs-CZ" sz="2800" dirty="0">
                <a:solidFill>
                  <a:srgbClr val="C00000"/>
                </a:solidFill>
              </a:rPr>
              <a:t>sebeovládání</a:t>
            </a:r>
            <a:r>
              <a:rPr lang="cs-CZ" sz="2800" dirty="0"/>
              <a:t>. </a:t>
            </a:r>
            <a:endParaRPr lang="cs-CZ" sz="2800" dirty="0" smtClean="0"/>
          </a:p>
          <a:p>
            <a:endParaRPr lang="cs-CZ" sz="800" dirty="0"/>
          </a:p>
          <a:p>
            <a:r>
              <a:rPr lang="cs-CZ" sz="2800" dirty="0" smtClean="0"/>
              <a:t>Vývoj </a:t>
            </a:r>
            <a:r>
              <a:rPr lang="cs-CZ" sz="2800" dirty="0"/>
              <a:t>dětského sebepojetí ovlivňuje na jedné straně reálný rozvoj jeho kompetencí a typických znaků a straně druhé hodnocení jejich významů, dané reakcemi okolí. </a:t>
            </a:r>
            <a:endParaRPr lang="cs-CZ" sz="2800" dirty="0" smtClean="0"/>
          </a:p>
          <a:p>
            <a:endParaRPr lang="cs-CZ" sz="800" dirty="0"/>
          </a:p>
          <a:p>
            <a:r>
              <a:rPr lang="cs-CZ" sz="2800" dirty="0" smtClean="0"/>
              <a:t>Součástí </a:t>
            </a:r>
            <a:r>
              <a:rPr lang="cs-CZ" sz="2800" dirty="0"/>
              <a:t>sebepojetí jsou různé role, které dítě získá. </a:t>
            </a:r>
            <a:r>
              <a:rPr lang="cs-CZ" sz="2800" dirty="0" smtClean="0"/>
              <a:t> </a:t>
            </a:r>
            <a:r>
              <a:rPr lang="cs-CZ" sz="2800" dirty="0" smtClean="0"/>
              <a:t>Matějček </a:t>
            </a:r>
            <a:r>
              <a:rPr lang="cs-CZ" sz="2800" dirty="0"/>
              <a:t>uvádí </a:t>
            </a:r>
            <a:r>
              <a:rPr lang="cs-CZ" sz="2800" dirty="0" smtClean="0"/>
              <a:t>příklady</a:t>
            </a:r>
            <a:r>
              <a:rPr lang="cs-CZ" sz="2800" dirty="0"/>
              <a:t>, kdy dítě </a:t>
            </a:r>
            <a:r>
              <a:rPr lang="cs-CZ" sz="2800" dirty="0" smtClean="0"/>
              <a:t>je současně </a:t>
            </a:r>
            <a:r>
              <a:rPr lang="cs-CZ" sz="2800" dirty="0">
                <a:solidFill>
                  <a:srgbClr val="C00000"/>
                </a:solidFill>
              </a:rPr>
              <a:t>tatínkův rošťák</a:t>
            </a:r>
            <a:r>
              <a:rPr lang="cs-CZ" sz="2800" dirty="0"/>
              <a:t>, </a:t>
            </a:r>
            <a:r>
              <a:rPr lang="cs-CZ" sz="2800" dirty="0">
                <a:solidFill>
                  <a:srgbClr val="C00000"/>
                </a:solidFill>
              </a:rPr>
              <a:t>maminčin mazel</a:t>
            </a:r>
            <a:r>
              <a:rPr lang="cs-CZ" sz="2800" dirty="0" smtClean="0"/>
              <a:t>, či </a:t>
            </a:r>
            <a:r>
              <a:rPr lang="cs-CZ" sz="2800" dirty="0">
                <a:solidFill>
                  <a:srgbClr val="C00000"/>
                </a:solidFill>
              </a:rPr>
              <a:t>babiččina ovečka</a:t>
            </a:r>
            <a:r>
              <a:rPr lang="cs-CZ" sz="2800" dirty="0"/>
              <a:t>.</a:t>
            </a:r>
          </a:p>
          <a:p>
            <a:endParaRPr lang="cs-CZ" dirty="0"/>
          </a:p>
        </p:txBody>
      </p:sp>
    </p:spTree>
    <p:extLst>
      <p:ext uri="{BB962C8B-B14F-4D97-AF65-F5344CB8AC3E}">
        <p14:creationId xmlns:p14="http://schemas.microsoft.com/office/powerpoint/2010/main" val="266450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SOCIALIZACE V BATOLECÍM VĚKU</a:t>
            </a:r>
            <a:endParaRPr lang="cs-CZ" dirty="0"/>
          </a:p>
        </p:txBody>
      </p:sp>
      <p:sp>
        <p:nvSpPr>
          <p:cNvPr id="3" name="Zástupný symbol pro obsah 2"/>
          <p:cNvSpPr>
            <a:spLocks noGrp="1"/>
          </p:cNvSpPr>
          <p:nvPr>
            <p:ph sz="quarter" idx="1"/>
          </p:nvPr>
        </p:nvSpPr>
        <p:spPr>
          <a:xfrm>
            <a:off x="301752" y="1772816"/>
            <a:ext cx="8503920" cy="4464496"/>
          </a:xfrm>
        </p:spPr>
        <p:txBody>
          <a:bodyPr>
            <a:normAutofit/>
          </a:bodyPr>
          <a:lstStyle/>
          <a:p>
            <a:r>
              <a:rPr lang="cs-CZ" dirty="0" smtClean="0"/>
              <a:t>Dítě </a:t>
            </a:r>
            <a:r>
              <a:rPr lang="cs-CZ" dirty="0"/>
              <a:t>samo získává ve svém sociálním prostředí různé </a:t>
            </a:r>
            <a:r>
              <a:rPr lang="cs-CZ" dirty="0">
                <a:solidFill>
                  <a:srgbClr val="C00000"/>
                </a:solidFill>
              </a:rPr>
              <a:t>role</a:t>
            </a:r>
            <a:r>
              <a:rPr lang="cs-CZ" dirty="0"/>
              <a:t>. Tyto role určují pohlaví, zevnějšek, </a:t>
            </a:r>
            <a:r>
              <a:rPr lang="cs-CZ" dirty="0" smtClean="0"/>
              <a:t>chování… </a:t>
            </a:r>
          </a:p>
          <a:p>
            <a:endParaRPr lang="cs-CZ" dirty="0"/>
          </a:p>
          <a:p>
            <a:r>
              <a:rPr lang="cs-CZ" dirty="0"/>
              <a:t>Roli dítěte lze </a:t>
            </a:r>
            <a:r>
              <a:rPr lang="cs-CZ" dirty="0" smtClean="0"/>
              <a:t>chápat </a:t>
            </a:r>
            <a:r>
              <a:rPr lang="cs-CZ" dirty="0"/>
              <a:t>jako </a:t>
            </a:r>
            <a:r>
              <a:rPr lang="cs-CZ" dirty="0">
                <a:solidFill>
                  <a:srgbClr val="C00000"/>
                </a:solidFill>
              </a:rPr>
              <a:t>komplex predeterminovaných kompetencí </a:t>
            </a:r>
            <a:r>
              <a:rPr lang="cs-CZ" dirty="0"/>
              <a:t>- pořadí v rodině, pohlaví - společně s vlastnostmi, které dítě získá v průběhu vývoje. </a:t>
            </a:r>
          </a:p>
          <a:p>
            <a:endParaRPr lang="cs-CZ" dirty="0" smtClean="0"/>
          </a:p>
          <a:p>
            <a:endParaRPr lang="cs-CZ" sz="800" dirty="0"/>
          </a:p>
          <a:p>
            <a:r>
              <a:rPr lang="cs-CZ" sz="2200" dirty="0" smtClean="0">
                <a:solidFill>
                  <a:srgbClr val="C00000"/>
                </a:solidFill>
              </a:rPr>
              <a:t>Sociální </a:t>
            </a:r>
            <a:r>
              <a:rPr lang="cs-CZ" sz="2200" dirty="0">
                <a:solidFill>
                  <a:srgbClr val="C00000"/>
                </a:solidFill>
              </a:rPr>
              <a:t>role</a:t>
            </a:r>
            <a:r>
              <a:rPr lang="cs-CZ" sz="2200" dirty="0"/>
              <a:t>, které dítě získá, vyjadřují </a:t>
            </a:r>
            <a:r>
              <a:rPr lang="cs-CZ" sz="2200" dirty="0" smtClean="0"/>
              <a:t>zároveň                                      jeho </a:t>
            </a:r>
            <a:r>
              <a:rPr lang="cs-CZ" sz="2200" dirty="0"/>
              <a:t>hodnocení, ale i očekávání a požadavky </a:t>
            </a:r>
            <a:r>
              <a:rPr lang="cs-CZ" sz="2200" dirty="0" smtClean="0"/>
              <a:t>jiných… </a:t>
            </a:r>
          </a:p>
          <a:p>
            <a:endParaRPr lang="cs-CZ" sz="800" dirty="0"/>
          </a:p>
          <a:p>
            <a:endParaRPr lang="cs-CZ" dirty="0"/>
          </a:p>
          <a:p>
            <a:endParaRPr lang="cs-CZ" dirty="0"/>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472" y="4509120"/>
            <a:ext cx="2286000" cy="18120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536504"/>
          </a:xfrm>
        </p:spPr>
        <p:txBody>
          <a:bodyPr>
            <a:normAutofit/>
          </a:bodyPr>
          <a:lstStyle/>
          <a:p>
            <a:r>
              <a:rPr lang="cs-CZ" dirty="0"/>
              <a:t>Pro socializaci je nezbytný proces </a:t>
            </a:r>
            <a:r>
              <a:rPr lang="cs-CZ" dirty="0" smtClean="0">
                <a:solidFill>
                  <a:srgbClr val="C00000"/>
                </a:solidFill>
              </a:rPr>
              <a:t>komunikace</a:t>
            </a:r>
            <a:r>
              <a:rPr lang="cs-CZ" dirty="0" smtClean="0"/>
              <a:t>, který je podmíněn </a:t>
            </a:r>
            <a:r>
              <a:rPr lang="cs-CZ" dirty="0"/>
              <a:t>procesem </a:t>
            </a:r>
            <a:r>
              <a:rPr lang="cs-CZ" dirty="0">
                <a:solidFill>
                  <a:srgbClr val="C00000"/>
                </a:solidFill>
              </a:rPr>
              <a:t>emancipace</a:t>
            </a:r>
            <a:r>
              <a:rPr lang="cs-CZ" dirty="0"/>
              <a:t> - dítě se stane aktivním ve vytváření sociálních vztahů a diferenciace - dítě rozlišuje jednotlivce od sebe navzájem. </a:t>
            </a:r>
            <a:endParaRPr lang="cs-CZ" dirty="0" smtClean="0"/>
          </a:p>
          <a:p>
            <a:endParaRPr lang="cs-CZ" sz="800" dirty="0"/>
          </a:p>
          <a:p>
            <a:r>
              <a:rPr lang="cs-CZ" dirty="0" smtClean="0"/>
              <a:t>Verbální </a:t>
            </a:r>
            <a:r>
              <a:rPr lang="cs-CZ" dirty="0"/>
              <a:t>komunikace má dva aspekty:</a:t>
            </a:r>
          </a:p>
          <a:p>
            <a:pPr marL="514350" indent="-514350">
              <a:buFont typeface="+mj-lt"/>
              <a:buAutoNum type="arabicParenR"/>
            </a:pPr>
            <a:r>
              <a:rPr lang="cs-CZ" dirty="0" smtClean="0">
                <a:solidFill>
                  <a:srgbClr val="C00000"/>
                </a:solidFill>
              </a:rPr>
              <a:t>je </a:t>
            </a:r>
            <a:r>
              <a:rPr lang="cs-CZ" dirty="0">
                <a:solidFill>
                  <a:srgbClr val="C00000"/>
                </a:solidFill>
              </a:rPr>
              <a:t>interakcí </a:t>
            </a:r>
            <a:r>
              <a:rPr lang="cs-CZ" dirty="0"/>
              <a:t>- zvláště v batolecím věku je cílem pouhé udržení kontaktu, a) </a:t>
            </a:r>
          </a:p>
          <a:p>
            <a:pPr marL="514350" indent="-514350">
              <a:buFont typeface="+mj-lt"/>
              <a:buAutoNum type="arabicParenR"/>
            </a:pPr>
            <a:r>
              <a:rPr lang="cs-CZ" dirty="0" smtClean="0">
                <a:solidFill>
                  <a:srgbClr val="C00000"/>
                </a:solidFill>
              </a:rPr>
              <a:t>je </a:t>
            </a:r>
            <a:r>
              <a:rPr lang="cs-CZ" dirty="0">
                <a:solidFill>
                  <a:srgbClr val="C00000"/>
                </a:solidFill>
              </a:rPr>
              <a:t>řečí o něčem </a:t>
            </a:r>
            <a:r>
              <a:rPr lang="cs-CZ" dirty="0"/>
              <a:t>- předávání informací a norem vede k hlubší socializaci.</a:t>
            </a:r>
          </a:p>
          <a:p>
            <a:endParaRPr lang="cs-CZ" dirty="0"/>
          </a:p>
        </p:txBody>
      </p:sp>
    </p:spTree>
    <p:extLst>
      <p:ext uri="{BB962C8B-B14F-4D97-AF65-F5344CB8AC3E}">
        <p14:creationId xmlns:p14="http://schemas.microsoft.com/office/powerpoint/2010/main" val="40661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772816"/>
            <a:ext cx="8503920" cy="4182216"/>
          </a:xfrm>
        </p:spPr>
        <p:txBody>
          <a:bodyPr>
            <a:normAutofit/>
          </a:bodyPr>
          <a:lstStyle/>
          <a:p>
            <a:r>
              <a:rPr lang="cs-CZ" dirty="0"/>
              <a:t>Rozvoj komunikace - </a:t>
            </a:r>
            <a:r>
              <a:rPr lang="cs-CZ" dirty="0" smtClean="0"/>
              <a:t>schopnosti komunikovat - </a:t>
            </a:r>
            <a:r>
              <a:rPr lang="cs-CZ" dirty="0"/>
              <a:t>je jedním z obecných předpokladů emancipace. </a:t>
            </a:r>
            <a:endParaRPr lang="cs-CZ" dirty="0" smtClean="0"/>
          </a:p>
          <a:p>
            <a:endParaRPr lang="cs-CZ" dirty="0"/>
          </a:p>
          <a:p>
            <a:r>
              <a:rPr lang="cs-CZ" dirty="0" smtClean="0"/>
              <a:t>Schopnost </a:t>
            </a:r>
            <a:r>
              <a:rPr lang="cs-CZ" dirty="0"/>
              <a:t>verbální komunikace je podmínkou vzniku diferencovanějších sociálních kontaktů. </a:t>
            </a:r>
            <a:endParaRPr lang="cs-CZ" dirty="0" smtClean="0"/>
          </a:p>
          <a:p>
            <a:endParaRPr lang="cs-CZ" dirty="0"/>
          </a:p>
          <a:p>
            <a:r>
              <a:rPr lang="cs-CZ" dirty="0" smtClean="0"/>
              <a:t>Potřeba </a:t>
            </a:r>
            <a:r>
              <a:rPr lang="cs-CZ" dirty="0"/>
              <a:t>komunikace stimuluje vznik a rozvoj řečových dovedností. K učení řeči je </a:t>
            </a:r>
            <a:r>
              <a:rPr lang="cs-CZ" dirty="0" smtClean="0"/>
              <a:t>dítě stimulováno </a:t>
            </a:r>
            <a:r>
              <a:rPr lang="cs-CZ" dirty="0"/>
              <a:t>i dospělými, kteří preferují tento způsob komunikace. </a:t>
            </a:r>
          </a:p>
        </p:txBody>
      </p:sp>
    </p:spTree>
    <p:extLst>
      <p:ext uri="{BB962C8B-B14F-4D97-AF65-F5344CB8AC3E}">
        <p14:creationId xmlns:p14="http://schemas.microsoft.com/office/powerpoint/2010/main" val="3522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ROZVOJ ŘEČI</a:t>
            </a:r>
            <a:endParaRPr lang="cs-CZ" dirty="0"/>
          </a:p>
        </p:txBody>
      </p:sp>
      <p:sp>
        <p:nvSpPr>
          <p:cNvPr id="3" name="Zástupný symbol pro obsah 2"/>
          <p:cNvSpPr>
            <a:spLocks noGrp="1"/>
          </p:cNvSpPr>
          <p:nvPr>
            <p:ph sz="quarter" idx="1"/>
          </p:nvPr>
        </p:nvSpPr>
        <p:spPr>
          <a:xfrm>
            <a:off x="301752" y="2132856"/>
            <a:ext cx="8503920" cy="3966192"/>
          </a:xfrm>
        </p:spPr>
        <p:txBody>
          <a:bodyPr>
            <a:normAutofit/>
          </a:bodyPr>
          <a:lstStyle/>
          <a:p>
            <a:r>
              <a:rPr lang="cs-CZ" dirty="0"/>
              <a:t>Řeč je prostředkem i </a:t>
            </a:r>
            <a:r>
              <a:rPr lang="cs-CZ" dirty="0" smtClean="0"/>
              <a:t>základním nástrojem </a:t>
            </a:r>
            <a:r>
              <a:rPr lang="cs-CZ" dirty="0"/>
              <a:t>sociálního přizpůsobení. </a:t>
            </a:r>
            <a:endParaRPr lang="cs-CZ" dirty="0" smtClean="0"/>
          </a:p>
          <a:p>
            <a:endParaRPr lang="cs-CZ" dirty="0"/>
          </a:p>
          <a:p>
            <a:r>
              <a:rPr lang="cs-CZ" dirty="0" smtClean="0"/>
              <a:t>Jazyk </a:t>
            </a:r>
            <a:r>
              <a:rPr lang="cs-CZ" dirty="0"/>
              <a:t>slouží jako znakový systém </a:t>
            </a:r>
            <a:r>
              <a:rPr lang="cs-CZ" dirty="0" smtClean="0"/>
              <a:t>pro:</a:t>
            </a:r>
          </a:p>
          <a:p>
            <a:pPr marL="514350" indent="-514350">
              <a:buFont typeface="+mj-lt"/>
              <a:buAutoNum type="arabicParenR"/>
            </a:pPr>
            <a:r>
              <a:rPr lang="cs-CZ" dirty="0" smtClean="0">
                <a:solidFill>
                  <a:srgbClr val="C00000"/>
                </a:solidFill>
              </a:rPr>
              <a:t>poznávání</a:t>
            </a:r>
            <a:r>
              <a:rPr lang="cs-CZ" dirty="0"/>
              <a:t>, </a:t>
            </a:r>
            <a:endParaRPr lang="cs-CZ" dirty="0" smtClean="0"/>
          </a:p>
          <a:p>
            <a:pPr marL="514350" indent="-514350">
              <a:buFont typeface="+mj-lt"/>
              <a:buAutoNum type="arabicParenR"/>
            </a:pPr>
            <a:r>
              <a:rPr lang="cs-CZ" dirty="0" smtClean="0">
                <a:solidFill>
                  <a:srgbClr val="C00000"/>
                </a:solidFill>
              </a:rPr>
              <a:t>zpracování</a:t>
            </a:r>
            <a:r>
              <a:rPr lang="cs-CZ" dirty="0" smtClean="0"/>
              <a:t> </a:t>
            </a:r>
            <a:r>
              <a:rPr lang="cs-CZ" dirty="0"/>
              <a:t>a </a:t>
            </a:r>
            <a:endParaRPr lang="cs-CZ" dirty="0" smtClean="0"/>
          </a:p>
          <a:p>
            <a:pPr marL="514350" indent="-514350">
              <a:buFont typeface="+mj-lt"/>
              <a:buAutoNum type="arabicParenR"/>
            </a:pPr>
            <a:r>
              <a:rPr lang="cs-CZ" dirty="0" smtClean="0">
                <a:solidFill>
                  <a:srgbClr val="C00000"/>
                </a:solidFill>
              </a:rPr>
              <a:t>uchování</a:t>
            </a:r>
            <a:r>
              <a:rPr lang="cs-CZ" dirty="0" smtClean="0"/>
              <a:t> </a:t>
            </a:r>
            <a:r>
              <a:rPr lang="cs-CZ" dirty="0"/>
              <a:t>informací. </a:t>
            </a:r>
          </a:p>
        </p:txBody>
      </p:sp>
    </p:spTree>
    <p:extLst>
      <p:ext uri="{BB962C8B-B14F-4D97-AF65-F5344CB8AC3E}">
        <p14:creationId xmlns:p14="http://schemas.microsoft.com/office/powerpoint/2010/main" val="3291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132856"/>
            <a:ext cx="8503920" cy="4110208"/>
          </a:xfrm>
        </p:spPr>
        <p:txBody>
          <a:bodyPr/>
          <a:lstStyle/>
          <a:p>
            <a:r>
              <a:rPr lang="cs-CZ" dirty="0"/>
              <a:t>Verbální komunikaci charakterizují: </a:t>
            </a:r>
            <a:endParaRPr lang="cs-CZ" dirty="0" smtClean="0"/>
          </a:p>
          <a:p>
            <a:pPr marL="514350" indent="-514350">
              <a:buFont typeface="+mj-lt"/>
              <a:buAutoNum type="arabicPeriod"/>
            </a:pPr>
            <a:r>
              <a:rPr lang="cs-CZ" dirty="0" smtClean="0">
                <a:solidFill>
                  <a:srgbClr val="C00000"/>
                </a:solidFill>
              </a:rPr>
              <a:t>schopnost </a:t>
            </a:r>
            <a:r>
              <a:rPr lang="cs-CZ" dirty="0">
                <a:solidFill>
                  <a:srgbClr val="C00000"/>
                </a:solidFill>
              </a:rPr>
              <a:t>něco vyjádřit </a:t>
            </a:r>
            <a:r>
              <a:rPr lang="cs-CZ" dirty="0"/>
              <a:t>a sdělit způsobem, který je obecně platný</a:t>
            </a:r>
            <a:r>
              <a:rPr lang="cs-CZ" dirty="0" smtClean="0"/>
              <a:t>;</a:t>
            </a:r>
          </a:p>
          <a:p>
            <a:pPr marL="514350" indent="-514350">
              <a:buFont typeface="+mj-lt"/>
              <a:buAutoNum type="arabicPeriod"/>
            </a:pPr>
            <a:r>
              <a:rPr lang="cs-CZ" dirty="0" smtClean="0">
                <a:solidFill>
                  <a:srgbClr val="C00000"/>
                </a:solidFill>
              </a:rPr>
              <a:t>schopnost </a:t>
            </a:r>
            <a:r>
              <a:rPr lang="cs-CZ" dirty="0">
                <a:solidFill>
                  <a:srgbClr val="C00000"/>
                </a:solidFill>
              </a:rPr>
              <a:t>přijímat informace </a:t>
            </a:r>
            <a:r>
              <a:rPr lang="cs-CZ" dirty="0"/>
              <a:t>od někoho jiného. </a:t>
            </a:r>
            <a:endParaRPr lang="cs-CZ" dirty="0" smtClean="0"/>
          </a:p>
          <a:p>
            <a:endParaRPr lang="cs-CZ" sz="800" dirty="0"/>
          </a:p>
          <a:p>
            <a:r>
              <a:rPr lang="cs-CZ" dirty="0" smtClean="0"/>
              <a:t>Děti </a:t>
            </a:r>
            <a:r>
              <a:rPr lang="cs-CZ" dirty="0"/>
              <a:t>se nejprve ptají otázkami "CO?" a </a:t>
            </a:r>
            <a:r>
              <a:rPr lang="cs-CZ" dirty="0" smtClean="0"/>
              <a:t>potom "</a:t>
            </a:r>
            <a:r>
              <a:rPr lang="cs-CZ" dirty="0"/>
              <a:t>PROČ?". </a:t>
            </a:r>
            <a:endParaRPr lang="cs-CZ" dirty="0" smtClean="0"/>
          </a:p>
          <a:p>
            <a:endParaRPr lang="cs-CZ" sz="800" dirty="0"/>
          </a:p>
          <a:p>
            <a:r>
              <a:rPr lang="cs-CZ" dirty="0"/>
              <a:t>Verbální komunikace má dva </a:t>
            </a:r>
            <a:r>
              <a:rPr lang="cs-CZ" dirty="0" smtClean="0"/>
              <a:t>aspekty: je </a:t>
            </a:r>
            <a:r>
              <a:rPr lang="cs-CZ" dirty="0"/>
              <a:t>interakcí s někým </a:t>
            </a:r>
            <a:r>
              <a:rPr lang="cs-CZ" dirty="0" smtClean="0"/>
              <a:t>jiným i </a:t>
            </a:r>
            <a:r>
              <a:rPr lang="cs-CZ" dirty="0"/>
              <a:t>řečí o něčem.</a:t>
            </a:r>
          </a:p>
          <a:p>
            <a:endParaRPr lang="cs-CZ" dirty="0"/>
          </a:p>
        </p:txBody>
      </p:sp>
    </p:spTree>
    <p:extLst>
      <p:ext uri="{BB962C8B-B14F-4D97-AF65-F5344CB8AC3E}">
        <p14:creationId xmlns:p14="http://schemas.microsoft.com/office/powerpoint/2010/main" val="2696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NORMY CHOVÁNÍ</a:t>
            </a:r>
            <a:endParaRPr lang="cs-CZ" dirty="0"/>
          </a:p>
        </p:txBody>
      </p:sp>
      <p:sp>
        <p:nvSpPr>
          <p:cNvPr id="3" name="Zástupný symbol pro obsah 2"/>
          <p:cNvSpPr>
            <a:spLocks noGrp="1"/>
          </p:cNvSpPr>
          <p:nvPr>
            <p:ph sz="quarter" idx="1"/>
          </p:nvPr>
        </p:nvSpPr>
        <p:spPr>
          <a:xfrm>
            <a:off x="301752" y="1700808"/>
            <a:ext cx="8503920" cy="4608512"/>
          </a:xfrm>
        </p:spPr>
        <p:txBody>
          <a:bodyPr>
            <a:normAutofit/>
          </a:bodyPr>
          <a:lstStyle/>
          <a:p>
            <a:r>
              <a:rPr lang="cs-CZ" dirty="0"/>
              <a:t>Mají dvojí význam</a:t>
            </a:r>
            <a:r>
              <a:rPr lang="cs-CZ" dirty="0" smtClean="0"/>
              <a:t>:</a:t>
            </a:r>
          </a:p>
          <a:p>
            <a:endParaRPr lang="cs-CZ" sz="2000" dirty="0"/>
          </a:p>
          <a:p>
            <a:pPr marL="514350" indent="-514350">
              <a:buFont typeface="+mj-lt"/>
              <a:buAutoNum type="arabicParenR"/>
            </a:pPr>
            <a:r>
              <a:rPr lang="cs-CZ" dirty="0" smtClean="0"/>
              <a:t>pomáhají </a:t>
            </a:r>
            <a:r>
              <a:rPr lang="cs-CZ" dirty="0"/>
              <a:t>batoleti </a:t>
            </a:r>
            <a:r>
              <a:rPr lang="cs-CZ" dirty="0">
                <a:solidFill>
                  <a:srgbClr val="C00000"/>
                </a:solidFill>
              </a:rPr>
              <a:t>orientovat se </a:t>
            </a:r>
            <a:r>
              <a:rPr lang="cs-CZ" dirty="0"/>
              <a:t>ve světě, </a:t>
            </a:r>
          </a:p>
          <a:p>
            <a:pPr marL="514350" indent="-514350">
              <a:buFont typeface="+mj-lt"/>
              <a:buAutoNum type="arabicParenR"/>
            </a:pPr>
            <a:r>
              <a:rPr lang="cs-CZ" dirty="0" smtClean="0"/>
              <a:t>umožňují </a:t>
            </a:r>
            <a:r>
              <a:rPr lang="cs-CZ" dirty="0"/>
              <a:t>lépe </a:t>
            </a:r>
            <a:r>
              <a:rPr lang="cs-CZ" dirty="0">
                <a:solidFill>
                  <a:srgbClr val="C00000"/>
                </a:solidFill>
              </a:rPr>
              <a:t>diferencovat</a:t>
            </a:r>
            <a:r>
              <a:rPr lang="cs-CZ" dirty="0"/>
              <a:t>, jaké chování bude odměněno či trestáno.</a:t>
            </a:r>
          </a:p>
          <a:p>
            <a:endParaRPr lang="cs-CZ" dirty="0" smtClean="0"/>
          </a:p>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389437"/>
            <a:ext cx="28051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8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132856"/>
            <a:ext cx="8503920" cy="3966192"/>
          </a:xfrm>
        </p:spPr>
        <p:txBody>
          <a:bodyPr/>
          <a:lstStyle/>
          <a:p>
            <a:r>
              <a:rPr lang="cs-CZ" dirty="0"/>
              <a:t>Batole je získává dvěma způsoby, které jsou nejúčinnější při vzájemném působení:</a:t>
            </a:r>
          </a:p>
          <a:p>
            <a:r>
              <a:rPr lang="cs-CZ" dirty="0">
                <a:solidFill>
                  <a:srgbClr val="C00000"/>
                </a:solidFill>
              </a:rPr>
              <a:t>pozorováním</a:t>
            </a:r>
            <a:r>
              <a:rPr lang="cs-CZ" dirty="0"/>
              <a:t>, </a:t>
            </a:r>
          </a:p>
          <a:p>
            <a:r>
              <a:rPr lang="cs-CZ" dirty="0">
                <a:solidFill>
                  <a:srgbClr val="C00000"/>
                </a:solidFill>
              </a:rPr>
              <a:t>verbálně</a:t>
            </a:r>
            <a:r>
              <a:rPr lang="cs-CZ" dirty="0"/>
              <a:t> - naučí se jak, ale i proč se chovat.</a:t>
            </a:r>
          </a:p>
          <a:p>
            <a:endParaRPr lang="cs-CZ" dirty="0"/>
          </a:p>
          <a:p>
            <a:r>
              <a:rPr lang="cs-CZ" sz="2400" dirty="0"/>
              <a:t>V tomto mají nevýhodu handicapované děti - těžko se na základě těchto dvou aspektů učí správnému chování. Proto je u nich vývoj superega zpomalen, opožděn.</a:t>
            </a:r>
          </a:p>
          <a:p>
            <a:endParaRPr lang="cs-CZ" dirty="0"/>
          </a:p>
        </p:txBody>
      </p:sp>
    </p:spTree>
    <p:extLst>
      <p:ext uri="{BB962C8B-B14F-4D97-AF65-F5344CB8AC3E}">
        <p14:creationId xmlns:p14="http://schemas.microsoft.com/office/powerpoint/2010/main" val="12853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179512" y="1772816"/>
            <a:ext cx="8784976" cy="4536504"/>
          </a:xfrm>
        </p:spPr>
        <p:txBody>
          <a:bodyPr>
            <a:normAutofit/>
          </a:bodyPr>
          <a:lstStyle/>
          <a:p>
            <a:r>
              <a:rPr lang="cs-CZ" dirty="0"/>
              <a:t>Pro dítě je přirozené </a:t>
            </a:r>
            <a:r>
              <a:rPr lang="cs-CZ" dirty="0">
                <a:solidFill>
                  <a:srgbClr val="C00000"/>
                </a:solidFill>
              </a:rPr>
              <a:t>přebírání norem na základě tendence podobat se ostatním</a:t>
            </a:r>
            <a:r>
              <a:rPr lang="cs-CZ" dirty="0"/>
              <a:t>. Přejmutím hotového vzorce chování se dítě zbavuje nutnosti hledat samostatné </a:t>
            </a:r>
            <a:r>
              <a:rPr lang="cs-CZ" dirty="0" smtClean="0"/>
              <a:t>řešení </a:t>
            </a:r>
            <a:r>
              <a:rPr lang="cs-CZ" sz="1700" dirty="0" smtClean="0"/>
              <a:t>(rodiče, sourozenci…). </a:t>
            </a:r>
          </a:p>
          <a:p>
            <a:endParaRPr lang="cs-CZ" sz="1100" dirty="0">
              <a:solidFill>
                <a:srgbClr val="C00000"/>
              </a:solidFill>
            </a:endParaRPr>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4556644" cy="31964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62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1916832"/>
            <a:ext cx="8503920" cy="4182216"/>
          </a:xfrm>
        </p:spPr>
        <p:txBody>
          <a:bodyPr/>
          <a:lstStyle/>
          <a:p>
            <a:r>
              <a:rPr lang="cs-CZ" dirty="0">
                <a:solidFill>
                  <a:srgbClr val="C00000"/>
                </a:solidFill>
              </a:rPr>
              <a:t>Identifikace</a:t>
            </a:r>
            <a:r>
              <a:rPr lang="cs-CZ" dirty="0"/>
              <a:t> souvisí s potřebou dítěte neztratit vazbu na citově významnou osobu a je zdrojem bezpečí i stimulace.  </a:t>
            </a:r>
          </a:p>
          <a:p>
            <a:endParaRPr lang="cs-CZ" dirty="0"/>
          </a:p>
          <a:p>
            <a:r>
              <a:rPr lang="cs-CZ" dirty="0"/>
              <a:t>Pro dítě je v tomto směru velice důležité podněcující prostředí...</a:t>
            </a:r>
            <a:r>
              <a:rPr lang="cs-CZ" dirty="0">
                <a:solidFill>
                  <a:srgbClr val="C00000"/>
                </a:solidFill>
              </a:rPr>
              <a:t>pravidla </a:t>
            </a:r>
            <a:r>
              <a:rPr lang="cs-CZ" dirty="0"/>
              <a:t>dítěti umožní lépe diferencovat, jaké chování bude pozitivně akceptováno a jaké nikoli. To, že se dítě pravidly řídí, dává najevo svou stydlivostí, proviněním, pokud pravidla poruší.</a:t>
            </a:r>
          </a:p>
        </p:txBody>
      </p:sp>
    </p:spTree>
    <p:extLst>
      <p:ext uri="{BB962C8B-B14F-4D97-AF65-F5344CB8AC3E}">
        <p14:creationId xmlns:p14="http://schemas.microsoft.com/office/powerpoint/2010/main" val="36202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420888"/>
            <a:ext cx="8503920" cy="3960440"/>
          </a:xfrm>
        </p:spPr>
        <p:txBody>
          <a:bodyPr>
            <a:normAutofit/>
          </a:bodyPr>
          <a:lstStyle/>
          <a:p>
            <a:r>
              <a:rPr lang="cs-CZ" dirty="0">
                <a:solidFill>
                  <a:srgbClr val="C00000"/>
                </a:solidFill>
              </a:rPr>
              <a:t>Učení nápodobou a identifikací</a:t>
            </a:r>
            <a:r>
              <a:rPr lang="cs-CZ" dirty="0"/>
              <a:t> často hraje důležitější roli než verbální typ informace. </a:t>
            </a:r>
            <a:endParaRPr lang="cs-CZ" dirty="0" smtClean="0"/>
          </a:p>
          <a:p>
            <a:endParaRPr lang="cs-CZ" dirty="0"/>
          </a:p>
          <a:p>
            <a:r>
              <a:rPr lang="cs-CZ" dirty="0" smtClean="0">
                <a:solidFill>
                  <a:srgbClr val="C00000"/>
                </a:solidFill>
              </a:rPr>
              <a:t>Nápodobu</a:t>
            </a:r>
            <a:r>
              <a:rPr lang="cs-CZ" dirty="0" smtClean="0"/>
              <a:t> </a:t>
            </a:r>
            <a:r>
              <a:rPr lang="cs-CZ" dirty="0"/>
              <a:t>chápeme jako opakování nějakého pozorovaného </a:t>
            </a:r>
            <a:r>
              <a:rPr lang="cs-CZ" dirty="0" smtClean="0"/>
              <a:t>projevu </a:t>
            </a:r>
            <a:r>
              <a:rPr lang="cs-CZ" dirty="0" smtClean="0"/>
              <a:t>- </a:t>
            </a:r>
            <a:r>
              <a:rPr lang="cs-CZ" dirty="0" smtClean="0"/>
              <a:t>je </a:t>
            </a:r>
            <a:r>
              <a:rPr lang="cs-CZ" dirty="0"/>
              <a:t>to </a:t>
            </a:r>
            <a:r>
              <a:rPr lang="cs-CZ" dirty="0" smtClean="0"/>
              <a:t>jedna z forem </a:t>
            </a:r>
            <a:r>
              <a:rPr lang="cs-CZ" dirty="0"/>
              <a:t>učení</a:t>
            </a:r>
            <a:r>
              <a:rPr lang="cs-CZ" dirty="0" smtClean="0"/>
              <a:t>.</a:t>
            </a:r>
          </a:p>
          <a:p>
            <a:endParaRPr lang="cs-CZ" dirty="0"/>
          </a:p>
        </p:txBody>
      </p:sp>
    </p:spTree>
    <p:extLst>
      <p:ext uri="{BB962C8B-B14F-4D97-AF65-F5344CB8AC3E}">
        <p14:creationId xmlns:p14="http://schemas.microsoft.com/office/powerpoint/2010/main" val="17004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182216"/>
          </a:xfrm>
        </p:spPr>
        <p:txBody>
          <a:bodyPr>
            <a:normAutofit fontScale="92500" lnSpcReduction="10000"/>
          </a:bodyPr>
          <a:lstStyle/>
          <a:p>
            <a:r>
              <a:rPr lang="cs-CZ" dirty="0"/>
              <a:t>E. Claparede se domníval, že existuje tzv. </a:t>
            </a:r>
            <a:r>
              <a:rPr lang="cs-CZ" dirty="0">
                <a:solidFill>
                  <a:srgbClr val="C00000"/>
                </a:solidFill>
              </a:rPr>
              <a:t>INSTINKT KONFORMITY</a:t>
            </a:r>
            <a:r>
              <a:rPr lang="cs-CZ" dirty="0"/>
              <a:t>, tendence podobat se jiným lidem. </a:t>
            </a:r>
            <a:endParaRPr lang="cs-CZ" dirty="0" smtClean="0"/>
          </a:p>
          <a:p>
            <a:endParaRPr lang="cs-CZ" dirty="0"/>
          </a:p>
          <a:p>
            <a:r>
              <a:rPr lang="cs-CZ" dirty="0"/>
              <a:t>U batolete je také možná tzv. </a:t>
            </a:r>
            <a:r>
              <a:rPr lang="cs-CZ" dirty="0">
                <a:solidFill>
                  <a:srgbClr val="C00000"/>
                </a:solidFill>
              </a:rPr>
              <a:t>regresivní nápodoba</a:t>
            </a:r>
            <a:r>
              <a:rPr lang="cs-CZ" dirty="0"/>
              <a:t>, kdy batole dělá přesně to, co jeho mladší sourozenec. Jde v podstatě o nápodobu nižší vývojové úrovně.</a:t>
            </a:r>
          </a:p>
          <a:p>
            <a:endParaRPr lang="cs-CZ" dirty="0"/>
          </a:p>
          <a:p>
            <a:r>
              <a:rPr lang="cs-CZ" dirty="0">
                <a:solidFill>
                  <a:srgbClr val="C00000"/>
                </a:solidFill>
              </a:rPr>
              <a:t>Rozvoj napodobivého chování se shoduje s nástupem symbolického myšlení</a:t>
            </a:r>
            <a:r>
              <a:rPr lang="cs-CZ" dirty="0"/>
              <a:t>. </a:t>
            </a:r>
            <a:r>
              <a:rPr lang="cs-CZ" sz="2200" dirty="0"/>
              <a:t>Předstupněm pravé nápodoby je podle H. Wallona tzv. receptivně - motorická identifikace, která z komplexního chování vybírá například jeden pohyb a provádí jej. </a:t>
            </a:r>
          </a:p>
          <a:p>
            <a:endParaRPr lang="cs-CZ" dirty="0"/>
          </a:p>
        </p:txBody>
      </p:sp>
    </p:spTree>
    <p:extLst>
      <p:ext uri="{BB962C8B-B14F-4D97-AF65-F5344CB8AC3E}">
        <p14:creationId xmlns:p14="http://schemas.microsoft.com/office/powerpoint/2010/main" val="40404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1700808"/>
            <a:ext cx="8503920" cy="4572000"/>
          </a:xfrm>
        </p:spPr>
        <p:txBody>
          <a:bodyPr>
            <a:normAutofit fontScale="92500"/>
          </a:bodyPr>
          <a:lstStyle/>
          <a:p>
            <a:r>
              <a:rPr lang="cs-CZ" dirty="0"/>
              <a:t>Čím častěji dítě nějaké chování vidí, tím má větší tendenci k jeho opakování</a:t>
            </a:r>
            <a:r>
              <a:rPr lang="cs-CZ" dirty="0" smtClean="0"/>
              <a:t>.</a:t>
            </a:r>
          </a:p>
          <a:p>
            <a:endParaRPr lang="cs-CZ" sz="2600" dirty="0"/>
          </a:p>
          <a:p>
            <a:r>
              <a:rPr lang="cs-CZ" dirty="0" smtClean="0">
                <a:solidFill>
                  <a:srgbClr val="C00000"/>
                </a:solidFill>
              </a:rPr>
              <a:t>Nápodoba </a:t>
            </a:r>
            <a:r>
              <a:rPr lang="cs-CZ" dirty="0">
                <a:solidFill>
                  <a:srgbClr val="C00000"/>
                </a:solidFill>
              </a:rPr>
              <a:t>je však výběrovým, diferencovaným procesem</a:t>
            </a:r>
            <a:r>
              <a:rPr lang="cs-CZ" dirty="0"/>
              <a:t>. Vzor musí upoutat pozornost. </a:t>
            </a:r>
            <a:endParaRPr lang="cs-CZ" dirty="0" smtClean="0"/>
          </a:p>
          <a:p>
            <a:endParaRPr lang="cs-CZ" sz="2600" dirty="0"/>
          </a:p>
          <a:p>
            <a:r>
              <a:rPr lang="cs-CZ" dirty="0" smtClean="0"/>
              <a:t>Učení </a:t>
            </a:r>
            <a:r>
              <a:rPr lang="cs-CZ" dirty="0"/>
              <a:t>nápodobou umožňuje přejmout hotový vzorec chování</a:t>
            </a:r>
            <a:r>
              <a:rPr lang="cs-CZ" dirty="0" smtClean="0"/>
              <a:t>.</a:t>
            </a:r>
          </a:p>
          <a:p>
            <a:endParaRPr lang="cs-CZ" sz="2600" dirty="0"/>
          </a:p>
          <a:p>
            <a:r>
              <a:rPr lang="cs-CZ" dirty="0" smtClean="0"/>
              <a:t>U </a:t>
            </a:r>
            <a:r>
              <a:rPr lang="cs-CZ" dirty="0"/>
              <a:t>malých dětí je nápodoba projevem určité závislosti na okolí, tendence očekávat řešení od někoho jiného a přejímat je. </a:t>
            </a:r>
          </a:p>
        </p:txBody>
      </p:sp>
    </p:spTree>
    <p:extLst>
      <p:ext uri="{BB962C8B-B14F-4D97-AF65-F5344CB8AC3E}">
        <p14:creationId xmlns:p14="http://schemas.microsoft.com/office/powerpoint/2010/main" val="6547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680520"/>
          </a:xfrm>
        </p:spPr>
        <p:txBody>
          <a:bodyPr>
            <a:normAutofit/>
          </a:bodyPr>
          <a:lstStyle/>
          <a:p>
            <a:r>
              <a:rPr lang="cs-CZ" sz="2600" dirty="0"/>
              <a:t>Nápodoba je jedním z dostupných způsobů </a:t>
            </a:r>
            <a:r>
              <a:rPr lang="cs-CZ" sz="2600" dirty="0">
                <a:solidFill>
                  <a:srgbClr val="C00000"/>
                </a:solidFill>
              </a:rPr>
              <a:t>orientace a adaptace na prostředí</a:t>
            </a:r>
            <a:r>
              <a:rPr lang="cs-CZ" sz="2600" dirty="0"/>
              <a:t>. </a:t>
            </a:r>
            <a:endParaRPr lang="cs-CZ" sz="2600" dirty="0" smtClean="0"/>
          </a:p>
          <a:p>
            <a:endParaRPr lang="cs-CZ" sz="800" dirty="0"/>
          </a:p>
          <a:p>
            <a:r>
              <a:rPr lang="cs-CZ" sz="2600" dirty="0" smtClean="0"/>
              <a:t>Problémem </a:t>
            </a:r>
            <a:r>
              <a:rPr lang="cs-CZ" sz="2600" dirty="0"/>
              <a:t>v batolecím věku je </a:t>
            </a:r>
            <a:r>
              <a:rPr lang="cs-CZ" sz="2600" dirty="0">
                <a:solidFill>
                  <a:srgbClr val="C00000"/>
                </a:solidFill>
              </a:rPr>
              <a:t>generalizace a diferenciace napodobovaného chování</a:t>
            </a:r>
            <a:r>
              <a:rPr lang="cs-CZ" sz="2600" dirty="0"/>
              <a:t>.</a:t>
            </a:r>
            <a:r>
              <a:rPr lang="cs-CZ" dirty="0"/>
              <a:t> </a:t>
            </a:r>
            <a:r>
              <a:rPr lang="cs-CZ" sz="2000" dirty="0"/>
              <a:t>Když dítě vidí, že matka vše umývá, začne umývat plyšového medvídka, protože se přece vše umývá. </a:t>
            </a:r>
            <a:endParaRPr lang="cs-CZ" sz="2000" dirty="0" smtClean="0"/>
          </a:p>
          <a:p>
            <a:endParaRPr lang="cs-CZ" sz="2000" dirty="0"/>
          </a:p>
          <a:p>
            <a:endParaRPr lang="cs-CZ" sz="2000" dirty="0" smtClean="0"/>
          </a:p>
          <a:p>
            <a:endParaRPr lang="cs-CZ" sz="2000" dirty="0"/>
          </a:p>
          <a:p>
            <a:endParaRPr lang="cs-CZ" sz="2000" dirty="0" smtClean="0"/>
          </a:p>
          <a:p>
            <a:endParaRPr lang="cs-CZ" sz="2000" dirty="0"/>
          </a:p>
          <a:p>
            <a:endParaRPr lang="cs-CZ" dirty="0" smtClean="0"/>
          </a:p>
          <a:p>
            <a:endParaRPr lang="cs-CZ" sz="2200" dirty="0" smtClean="0"/>
          </a:p>
          <a:p>
            <a:endParaRPr lang="cs-CZ" sz="2200" dirty="0"/>
          </a:p>
          <a:p>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961591"/>
            <a:ext cx="3672408" cy="2385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464496"/>
          </a:xfrm>
        </p:spPr>
        <p:txBody>
          <a:bodyPr>
            <a:normAutofit/>
          </a:bodyPr>
          <a:lstStyle/>
          <a:p>
            <a:r>
              <a:rPr lang="cs-CZ" dirty="0"/>
              <a:t>Specifická varianta nápodoby je </a:t>
            </a:r>
            <a:r>
              <a:rPr lang="cs-CZ" dirty="0" smtClean="0"/>
              <a:t>identifikace - ztotožnění </a:t>
            </a:r>
            <a:r>
              <a:rPr lang="cs-CZ" dirty="0"/>
              <a:t>se s někým, </a:t>
            </a:r>
            <a:r>
              <a:rPr lang="cs-CZ" dirty="0">
                <a:solidFill>
                  <a:srgbClr val="C00000"/>
                </a:solidFill>
              </a:rPr>
              <a:t>chovat se stejně jako někdo</a:t>
            </a:r>
            <a:r>
              <a:rPr lang="cs-CZ" dirty="0" smtClean="0"/>
              <a:t>.</a:t>
            </a:r>
          </a:p>
          <a:p>
            <a:endParaRPr lang="cs-CZ" sz="1000" dirty="0"/>
          </a:p>
          <a:p>
            <a:r>
              <a:rPr lang="cs-CZ" dirty="0" smtClean="0"/>
              <a:t>Na </a:t>
            </a:r>
            <a:r>
              <a:rPr lang="cs-CZ" dirty="0"/>
              <a:t>konci batolecího období to bývají právě rodiče, se kterými se děti identifikují. Tendence k identifikaci souvisí s potřebou malého dítěte neztratit vazbu s citově významnou osobou. </a:t>
            </a:r>
            <a:endParaRPr lang="cs-CZ" dirty="0" smtClean="0"/>
          </a:p>
          <a:p>
            <a:endParaRPr lang="cs-CZ" sz="1000" dirty="0"/>
          </a:p>
          <a:p>
            <a:r>
              <a:rPr lang="cs-CZ" dirty="0" smtClean="0">
                <a:solidFill>
                  <a:srgbClr val="C00000"/>
                </a:solidFill>
              </a:rPr>
              <a:t>Identifikační </a:t>
            </a:r>
            <a:r>
              <a:rPr lang="cs-CZ" dirty="0">
                <a:solidFill>
                  <a:srgbClr val="C00000"/>
                </a:solidFill>
              </a:rPr>
              <a:t>fáze </a:t>
            </a:r>
            <a:r>
              <a:rPr lang="cs-CZ" dirty="0"/>
              <a:t>následuje po uvolnění ze symbiotické vazby. </a:t>
            </a:r>
          </a:p>
        </p:txBody>
      </p:sp>
    </p:spTree>
    <p:extLst>
      <p:ext uri="{BB962C8B-B14F-4D97-AF65-F5344CB8AC3E}">
        <p14:creationId xmlns:p14="http://schemas.microsoft.com/office/powerpoint/2010/main" val="36430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320480"/>
          </a:xfrm>
        </p:spPr>
        <p:txBody>
          <a:bodyPr>
            <a:normAutofit/>
          </a:bodyPr>
          <a:lstStyle/>
          <a:p>
            <a:r>
              <a:rPr lang="cs-CZ" dirty="0"/>
              <a:t>Na počátku je řeč </a:t>
            </a:r>
            <a:r>
              <a:rPr lang="cs-CZ" dirty="0">
                <a:solidFill>
                  <a:srgbClr val="C00000"/>
                </a:solidFill>
              </a:rPr>
              <a:t>reflexní záležitostí</a:t>
            </a:r>
            <a:r>
              <a:rPr lang="cs-CZ" dirty="0"/>
              <a:t>, projevem primární kruhové reakce. Nejde zatím o napodobování. Dítě je později vnímavější a napodobuje již třeba intonaci, </a:t>
            </a:r>
            <a:r>
              <a:rPr lang="cs-CZ" dirty="0" smtClean="0"/>
              <a:t>či melodii </a:t>
            </a:r>
            <a:r>
              <a:rPr lang="cs-CZ" dirty="0"/>
              <a:t>hláskových spojů. </a:t>
            </a:r>
            <a:endParaRPr lang="cs-CZ" dirty="0" smtClean="0"/>
          </a:p>
          <a:p>
            <a:endParaRPr lang="cs-CZ" sz="800" dirty="0"/>
          </a:p>
          <a:p>
            <a:r>
              <a:rPr lang="cs-CZ" dirty="0" smtClean="0"/>
              <a:t>Veškeré nepřesnosti </a:t>
            </a:r>
            <a:r>
              <a:rPr lang="cs-CZ" dirty="0"/>
              <a:t>ve výslovnosti jsou způsobeny nadměrnou generalizací </a:t>
            </a:r>
            <a:r>
              <a:rPr lang="cs-CZ" sz="1400" dirty="0"/>
              <a:t>(jedno jméno lze užít pro mnoho objektů</a:t>
            </a:r>
            <a:r>
              <a:rPr lang="cs-CZ" sz="1400" dirty="0" smtClean="0"/>
              <a:t>),</a:t>
            </a:r>
            <a:r>
              <a:rPr lang="cs-CZ" dirty="0" smtClean="0"/>
              <a:t> </a:t>
            </a:r>
            <a:r>
              <a:rPr lang="cs-CZ" dirty="0"/>
              <a:t>či naopak přílišnou konkretizací </a:t>
            </a:r>
            <a:r>
              <a:rPr lang="cs-CZ" sz="1400" dirty="0"/>
              <a:t>(každý objekt má jedno jméno) </a:t>
            </a:r>
            <a:r>
              <a:rPr lang="cs-CZ" dirty="0"/>
              <a:t>významů. </a:t>
            </a:r>
            <a:endParaRPr lang="cs-CZ" dirty="0" smtClean="0"/>
          </a:p>
          <a:p>
            <a:endParaRPr lang="cs-CZ" sz="800" dirty="0"/>
          </a:p>
          <a:p>
            <a:endParaRPr lang="cs-CZ" dirty="0"/>
          </a:p>
        </p:txBody>
      </p:sp>
    </p:spTree>
    <p:extLst>
      <p:ext uri="{BB962C8B-B14F-4D97-AF65-F5344CB8AC3E}">
        <p14:creationId xmlns:p14="http://schemas.microsoft.com/office/powerpoint/2010/main" val="9534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348880"/>
            <a:ext cx="8503920" cy="3750168"/>
          </a:xfrm>
        </p:spPr>
        <p:txBody>
          <a:bodyPr/>
          <a:lstStyle/>
          <a:p>
            <a:r>
              <a:rPr lang="cs-CZ" dirty="0"/>
              <a:t>Specifická varianta </a:t>
            </a:r>
            <a:r>
              <a:rPr lang="cs-CZ" dirty="0" smtClean="0"/>
              <a:t>identifikace je </a:t>
            </a:r>
            <a:r>
              <a:rPr lang="cs-CZ" dirty="0">
                <a:solidFill>
                  <a:srgbClr val="C00000"/>
                </a:solidFill>
              </a:rPr>
              <a:t>obranná identifikace </a:t>
            </a:r>
            <a:r>
              <a:rPr lang="cs-CZ" dirty="0"/>
              <a:t>s osobou, které se dítě bojí. </a:t>
            </a:r>
            <a:endParaRPr lang="cs-CZ" dirty="0" smtClean="0"/>
          </a:p>
          <a:p>
            <a:endParaRPr lang="cs-CZ" dirty="0"/>
          </a:p>
          <a:p>
            <a:r>
              <a:rPr lang="cs-CZ" dirty="0" smtClean="0"/>
              <a:t>Zde </a:t>
            </a:r>
            <a:r>
              <a:rPr lang="cs-CZ" dirty="0"/>
              <a:t>se </a:t>
            </a:r>
            <a:r>
              <a:rPr lang="cs-CZ" dirty="0" smtClean="0"/>
              <a:t>vytváří </a:t>
            </a:r>
            <a:r>
              <a:rPr lang="cs-CZ" dirty="0">
                <a:solidFill>
                  <a:srgbClr val="C00000"/>
                </a:solidFill>
              </a:rPr>
              <a:t>nadměrně silné superego</a:t>
            </a:r>
            <a:r>
              <a:rPr lang="cs-CZ" dirty="0"/>
              <a:t>, které slouží jako ochrana před konfliktem s autoritou, s niž se dítě v rámci obranné reakce ztotožnilo.</a:t>
            </a:r>
          </a:p>
          <a:p>
            <a:endParaRPr lang="cs-CZ" dirty="0"/>
          </a:p>
        </p:txBody>
      </p:sp>
    </p:spTree>
    <p:extLst>
      <p:ext uri="{BB962C8B-B14F-4D97-AF65-F5344CB8AC3E}">
        <p14:creationId xmlns:p14="http://schemas.microsoft.com/office/powerpoint/2010/main" val="12235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556792"/>
            <a:ext cx="8503920" cy="4542256"/>
          </a:xfrm>
        </p:spPr>
        <p:txBody>
          <a:bodyPr>
            <a:normAutofit/>
          </a:bodyPr>
          <a:lstStyle/>
          <a:p>
            <a:r>
              <a:rPr lang="cs-CZ" dirty="0"/>
              <a:t>Jak je to s agresivitou? </a:t>
            </a:r>
            <a:endParaRPr lang="cs-CZ" dirty="0" smtClean="0"/>
          </a:p>
          <a:p>
            <a:endParaRPr lang="cs-CZ" sz="800" dirty="0"/>
          </a:p>
          <a:p>
            <a:r>
              <a:rPr lang="cs-CZ" dirty="0" smtClean="0"/>
              <a:t>Př.: </a:t>
            </a:r>
            <a:r>
              <a:rPr lang="cs-CZ" dirty="0"/>
              <a:t>tzv. </a:t>
            </a:r>
            <a:r>
              <a:rPr lang="cs-CZ" dirty="0">
                <a:solidFill>
                  <a:srgbClr val="C00000"/>
                </a:solidFill>
              </a:rPr>
              <a:t>Bandurovy pokusy s nápodobou agresivního </a:t>
            </a:r>
            <a:r>
              <a:rPr lang="cs-CZ" dirty="0" smtClean="0">
                <a:solidFill>
                  <a:srgbClr val="C00000"/>
                </a:solidFill>
              </a:rPr>
              <a:t>chování</a:t>
            </a:r>
            <a:r>
              <a:rPr lang="cs-CZ" dirty="0" smtClean="0"/>
              <a:t>: </a:t>
            </a:r>
            <a:r>
              <a:rPr lang="cs-CZ" sz="2000" dirty="0" smtClean="0"/>
              <a:t>děti</a:t>
            </a:r>
            <a:r>
              <a:rPr lang="cs-CZ" sz="2000" dirty="0"/>
              <a:t>, které viděly film s agresivní scénkou, se tak nemusely poté chovat jinak než obvykle, ale když se vytvořila situace podobná ukázce ve filmu, tendence k agresivnímu jednání se </a:t>
            </a:r>
            <a:r>
              <a:rPr lang="cs-CZ" sz="2000" dirty="0" smtClean="0"/>
              <a:t>objevila (dále viz např.: Svoboda et al. 1999, studie Násilí v masmédiích) </a:t>
            </a: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159989"/>
            <a:ext cx="3312368" cy="23749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398240"/>
          </a:xfrm>
        </p:spPr>
        <p:txBody>
          <a:bodyPr>
            <a:normAutofit/>
          </a:bodyPr>
          <a:lstStyle/>
          <a:p>
            <a:r>
              <a:rPr lang="cs-CZ" dirty="0" smtClean="0"/>
              <a:t>Vztah </a:t>
            </a:r>
            <a:r>
              <a:rPr lang="cs-CZ" dirty="0"/>
              <a:t>k oběma rodičům se může vytvořit stejný. </a:t>
            </a:r>
            <a:r>
              <a:rPr lang="cs-CZ" dirty="0" smtClean="0"/>
              <a:t>Dítě</a:t>
            </a:r>
            <a:r>
              <a:rPr lang="cs-CZ" dirty="0"/>
              <a:t>, které si vytvoří bezpečný vztah k oběma rodičům, získá určitou výhodu, kterou </a:t>
            </a:r>
            <a:r>
              <a:rPr lang="cs-CZ" dirty="0" smtClean="0"/>
              <a:t>představuje:</a:t>
            </a:r>
          </a:p>
          <a:p>
            <a:endParaRPr lang="cs-CZ" sz="800" dirty="0" smtClean="0"/>
          </a:p>
          <a:p>
            <a:pPr marL="514350" indent="-514350">
              <a:buFont typeface="+mj-lt"/>
              <a:buAutoNum type="arabicParenR"/>
            </a:pPr>
            <a:r>
              <a:rPr lang="cs-CZ" dirty="0" smtClean="0"/>
              <a:t>možnost </a:t>
            </a:r>
            <a:r>
              <a:rPr lang="cs-CZ" dirty="0"/>
              <a:t>diferencovat rozličné varianty vztahu a </a:t>
            </a:r>
            <a:endParaRPr lang="cs-CZ" dirty="0" smtClean="0"/>
          </a:p>
          <a:p>
            <a:pPr marL="514350" indent="-514350">
              <a:buFont typeface="+mj-lt"/>
              <a:buAutoNum type="arabicParenR"/>
            </a:pPr>
            <a:r>
              <a:rPr lang="cs-CZ" dirty="0" smtClean="0"/>
              <a:t>profitovat </a:t>
            </a:r>
            <a:r>
              <a:rPr lang="cs-CZ" dirty="0"/>
              <a:t>z jejich </a:t>
            </a:r>
            <a:r>
              <a:rPr lang="cs-CZ" dirty="0" smtClean="0"/>
              <a:t>rozdílnosti.</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17484"/>
            <a:ext cx="3888432" cy="21676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3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628800"/>
            <a:ext cx="8503920" cy="4470248"/>
          </a:xfrm>
        </p:spPr>
        <p:txBody>
          <a:bodyPr/>
          <a:lstStyle/>
          <a:p>
            <a:r>
              <a:rPr lang="cs-CZ" dirty="0" smtClean="0"/>
              <a:t>Vztah </a:t>
            </a:r>
            <a:r>
              <a:rPr lang="cs-CZ" dirty="0"/>
              <a:t>s matkou </a:t>
            </a:r>
            <a:r>
              <a:rPr lang="cs-CZ" dirty="0" smtClean="0"/>
              <a:t>bývá </a:t>
            </a:r>
            <a:r>
              <a:rPr lang="cs-CZ" dirty="0"/>
              <a:t>obvykle </a:t>
            </a:r>
            <a:r>
              <a:rPr lang="cs-CZ" dirty="0" smtClean="0"/>
              <a:t>primární, vlivem </a:t>
            </a:r>
            <a:r>
              <a:rPr lang="cs-CZ" dirty="0"/>
              <a:t>zkušenosti je </a:t>
            </a:r>
            <a:r>
              <a:rPr lang="cs-CZ" dirty="0" smtClean="0"/>
              <a:t>vztah </a:t>
            </a:r>
            <a:r>
              <a:rPr lang="cs-CZ" dirty="0"/>
              <a:t>k otci pro dítě zpravidla sekundární. </a:t>
            </a:r>
            <a:r>
              <a:rPr lang="cs-CZ" dirty="0" smtClean="0"/>
              <a:t>..</a:t>
            </a:r>
            <a:endParaRPr lang="cs-CZ" dirty="0"/>
          </a:p>
          <a:p>
            <a:r>
              <a:rPr lang="cs-CZ" dirty="0" smtClean="0"/>
              <a:t>Vztah </a:t>
            </a:r>
            <a:r>
              <a:rPr lang="cs-CZ" dirty="0"/>
              <a:t>s otcem se může stát alternativním zdrojem jistoty a bezpečí, ale i zdrojem </a:t>
            </a:r>
            <a:r>
              <a:rPr lang="cs-CZ" dirty="0" smtClean="0"/>
              <a:t>stimulace… </a:t>
            </a:r>
          </a:p>
          <a:p>
            <a:r>
              <a:rPr lang="cs-CZ" dirty="0" smtClean="0"/>
              <a:t>Otcové </a:t>
            </a:r>
            <a:r>
              <a:rPr lang="cs-CZ" dirty="0"/>
              <a:t>slouží svým synům jako model mužského </a:t>
            </a:r>
            <a:r>
              <a:rPr lang="cs-CZ" dirty="0" smtClean="0"/>
              <a:t>chování, dcerám pak obdobným způsobem...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367963"/>
            <a:ext cx="3960440" cy="21900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2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844824"/>
            <a:ext cx="8503920" cy="4254224"/>
          </a:xfrm>
        </p:spPr>
        <p:txBody>
          <a:bodyPr>
            <a:normAutofit/>
          </a:bodyPr>
          <a:lstStyle/>
          <a:p>
            <a:r>
              <a:rPr lang="cs-CZ" dirty="0"/>
              <a:t>Základní zkušenost s chováním otce ovlivňuje sebepojetí chlapce především v oblasti sexuální identity. </a:t>
            </a:r>
            <a:r>
              <a:rPr lang="cs-CZ" sz="1400" dirty="0"/>
              <a:t>Toto období se charakterizuje jako fáze vzájemné identifikace otce a syna. </a:t>
            </a:r>
            <a:endParaRPr lang="cs-CZ" sz="1400" dirty="0" smtClean="0"/>
          </a:p>
          <a:p>
            <a:endParaRPr lang="cs-CZ" sz="800" dirty="0"/>
          </a:p>
          <a:p>
            <a:r>
              <a:rPr lang="cs-CZ" dirty="0" smtClean="0"/>
              <a:t>Matky </a:t>
            </a:r>
            <a:r>
              <a:rPr lang="cs-CZ" dirty="0"/>
              <a:t>a otcové se dovedou ke svým dětem chovat stejně kompetentně, ale otcové tak činí mnohem </a:t>
            </a:r>
            <a:r>
              <a:rPr lang="cs-CZ" dirty="0" smtClean="0"/>
              <a:t>méně často. </a:t>
            </a:r>
          </a:p>
          <a:p>
            <a:endParaRPr lang="cs-CZ" sz="800" dirty="0" smtClean="0"/>
          </a:p>
          <a:p>
            <a:r>
              <a:rPr lang="cs-CZ" dirty="0" smtClean="0"/>
              <a:t>Příčinou </a:t>
            </a:r>
            <a:r>
              <a:rPr lang="cs-CZ" dirty="0"/>
              <a:t>je sociální norma, která určuje, aby se dítětem v raném věku zabývala matka. Do určité míry se liší i styl rodičovského chování otců a matek. </a:t>
            </a:r>
          </a:p>
        </p:txBody>
      </p:sp>
    </p:spTree>
    <p:extLst>
      <p:ext uri="{BB962C8B-B14F-4D97-AF65-F5344CB8AC3E}">
        <p14:creationId xmlns:p14="http://schemas.microsoft.com/office/powerpoint/2010/main" val="1899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326232"/>
          </a:xfrm>
        </p:spPr>
        <p:txBody>
          <a:bodyPr/>
          <a:lstStyle/>
          <a:p>
            <a:r>
              <a:rPr lang="cs-CZ" dirty="0"/>
              <a:t>Hra otců s dětmi je mnohem aktivnější, více stimuluje tělesnou aktivitu. </a:t>
            </a:r>
            <a:endParaRPr lang="cs-CZ" dirty="0" smtClean="0"/>
          </a:p>
          <a:p>
            <a:endParaRPr lang="cs-CZ" dirty="0"/>
          </a:p>
          <a:p>
            <a:r>
              <a:rPr lang="cs-CZ" dirty="0" smtClean="0"/>
              <a:t>Otcové </a:t>
            </a:r>
            <a:r>
              <a:rPr lang="cs-CZ" dirty="0"/>
              <a:t>se chovají k dětem selektivněji v závislosti na jejich pohlaví. Mají tendence trávit mnohem více času se synem než dcerou. </a:t>
            </a:r>
            <a:endParaRPr lang="cs-CZ" dirty="0" smtClean="0"/>
          </a:p>
          <a:p>
            <a:endParaRPr lang="cs-CZ" dirty="0"/>
          </a:p>
          <a:p>
            <a:r>
              <a:rPr lang="cs-CZ" dirty="0" smtClean="0"/>
              <a:t>Matky </a:t>
            </a:r>
            <a:r>
              <a:rPr lang="cs-CZ" dirty="0"/>
              <a:t>se soustřeďují na klidnější hru s hračkami, knihami a více stimulují verbalizaci.</a:t>
            </a:r>
          </a:p>
          <a:p>
            <a:endParaRPr lang="cs-CZ" dirty="0"/>
          </a:p>
        </p:txBody>
      </p:sp>
    </p:spTree>
    <p:extLst>
      <p:ext uri="{BB962C8B-B14F-4D97-AF65-F5344CB8AC3E}">
        <p14:creationId xmlns:p14="http://schemas.microsoft.com/office/powerpoint/2010/main" val="15573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V tomto věku je významný i vliv </a:t>
            </a:r>
            <a:r>
              <a:rPr lang="cs-CZ" dirty="0" smtClean="0"/>
              <a:t>sourozenců, kteří </a:t>
            </a:r>
            <a:r>
              <a:rPr lang="cs-CZ" dirty="0"/>
              <a:t>mohou sloužit jako alternativní zdroj sociální stimulace. </a:t>
            </a:r>
            <a:endParaRPr lang="cs-CZ" dirty="0" smtClean="0"/>
          </a:p>
          <a:p>
            <a:endParaRPr lang="cs-CZ" sz="800" dirty="0"/>
          </a:p>
          <a:p>
            <a:r>
              <a:rPr lang="cs-CZ" dirty="0" smtClean="0"/>
              <a:t>Starší </a:t>
            </a:r>
            <a:r>
              <a:rPr lang="cs-CZ" dirty="0"/>
              <a:t>batolata se ke svým </a:t>
            </a:r>
            <a:r>
              <a:rPr lang="cs-CZ" dirty="0" smtClean="0"/>
              <a:t>mladším sourozencům </a:t>
            </a:r>
            <a:r>
              <a:rPr lang="cs-CZ" dirty="0"/>
              <a:t>chovají </a:t>
            </a:r>
            <a:r>
              <a:rPr lang="cs-CZ" dirty="0"/>
              <a:t>obdobně jako jejich </a:t>
            </a:r>
            <a:r>
              <a:rPr lang="cs-CZ" dirty="0" smtClean="0"/>
              <a:t>rodiče - pečovatelsky</a:t>
            </a:r>
            <a:r>
              <a:rPr lang="cs-CZ" dirty="0"/>
              <a:t>. </a:t>
            </a:r>
            <a:endParaRPr lang="cs-CZ" dirty="0" smtClean="0"/>
          </a:p>
          <a:p>
            <a:endParaRPr lang="cs-CZ" sz="800" dirty="0"/>
          </a:p>
          <a:p>
            <a:r>
              <a:rPr lang="cs-CZ" sz="2400" dirty="0" smtClean="0"/>
              <a:t>Určitým </a:t>
            </a:r>
            <a:r>
              <a:rPr lang="cs-CZ" sz="2400" dirty="0"/>
              <a:t>problémem zůstává </a:t>
            </a:r>
            <a:r>
              <a:rPr lang="cs-CZ" sz="2400" dirty="0">
                <a:solidFill>
                  <a:srgbClr val="C00000"/>
                </a:solidFill>
              </a:rPr>
              <a:t>batolecí egocentrismus</a:t>
            </a:r>
            <a:r>
              <a:rPr lang="cs-CZ" sz="2400" dirty="0"/>
              <a:t>. Stále jsou pro tyto děti důležitější potřeby vlastní a proto v tomto směru neberou ohledy na potřeby sourozence.</a:t>
            </a:r>
            <a:r>
              <a:rPr lang="cs-CZ" dirty="0"/>
              <a:t> </a:t>
            </a:r>
            <a:r>
              <a:rPr lang="cs-CZ" sz="1400" dirty="0"/>
              <a:t>Například chtějí, aby sourozenec snědl jeho oblíbenou zmrzlinu.</a:t>
            </a:r>
          </a:p>
          <a:p>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911906"/>
            <a:ext cx="2664296" cy="18735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0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88840"/>
            <a:ext cx="8503920" cy="4110208"/>
          </a:xfrm>
        </p:spPr>
        <p:txBody>
          <a:bodyPr/>
          <a:lstStyle/>
          <a:p>
            <a:r>
              <a:rPr lang="cs-CZ" dirty="0"/>
              <a:t>Vztah k vrstevníkům bývá zpočátku málo diferencovaný</a:t>
            </a:r>
            <a:r>
              <a:rPr lang="cs-CZ" dirty="0" smtClean="0"/>
              <a:t>.</a:t>
            </a:r>
          </a:p>
          <a:p>
            <a:pPr marL="0" indent="0">
              <a:buNone/>
            </a:pPr>
            <a:r>
              <a:rPr lang="cs-CZ" sz="800" dirty="0" smtClean="0"/>
              <a:t> </a:t>
            </a:r>
          </a:p>
          <a:p>
            <a:r>
              <a:rPr lang="cs-CZ" dirty="0" smtClean="0">
                <a:solidFill>
                  <a:srgbClr val="C00000"/>
                </a:solidFill>
              </a:rPr>
              <a:t>Na </a:t>
            </a:r>
            <a:r>
              <a:rPr lang="cs-CZ" dirty="0">
                <a:solidFill>
                  <a:srgbClr val="C00000"/>
                </a:solidFill>
              </a:rPr>
              <a:t>počátku batolecího období bývají vrstevníci chápáni na stejné úrovni jako jeho hračky a objekty</a:t>
            </a:r>
            <a:r>
              <a:rPr lang="cs-CZ" dirty="0"/>
              <a:t>. </a:t>
            </a:r>
            <a:endParaRPr lang="cs-CZ" dirty="0" smtClean="0"/>
          </a:p>
          <a:p>
            <a:endParaRPr lang="cs-CZ" sz="800" dirty="0"/>
          </a:p>
          <a:p>
            <a:r>
              <a:rPr lang="cs-CZ" dirty="0" smtClean="0"/>
              <a:t>Později jejich </a:t>
            </a:r>
            <a:r>
              <a:rPr lang="cs-CZ" dirty="0"/>
              <a:t>význam </a:t>
            </a:r>
            <a:r>
              <a:rPr lang="cs-CZ" dirty="0" smtClean="0"/>
              <a:t>roste…děti </a:t>
            </a:r>
            <a:r>
              <a:rPr lang="cs-CZ" dirty="0"/>
              <a:t>si spolu hrají, při hře se vzájemně napodobují. Význam kontaktu s vrstevníky se spatřuje ve významu další alternativní zkušenosti, která usnadňuje emancipaci. </a:t>
            </a:r>
          </a:p>
          <a:p>
            <a:endParaRPr lang="cs-CZ" dirty="0"/>
          </a:p>
        </p:txBody>
      </p:sp>
    </p:spTree>
    <p:extLst>
      <p:ext uri="{BB962C8B-B14F-4D97-AF65-F5344CB8AC3E}">
        <p14:creationId xmlns:p14="http://schemas.microsoft.com/office/powerpoint/2010/main" val="311877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C00000"/>
                </a:solidFill>
              </a:rPr>
              <a:t>OTÁZKY K NASTUDOVÁNÍ: </a:t>
            </a:r>
            <a:r>
              <a:rPr lang="cs-CZ" sz="2700" dirty="0" smtClean="0">
                <a:solidFill>
                  <a:srgbClr val="C00000"/>
                </a:solidFill>
              </a:rPr>
              <a:t>ADEKVÁTNÍ VÝVOJOVÉ TEORIE</a:t>
            </a:r>
            <a:endParaRPr lang="cs-CZ" sz="2700" dirty="0">
              <a:solidFill>
                <a:srgbClr val="C00000"/>
              </a:solidFill>
            </a:endParaRPr>
          </a:p>
        </p:txBody>
      </p:sp>
      <p:sp>
        <p:nvSpPr>
          <p:cNvPr id="3" name="Zástupný symbol pro obsah 2"/>
          <p:cNvSpPr>
            <a:spLocks noGrp="1"/>
          </p:cNvSpPr>
          <p:nvPr>
            <p:ph sz="quarter" idx="1"/>
          </p:nvPr>
        </p:nvSpPr>
        <p:spPr>
          <a:xfrm>
            <a:off x="301752" y="1844824"/>
            <a:ext cx="8503920" cy="4464496"/>
          </a:xfrm>
        </p:spPr>
        <p:txBody>
          <a:bodyPr>
            <a:normAutofit fontScale="55000" lnSpcReduction="20000"/>
          </a:bodyPr>
          <a:lstStyle/>
          <a:p>
            <a:r>
              <a:rPr lang="cs-CZ" dirty="0"/>
              <a:t>FREUDOVA </a:t>
            </a:r>
            <a:r>
              <a:rPr lang="cs-CZ" dirty="0" smtClean="0"/>
              <a:t>TEORIE - dítě </a:t>
            </a:r>
            <a:r>
              <a:rPr lang="cs-CZ" dirty="0"/>
              <a:t>je v období </a:t>
            </a:r>
            <a:r>
              <a:rPr lang="cs-CZ" dirty="0" smtClean="0"/>
              <a:t>análního stádia  </a:t>
            </a:r>
            <a:r>
              <a:rPr lang="cs-CZ" dirty="0"/>
              <a:t>- velký vliv má přístup matky k naučení se na </a:t>
            </a:r>
            <a:r>
              <a:rPr lang="cs-CZ" dirty="0" smtClean="0"/>
              <a:t>toaletu...přísná </a:t>
            </a:r>
            <a:r>
              <a:rPr lang="cs-CZ" dirty="0"/>
              <a:t>matka může v dítěti vybudit </a:t>
            </a:r>
            <a:r>
              <a:rPr lang="cs-CZ" dirty="0" smtClean="0"/>
              <a:t>pedantství...</a:t>
            </a:r>
          </a:p>
          <a:p>
            <a:endParaRPr lang="cs-CZ" dirty="0"/>
          </a:p>
          <a:p>
            <a:r>
              <a:rPr lang="cs-CZ" dirty="0"/>
              <a:t>ERICKSONOVA </a:t>
            </a:r>
            <a:r>
              <a:rPr lang="cs-CZ" dirty="0" smtClean="0"/>
              <a:t>TEORIE - dítě </a:t>
            </a:r>
            <a:r>
              <a:rPr lang="cs-CZ" dirty="0"/>
              <a:t>hledá vhodnou míru mezi volností a vnější kontrolou. Je to období autonomie versus stud, pochybnost. Dítě prochází obdobím </a:t>
            </a:r>
            <a:r>
              <a:rPr lang="cs-CZ" dirty="0" smtClean="0"/>
              <a:t>negativismu…</a:t>
            </a:r>
          </a:p>
          <a:p>
            <a:endParaRPr lang="cs-CZ" dirty="0"/>
          </a:p>
          <a:p>
            <a:r>
              <a:rPr lang="cs-CZ" dirty="0" smtClean="0"/>
              <a:t>DALŠÍ AUTOŘI a teorie vývoje…</a:t>
            </a:r>
          </a:p>
          <a:p>
            <a:endParaRPr lang="cs-CZ" dirty="0"/>
          </a:p>
          <a:p>
            <a:r>
              <a:rPr lang="cs-CZ" dirty="0"/>
              <a:t>Pro osobnost batolete je důležitá rovnováha mezi potřebou emancipace, osamostatňováním a potřebou stability, jistoty a bezpečí. Nějaká negativní zkušenost může vést k útlumu emancipace a ponechání si závislosti na matce. V batolecím věku by dítě mělo dosáhnout základní důvěry v sebe a své schopnosti. Důležitým předpokladem je odpoutání z předchozí symbiotické vazby s mateřskou osobou. Schopnost připustit separaci je podporována rozvojem poznávacích procesů. Děti si v průběhu postupné emancipace z vazby na matku vytvářejí vztah k přechodným objektům - například na nějakou plyšovou hračku. Dítě nechce dát hračku pryč zejména pokud je frustrované nebo smutné. Podle Mahlerové dochází v prvních měsících batolecího věku k tzv. praktikující subfázi separačně - individuačního procesu. Dítě si zkouší reálně separaci, když zjistí, že už je od matky neúnosně vzdáleno, vrací se k ní zpět. Jde o tzv. </a:t>
            </a:r>
            <a:r>
              <a:rPr lang="cs-CZ" dirty="0" smtClean="0"/>
              <a:t>znovu sbližování. </a:t>
            </a:r>
            <a:r>
              <a:rPr lang="cs-CZ" dirty="0"/>
              <a:t>Jde o potvrzování jistoty vztahu s matkou. </a:t>
            </a:r>
            <a:r>
              <a:rPr lang="cs-CZ" dirty="0" smtClean="0"/>
              <a:t>Znovu sbližovací </a:t>
            </a:r>
            <a:r>
              <a:rPr lang="cs-CZ" dirty="0"/>
              <a:t>fázi lze chápat jako jakési moratorium batolecího věku. Děti opět chtějí, aby je matka krmila, oblékala, i přes to, že už to zvládají samy</a:t>
            </a:r>
            <a:r>
              <a:rPr lang="cs-CZ" dirty="0" smtClean="0"/>
              <a:t>.</a:t>
            </a:r>
          </a:p>
          <a:p>
            <a:endParaRPr lang="cs-CZ" dirty="0"/>
          </a:p>
        </p:txBody>
      </p:sp>
    </p:spTree>
    <p:extLst>
      <p:ext uri="{BB962C8B-B14F-4D97-AF65-F5344CB8AC3E}">
        <p14:creationId xmlns:p14="http://schemas.microsoft.com/office/powerpoint/2010/main" val="1949090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POROZUMĚNÍ POJMU „SMRT“ U DĚTÍ</a:t>
            </a:r>
            <a:endParaRPr lang="cs-CZ" dirty="0"/>
          </a:p>
        </p:txBody>
      </p:sp>
      <p:sp>
        <p:nvSpPr>
          <p:cNvPr id="3" name="Zástupný symbol pro obsah 2"/>
          <p:cNvSpPr>
            <a:spLocks noGrp="1"/>
          </p:cNvSpPr>
          <p:nvPr>
            <p:ph sz="quarter" idx="1"/>
          </p:nvPr>
        </p:nvSpPr>
        <p:spPr>
          <a:xfrm>
            <a:off x="301752" y="1916832"/>
            <a:ext cx="8503920" cy="4182216"/>
          </a:xfrm>
        </p:spPr>
        <p:txBody>
          <a:bodyPr>
            <a:normAutofit fontScale="92500" lnSpcReduction="10000"/>
          </a:bodyPr>
          <a:lstStyle/>
          <a:p>
            <a:r>
              <a:rPr lang="cs-CZ" dirty="0"/>
              <a:t>Během prvních 2 let života chybí porozumění smrti, ale je přítomen vývojově daný strach ze separace. </a:t>
            </a:r>
            <a:endParaRPr lang="cs-CZ" dirty="0" smtClean="0"/>
          </a:p>
          <a:p>
            <a:endParaRPr lang="cs-CZ" dirty="0"/>
          </a:p>
          <a:p>
            <a:r>
              <a:rPr lang="cs-CZ" dirty="0" smtClean="0"/>
              <a:t>Většina </a:t>
            </a:r>
            <a:r>
              <a:rPr lang="cs-CZ" dirty="0"/>
              <a:t>3-5 letých dětí chápe smrt jako něco, co se přihodí druhým. V této době je pojem smrti stále neurčitý, je spojován se spánkem a nepřítomností světla nebo pohybu, smrt není pokládána za něco stálého, je odmítána jako konečná realita. </a:t>
            </a:r>
            <a:endParaRPr lang="cs-CZ" dirty="0" smtClean="0"/>
          </a:p>
          <a:p>
            <a:endParaRPr lang="cs-CZ" dirty="0"/>
          </a:p>
          <a:p>
            <a:r>
              <a:rPr lang="cs-CZ" dirty="0" smtClean="0"/>
              <a:t>Děti </a:t>
            </a:r>
            <a:r>
              <a:rPr lang="cs-CZ" dirty="0" smtClean="0"/>
              <a:t>v tomto vývojovém období věří</a:t>
            </a:r>
            <a:r>
              <a:rPr lang="cs-CZ" dirty="0"/>
              <a:t>, že smrt je náhodná, že ony samy nikdy nezemřou a vedle toho si všímají mrtvých živočichů a uvadajících květin apod. </a:t>
            </a:r>
          </a:p>
          <a:p>
            <a:endParaRPr lang="cs-CZ" dirty="0"/>
          </a:p>
        </p:txBody>
      </p:sp>
    </p:spTree>
    <p:extLst>
      <p:ext uri="{BB962C8B-B14F-4D97-AF65-F5344CB8AC3E}">
        <p14:creationId xmlns:p14="http://schemas.microsoft.com/office/powerpoint/2010/main" val="130583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916832"/>
            <a:ext cx="8503920" cy="4182216"/>
          </a:xfrm>
        </p:spPr>
        <p:txBody>
          <a:bodyPr>
            <a:normAutofit/>
          </a:bodyPr>
          <a:lstStyle/>
          <a:p>
            <a:r>
              <a:rPr lang="cs-CZ" dirty="0"/>
              <a:t>Učení názvům objektů je spojeno s pochopením trvalosti jejich existence.</a:t>
            </a:r>
          </a:p>
          <a:p>
            <a:endParaRPr lang="cs-CZ" dirty="0"/>
          </a:p>
          <a:p>
            <a:r>
              <a:rPr lang="cs-CZ" dirty="0" smtClean="0"/>
              <a:t>Kolem 12. </a:t>
            </a:r>
            <a:r>
              <a:rPr lang="cs-CZ" dirty="0"/>
              <a:t>měsíce se u dítěte objevují první slůvka, převážně ve formě citoslovcí (</a:t>
            </a:r>
            <a:r>
              <a:rPr lang="cs-CZ" dirty="0">
                <a:solidFill>
                  <a:srgbClr val="C00000"/>
                </a:solidFill>
              </a:rPr>
              <a:t>baba, </a:t>
            </a:r>
            <a:r>
              <a:rPr lang="cs-CZ" dirty="0" smtClean="0">
                <a:solidFill>
                  <a:srgbClr val="C00000"/>
                </a:solidFill>
              </a:rPr>
              <a:t>dada, fůůů</a:t>
            </a:r>
            <a:r>
              <a:rPr lang="cs-CZ" dirty="0" smtClean="0"/>
              <a:t>). ..</a:t>
            </a:r>
          </a:p>
          <a:p>
            <a:endParaRPr lang="cs-CZ" dirty="0"/>
          </a:p>
          <a:p>
            <a:r>
              <a:rPr lang="cs-CZ" dirty="0" smtClean="0"/>
              <a:t>Matky </a:t>
            </a:r>
            <a:r>
              <a:rPr lang="cs-CZ" dirty="0"/>
              <a:t>tuto záležitost velice citlivě vnímají a na rozdíl od cizí osoby velice dobře vlastnímu dítěti rozumí. </a:t>
            </a:r>
          </a:p>
        </p:txBody>
      </p:sp>
    </p:spTree>
    <p:extLst>
      <p:ext uri="{BB962C8B-B14F-4D97-AF65-F5344CB8AC3E}">
        <p14:creationId xmlns:p14="http://schemas.microsoft.com/office/powerpoint/2010/main" val="34402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276872"/>
            <a:ext cx="8503920" cy="3822176"/>
          </a:xfrm>
        </p:spPr>
        <p:txBody>
          <a:bodyPr>
            <a:normAutofit/>
          </a:bodyPr>
          <a:lstStyle/>
          <a:p>
            <a:r>
              <a:rPr lang="cs-CZ" dirty="0"/>
              <a:t>Přibližně od 6 let věku se zdá, že děti se přizpůsobují tvrzení, že smrt je konečná, nevyhnutelná, všeobecná a osobní. V raném školním věku mnoho dětí interpretuje smrt jako osobu.</a:t>
            </a:r>
          </a:p>
          <a:p>
            <a:endParaRPr lang="cs-CZ" dirty="0"/>
          </a:p>
        </p:txBody>
      </p:sp>
    </p:spTree>
    <p:extLst>
      <p:ext uri="{BB962C8B-B14F-4D97-AF65-F5344CB8AC3E}">
        <p14:creationId xmlns:p14="http://schemas.microsoft.com/office/powerpoint/2010/main" val="28212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060848"/>
            <a:ext cx="8503920" cy="4038200"/>
          </a:xfrm>
        </p:spPr>
        <p:txBody>
          <a:bodyPr>
            <a:normAutofit lnSpcReduction="10000"/>
          </a:bodyPr>
          <a:lstStyle/>
          <a:p>
            <a:r>
              <a:rPr lang="cs-CZ" dirty="0"/>
              <a:t>Teprve ve věku 10-11 let se univerzalita a permanence smrti stává pochopitelnou</a:t>
            </a:r>
            <a:r>
              <a:rPr lang="cs-CZ" dirty="0" smtClean="0"/>
              <a:t>.</a:t>
            </a:r>
          </a:p>
          <a:p>
            <a:endParaRPr lang="cs-CZ" dirty="0"/>
          </a:p>
          <a:p>
            <a:r>
              <a:rPr lang="cs-CZ" dirty="0" smtClean="0"/>
              <a:t>Souvisí </a:t>
            </a:r>
            <a:r>
              <a:rPr lang="cs-CZ" dirty="0"/>
              <a:t>to s vývojem pojmu času a prostoru, pochopení rozdílů mezi vzpomínkami a fantazií, mezi smrtí a nepřítomností, mezi umíráním a odchodem. </a:t>
            </a:r>
            <a:endParaRPr lang="cs-CZ" dirty="0" smtClean="0"/>
          </a:p>
          <a:p>
            <a:endParaRPr lang="cs-CZ" dirty="0"/>
          </a:p>
          <a:p>
            <a:r>
              <a:rPr lang="cs-CZ" dirty="0" smtClean="0"/>
              <a:t>Tehdy </a:t>
            </a:r>
            <a:r>
              <a:rPr lang="cs-CZ" dirty="0"/>
              <a:t>je položen základ vnímání nevyhnutelnosti smrti jako přirozeného konce lidského života.</a:t>
            </a:r>
          </a:p>
          <a:p>
            <a:endParaRPr lang="cs-CZ" dirty="0"/>
          </a:p>
        </p:txBody>
      </p:sp>
    </p:spTree>
    <p:extLst>
      <p:ext uri="{BB962C8B-B14F-4D97-AF65-F5344CB8AC3E}">
        <p14:creationId xmlns:p14="http://schemas.microsoft.com/office/powerpoint/2010/main" val="9583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348880"/>
            <a:ext cx="8503920" cy="3750168"/>
          </a:xfrm>
        </p:spPr>
        <p:txBody>
          <a:bodyPr/>
          <a:lstStyle/>
          <a:p>
            <a:r>
              <a:rPr lang="cs-CZ" dirty="0"/>
              <a:t>Letálně nemocné dítě si </a:t>
            </a:r>
            <a:r>
              <a:rPr lang="cs-CZ" dirty="0" smtClean="0"/>
              <a:t>může </a:t>
            </a:r>
            <a:r>
              <a:rPr lang="cs-CZ" dirty="0"/>
              <a:t>uvědomit smrt mnohem dříve než jeho zdravý vrstevník a na úrovni, kde často ke konceptualizaci smrti ještě neodchází. </a:t>
            </a:r>
            <a:endParaRPr lang="cs-CZ" dirty="0" smtClean="0"/>
          </a:p>
          <a:p>
            <a:endParaRPr lang="cs-CZ" dirty="0"/>
          </a:p>
          <a:p>
            <a:r>
              <a:rPr lang="cs-CZ" dirty="0" smtClean="0"/>
              <a:t>U </a:t>
            </a:r>
            <a:r>
              <a:rPr lang="cs-CZ" dirty="0"/>
              <a:t>dětí pod 5 let se objevuje strach ze separace, osamělosti, bolesti, starší děti již tuší pravdu. </a:t>
            </a:r>
          </a:p>
          <a:p>
            <a:endParaRPr lang="cs-CZ" dirty="0"/>
          </a:p>
        </p:txBody>
      </p:sp>
    </p:spTree>
    <p:extLst>
      <p:ext uri="{BB962C8B-B14F-4D97-AF65-F5344CB8AC3E}">
        <p14:creationId xmlns:p14="http://schemas.microsoft.com/office/powerpoint/2010/main" val="11367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bg1">
                    <a:lumMod val="50000"/>
                  </a:schemeClr>
                </a:solidFill>
              </a:rPr>
              <a:t>PŘEDŠKOLNÍ OBDOBÍ</a:t>
            </a:r>
            <a:endParaRPr lang="cs-CZ" dirty="0">
              <a:solidFill>
                <a:schemeClr val="bg1">
                  <a:lumMod val="50000"/>
                </a:scheme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911244" cy="38196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326232"/>
          </a:xfrm>
        </p:spPr>
        <p:txBody>
          <a:bodyPr/>
          <a:lstStyle/>
          <a:p>
            <a:r>
              <a:rPr lang="cs-CZ" dirty="0"/>
              <a:t>Toto období je omezeno sociálně - nástupem do školy. </a:t>
            </a:r>
          </a:p>
          <a:p>
            <a:endParaRPr lang="cs-CZ" dirty="0"/>
          </a:p>
          <a:p>
            <a:r>
              <a:rPr lang="cs-CZ" dirty="0"/>
              <a:t>Uvolňují se rodinné vazby a dítě se prosazuje ve větší skupině.</a:t>
            </a:r>
          </a:p>
          <a:p>
            <a:endParaRPr lang="cs-CZ" dirty="0"/>
          </a:p>
          <a:p>
            <a:r>
              <a:rPr lang="cs-CZ" dirty="0"/>
              <a:t>Dětské myšlení je stále prelogické, egocentrické, ovlivněné aktuálním situačním kontextem. </a:t>
            </a:r>
          </a:p>
          <a:p>
            <a:endParaRPr lang="cs-CZ" dirty="0"/>
          </a:p>
          <a:p>
            <a:r>
              <a:rPr lang="cs-CZ" dirty="0"/>
              <a:t>Chování dítěte už není tolik samoúčelné. </a:t>
            </a:r>
          </a:p>
          <a:p>
            <a:endParaRPr lang="cs-CZ" dirty="0"/>
          </a:p>
        </p:txBody>
      </p:sp>
    </p:spTree>
    <p:extLst>
      <p:ext uri="{BB962C8B-B14F-4D97-AF65-F5344CB8AC3E}">
        <p14:creationId xmlns:p14="http://schemas.microsoft.com/office/powerpoint/2010/main" val="42622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C00000"/>
                </a:solidFill>
              </a:rPr>
              <a:t>VÝVOJ KOGNITIVNÍCH SCHOPNOSTÍ</a:t>
            </a:r>
            <a:endParaRPr lang="cs-CZ" dirty="0">
              <a:solidFill>
                <a:srgbClr val="C00000"/>
              </a:solidFill>
            </a:endParaRPr>
          </a:p>
        </p:txBody>
      </p:sp>
      <p:sp>
        <p:nvSpPr>
          <p:cNvPr id="3" name="Zástupný symbol pro obsah 2"/>
          <p:cNvSpPr>
            <a:spLocks noGrp="1"/>
          </p:cNvSpPr>
          <p:nvPr>
            <p:ph sz="quarter" idx="1"/>
          </p:nvPr>
        </p:nvSpPr>
        <p:spPr>
          <a:xfrm>
            <a:off x="301752" y="1772816"/>
            <a:ext cx="8503920" cy="4326232"/>
          </a:xfrm>
        </p:spPr>
        <p:txBody>
          <a:bodyPr>
            <a:normAutofit/>
          </a:bodyPr>
          <a:lstStyle/>
          <a:p>
            <a:r>
              <a:rPr lang="cs-CZ" dirty="0" smtClean="0"/>
              <a:t>Podle </a:t>
            </a:r>
            <a:r>
              <a:rPr lang="cs-CZ" dirty="0"/>
              <a:t>Piageta děti v tomto období procházejí názorným, intuitivním myšlením. </a:t>
            </a:r>
            <a:endParaRPr lang="cs-CZ" dirty="0" smtClean="0"/>
          </a:p>
          <a:p>
            <a:endParaRPr lang="cs-CZ" dirty="0"/>
          </a:p>
          <a:p>
            <a:r>
              <a:rPr lang="cs-CZ" dirty="0" smtClean="0"/>
              <a:t>Typický </a:t>
            </a:r>
            <a:r>
              <a:rPr lang="cs-CZ" dirty="0"/>
              <a:t>je pro toto období </a:t>
            </a:r>
            <a:r>
              <a:rPr lang="cs-CZ" dirty="0" smtClean="0"/>
              <a:t>egocentrismus (dítě </a:t>
            </a:r>
            <a:r>
              <a:rPr lang="cs-CZ" dirty="0"/>
              <a:t>tkví na svém vnímání </a:t>
            </a:r>
            <a:r>
              <a:rPr lang="cs-CZ" dirty="0" smtClean="0"/>
              <a:t>reality). </a:t>
            </a:r>
            <a:r>
              <a:rPr lang="cs-CZ" sz="1500" dirty="0"/>
              <a:t>Tento egocentrismus přibližuje pokus s panáčkem a horami. Experimentátoři vymodelovali horu a k ní posadili z jedné strany panáčka a z druhé strany dítě. Potom se zeptali dítěte, jak vidí panáček horu. Dítě horu popsalo ze své strany, tak jak ji vidělo. Vůbec nepopsalo pohled ze strany panáčka, ale pouze pohled svůj. </a:t>
            </a:r>
            <a:endParaRPr lang="cs-CZ" sz="1500" dirty="0" smtClean="0"/>
          </a:p>
          <a:p>
            <a:endParaRPr lang="cs-CZ" sz="1500" dirty="0"/>
          </a:p>
          <a:p>
            <a:r>
              <a:rPr lang="cs-CZ" dirty="0" smtClean="0"/>
              <a:t>Dalším </a:t>
            </a:r>
            <a:r>
              <a:rPr lang="cs-CZ" dirty="0"/>
              <a:t>charakteristickým jevem je zaměřenost většinou jen na jednu charakteristiku z celku.</a:t>
            </a:r>
          </a:p>
          <a:p>
            <a:endParaRPr lang="cs-CZ" dirty="0"/>
          </a:p>
        </p:txBody>
      </p:sp>
    </p:spTree>
    <p:extLst>
      <p:ext uri="{BB962C8B-B14F-4D97-AF65-F5344CB8AC3E}">
        <p14:creationId xmlns:p14="http://schemas.microsoft.com/office/powerpoint/2010/main" val="15128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t>V myšlení takto starých dětí je typický </a:t>
            </a:r>
            <a:r>
              <a:rPr lang="cs-CZ" dirty="0" err="1"/>
              <a:t>fenomenismus</a:t>
            </a:r>
            <a:r>
              <a:rPr lang="cs-CZ" dirty="0"/>
              <a:t>, to je důraz na zjevnou podobu světa, magičnost, kdy děti interpretují kauzální souvislosti pomocí fantazie a nadpřirozena. Dalším typem myšlení je animismus, tzn. oživování, přičítání života neživému a antropomorfismus tedy polidšťování. Příklad antropomorfismu:"… Ta židle mě shodila dolů, ta je zlá."</a:t>
            </a:r>
          </a:p>
          <a:p>
            <a:endParaRPr lang="cs-CZ" dirty="0"/>
          </a:p>
        </p:txBody>
      </p:sp>
    </p:spTree>
    <p:extLst>
      <p:ext uri="{BB962C8B-B14F-4D97-AF65-F5344CB8AC3E}">
        <p14:creationId xmlns:p14="http://schemas.microsoft.com/office/powerpoint/2010/main" val="371913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70000" lnSpcReduction="20000"/>
          </a:bodyPr>
          <a:lstStyle/>
          <a:p>
            <a:r>
              <a:rPr lang="cs-CZ" dirty="0"/>
              <a:t>Piaget se zabýval spoustou experimentů. Dalšími experimenty se týkaly centrace. Pojem centrace (centralizace) znamená hodnocení situace beroucí v úvahu jen jeden faktor, sledující jediné hledisko, vázané na nejzjevnější charakteristiku; například když dítě po přelití vody z konvice do úzké sklenice usuzuje, že vody přibylo, protože je hladina výše než byla v konvici. </a:t>
            </a:r>
            <a:r>
              <a:rPr lang="cs-CZ" dirty="0" err="1"/>
              <a:t>PodlePiageta</a:t>
            </a:r>
            <a:r>
              <a:rPr lang="cs-CZ" dirty="0"/>
              <a:t> má dítě zachován obrysový pojem jednotlivého předmětu, ale už ne zachování množiny předmětů. Dítě tedy nemá vytvořen pojem trvalosti množiny předmětů. Operace je potlačena nadměrnými požadavky názoru.. Vnímání dětí předškolního věku je charakteristické neschopností systematické aktivní exploraci, tzn. Systematického prohlížení jedné části po druhé. Dítě ještě neumí vnímat celek jako soubor detailů a nediferencuje příliš ani základní vztahy mezi nimi. S dětmi se prováděl experiment, aby seřadily tužky podle velikosti. Děti byly schopny vybrat pouze velkou a vedle ní o mnoho menší tužku, ale kontinuum mezi tím (tedy ostatní tužky různé velikosti mezi nimi) už nebyly schopny zařadit.. Až kolem šesti let je dítě schopno seřadit všechny tužky od největší do nejmenší. Obecně se intuitivní, názorné myšlení zakládá na bezprostředním vztahu mezi schématem zvnitřněné činnosti a vnímáním předmětu. Je centralistické.. Toto myšlení nedospívá ke zvratnosti, asociativnosti, komplexnosti. Často si vypomáhá zkreslením nebo dokonce vyloučením některé informace. </a:t>
            </a:r>
          </a:p>
          <a:p>
            <a:endParaRPr lang="cs-CZ" dirty="0"/>
          </a:p>
        </p:txBody>
      </p:sp>
    </p:spTree>
    <p:extLst>
      <p:ext uri="{BB962C8B-B14F-4D97-AF65-F5344CB8AC3E}">
        <p14:creationId xmlns:p14="http://schemas.microsoft.com/office/powerpoint/2010/main" val="27332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179512" y="1700808"/>
            <a:ext cx="8784976" cy="4752528"/>
          </a:xfrm>
        </p:spPr>
        <p:txBody>
          <a:bodyPr>
            <a:normAutofit fontScale="85000" lnSpcReduction="10000"/>
          </a:bodyPr>
          <a:lstStyle/>
          <a:p>
            <a:r>
              <a:rPr lang="cs-CZ" dirty="0"/>
              <a:t>Piaget identifikoval </a:t>
            </a:r>
            <a:r>
              <a:rPr lang="cs-CZ" dirty="0">
                <a:solidFill>
                  <a:schemeClr val="accent3">
                    <a:lumMod val="75000"/>
                  </a:schemeClr>
                </a:solidFill>
              </a:rPr>
              <a:t>tři stadia schopností klasifikovat</a:t>
            </a:r>
            <a:r>
              <a:rPr lang="cs-CZ" dirty="0" smtClean="0"/>
              <a:t>:</a:t>
            </a:r>
          </a:p>
          <a:p>
            <a:endParaRPr lang="cs-CZ" dirty="0"/>
          </a:p>
          <a:p>
            <a:r>
              <a:rPr lang="cs-CZ" dirty="0">
                <a:solidFill>
                  <a:schemeClr val="accent3">
                    <a:lumMod val="75000"/>
                  </a:schemeClr>
                </a:solidFill>
              </a:rPr>
              <a:t>1</a:t>
            </a:r>
            <a:r>
              <a:rPr lang="cs-CZ" dirty="0" smtClean="0">
                <a:solidFill>
                  <a:schemeClr val="accent3">
                    <a:lumMod val="75000"/>
                  </a:schemeClr>
                </a:solidFill>
              </a:rPr>
              <a:t>. stadium</a:t>
            </a:r>
            <a:r>
              <a:rPr lang="cs-CZ" dirty="0"/>
              <a:t>: 2,5 až 5 let - </a:t>
            </a:r>
            <a:r>
              <a:rPr lang="cs-CZ" dirty="0">
                <a:solidFill>
                  <a:schemeClr val="accent3">
                    <a:lumMod val="75000"/>
                  </a:schemeClr>
                </a:solidFill>
              </a:rPr>
              <a:t>děti grupují </a:t>
            </a:r>
            <a:r>
              <a:rPr lang="cs-CZ" dirty="0"/>
              <a:t>položky podle tvaru nebo typu. Ale pouze jen na základě jednoho z nich. Ne obojí. </a:t>
            </a:r>
            <a:r>
              <a:rPr lang="cs-CZ" sz="1600" dirty="0"/>
              <a:t>Příklad: Máme červené, modré čtverečky a červená a modrá kolečka. Děti seskupí buď všechna kolečka nebo všechny čtverečky nebo všechny červené tvary nebo všechny modré tvary, ale už neseskupí jen modré čtverečky. To už jsou totiž dvě charakteristiky. </a:t>
            </a:r>
          </a:p>
          <a:p>
            <a:endParaRPr lang="cs-CZ" dirty="0" smtClean="0">
              <a:solidFill>
                <a:schemeClr val="accent3">
                  <a:lumMod val="75000"/>
                </a:schemeClr>
              </a:solidFill>
            </a:endParaRPr>
          </a:p>
          <a:p>
            <a:r>
              <a:rPr lang="cs-CZ" dirty="0" smtClean="0">
                <a:solidFill>
                  <a:schemeClr val="accent3">
                    <a:lumMod val="75000"/>
                  </a:schemeClr>
                </a:solidFill>
              </a:rPr>
              <a:t>2. stadium</a:t>
            </a:r>
            <a:r>
              <a:rPr lang="cs-CZ" dirty="0"/>
              <a:t>: 5 až 7 až 8 let - </a:t>
            </a:r>
            <a:r>
              <a:rPr lang="cs-CZ" dirty="0">
                <a:solidFill>
                  <a:schemeClr val="accent3">
                    <a:lumMod val="75000"/>
                  </a:schemeClr>
                </a:solidFill>
              </a:rPr>
              <a:t>děti jsou schopny třídit </a:t>
            </a:r>
            <a:r>
              <a:rPr lang="cs-CZ" dirty="0"/>
              <a:t>podle podobnosti a změnit kritérium. Jednu skupinu rozdělí podle barvy a druhou podle tvaru. </a:t>
            </a:r>
            <a:endParaRPr lang="cs-CZ" dirty="0" smtClean="0"/>
          </a:p>
          <a:p>
            <a:endParaRPr lang="cs-CZ" dirty="0"/>
          </a:p>
          <a:p>
            <a:r>
              <a:rPr lang="cs-CZ" dirty="0">
                <a:solidFill>
                  <a:schemeClr val="accent3">
                    <a:lumMod val="75000"/>
                  </a:schemeClr>
                </a:solidFill>
              </a:rPr>
              <a:t>3</a:t>
            </a:r>
            <a:r>
              <a:rPr lang="cs-CZ" dirty="0" smtClean="0">
                <a:solidFill>
                  <a:schemeClr val="accent3">
                    <a:lumMod val="75000"/>
                  </a:schemeClr>
                </a:solidFill>
              </a:rPr>
              <a:t>. stadium</a:t>
            </a:r>
            <a:r>
              <a:rPr lang="cs-CZ" dirty="0"/>
              <a:t>: od 7 až 8 let výš - již jde o </a:t>
            </a:r>
            <a:r>
              <a:rPr lang="cs-CZ" dirty="0">
                <a:solidFill>
                  <a:schemeClr val="accent3">
                    <a:lumMod val="75000"/>
                  </a:schemeClr>
                </a:solidFill>
              </a:rPr>
              <a:t>stadium konkrétních operací</a:t>
            </a:r>
            <a:r>
              <a:rPr lang="cs-CZ" dirty="0"/>
              <a:t>. Již se jedná o skutečnou klasifikaci. Vytvoří si plán. Zařadí ihned dvě kritéria. Tedy jak barvu, tak i tvar a tak hned třídí.</a:t>
            </a:r>
          </a:p>
          <a:p>
            <a:endParaRPr lang="cs-CZ" dirty="0"/>
          </a:p>
          <a:p>
            <a:endParaRPr lang="cs-CZ" dirty="0"/>
          </a:p>
        </p:txBody>
      </p:sp>
    </p:spTree>
    <p:extLst>
      <p:ext uri="{BB962C8B-B14F-4D97-AF65-F5344CB8AC3E}">
        <p14:creationId xmlns:p14="http://schemas.microsoft.com/office/powerpoint/2010/main" val="41979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CHÁPÁNÍ PROSTORU A ČASU</a:t>
            </a:r>
            <a:endParaRPr lang="cs-CZ" dirty="0"/>
          </a:p>
        </p:txBody>
      </p:sp>
      <p:sp>
        <p:nvSpPr>
          <p:cNvPr id="3" name="Zástupný symbol pro obsah 2"/>
          <p:cNvSpPr>
            <a:spLocks noGrp="1"/>
          </p:cNvSpPr>
          <p:nvPr>
            <p:ph sz="quarter" idx="1"/>
          </p:nvPr>
        </p:nvSpPr>
        <p:spPr>
          <a:xfrm>
            <a:off x="301752" y="1844824"/>
            <a:ext cx="8503920" cy="4464496"/>
          </a:xfrm>
        </p:spPr>
        <p:txBody>
          <a:bodyPr>
            <a:normAutofit fontScale="85000" lnSpcReduction="20000"/>
          </a:bodyPr>
          <a:lstStyle/>
          <a:p>
            <a:r>
              <a:rPr lang="cs-CZ" dirty="0"/>
              <a:t>Stále převládá egocentrická představa, tedy vlastní představa. </a:t>
            </a:r>
            <a:r>
              <a:rPr lang="cs-CZ" sz="1800" dirty="0" smtClean="0"/>
              <a:t>Experiment v němž se dětem ukazoval </a:t>
            </a:r>
            <a:r>
              <a:rPr lang="cs-CZ" sz="1800" dirty="0"/>
              <a:t>obrázek, ve kterém byla použita lineární </a:t>
            </a:r>
            <a:r>
              <a:rPr lang="cs-CZ" sz="1800" dirty="0" smtClean="0"/>
              <a:t>perspektiva - tedy </a:t>
            </a:r>
            <a:r>
              <a:rPr lang="cs-CZ" sz="1800" dirty="0"/>
              <a:t>to co je blíž k nám je větší a co vzdálenější je </a:t>
            </a:r>
            <a:r>
              <a:rPr lang="cs-CZ" sz="1800" dirty="0" smtClean="0"/>
              <a:t>menší. </a:t>
            </a:r>
            <a:r>
              <a:rPr lang="cs-CZ" sz="1800" dirty="0"/>
              <a:t>Na obrázku byl nakreslená třeba myš a za ní v dálce slon. Děti měly určit, které zvíře je větší. Děti odpovídaly, že je to myš. Děti přeceňují velikost předmětu</a:t>
            </a:r>
            <a:r>
              <a:rPr lang="cs-CZ" sz="1800" dirty="0" smtClean="0"/>
              <a:t>.</a:t>
            </a:r>
          </a:p>
          <a:p>
            <a:endParaRPr lang="cs-CZ" dirty="0"/>
          </a:p>
          <a:p>
            <a:r>
              <a:rPr lang="cs-CZ" dirty="0"/>
              <a:t>Dítě zvládá dobře pojmy nahoře a dole. Teprve s nástupem do školy chápou pojmy vlevo a </a:t>
            </a:r>
            <a:r>
              <a:rPr lang="cs-CZ" dirty="0" smtClean="0"/>
              <a:t>vpravo. </a:t>
            </a:r>
          </a:p>
          <a:p>
            <a:endParaRPr lang="cs-CZ" dirty="0"/>
          </a:p>
          <a:p>
            <a:r>
              <a:rPr lang="cs-CZ" dirty="0" smtClean="0"/>
              <a:t>Kolem </a:t>
            </a:r>
            <a:r>
              <a:rPr lang="cs-CZ" dirty="0"/>
              <a:t>šesti let by měla být dokončena </a:t>
            </a:r>
            <a:r>
              <a:rPr lang="cs-CZ" dirty="0">
                <a:solidFill>
                  <a:schemeClr val="accent3">
                    <a:lumMod val="75000"/>
                  </a:schemeClr>
                </a:solidFill>
              </a:rPr>
              <a:t>funkční dominance hemisfér </a:t>
            </a:r>
            <a:r>
              <a:rPr lang="cs-CZ" dirty="0"/>
              <a:t>pravé či levé. Mluvíme o tzv. lateralitě</a:t>
            </a:r>
            <a:r>
              <a:rPr lang="cs-CZ" dirty="0" smtClean="0"/>
              <a:t>.</a:t>
            </a:r>
          </a:p>
          <a:p>
            <a:endParaRPr lang="cs-CZ" dirty="0"/>
          </a:p>
          <a:p>
            <a:r>
              <a:rPr lang="cs-CZ" dirty="0" smtClean="0"/>
              <a:t>Dítě </a:t>
            </a:r>
            <a:r>
              <a:rPr lang="cs-CZ" dirty="0"/>
              <a:t>měří čas prostřednictvím opakujících se dějů, pokud jsou pro dítě subjektivně významné. Děti často přeceňují délku časového intervalu. Dítě žije pouze přítomností, proto nespěchá.</a:t>
            </a:r>
          </a:p>
          <a:p>
            <a:endParaRPr lang="cs-CZ" dirty="0"/>
          </a:p>
        </p:txBody>
      </p:sp>
    </p:spTree>
    <p:extLst>
      <p:ext uri="{BB962C8B-B14F-4D97-AF65-F5344CB8AC3E}">
        <p14:creationId xmlns:p14="http://schemas.microsoft.com/office/powerpoint/2010/main" val="33473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398240"/>
          </a:xfrm>
        </p:spPr>
        <p:txBody>
          <a:bodyPr/>
          <a:lstStyle/>
          <a:p>
            <a:r>
              <a:rPr lang="cs-CZ" dirty="0"/>
              <a:t>Slovník dítěte se odehrává na dvou </a:t>
            </a:r>
            <a:r>
              <a:rPr lang="cs-CZ" dirty="0" smtClean="0"/>
              <a:t>úrovních:</a:t>
            </a:r>
            <a:endParaRPr lang="cs-CZ" dirty="0"/>
          </a:p>
          <a:p>
            <a:r>
              <a:rPr lang="cs-CZ" dirty="0"/>
              <a:t>1.	</a:t>
            </a:r>
            <a:r>
              <a:rPr lang="cs-CZ" dirty="0">
                <a:solidFill>
                  <a:srgbClr val="C00000"/>
                </a:solidFill>
              </a:rPr>
              <a:t>pasivní </a:t>
            </a:r>
            <a:r>
              <a:rPr lang="cs-CZ" dirty="0"/>
              <a:t>- úroveň porozumění </a:t>
            </a:r>
          </a:p>
          <a:p>
            <a:r>
              <a:rPr lang="cs-CZ" dirty="0"/>
              <a:t>2.	</a:t>
            </a:r>
            <a:r>
              <a:rPr lang="cs-CZ" dirty="0">
                <a:solidFill>
                  <a:srgbClr val="C00000"/>
                </a:solidFill>
              </a:rPr>
              <a:t>aktivní </a:t>
            </a:r>
            <a:r>
              <a:rPr lang="cs-CZ" dirty="0"/>
              <a:t>- množství slov, jež je schopno používat</a:t>
            </a:r>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73724"/>
            <a:ext cx="5328592" cy="29764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9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VNÍMÁNÍ POČTU</a:t>
            </a:r>
            <a:endParaRPr lang="cs-CZ" dirty="0"/>
          </a:p>
        </p:txBody>
      </p:sp>
      <p:sp>
        <p:nvSpPr>
          <p:cNvPr id="3" name="Zástupný symbol pro obsah 2"/>
          <p:cNvSpPr>
            <a:spLocks noGrp="1"/>
          </p:cNvSpPr>
          <p:nvPr>
            <p:ph sz="quarter" idx="1"/>
          </p:nvPr>
        </p:nvSpPr>
        <p:spPr>
          <a:xfrm>
            <a:off x="301752" y="1844824"/>
            <a:ext cx="8503920" cy="4254224"/>
          </a:xfrm>
        </p:spPr>
        <p:txBody>
          <a:bodyPr>
            <a:normAutofit/>
          </a:bodyPr>
          <a:lstStyle/>
          <a:p>
            <a:r>
              <a:rPr lang="cs-CZ" dirty="0"/>
              <a:t>V předškolním období začíná dítě chápat počet jako jeden z možných klasifikačních kritérií. </a:t>
            </a:r>
            <a:r>
              <a:rPr lang="cs-CZ" sz="1500" dirty="0" err="1"/>
              <a:t>Wynnová</a:t>
            </a:r>
            <a:r>
              <a:rPr lang="cs-CZ" sz="1500" dirty="0"/>
              <a:t> (1990,92) dělala experiment. Dala před děti dvě hromádky kostek. V jedné hromádce byla jedna kostka a v druhé mnohem víc. To dětem nedělalo problémy. Jasně určily v které je kostek víc. Ale jakmile bylo v obou hromádkách sice různé množství ale více kostek, rozdíl nepoznaly. Proč? </a:t>
            </a:r>
            <a:r>
              <a:rPr lang="cs-CZ" sz="1500" dirty="0" err="1"/>
              <a:t>Wynnová</a:t>
            </a:r>
            <a:r>
              <a:rPr lang="cs-CZ" sz="1500" dirty="0"/>
              <a:t> zjistila, že děti množství odhadují vizuálně. A při větším množství kostek již nejsou schopny diferenciace.. Dítě si myslí, že číslo je vlastnost předmětu, takže často mu náhodně přiřazuje čísla, na které si zrovna vzpomene. </a:t>
            </a:r>
            <a:endParaRPr lang="cs-CZ" sz="1500" dirty="0" smtClean="0"/>
          </a:p>
          <a:p>
            <a:endParaRPr lang="cs-CZ" sz="1500" dirty="0"/>
          </a:p>
          <a:p>
            <a:r>
              <a:rPr lang="cs-CZ" dirty="0" smtClean="0"/>
              <a:t>Příklad</a:t>
            </a:r>
            <a:r>
              <a:rPr lang="cs-CZ" dirty="0"/>
              <a:t>: Umíš spočítat kostečky? Odpověď dítěte: Ano, jedna, dva, pět, osm.. Vnímání počtu je podmíněno jak rodinně, tak i kulturně. </a:t>
            </a:r>
          </a:p>
          <a:p>
            <a:endParaRPr lang="cs-CZ" dirty="0"/>
          </a:p>
        </p:txBody>
      </p:sp>
    </p:spTree>
    <p:extLst>
      <p:ext uri="{BB962C8B-B14F-4D97-AF65-F5344CB8AC3E}">
        <p14:creationId xmlns:p14="http://schemas.microsoft.com/office/powerpoint/2010/main" val="156790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608512"/>
          </a:xfrm>
        </p:spPr>
        <p:txBody>
          <a:bodyPr>
            <a:normAutofit fontScale="92500" lnSpcReduction="20000"/>
          </a:bodyPr>
          <a:lstStyle/>
          <a:p>
            <a:r>
              <a:rPr lang="cs-CZ" dirty="0"/>
              <a:t>Piagetův pokus s mincemi ukazuje na to, že dítě dává přednost vizuálně nápadnější, názorné vlastnosti. </a:t>
            </a:r>
            <a:r>
              <a:rPr lang="cs-CZ" sz="1500" dirty="0"/>
              <a:t>Mince dal do dvou řad. V obou řadách bylo stejně mincí, ale jedna byla roztáhlejší..</a:t>
            </a:r>
            <a:r>
              <a:rPr lang="cs-CZ" dirty="0"/>
              <a:t> </a:t>
            </a:r>
            <a:endParaRPr lang="cs-CZ" dirty="0" smtClean="0"/>
          </a:p>
          <a:p>
            <a:endParaRPr lang="cs-CZ" dirty="0"/>
          </a:p>
          <a:p>
            <a:r>
              <a:rPr lang="cs-CZ" dirty="0" smtClean="0"/>
              <a:t>Děti </a:t>
            </a:r>
            <a:r>
              <a:rPr lang="cs-CZ" dirty="0"/>
              <a:t>chápou pojmy přidej, uber. Rozezná, zda jeho sourozenec náhodou nedostál víc než ono</a:t>
            </a:r>
            <a:r>
              <a:rPr lang="cs-CZ" dirty="0" smtClean="0"/>
              <a:t>.</a:t>
            </a:r>
          </a:p>
          <a:p>
            <a:endParaRPr lang="cs-CZ" dirty="0"/>
          </a:p>
          <a:p>
            <a:r>
              <a:rPr lang="cs-CZ" dirty="0"/>
              <a:t>Další experiment se týkal toho, že děti měly rozdělit osm modrých a deset červených kostek na půlky. Děti je však rozdělily podle barev a odlišnosti v počtu neberou v úvahu. Předškolním dětem není zcela jasné, že nelze nějaké číslo vynechat. Neuvědomují si často, že poslední číslo v řadě je zároveň počet všech zahrnutých objektů.</a:t>
            </a:r>
          </a:p>
          <a:p>
            <a:endParaRPr lang="cs-CZ" dirty="0"/>
          </a:p>
        </p:txBody>
      </p:sp>
    </p:spTree>
    <p:extLst>
      <p:ext uri="{BB962C8B-B14F-4D97-AF65-F5344CB8AC3E}">
        <p14:creationId xmlns:p14="http://schemas.microsoft.com/office/powerpoint/2010/main" val="5684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sz="quarter" idx="1"/>
          </p:nvPr>
        </p:nvSpPr>
        <p:spPr/>
        <p:txBody>
          <a:bodyPr>
            <a:normAutofit/>
          </a:bodyPr>
          <a:lstStyle/>
          <a:p>
            <a:endParaRPr lang="cs-CZ" dirty="0"/>
          </a:p>
          <a:p>
            <a:endParaRPr lang="cs-CZ" dirty="0"/>
          </a:p>
        </p:txBody>
      </p:sp>
      <p:sp>
        <p:nvSpPr>
          <p:cNvPr id="4" name="Obdélník 3"/>
          <p:cNvSpPr/>
          <p:nvPr/>
        </p:nvSpPr>
        <p:spPr>
          <a:xfrm>
            <a:off x="262960" y="1628800"/>
            <a:ext cx="8568952" cy="4902881"/>
          </a:xfrm>
          <a:prstGeom prst="rect">
            <a:avLst/>
          </a:prstGeom>
        </p:spPr>
        <p:txBody>
          <a:bodyPr wrap="square">
            <a:spAutoFit/>
          </a:bodyPr>
          <a:lstStyle/>
          <a:p>
            <a:pPr marL="274320" lvl="0" indent="-274320">
              <a:spcBef>
                <a:spcPct val="20000"/>
              </a:spcBef>
              <a:buClr>
                <a:srgbClr val="F07F09"/>
              </a:buClr>
              <a:buSzPct val="85000"/>
              <a:buFont typeface="Wingdings 2"/>
              <a:buChar char=""/>
            </a:pPr>
            <a:r>
              <a:rPr lang="cs-CZ" sz="2700" dirty="0">
                <a:solidFill>
                  <a:prstClr val="black"/>
                </a:solidFill>
              </a:rPr>
              <a:t>Do roku 1960 bylo v této oblasti prováděno velice málo výzkumů. </a:t>
            </a:r>
            <a:endParaRPr lang="cs-CZ" sz="2700" dirty="0" smtClean="0">
              <a:solidFill>
                <a:prstClr val="black"/>
              </a:solidFill>
            </a:endParaRPr>
          </a:p>
          <a:p>
            <a:pPr marL="274320" lvl="0" indent="-274320">
              <a:spcBef>
                <a:spcPct val="20000"/>
              </a:spcBef>
              <a:buClr>
                <a:srgbClr val="F07F09"/>
              </a:buClr>
              <a:buSzPct val="85000"/>
              <a:buFont typeface="Wingdings 2"/>
              <a:buChar char=""/>
            </a:pPr>
            <a:endParaRPr lang="cs-CZ" sz="2000" dirty="0">
              <a:solidFill>
                <a:prstClr val="black"/>
              </a:solidFill>
            </a:endParaRPr>
          </a:p>
          <a:p>
            <a:pPr marL="274320" lvl="0" indent="-274320">
              <a:spcBef>
                <a:spcPct val="20000"/>
              </a:spcBef>
              <a:buClr>
                <a:srgbClr val="F07F09"/>
              </a:buClr>
              <a:buSzPct val="85000"/>
              <a:buFont typeface="Wingdings 2"/>
              <a:buChar char=""/>
            </a:pPr>
            <a:r>
              <a:rPr lang="cs-CZ" sz="2700" dirty="0" smtClean="0">
                <a:solidFill>
                  <a:prstClr val="black"/>
                </a:solidFill>
              </a:rPr>
              <a:t>Od </a:t>
            </a:r>
            <a:r>
              <a:rPr lang="cs-CZ" sz="2700" dirty="0">
                <a:solidFill>
                  <a:prstClr val="black"/>
                </a:solidFill>
              </a:rPr>
              <a:t>1960 se výzkumy týkají především znovupoznání a znovuvybavování. </a:t>
            </a:r>
            <a:endParaRPr lang="cs-CZ" sz="2700" dirty="0" smtClean="0">
              <a:solidFill>
                <a:prstClr val="black"/>
              </a:solidFill>
            </a:endParaRPr>
          </a:p>
          <a:p>
            <a:pPr marL="274320" lvl="0" indent="-274320">
              <a:spcBef>
                <a:spcPct val="20000"/>
              </a:spcBef>
              <a:buClr>
                <a:srgbClr val="F07F09"/>
              </a:buClr>
              <a:buSzPct val="85000"/>
              <a:buFont typeface="Wingdings 2"/>
              <a:buChar char=""/>
            </a:pPr>
            <a:endParaRPr lang="cs-CZ" sz="2000" dirty="0">
              <a:solidFill>
                <a:prstClr val="black"/>
              </a:solidFill>
            </a:endParaRPr>
          </a:p>
          <a:p>
            <a:pPr marL="274320" lvl="0" indent="-274320">
              <a:spcBef>
                <a:spcPct val="20000"/>
              </a:spcBef>
              <a:buClr>
                <a:srgbClr val="F07F09"/>
              </a:buClr>
              <a:buSzPct val="85000"/>
              <a:buFont typeface="Wingdings 2"/>
              <a:buChar char=""/>
            </a:pPr>
            <a:r>
              <a:rPr lang="cs-CZ" sz="2700" dirty="0" smtClean="0">
                <a:solidFill>
                  <a:prstClr val="black"/>
                </a:solidFill>
              </a:rPr>
              <a:t>U </a:t>
            </a:r>
            <a:r>
              <a:rPr lang="cs-CZ" sz="2700" dirty="0">
                <a:solidFill>
                  <a:prstClr val="black"/>
                </a:solidFill>
              </a:rPr>
              <a:t>dětí předškolního věku je znovupoznání mnohem lepší než znovuvybavování</a:t>
            </a:r>
            <a:r>
              <a:rPr lang="cs-CZ" sz="2700" dirty="0" smtClean="0">
                <a:solidFill>
                  <a:prstClr val="black"/>
                </a:solidFill>
              </a:rPr>
              <a:t>.</a:t>
            </a:r>
          </a:p>
          <a:p>
            <a:pPr marL="274320" lvl="0" indent="-274320">
              <a:spcBef>
                <a:spcPct val="20000"/>
              </a:spcBef>
              <a:buClr>
                <a:srgbClr val="F07F09"/>
              </a:buClr>
              <a:buSzPct val="85000"/>
              <a:buFont typeface="Wingdings 2"/>
              <a:buChar char=""/>
            </a:pPr>
            <a:endParaRPr lang="cs-CZ" sz="2000" dirty="0">
              <a:solidFill>
                <a:prstClr val="black"/>
              </a:solidFill>
            </a:endParaRPr>
          </a:p>
          <a:p>
            <a:pPr marL="274320" lvl="0" indent="-274320">
              <a:spcBef>
                <a:spcPct val="20000"/>
              </a:spcBef>
              <a:buClr>
                <a:srgbClr val="F07F09"/>
              </a:buClr>
              <a:buSzPct val="85000"/>
              <a:buFont typeface="Wingdings 2"/>
              <a:buChar char=""/>
            </a:pPr>
            <a:r>
              <a:rPr lang="cs-CZ" sz="2700" dirty="0" smtClean="0">
                <a:solidFill>
                  <a:prstClr val="black"/>
                </a:solidFill>
              </a:rPr>
              <a:t>Děti </a:t>
            </a:r>
            <a:r>
              <a:rPr lang="cs-CZ" sz="2700" dirty="0">
                <a:solidFill>
                  <a:prstClr val="black"/>
                </a:solidFill>
              </a:rPr>
              <a:t>si často pamatují to, co na ně udělalo velký dojem. Lépe si pamatují vše nové a jedinečné. </a:t>
            </a:r>
          </a:p>
        </p:txBody>
      </p:sp>
    </p:spTree>
    <p:extLst>
      <p:ext uri="{BB962C8B-B14F-4D97-AF65-F5344CB8AC3E}">
        <p14:creationId xmlns:p14="http://schemas.microsoft.com/office/powerpoint/2010/main" val="40626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KRESBY</a:t>
            </a:r>
            <a:endParaRPr lang="cs-CZ" dirty="0"/>
          </a:p>
        </p:txBody>
      </p:sp>
      <p:sp>
        <p:nvSpPr>
          <p:cNvPr id="3" name="Zástupný symbol pro obsah 2"/>
          <p:cNvSpPr>
            <a:spLocks noGrp="1"/>
          </p:cNvSpPr>
          <p:nvPr>
            <p:ph sz="quarter" idx="1"/>
          </p:nvPr>
        </p:nvSpPr>
        <p:spPr>
          <a:xfrm>
            <a:off x="301752" y="1527048"/>
            <a:ext cx="8503920" cy="4854280"/>
          </a:xfrm>
        </p:spPr>
        <p:txBody>
          <a:bodyPr>
            <a:normAutofit fontScale="77500" lnSpcReduction="20000"/>
          </a:bodyPr>
          <a:lstStyle/>
          <a:p>
            <a:r>
              <a:rPr lang="cs-CZ" dirty="0" smtClean="0"/>
              <a:t>Vývoj </a:t>
            </a:r>
            <a:r>
              <a:rPr lang="cs-CZ" dirty="0"/>
              <a:t>kresby je v tomto období nejvýraznější. </a:t>
            </a:r>
            <a:endParaRPr lang="cs-CZ" dirty="0" smtClean="0"/>
          </a:p>
          <a:p>
            <a:endParaRPr lang="cs-CZ" dirty="0"/>
          </a:p>
          <a:p>
            <a:r>
              <a:rPr lang="cs-CZ" dirty="0" smtClean="0"/>
              <a:t>Kresba </a:t>
            </a:r>
            <a:r>
              <a:rPr lang="cs-CZ" dirty="0"/>
              <a:t>se začíná vyvíjet v raně batolecím období</a:t>
            </a:r>
            <a:r>
              <a:rPr lang="cs-CZ" dirty="0" smtClean="0"/>
              <a:t>.</a:t>
            </a:r>
          </a:p>
          <a:p>
            <a:endParaRPr lang="cs-CZ" dirty="0"/>
          </a:p>
          <a:p>
            <a:r>
              <a:rPr lang="cs-CZ" dirty="0">
                <a:solidFill>
                  <a:schemeClr val="accent3">
                    <a:lumMod val="75000"/>
                  </a:schemeClr>
                </a:solidFill>
              </a:rPr>
              <a:t>1</a:t>
            </a:r>
            <a:r>
              <a:rPr lang="cs-CZ" dirty="0" smtClean="0">
                <a:solidFill>
                  <a:schemeClr val="accent3">
                    <a:lumMod val="75000"/>
                  </a:schemeClr>
                </a:solidFill>
              </a:rPr>
              <a:t>. stadium čmárání </a:t>
            </a:r>
            <a:r>
              <a:rPr lang="cs-CZ" dirty="0"/>
              <a:t>(čárání) : dítě zjišťuje, že tužka zanechává stopy. Čmáranice pro dítě nemají význam. Tento počátek kresby se datuje k jednomu a půl až dvou let. Je to funkční stadium, které slouží k rozvoji motoriky, pokračující diferenciace už umožňuje psací a kreslící pohyby. Dítě maluje celým tělem a postupně se pohyb diferencuje</a:t>
            </a:r>
            <a:r>
              <a:rPr lang="cs-CZ" dirty="0" smtClean="0"/>
              <a:t>.</a:t>
            </a:r>
          </a:p>
          <a:p>
            <a:pPr marL="0" indent="0">
              <a:buNone/>
            </a:pPr>
            <a:r>
              <a:rPr lang="cs-CZ" dirty="0" smtClean="0"/>
              <a:t> </a:t>
            </a:r>
            <a:endParaRPr lang="cs-CZ" dirty="0"/>
          </a:p>
          <a:p>
            <a:r>
              <a:rPr lang="cs-CZ" dirty="0">
                <a:solidFill>
                  <a:schemeClr val="accent3">
                    <a:lumMod val="75000"/>
                  </a:schemeClr>
                </a:solidFill>
              </a:rPr>
              <a:t>2</a:t>
            </a:r>
            <a:r>
              <a:rPr lang="cs-CZ" dirty="0" smtClean="0">
                <a:solidFill>
                  <a:schemeClr val="accent3">
                    <a:lumMod val="75000"/>
                  </a:schemeClr>
                </a:solidFill>
              </a:rPr>
              <a:t>. stadium </a:t>
            </a:r>
            <a:r>
              <a:rPr lang="cs-CZ" dirty="0">
                <a:solidFill>
                  <a:schemeClr val="accent3">
                    <a:lumMod val="75000"/>
                  </a:schemeClr>
                </a:solidFill>
              </a:rPr>
              <a:t>tvarů, symbolů</a:t>
            </a:r>
            <a:r>
              <a:rPr lang="cs-CZ" dirty="0"/>
              <a:t>: Vývojem kresby se zabývala Kelloggová. Po fázi čárání dítě kreslí první tvary. Kelloggová určila šest základních tvarů (křížek, kolečko, čtvereček trojúhelníček, "brambora" a "x". Poté základní tvary kombinuje. </a:t>
            </a:r>
            <a:r>
              <a:rPr lang="cs-CZ" dirty="0">
                <a:solidFill>
                  <a:schemeClr val="accent3">
                    <a:lumMod val="75000"/>
                  </a:schemeClr>
                </a:solidFill>
              </a:rPr>
              <a:t>Dalším stádiem je </a:t>
            </a:r>
            <a:r>
              <a:rPr lang="cs-CZ" dirty="0" smtClean="0">
                <a:solidFill>
                  <a:schemeClr val="accent3">
                    <a:lumMod val="75000"/>
                  </a:schemeClr>
                </a:solidFill>
              </a:rPr>
              <a:t>již </a:t>
            </a:r>
            <a:r>
              <a:rPr lang="cs-CZ" dirty="0">
                <a:solidFill>
                  <a:schemeClr val="accent3">
                    <a:lumMod val="75000"/>
                  </a:schemeClr>
                </a:solidFill>
              </a:rPr>
              <a:t>vlastní kresba "obsahových obrázků".</a:t>
            </a:r>
          </a:p>
          <a:p>
            <a:endParaRPr lang="cs-CZ" dirty="0"/>
          </a:p>
        </p:txBody>
      </p:sp>
    </p:spTree>
    <p:extLst>
      <p:ext uri="{BB962C8B-B14F-4D97-AF65-F5344CB8AC3E}">
        <p14:creationId xmlns:p14="http://schemas.microsoft.com/office/powerpoint/2010/main" val="12064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204864"/>
            <a:ext cx="8503920" cy="3894184"/>
          </a:xfrm>
        </p:spPr>
        <p:txBody>
          <a:bodyPr/>
          <a:lstStyle/>
          <a:p>
            <a:r>
              <a:rPr lang="cs-CZ" dirty="0"/>
              <a:t>Kresbou se zabýval Bühler, Goudenoughová, Hetnerová</a:t>
            </a:r>
            <a:r>
              <a:rPr lang="cs-CZ" dirty="0" smtClean="0"/>
              <a:t>.</a:t>
            </a:r>
          </a:p>
          <a:p>
            <a:endParaRPr lang="cs-CZ" dirty="0" smtClean="0"/>
          </a:p>
          <a:p>
            <a:r>
              <a:rPr lang="cs-CZ" dirty="0" smtClean="0"/>
              <a:t>Kresba </a:t>
            </a:r>
            <a:r>
              <a:rPr lang="cs-CZ" dirty="0"/>
              <a:t>se stala důležitým diagnostickým </a:t>
            </a:r>
            <a:r>
              <a:rPr lang="cs-CZ" dirty="0" smtClean="0"/>
              <a:t>nástrojem (viz Švancara). </a:t>
            </a:r>
            <a:r>
              <a:rPr lang="cs-CZ" dirty="0"/>
              <a:t>Z ní totiž můžeme usuzovat na sociální vývoj, vývoj rozumových schopností, </a:t>
            </a:r>
            <a:r>
              <a:rPr lang="cs-CZ" dirty="0" smtClean="0"/>
              <a:t>senzomotoriky apod. </a:t>
            </a:r>
            <a:endParaRPr lang="cs-CZ" dirty="0"/>
          </a:p>
        </p:txBody>
      </p:sp>
    </p:spTree>
    <p:extLst>
      <p:ext uri="{BB962C8B-B14F-4D97-AF65-F5344CB8AC3E}">
        <p14:creationId xmlns:p14="http://schemas.microsoft.com/office/powerpoint/2010/main" val="2518583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K NASTUDOVÁNÍ</a:t>
            </a:r>
            <a:endParaRPr lang="cs-CZ" dirty="0"/>
          </a:p>
        </p:txBody>
      </p:sp>
      <p:sp>
        <p:nvSpPr>
          <p:cNvPr id="3" name="Zástupný symbol pro obsah 2"/>
          <p:cNvSpPr>
            <a:spLocks noGrp="1"/>
          </p:cNvSpPr>
          <p:nvPr>
            <p:ph sz="quarter" idx="1"/>
          </p:nvPr>
        </p:nvSpPr>
        <p:spPr>
          <a:xfrm>
            <a:off x="301752" y="2348880"/>
            <a:ext cx="8503920" cy="3750168"/>
          </a:xfrm>
        </p:spPr>
        <p:txBody>
          <a:bodyPr/>
          <a:lstStyle/>
          <a:p>
            <a:r>
              <a:rPr lang="cs-CZ" dirty="0" smtClean="0"/>
              <a:t>OBSAHOVÁ HODNOTA KRESBY</a:t>
            </a:r>
          </a:p>
          <a:p>
            <a:r>
              <a:rPr lang="cs-CZ" dirty="0" smtClean="0"/>
              <a:t>VÝVOJ KRESBY LIDSKÉ POSTAVY</a:t>
            </a:r>
            <a:endParaRPr lang="cs-CZ" dirty="0"/>
          </a:p>
        </p:txBody>
      </p:sp>
    </p:spTree>
    <p:extLst>
      <p:ext uri="{BB962C8B-B14F-4D97-AF65-F5344CB8AC3E}">
        <p14:creationId xmlns:p14="http://schemas.microsoft.com/office/powerpoint/2010/main" val="3148635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FYZICKÝ VÝVOJ</a:t>
            </a:r>
            <a:endParaRPr lang="cs-CZ" dirty="0"/>
          </a:p>
        </p:txBody>
      </p:sp>
      <p:sp>
        <p:nvSpPr>
          <p:cNvPr id="3" name="Zástupný symbol pro obsah 2"/>
          <p:cNvSpPr>
            <a:spLocks noGrp="1"/>
          </p:cNvSpPr>
          <p:nvPr>
            <p:ph sz="quarter" idx="1"/>
          </p:nvPr>
        </p:nvSpPr>
        <p:spPr>
          <a:xfrm>
            <a:off x="301752" y="1700808"/>
            <a:ext cx="8503920" cy="4680520"/>
          </a:xfrm>
        </p:spPr>
        <p:txBody>
          <a:bodyPr>
            <a:normAutofit fontScale="77500" lnSpcReduction="20000"/>
          </a:bodyPr>
          <a:lstStyle/>
          <a:p>
            <a:r>
              <a:rPr lang="cs-CZ" dirty="0"/>
              <a:t>Ve srovnání s rychlými změnami během prvních dvou let dochází v tomto období ke zpomalení</a:t>
            </a:r>
            <a:r>
              <a:rPr lang="cs-CZ" dirty="0" smtClean="0"/>
              <a:t>.</a:t>
            </a:r>
          </a:p>
          <a:p>
            <a:endParaRPr lang="cs-CZ" dirty="0"/>
          </a:p>
          <a:p>
            <a:r>
              <a:rPr lang="cs-CZ" dirty="0">
                <a:solidFill>
                  <a:schemeClr val="accent3">
                    <a:lumMod val="75000"/>
                  </a:schemeClr>
                </a:solidFill>
              </a:rPr>
              <a:t>HRUBÁ MOTORIKA</a:t>
            </a:r>
          </a:p>
          <a:p>
            <a:r>
              <a:rPr lang="cs-CZ" dirty="0"/>
              <a:t>Je zaměřena na koordinaci. Můžeme ji sledovat například na vývoji běhu. Děti již mají lepší koordinaci pohybů. Malé děti běhají tak, že vždy jedna noha je na zemi, starší děti již mají obě nohy odlepeny od země. Pro předškolní děti není problém jít rovně, vydrží jednu sekundu na jedné noze, ve čtyřech letech jsou schopní skákat po jedné noze. V pěti letech se odrazí a skočí vpřed. Jsou schopny skákat správně "panáka".</a:t>
            </a:r>
          </a:p>
          <a:p>
            <a:endParaRPr lang="cs-CZ" dirty="0" smtClean="0"/>
          </a:p>
          <a:p>
            <a:r>
              <a:rPr lang="cs-CZ" dirty="0" smtClean="0">
                <a:solidFill>
                  <a:schemeClr val="accent3">
                    <a:lumMod val="75000"/>
                  </a:schemeClr>
                </a:solidFill>
              </a:rPr>
              <a:t>JEMNÁ </a:t>
            </a:r>
            <a:r>
              <a:rPr lang="cs-CZ" dirty="0">
                <a:solidFill>
                  <a:schemeClr val="accent3">
                    <a:lumMod val="75000"/>
                  </a:schemeClr>
                </a:solidFill>
              </a:rPr>
              <a:t>MOTORIKA</a:t>
            </a:r>
          </a:p>
          <a:p>
            <a:r>
              <a:rPr lang="cs-CZ" dirty="0"/>
              <a:t>Děti už umějí vystříhávat obrázky, modelují, kreslí i štětcem, skládají puzzle. Vývoj motoriky souvisí s dozráváním nervového systému, ale také s praxí a procvičováním. </a:t>
            </a:r>
          </a:p>
          <a:p>
            <a:endParaRPr lang="cs-CZ" dirty="0"/>
          </a:p>
        </p:txBody>
      </p:sp>
    </p:spTree>
    <p:extLst>
      <p:ext uri="{BB962C8B-B14F-4D97-AF65-F5344CB8AC3E}">
        <p14:creationId xmlns:p14="http://schemas.microsoft.com/office/powerpoint/2010/main" val="2093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VERBÁLNÍ SCHOPNOSTI</a:t>
            </a:r>
            <a:endParaRPr lang="cs-CZ" dirty="0"/>
          </a:p>
        </p:txBody>
      </p:sp>
      <p:sp>
        <p:nvSpPr>
          <p:cNvPr id="3" name="Zástupný symbol pro obsah 2"/>
          <p:cNvSpPr>
            <a:spLocks noGrp="1"/>
          </p:cNvSpPr>
          <p:nvPr>
            <p:ph sz="quarter" idx="1"/>
          </p:nvPr>
        </p:nvSpPr>
        <p:spPr>
          <a:xfrm>
            <a:off x="301752" y="1988840"/>
            <a:ext cx="8503920" cy="4110208"/>
          </a:xfrm>
        </p:spPr>
        <p:txBody>
          <a:bodyPr>
            <a:normAutofit/>
          </a:bodyPr>
          <a:lstStyle/>
          <a:p>
            <a:r>
              <a:rPr lang="cs-CZ" dirty="0"/>
              <a:t>Děti se učí nápodobou verbálního projevu dospělých. V řeči se objevují agramatismy. </a:t>
            </a:r>
            <a:endParaRPr lang="cs-CZ" dirty="0" smtClean="0"/>
          </a:p>
          <a:p>
            <a:endParaRPr lang="cs-CZ" dirty="0"/>
          </a:p>
          <a:p>
            <a:r>
              <a:rPr lang="cs-CZ" dirty="0" smtClean="0">
                <a:solidFill>
                  <a:schemeClr val="accent3">
                    <a:lumMod val="75000"/>
                  </a:schemeClr>
                </a:solidFill>
              </a:rPr>
              <a:t>Typy </a:t>
            </a:r>
            <a:r>
              <a:rPr lang="cs-CZ" dirty="0">
                <a:solidFill>
                  <a:schemeClr val="accent3">
                    <a:lumMod val="75000"/>
                  </a:schemeClr>
                </a:solidFill>
              </a:rPr>
              <a:t>řeči:</a:t>
            </a:r>
          </a:p>
          <a:p>
            <a:r>
              <a:rPr lang="cs-CZ" dirty="0"/>
              <a:t>1.	</a:t>
            </a:r>
            <a:r>
              <a:rPr lang="cs-CZ" dirty="0">
                <a:solidFill>
                  <a:schemeClr val="accent3">
                    <a:lumMod val="75000"/>
                  </a:schemeClr>
                </a:solidFill>
              </a:rPr>
              <a:t>egocentrická</a:t>
            </a:r>
            <a:r>
              <a:rPr lang="cs-CZ" dirty="0"/>
              <a:t> - forma samostatného myšlení </a:t>
            </a:r>
          </a:p>
          <a:p>
            <a:r>
              <a:rPr lang="cs-CZ" dirty="0"/>
              <a:t>2.	</a:t>
            </a:r>
            <a:r>
              <a:rPr lang="cs-CZ" dirty="0">
                <a:solidFill>
                  <a:schemeClr val="accent3">
                    <a:lumMod val="75000"/>
                  </a:schemeClr>
                </a:solidFill>
              </a:rPr>
              <a:t>regulační</a:t>
            </a:r>
            <a:r>
              <a:rPr lang="cs-CZ" dirty="0"/>
              <a:t> - dítě si samo dává pokyny </a:t>
            </a:r>
          </a:p>
          <a:p>
            <a:r>
              <a:rPr lang="cs-CZ" dirty="0"/>
              <a:t>3.	</a:t>
            </a:r>
            <a:r>
              <a:rPr lang="cs-CZ" dirty="0">
                <a:solidFill>
                  <a:schemeClr val="accent3">
                    <a:lumMod val="75000"/>
                  </a:schemeClr>
                </a:solidFill>
              </a:rPr>
              <a:t>expresivní</a:t>
            </a:r>
            <a:r>
              <a:rPr lang="cs-CZ" dirty="0"/>
              <a:t> - vyjadřuje své pocity</a:t>
            </a:r>
          </a:p>
          <a:p>
            <a:endParaRPr lang="cs-CZ" dirty="0"/>
          </a:p>
        </p:txBody>
      </p:sp>
    </p:spTree>
    <p:extLst>
      <p:ext uri="{BB962C8B-B14F-4D97-AF65-F5344CB8AC3E}">
        <p14:creationId xmlns:p14="http://schemas.microsoft.com/office/powerpoint/2010/main" val="2094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8503920" cy="4680520"/>
          </a:xfrm>
        </p:spPr>
        <p:txBody>
          <a:bodyPr>
            <a:normAutofit fontScale="92500" lnSpcReduction="20000"/>
          </a:bodyPr>
          <a:lstStyle/>
          <a:p>
            <a:r>
              <a:rPr lang="cs-CZ" dirty="0"/>
              <a:t>Děti v tomto období kladou typické otázky typu CO? KDO? PROČ? JAK? Znají již názvy známých věcí, částí svého těla</a:t>
            </a:r>
            <a:r>
              <a:rPr lang="cs-CZ" dirty="0" smtClean="0"/>
              <a:t>.</a:t>
            </a:r>
          </a:p>
          <a:p>
            <a:endParaRPr lang="cs-CZ" dirty="0"/>
          </a:p>
          <a:p>
            <a:r>
              <a:rPr lang="cs-CZ" dirty="0" smtClean="0"/>
              <a:t>Mnohem </a:t>
            </a:r>
            <a:r>
              <a:rPr lang="cs-CZ" dirty="0"/>
              <a:t>jasněji již děti vnímají příkazy. Dokonce i příkaz, který sdružuje více úkolů. Například:" Vezmi ty hračky z krabice a dej je na stůl." </a:t>
            </a:r>
            <a:endParaRPr lang="cs-CZ" dirty="0" smtClean="0"/>
          </a:p>
          <a:p>
            <a:endParaRPr lang="cs-CZ" dirty="0"/>
          </a:p>
          <a:p>
            <a:r>
              <a:rPr lang="cs-CZ" dirty="0" smtClean="0"/>
              <a:t>Děti </a:t>
            </a:r>
            <a:r>
              <a:rPr lang="cs-CZ" dirty="0"/>
              <a:t>se učí řeč prostřednictvím nápodoby svých rodičů, sourozenců, vrstevníků. Nápodoba má selektivní charakter</a:t>
            </a:r>
            <a:r>
              <a:rPr lang="cs-CZ" dirty="0" smtClean="0"/>
              <a:t>. Dítě </a:t>
            </a:r>
            <a:r>
              <a:rPr lang="cs-CZ" dirty="0"/>
              <a:t>rádo opakuje zvučná a výrazná slova (často jsou právě takového charakteru sprostá slova). Používají běžně plurál, minulý čas, znají rozdíly mezi základními ukazovacími zájmeny (já - ty - on). Chápou význam předložek (nad, pod, v).Ve věku čtyř let jsou věty zhruba pětislovné. </a:t>
            </a:r>
            <a:endParaRPr lang="cs-CZ" dirty="0" smtClean="0"/>
          </a:p>
          <a:p>
            <a:endParaRPr lang="cs-CZ" dirty="0"/>
          </a:p>
          <a:p>
            <a:endParaRPr lang="cs-CZ" dirty="0"/>
          </a:p>
        </p:txBody>
      </p:sp>
    </p:spTree>
    <p:extLst>
      <p:ext uri="{BB962C8B-B14F-4D97-AF65-F5344CB8AC3E}">
        <p14:creationId xmlns:p14="http://schemas.microsoft.com/office/powerpoint/2010/main" val="22819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326232"/>
          </a:xfrm>
        </p:spPr>
        <p:txBody>
          <a:bodyPr>
            <a:normAutofit fontScale="92500"/>
          </a:bodyPr>
          <a:lstStyle/>
          <a:p>
            <a:r>
              <a:rPr lang="cs-CZ" dirty="0"/>
              <a:t>Ještě v předškolním roce je možné tolerovat agramatismy. Ale s nástupem do školy již ne. </a:t>
            </a:r>
            <a:r>
              <a:rPr lang="cs-CZ" dirty="0">
                <a:solidFill>
                  <a:schemeClr val="accent3">
                    <a:lumMod val="75000"/>
                  </a:schemeClr>
                </a:solidFill>
              </a:rPr>
              <a:t>Gramatická skladba by se měla dokončit do čtyř až pěti let</a:t>
            </a:r>
            <a:r>
              <a:rPr lang="cs-CZ" dirty="0"/>
              <a:t>.  Po sedmém roce jsou věty již delší a lépe strukturované. Slovní zásoba roste do dospívání. Sedmileté děti jsou schopny přesného popisu skutečnosti. Jsou schopny abstrakce, používají nadřazené pojmy. Slovní zásoba, která se týká </a:t>
            </a:r>
            <a:r>
              <a:rPr lang="cs-CZ" dirty="0" smtClean="0"/>
              <a:t>psychiky </a:t>
            </a:r>
            <a:r>
              <a:rPr lang="cs-CZ" dirty="0"/>
              <a:t>se rozvíjí až v dospívání, kdy je o tuto problematiku zájem, souvisí s obrácením nitra do sebe.</a:t>
            </a:r>
          </a:p>
          <a:p>
            <a:endParaRPr lang="cs-CZ" dirty="0"/>
          </a:p>
          <a:p>
            <a:r>
              <a:rPr lang="cs-CZ" dirty="0"/>
              <a:t>Rozlišujeme </a:t>
            </a:r>
            <a:r>
              <a:rPr lang="cs-CZ" dirty="0">
                <a:solidFill>
                  <a:schemeClr val="accent3">
                    <a:lumMod val="75000"/>
                  </a:schemeClr>
                </a:solidFill>
              </a:rPr>
              <a:t>dvě oblasti řeči: </a:t>
            </a:r>
            <a:r>
              <a:rPr lang="cs-CZ" dirty="0" smtClean="0">
                <a:solidFill>
                  <a:schemeClr val="accent3">
                    <a:lumMod val="75000"/>
                  </a:schemeClr>
                </a:solidFill>
              </a:rPr>
              <a:t>řeč </a:t>
            </a:r>
            <a:r>
              <a:rPr lang="cs-CZ" dirty="0">
                <a:solidFill>
                  <a:schemeClr val="accent3">
                    <a:lumMod val="75000"/>
                  </a:schemeClr>
                </a:solidFill>
              </a:rPr>
              <a:t>sociální a řeč pro sebe</a:t>
            </a:r>
            <a:r>
              <a:rPr lang="cs-CZ" dirty="0"/>
              <a:t>.</a:t>
            </a:r>
          </a:p>
          <a:p>
            <a:endParaRPr lang="cs-CZ" dirty="0"/>
          </a:p>
        </p:txBody>
      </p:sp>
    </p:spTree>
    <p:extLst>
      <p:ext uri="{BB962C8B-B14F-4D97-AF65-F5344CB8AC3E}">
        <p14:creationId xmlns:p14="http://schemas.microsoft.com/office/powerpoint/2010/main" val="181001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72816"/>
            <a:ext cx="8503920" cy="4326232"/>
          </a:xfrm>
        </p:spPr>
        <p:txBody>
          <a:bodyPr/>
          <a:lstStyle/>
          <a:p>
            <a:r>
              <a:rPr lang="cs-CZ" dirty="0" smtClean="0"/>
              <a:t>Ve věku 14 </a:t>
            </a:r>
            <a:r>
              <a:rPr lang="cs-CZ" dirty="0"/>
              <a:t>- 15 měsíců </a:t>
            </a:r>
            <a:r>
              <a:rPr lang="cs-CZ" dirty="0" smtClean="0"/>
              <a:t>dítě </a:t>
            </a:r>
            <a:r>
              <a:rPr lang="cs-CZ" dirty="0"/>
              <a:t>používá jedno slovo pro velké množství </a:t>
            </a:r>
            <a:r>
              <a:rPr lang="cs-CZ" dirty="0" smtClean="0"/>
              <a:t>věcí.</a:t>
            </a:r>
          </a:p>
          <a:p>
            <a:endParaRPr lang="cs-CZ" dirty="0" smtClean="0"/>
          </a:p>
          <a:p>
            <a:r>
              <a:rPr lang="cs-CZ" dirty="0" smtClean="0"/>
              <a:t>Ve </a:t>
            </a:r>
            <a:r>
              <a:rPr lang="cs-CZ" dirty="0"/>
              <a:t>2 letech zvládá </a:t>
            </a:r>
            <a:r>
              <a:rPr lang="cs-CZ" dirty="0" smtClean="0"/>
              <a:t>dítě obvykle dvouslovná </a:t>
            </a:r>
            <a:r>
              <a:rPr lang="cs-CZ" dirty="0"/>
              <a:t>sdělení</a:t>
            </a:r>
            <a:r>
              <a:rPr lang="cs-CZ" dirty="0" smtClean="0"/>
              <a:t>.</a:t>
            </a:r>
          </a:p>
          <a:p>
            <a:endParaRPr lang="cs-CZ" dirty="0"/>
          </a:p>
          <a:p>
            <a:r>
              <a:rPr lang="cs-CZ" dirty="0"/>
              <a:t>Stern rozděluje základní dva prahy </a:t>
            </a:r>
            <a:r>
              <a:rPr lang="cs-CZ" dirty="0" smtClean="0"/>
              <a:t>řeči:</a:t>
            </a:r>
            <a:endParaRPr lang="cs-CZ" dirty="0"/>
          </a:p>
          <a:p>
            <a:r>
              <a:rPr lang="cs-CZ" dirty="0"/>
              <a:t>1.	Práh porozumění, kdy </a:t>
            </a:r>
            <a:r>
              <a:rPr lang="cs-CZ" dirty="0">
                <a:solidFill>
                  <a:srgbClr val="C00000"/>
                </a:solidFill>
              </a:rPr>
              <a:t>dítě nemluví, ale rozumí </a:t>
            </a:r>
          </a:p>
          <a:p>
            <a:r>
              <a:rPr lang="cs-CZ" dirty="0"/>
              <a:t>2.	Práh řeči, kdy dítě </a:t>
            </a:r>
            <a:r>
              <a:rPr lang="cs-CZ" dirty="0">
                <a:solidFill>
                  <a:srgbClr val="C00000"/>
                </a:solidFill>
              </a:rPr>
              <a:t>rozumí a </a:t>
            </a:r>
            <a:r>
              <a:rPr lang="cs-CZ" dirty="0" smtClean="0">
                <a:solidFill>
                  <a:srgbClr val="C00000"/>
                </a:solidFill>
              </a:rPr>
              <a:t>mluví</a:t>
            </a:r>
            <a:endParaRPr lang="cs-CZ" dirty="0"/>
          </a:p>
          <a:p>
            <a:endParaRPr lang="cs-CZ" dirty="0"/>
          </a:p>
        </p:txBody>
      </p:sp>
    </p:spTree>
    <p:extLst>
      <p:ext uri="{BB962C8B-B14F-4D97-AF65-F5344CB8AC3E}">
        <p14:creationId xmlns:p14="http://schemas.microsoft.com/office/powerpoint/2010/main" val="792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527048"/>
            <a:ext cx="8503920" cy="4854280"/>
          </a:xfrm>
        </p:spPr>
        <p:txBody>
          <a:bodyPr>
            <a:normAutofit fontScale="70000" lnSpcReduction="20000"/>
          </a:bodyPr>
          <a:lstStyle/>
          <a:p>
            <a:r>
              <a:rPr lang="cs-CZ" dirty="0">
                <a:solidFill>
                  <a:schemeClr val="accent3">
                    <a:lumMod val="75000"/>
                  </a:schemeClr>
                </a:solidFill>
              </a:rPr>
              <a:t>ŘEČ SOCIÁLNÍ</a:t>
            </a:r>
          </a:p>
          <a:p>
            <a:r>
              <a:rPr lang="cs-CZ" dirty="0"/>
              <a:t>Jde o řeč, které musí rozumět někdo jiný, jde o navázání komunikace s další osobou. Musí být přizpůsobena řeči a chování jiného člověka. Musí obsahovat otázky a odpovědi pro výměnu informací. Podle Piageta jsou této řeči schopny děti až po pátém roce, protože do té doby jsou egocentrické. Nové výzkumy ale ukazují, že již pěti leté děti jsou schopny sociální komunikace. Děti byly v experimentu schopny popisovat hračku člověku, který měl zavázané oči. Ve dvou a půl letech dítě začíná konverzovat. Ve třech letech hledá způsoby, jak objasnit nedorozumění. V této době expanze komunikace s vrstevníky. Ve čtvrtém roce dítě poznává základy konverzace a v pátém roce již plně konverzuje a reaguje na jednotlivé elementy během konverzace. </a:t>
            </a:r>
            <a:endParaRPr lang="cs-CZ" dirty="0" smtClean="0"/>
          </a:p>
          <a:p>
            <a:endParaRPr lang="cs-CZ" dirty="0"/>
          </a:p>
          <a:p>
            <a:r>
              <a:rPr lang="cs-CZ" dirty="0">
                <a:solidFill>
                  <a:schemeClr val="accent3">
                    <a:lumMod val="75000"/>
                  </a:schemeClr>
                </a:solidFill>
              </a:rPr>
              <a:t>ŘEČ PRO SEBE</a:t>
            </a:r>
          </a:p>
          <a:p>
            <a:r>
              <a:rPr lang="cs-CZ" dirty="0"/>
              <a:t>Prvně dítě používá hlasitou řeč bez záměru s někým komunikovat. Prvně se vyvíjí u dětí nadaných, kolem čtyř let. Vrchol je kolem devíti let. Piaget tvrdí, že s vývojem této řeči opět souvisí předchozí egocentrismus. Podle Vygotského je řeč pro sebe zvláštní forma komunikace, která slouží k regulaci jejich chování. To je tzv. regulační styl řeči a druhý styl je expresivní styl řeči, kdy dítě vyjadřuje spíše svoje pocity. </a:t>
            </a:r>
          </a:p>
          <a:p>
            <a:endParaRPr lang="cs-CZ" dirty="0"/>
          </a:p>
        </p:txBody>
      </p:sp>
    </p:spTree>
    <p:extLst>
      <p:ext uri="{BB962C8B-B14F-4D97-AF65-F5344CB8AC3E}">
        <p14:creationId xmlns:p14="http://schemas.microsoft.com/office/powerpoint/2010/main" val="40239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40000" lnSpcReduction="20000"/>
          </a:bodyPr>
          <a:lstStyle/>
          <a:p>
            <a:r>
              <a:rPr lang="cs-CZ" dirty="0"/>
              <a:t>ROZVOJ DĚTSKÉ IDENTITY:</a:t>
            </a:r>
          </a:p>
          <a:p>
            <a:r>
              <a:rPr lang="cs-CZ" dirty="0"/>
              <a:t>Dítě se pozná v zrcadle. Sebehodnocení je závislá na názoru jiných osob, zejm. rodičů. Názor na sebe sama přejímá nekriticky. Ztotožnění s rodiči slouží jako obohacení dětské identity. Součástí identity je osobní teritorium - lidé, věci a prostředí, jež ho obklopuje. V tomto období se projevuje identifikace s pohlavní rolí. Společnost svými stereotypy nutí dítě přijmout chování pro vlastní pohlavní roli. Vytváří tlak na její přijetí a opačné jednání sankcionuje. Dítě se svoji pohlavní roli učí podmiňováním (odměna za splněná očekávání rodičů) nebo nápodobou - identifikací. Ve 4 letech dospějí k vědomí o neměnnosti svého pohlaví. V této vývojové fázi se projevuje i postupná diferenciace dětské hry.</a:t>
            </a:r>
          </a:p>
          <a:p>
            <a:r>
              <a:rPr lang="cs-CZ" dirty="0"/>
              <a:t>PŘEDPOKLADY K ROZVOJI IDENTITY</a:t>
            </a:r>
          </a:p>
          <a:p>
            <a:r>
              <a:rPr lang="cs-CZ" dirty="0"/>
              <a:t>Rozvoj identity je umožněn rozvojem poznávacích procesů. Dalším předpokladem je schopnost vizualizace, především </a:t>
            </a:r>
            <a:r>
              <a:rPr lang="cs-CZ" dirty="0" err="1"/>
              <a:t>tělové.Dalším</a:t>
            </a:r>
            <a:r>
              <a:rPr lang="cs-CZ" dirty="0"/>
              <a:t> předpokladem je sebehodnocení, které je ale závislé na názorech jiných, zejména rodičů</a:t>
            </a:r>
          </a:p>
          <a:p>
            <a:r>
              <a:rPr lang="cs-CZ" dirty="0"/>
              <a:t>Existuje několik teorií identity. Teorie sociálního učení s jejím představitelem </a:t>
            </a:r>
            <a:r>
              <a:rPr lang="cs-CZ" dirty="0" err="1"/>
              <a:t>Bandurou</a:t>
            </a:r>
            <a:r>
              <a:rPr lang="cs-CZ" dirty="0"/>
              <a:t>. Kognitivně - vývojová teorie a teorie pohlavních schémat.</a:t>
            </a:r>
          </a:p>
          <a:p>
            <a:r>
              <a:rPr lang="cs-CZ" dirty="0"/>
              <a:t>TEORIE SOCIÁLNÍHO UČENÍ</a:t>
            </a:r>
          </a:p>
          <a:p>
            <a:r>
              <a:rPr lang="cs-CZ" dirty="0"/>
              <a:t>Tato teorie využívá odměn a trestů. Teorie říká, že dítě bude trestáno, když se nebude chovat tak, jak by podle pohlaví mělo. Rodiče slouží jako modely muže a ženy. Rodiče se i odlišně chovají k dětem určitého chování. Holčičkám kupují panenky a chlapečkům autíčka. Děvčátka jsou odměňována, když si s panenkami hrají. Rozděluje se jasně typické holčičí a klučičí chování. </a:t>
            </a:r>
          </a:p>
          <a:p>
            <a:r>
              <a:rPr lang="cs-CZ" dirty="0"/>
              <a:t>Na to, zda je toto chování skutečně rozlišováno, se dělal experiment. Devítiměsíční dítě bylo vystaveno úleku v podobě vylétnutého čertíka z krabičky. Pozorovatelé, kterým bylo řečeno, že je to holčička, charakterizovali její chování jako strach a pokud jim bylo řečeno, že je to chlapeček, tvrdili, že dítě projevovalo zlost. Vývoj identity je doplněn imitačním učením. </a:t>
            </a:r>
          </a:p>
          <a:p>
            <a:r>
              <a:rPr lang="cs-CZ" dirty="0"/>
              <a:t>KOGNITIVNĚ - VÝVOJOVÁ TEORIE</a:t>
            </a:r>
          </a:p>
          <a:p>
            <a:r>
              <a:rPr lang="cs-CZ" dirty="0"/>
              <a:t>Pohlavní identita se vyvíjí kolem druhého roku. Děti se role dozvídají, pochopí roli a přijmou ji. Ve třech letech již děti vědí, jakého jsou pohlaví, ale nemusí být vyvinuta zcela jistě pohlavní konstantnost (stálost). To znamená, že dítě určuje chlapečka v dívčím oblečení za holčičku, i přes to, že vidělo, jak se převléká. </a:t>
            </a:r>
          </a:p>
          <a:p>
            <a:r>
              <a:rPr lang="cs-CZ" dirty="0"/>
              <a:t>TEORIE POHLAVNÍCH SCHÉMAT</a:t>
            </a:r>
          </a:p>
          <a:p>
            <a:r>
              <a:rPr lang="cs-CZ" dirty="0"/>
              <a:t>V podstatě jde o spojení sociální a kognitivní teorie. Dítě si vytváří pohlavní schéma, což je mentálně organizovaný způsob chování, které pomáhá dítěti třídit si informace. Například ví, že je rozdílné WC, rozdílné oblečení. Nejprve je dítě </a:t>
            </a:r>
            <a:r>
              <a:rPr lang="cs-CZ" dirty="0" err="1"/>
              <a:t>aschematické</a:t>
            </a:r>
            <a:r>
              <a:rPr lang="cs-CZ" dirty="0"/>
              <a:t>, tedy bez schématu. Poté si vytváří schéma individuálních rozdílů. Schéma kulturního relativismu, děti si uvědomují kulturní aspekty pohlavnosti. </a:t>
            </a:r>
          </a:p>
          <a:p>
            <a:r>
              <a:rPr lang="cs-CZ" dirty="0"/>
              <a:t>OBECNĚ: Děti v předškolním období se učí diferencovat pohlavní role a to podmiňováním, kdy rodiče posilují určitý typ chování a nápodobou.</a:t>
            </a:r>
          </a:p>
          <a:p>
            <a:r>
              <a:rPr lang="cs-CZ" dirty="0"/>
              <a:t>Pohlavní identita se vyvíjí na základě faktorů biologických, kulturních a vlivů rodičů. K vývoji přispívá i televize, obecně masová média. </a:t>
            </a:r>
          </a:p>
        </p:txBody>
      </p:sp>
    </p:spTree>
    <p:extLst>
      <p:ext uri="{BB962C8B-B14F-4D97-AF65-F5344CB8AC3E}">
        <p14:creationId xmlns:p14="http://schemas.microsoft.com/office/powerpoint/2010/main" val="706091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32500" lnSpcReduction="20000"/>
          </a:bodyPr>
          <a:lstStyle/>
          <a:p>
            <a:r>
              <a:rPr lang="cs-CZ" dirty="0"/>
              <a:t>SOCIALIZACE</a:t>
            </a:r>
          </a:p>
          <a:p>
            <a:r>
              <a:rPr lang="cs-CZ" dirty="0" err="1"/>
              <a:t>Erikson</a:t>
            </a:r>
            <a:r>
              <a:rPr lang="cs-CZ" dirty="0"/>
              <a:t> označuje toto období iniciativa versus pocit viny. Na významu nabývá aktivita, která vede k nějakému cíli. Pocit úspěchu podporuje sebeúctu. Morálka dítěte je heteronomní (Piaget) - dítě považuje jako závazné to, co mu řeknou dospělí. Dítě vstřebává normy, které podle reakcí dospělých mají význam - dítě je motivováno systémem odměn a trestů. Dle </a:t>
            </a:r>
            <a:r>
              <a:rPr lang="cs-CZ" dirty="0" err="1"/>
              <a:t>Kohlberga</a:t>
            </a:r>
            <a:r>
              <a:rPr lang="cs-CZ" dirty="0"/>
              <a:t> jde o fázi </a:t>
            </a:r>
            <a:r>
              <a:rPr lang="cs-CZ" dirty="0" err="1"/>
              <a:t>premorální</a:t>
            </a:r>
            <a:r>
              <a:rPr lang="cs-CZ" dirty="0"/>
              <a:t>. Dosažení dalšího vývojového stupně signalizuje pocit viny za nevhodné chování.</a:t>
            </a:r>
          </a:p>
          <a:p>
            <a:r>
              <a:rPr lang="cs-CZ" dirty="0"/>
              <a:t>Těžiště rozvoje sociálních dovedností se přenáší z rodiny na vrstevníky. Začíná se projevovat altruistické chování a empatie. Ve spojení se zkoumáním agresivního chování je třeba zohlednit:</a:t>
            </a:r>
          </a:p>
          <a:p>
            <a:r>
              <a:rPr lang="cs-CZ" dirty="0"/>
              <a:t>1.	motivaci k jednání </a:t>
            </a:r>
          </a:p>
          <a:p>
            <a:r>
              <a:rPr lang="cs-CZ" dirty="0"/>
              <a:t>2.	schopnost dítěte pochopit negativní důsledky </a:t>
            </a:r>
          </a:p>
          <a:p>
            <a:r>
              <a:rPr lang="cs-CZ" dirty="0"/>
              <a:t>3.	schopnost dítěte ovládat své chování.</a:t>
            </a:r>
          </a:p>
          <a:p>
            <a:r>
              <a:rPr lang="cs-CZ" dirty="0"/>
              <a:t>Rodiče představují emocionálně významnou autoritu - ideál. Ovšem vázanost na rodinu se uvolňuje - nastupuje vztah symetrický a obsahující méně jistoty - vztah s vrstevníkem. Kamarády si dítě vybírá převážně podle shody vnějších znaků. Dalšími </a:t>
            </a:r>
            <a:r>
              <a:rPr lang="cs-CZ" dirty="0" err="1"/>
              <a:t>kriterii</a:t>
            </a:r>
            <a:r>
              <a:rPr lang="cs-CZ" dirty="0"/>
              <a:t> jsou pohlaví, vlastnictví zajímavého předmětu a chování. V dětské skupině se rozvíjí schopnost soutěžit (snazší) i spolupracovat (obtížnější). Cca od 4 let dokáží diferencovat způsob komunikace s dospělými, vrstevníky a mladšími dětmi.</a:t>
            </a:r>
          </a:p>
          <a:p>
            <a:r>
              <a:rPr lang="cs-CZ" dirty="0"/>
              <a:t>Rodina hraje v procesu socializace nejdůležitější roli. Socializační proces zahrnuje tři vývojové aspekty. První aspekt je vývoj sociální reaktivity, druhý aspekt je vývoj sociálních kontrol a třetí aspekt je osvojení si sociálních rolí.</a:t>
            </a:r>
          </a:p>
          <a:p>
            <a:r>
              <a:rPr lang="cs-CZ" dirty="0"/>
              <a:t>•	Vývoj sociální reaktivity: na socializaci je důležité, aby dítě mělo diferencované vztahy k lidem v bližším a vzdálenějším okolí. Problémy v této oblasti mají děti s autismem. </a:t>
            </a:r>
          </a:p>
          <a:p>
            <a:r>
              <a:rPr lang="cs-CZ" dirty="0"/>
              <a:t>•	Vývoj sociálních kontrol: To znamená, že si dítě osvojuje normy na základě příkazů a zákazů. Dítě je schopno odolat pokušení až od vyššího věku. </a:t>
            </a:r>
          </a:p>
          <a:p>
            <a:r>
              <a:rPr lang="cs-CZ" dirty="0"/>
              <a:t>•	Osvojování si sociálních rolí: osvojení si rolí, vzorců chování, které se od dítěte očekávají vzhledem k věku, pohlaví.</a:t>
            </a:r>
          </a:p>
          <a:p>
            <a:r>
              <a:rPr lang="cs-CZ" dirty="0"/>
              <a:t>PROSOCIÁLNÍ CHOVÁNÍ</a:t>
            </a:r>
          </a:p>
          <a:p>
            <a:r>
              <a:rPr lang="cs-CZ" dirty="0"/>
              <a:t>Jde o rozvoj takových dovedností, kdy jde o jednání, které" něco stojí" nebo kdy dítě riskuje ve prospěch někoho jiného, aniž by žádalo odměnu. Prosociální chování je závislé na kognitivním vývoji. </a:t>
            </a:r>
          </a:p>
          <a:p>
            <a:r>
              <a:rPr lang="cs-CZ" dirty="0"/>
              <a:t>První náznaky prosociálního chování se zaznamenávají již kolem osmnáctého měsíce, kdy dítě sympatizuje s tím, kdo je smutný nebo nešťastný. Ale skutečné prosociální chování se vyvíjí až kolem čtvrtého roku. To se vyvíjí altruismus. Jeho míra stoupá do třinácti let, kdy je dítě již zcela schopno mentálně zaujmout roli někoho jiného. V prosociálním chování, jeho vývoji hraje opět dominantní roli rodina. </a:t>
            </a:r>
          </a:p>
          <a:p>
            <a:r>
              <a:rPr lang="cs-CZ" dirty="0"/>
              <a:t>AGRESIVITA</a:t>
            </a:r>
          </a:p>
          <a:p>
            <a:r>
              <a:rPr lang="cs-CZ" dirty="0"/>
              <a:t>Batolata neprojevují agresivitu, i když berou druhému dítěti hračku. Ale jde pouze o hračku, není tam záměr druhému dítěti ublížit či nějak uškodit. Kolem dvou a půl až tří let zhruba do pěti dochází k agresivním projevům dětí jako je bouchání, kopání, štípání, kousání. V podstatě jde o ochranu hraček a teritoria. Rodiče často agresivitu posilují, ale zase netolerují. Kolem tří let se agresivita přesouvá i na řeč. V šesti až sedmi letech jsou děti mnohem více empatičtější, agresivita ustupuje. Dovedou zaujmout roli. U chlapců dochází často ze strany rodičů k posilování agresivity. Ale pokud za agresivní chování rodiče zakáží hrát si s hračkou, dochází u dítěte k frustraci a ta umocňuje znovu agresivní chování. Proto vysvětlit, proč nebýt agresivní. Agrese se rozvíjí na základě imitace. </a:t>
            </a:r>
          </a:p>
          <a:p>
            <a:endParaRPr lang="cs-CZ" dirty="0"/>
          </a:p>
        </p:txBody>
      </p:sp>
    </p:spTree>
    <p:extLst>
      <p:ext uri="{BB962C8B-B14F-4D97-AF65-F5344CB8AC3E}">
        <p14:creationId xmlns:p14="http://schemas.microsoft.com/office/powerpoint/2010/main" val="587121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SPECIFICKA MYŠLENÍ</a:t>
            </a:r>
            <a:endParaRPr lang="cs-CZ" dirty="0"/>
          </a:p>
        </p:txBody>
      </p:sp>
      <p:sp>
        <p:nvSpPr>
          <p:cNvPr id="3" name="Zástupný symbol pro obsah 2"/>
          <p:cNvSpPr>
            <a:spLocks noGrp="1"/>
          </p:cNvSpPr>
          <p:nvPr>
            <p:ph sz="quarter" idx="1"/>
          </p:nvPr>
        </p:nvSpPr>
        <p:spPr>
          <a:xfrm>
            <a:off x="301752" y="1772816"/>
            <a:ext cx="8503920" cy="4608512"/>
          </a:xfrm>
        </p:spPr>
        <p:txBody>
          <a:bodyPr/>
          <a:lstStyle/>
          <a:p>
            <a:r>
              <a:rPr lang="cs-CZ" dirty="0"/>
              <a:t>Myšlení dítěte lze charakterizovat:</a:t>
            </a:r>
          </a:p>
          <a:p>
            <a:r>
              <a:rPr lang="cs-CZ" dirty="0"/>
              <a:t>1.	</a:t>
            </a:r>
            <a:r>
              <a:rPr lang="cs-CZ" dirty="0">
                <a:solidFill>
                  <a:schemeClr val="accent3">
                    <a:lumMod val="75000"/>
                  </a:schemeClr>
                </a:solidFill>
              </a:rPr>
              <a:t>egocentrismem</a:t>
            </a:r>
            <a:r>
              <a:rPr lang="cs-CZ" dirty="0"/>
              <a:t> - dítě ulpívá při svých soudech na subjektivním pohledu, </a:t>
            </a:r>
          </a:p>
          <a:p>
            <a:r>
              <a:rPr lang="cs-CZ" dirty="0"/>
              <a:t>2.	</a:t>
            </a:r>
            <a:r>
              <a:rPr lang="cs-CZ" dirty="0">
                <a:solidFill>
                  <a:schemeClr val="accent3">
                    <a:lumMod val="75000"/>
                  </a:schemeClr>
                </a:solidFill>
              </a:rPr>
              <a:t>fenomenismem</a:t>
            </a:r>
            <a:r>
              <a:rPr lang="cs-CZ" dirty="0"/>
              <a:t> - dítě je fixováno na nějakou představu reality a odmítá ji opustit, </a:t>
            </a:r>
          </a:p>
          <a:p>
            <a:r>
              <a:rPr lang="cs-CZ" dirty="0"/>
              <a:t>3.	</a:t>
            </a:r>
            <a:r>
              <a:rPr lang="cs-CZ" dirty="0">
                <a:solidFill>
                  <a:schemeClr val="accent3">
                    <a:lumMod val="75000"/>
                  </a:schemeClr>
                </a:solidFill>
              </a:rPr>
              <a:t>magičností</a:t>
            </a:r>
            <a:r>
              <a:rPr lang="cs-CZ" dirty="0"/>
              <a:t> - interpretace světa je zjednodušována fantazií, </a:t>
            </a:r>
          </a:p>
          <a:p>
            <a:r>
              <a:rPr lang="cs-CZ" dirty="0"/>
              <a:t>4.	</a:t>
            </a:r>
            <a:r>
              <a:rPr lang="cs-CZ" dirty="0">
                <a:solidFill>
                  <a:schemeClr val="accent3">
                    <a:lumMod val="75000"/>
                  </a:schemeClr>
                </a:solidFill>
              </a:rPr>
              <a:t>absolutismem</a:t>
            </a:r>
            <a:r>
              <a:rPr lang="cs-CZ" dirty="0"/>
              <a:t> - dítě je přesvědčeno, že každé tvrzení je konečné.</a:t>
            </a:r>
          </a:p>
          <a:p>
            <a:endParaRPr lang="cs-CZ" dirty="0"/>
          </a:p>
        </p:txBody>
      </p:sp>
    </p:spTree>
    <p:extLst>
      <p:ext uri="{BB962C8B-B14F-4D97-AF65-F5344CB8AC3E}">
        <p14:creationId xmlns:p14="http://schemas.microsoft.com/office/powerpoint/2010/main" val="5210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r>
              <a:rPr lang="cs-CZ" dirty="0"/>
              <a:t>Dítě nedokáže pochopit, že změna tvaru není nutně i změnou množství, nedokáže vnímat celek jako soubor částí, ulpívá na jednom pohledu subjektu bez ohledu na pohled jiného a na jednom stavu či vlastnosti objektu. </a:t>
            </a:r>
            <a:endParaRPr lang="cs-CZ" dirty="0" smtClean="0"/>
          </a:p>
          <a:p>
            <a:r>
              <a:rPr lang="cs-CZ" dirty="0" smtClean="0"/>
              <a:t>Představa</a:t>
            </a:r>
            <a:r>
              <a:rPr lang="cs-CZ" dirty="0"/>
              <a:t>:</a:t>
            </a:r>
          </a:p>
          <a:p>
            <a:r>
              <a:rPr lang="cs-CZ" dirty="0" smtClean="0">
                <a:solidFill>
                  <a:schemeClr val="accent3">
                    <a:lumMod val="75000"/>
                  </a:schemeClr>
                </a:solidFill>
              </a:rPr>
              <a:t>prostoru</a:t>
            </a:r>
            <a:r>
              <a:rPr lang="cs-CZ" dirty="0" smtClean="0"/>
              <a:t> </a:t>
            </a:r>
            <a:r>
              <a:rPr lang="cs-CZ" dirty="0"/>
              <a:t>- dítě přeceňuje bližší objekty na úkor vzdálenějších, </a:t>
            </a:r>
          </a:p>
          <a:p>
            <a:r>
              <a:rPr lang="cs-CZ" dirty="0" smtClean="0">
                <a:solidFill>
                  <a:schemeClr val="accent3">
                    <a:lumMod val="75000"/>
                  </a:schemeClr>
                </a:solidFill>
              </a:rPr>
              <a:t>času </a:t>
            </a:r>
            <a:r>
              <a:rPr lang="cs-CZ" dirty="0"/>
              <a:t>- dítě měří čas pomocí opakujících se jevů, </a:t>
            </a:r>
          </a:p>
          <a:p>
            <a:r>
              <a:rPr lang="cs-CZ" dirty="0" smtClean="0">
                <a:solidFill>
                  <a:schemeClr val="accent3">
                    <a:lumMod val="75000"/>
                  </a:schemeClr>
                </a:solidFill>
              </a:rPr>
              <a:t>počtu</a:t>
            </a:r>
            <a:r>
              <a:rPr lang="cs-CZ" dirty="0" smtClean="0"/>
              <a:t> </a:t>
            </a:r>
            <a:r>
              <a:rPr lang="cs-CZ" dirty="0"/>
              <a:t>- množství je spíše odhadováno. </a:t>
            </a:r>
          </a:p>
        </p:txBody>
      </p:sp>
    </p:spTree>
    <p:extLst>
      <p:ext uri="{BB962C8B-B14F-4D97-AF65-F5344CB8AC3E}">
        <p14:creationId xmlns:p14="http://schemas.microsoft.com/office/powerpoint/2010/main" val="35893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r>
              <a:rPr lang="cs-CZ" dirty="0"/>
              <a:t>Číselný počet je vnímán jako vlastnost. Není zřejmé, že nelze nějaké číslo v řadě vynechat či počítat jeden objekt dvakrát, stejně jako si nemusí uvědomovat, že poslední číslo v řadě je zároveň počet všech objektů v množině.</a:t>
            </a:r>
          </a:p>
          <a:p>
            <a:r>
              <a:rPr lang="cs-CZ" dirty="0"/>
              <a:t>Tato vývojová fáze začíná po třetím roce života a končí nástupem do školy. Dítě v předškolním období asi nejvíce charakterizuje silná snaha být aktivní a přenášet již získané a právě získávané schopnosti do praxe.</a:t>
            </a:r>
          </a:p>
          <a:p>
            <a:endParaRPr lang="cs-CZ" dirty="0"/>
          </a:p>
        </p:txBody>
      </p:sp>
    </p:spTree>
    <p:extLst>
      <p:ext uri="{BB962C8B-B14F-4D97-AF65-F5344CB8AC3E}">
        <p14:creationId xmlns:p14="http://schemas.microsoft.com/office/powerpoint/2010/main" val="9580517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92500" lnSpcReduction="20000"/>
          </a:bodyPr>
          <a:lstStyle/>
          <a:p>
            <a:r>
              <a:rPr lang="cs-CZ" dirty="0"/>
              <a:t>Myšlení předškolního dítěte je typické svým egocentrismem a vázaností na přítomnost a vnější znaky. Důsledkem sebestřednosti myšlení je zkreslování takové reality, která dítěti z nějakého důvodu nevyhovuje - pokud je neúplná, subjektivně ohrožující nebo ji dítě nedokáže pochopit, neváhá skutečný stav věcí doplnit nebo překroutit. Dítě je také přesvědčené o tom, že svět je přesně takový, jak se mu jeví. Ve svých úsudcích hodně spoléhá na nápadné vnější znaky, přičemž ignoruje ostatní, méně nápadné vlastnosti objektů</a:t>
            </a:r>
            <a:r>
              <a:rPr lang="cs-CZ" dirty="0" smtClean="0"/>
              <a:t>.</a:t>
            </a:r>
          </a:p>
          <a:p>
            <a:endParaRPr lang="cs-CZ" dirty="0"/>
          </a:p>
          <a:p>
            <a:r>
              <a:rPr lang="cs-CZ" dirty="0"/>
              <a:t>Dítě si začíná "mluvit pro sebe" - mluví nahlas, ale jeho proslov není určen nikomu dalšímu. Tento typ projevu předchází tzv. vnitřní řeči, komunikaci sama se sebou, která se bude později uplatňovat v přemýšlení a regulaci chování.</a:t>
            </a:r>
          </a:p>
        </p:txBody>
      </p:sp>
    </p:spTree>
    <p:extLst>
      <p:ext uri="{BB962C8B-B14F-4D97-AF65-F5344CB8AC3E}">
        <p14:creationId xmlns:p14="http://schemas.microsoft.com/office/powerpoint/2010/main" val="42877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55000" lnSpcReduction="20000"/>
          </a:bodyPr>
          <a:lstStyle/>
          <a:p>
            <a:r>
              <a:rPr lang="cs-CZ" dirty="0"/>
              <a:t>Pro tento věk je typická velmi živá představivost, a to tak živá, že představy dítě občas přimíchá k realitě. O "skutečnosti" výsledné směsi je pak pevně přesvědčeno. Podobným způsobem mění i vzpomínky. Tím si dítě přizpůsobuje realitu vlastním potřebám, což má velký význam pro vyváženost jeho duševního života. S touto fantazijní úpravou skutečnosti souvisí problém lhaní předškolních dětí. Dítě v tomto věku málokdy lže v pravém slova smyslu - lež je totiž složitá mentální operace, kterou předškolák neovládá. Takže pokud tvrdí, že "tu vázu neshodil, ona spadla sama", je téměř jisté, že je o pravdivosti svého tvrzení přesvědčen a ze svého hlediska tedy nelže. Shodil vázu, ta se rozbila, dostal strach z trestu a aby se toho strachu zbavil, ve svých představách si celou událost převyprávěl a nové verzi uvěřil. (V takových případech je přínosnější domluva směrem k budoucnosti, než dokazování dítěti, že si vymýšlí</a:t>
            </a:r>
            <a:r>
              <a:rPr lang="cs-CZ" dirty="0" smtClean="0"/>
              <a:t>.)</a:t>
            </a:r>
          </a:p>
          <a:p>
            <a:endParaRPr lang="cs-CZ" dirty="0"/>
          </a:p>
          <a:p>
            <a:r>
              <a:rPr lang="cs-CZ" dirty="0"/>
              <a:t>V posuzování dobrého/špatného chování je pro dítě kritériem, zda následuje odměna nebo trest. Postupně si osvojuje a chápe další normy chování, které přebírá od rodiny. Začíná se rozvíjet svědomí, jehož existence se navenek projevuje jako pocity viny dítěte při porušení nějaké - již přijaté - normy. Identita dítěte je tvořena tím, jak je hodnoceno ostatními, pro něj významnými, lidmi. Dítě se chce podobat rodičům a tak nekriticky přejímá jejich způsoby chování, názory atp</a:t>
            </a:r>
            <a:r>
              <a:rPr lang="cs-CZ" dirty="0" smtClean="0"/>
              <a:t>.</a:t>
            </a:r>
          </a:p>
          <a:p>
            <a:endParaRPr lang="cs-CZ" dirty="0"/>
          </a:p>
          <a:p>
            <a:r>
              <a:rPr lang="cs-CZ" dirty="0"/>
              <a:t>Do této vývojové etapy spadá i vytvoření pohlavní identity, tj. uvědomění si, že to které pohlaví je trvalým, neměnným znakem. Tohle ví už čtyřleté dítě. Jeho zájem o genitální oblast, zkoumání rozdílů mezi mužem a ženou a případná masturbace nejsou v předškolním věku patologickými jevy; v tomto období je to normální. S rozvojem pohlavní identity souvisí převzetí pohlavní role, tedy způsobů chování a myšlení v závislosti na pohlaví. Ztotožnění se s příslušnou pohlavní rolí je výsledkem sociálního učení (v rodině, kontaktem s vrstevníky, prostřednictvím médií apod.). Děti jsou v tomto ohledu velmi citlivé, důrazně odmítají věci typické pro druhé pohlaví a upřednostňují kontakt s vrstevníky téhož pohlaví.</a:t>
            </a:r>
          </a:p>
          <a:p>
            <a:endParaRPr lang="cs-CZ" dirty="0"/>
          </a:p>
        </p:txBody>
      </p:sp>
    </p:spTree>
    <p:extLst>
      <p:ext uri="{BB962C8B-B14F-4D97-AF65-F5344CB8AC3E}">
        <p14:creationId xmlns:p14="http://schemas.microsoft.com/office/powerpoint/2010/main" val="11414775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MORÁLKY</a:t>
            </a:r>
            <a:endParaRPr lang="cs-CZ" dirty="0"/>
          </a:p>
        </p:txBody>
      </p:sp>
      <p:sp>
        <p:nvSpPr>
          <p:cNvPr id="3" name="Zástupný symbol pro obsah 2"/>
          <p:cNvSpPr>
            <a:spLocks noGrp="1"/>
          </p:cNvSpPr>
          <p:nvPr>
            <p:ph sz="quarter" idx="1"/>
          </p:nvPr>
        </p:nvSpPr>
        <p:spPr>
          <a:xfrm>
            <a:off x="301752" y="1988840"/>
            <a:ext cx="8503920" cy="4110208"/>
          </a:xfrm>
        </p:spPr>
        <p:txBody>
          <a:bodyPr/>
          <a:lstStyle/>
          <a:p>
            <a:r>
              <a:rPr lang="cs-CZ" dirty="0" smtClean="0"/>
              <a:t>Otázka k nastudování:</a:t>
            </a:r>
          </a:p>
          <a:p>
            <a:endParaRPr lang="cs-CZ" dirty="0"/>
          </a:p>
          <a:p>
            <a:r>
              <a:rPr lang="cs-CZ" dirty="0" smtClean="0"/>
              <a:t>KOHLBERG X PIAGET + autoři, kteří z nich vychází…</a:t>
            </a:r>
            <a:endParaRPr lang="cs-CZ" dirty="0"/>
          </a:p>
        </p:txBody>
      </p:sp>
    </p:spTree>
    <p:extLst>
      <p:ext uri="{BB962C8B-B14F-4D97-AF65-F5344CB8AC3E}">
        <p14:creationId xmlns:p14="http://schemas.microsoft.com/office/powerpoint/2010/main" val="15870484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VÝVOJ IDENTITY</a:t>
            </a:r>
            <a:endParaRPr lang="cs-CZ" dirty="0"/>
          </a:p>
        </p:txBody>
      </p:sp>
      <p:sp>
        <p:nvSpPr>
          <p:cNvPr id="3" name="Zástupný symbol pro obsah 2"/>
          <p:cNvSpPr>
            <a:spLocks noGrp="1"/>
          </p:cNvSpPr>
          <p:nvPr>
            <p:ph sz="quarter" idx="1"/>
          </p:nvPr>
        </p:nvSpPr>
        <p:spPr>
          <a:xfrm>
            <a:off x="301752" y="1527048"/>
            <a:ext cx="8503920" cy="4998296"/>
          </a:xfrm>
        </p:spPr>
        <p:txBody>
          <a:bodyPr>
            <a:normAutofit fontScale="62500" lnSpcReduction="20000"/>
          </a:bodyPr>
          <a:lstStyle/>
          <a:p>
            <a:r>
              <a:rPr lang="cs-CZ" dirty="0"/>
              <a:t>Projevem pokračujícího osamostatňování se z vazby na rodiče je zájem o kontakt s vrstevníky. Nejvýznamnější rozdíl mezi vztahem s rodiči a vztahem s vrstevníky je v symetrii - vzhledem k rodičům je dítě v podřízené pozici, zatímco s vrstevníky vstupuje do rovnocenného vztahu. Předškolní dítě si za kamaráda vybírá dvojníka, tj. někoho, kdo se mu subjektivně co nejvíce podobá. To je důsledkem stále přetrvávajícího egotismu, kdy dítě za ideálního kamaráda považuje někoho přesně stejného, jako je ono samo. Ve vrstevnické skupině se dítě učí prosazovat své názory a dělá to způsobem, který si dříve osvojilo v rodině, přičemž krajními póly jsou agresivita na jedné a nadměrná poddajnost na druhé straně. Míra úspěšnosti, v jaké se dítěti podaří integrovat do vrstevnické skupiny, se stává součástí jeho identity</a:t>
            </a:r>
            <a:r>
              <a:rPr lang="cs-CZ" dirty="0" smtClean="0"/>
              <a:t>.</a:t>
            </a:r>
          </a:p>
          <a:p>
            <a:endParaRPr lang="cs-CZ" dirty="0"/>
          </a:p>
          <a:p>
            <a:r>
              <a:rPr lang="cs-CZ" dirty="0"/>
              <a:t>Typické a normálně se vyvíjející dítě v předškolním věku je hravé, aktivní, projevuje živý zájem a snaží se uplatňovat své schopnosti v praxi. Nemá rádo jakékoli odlišnosti od normálu, protože ty příliš komplikují situaci; dítě v tomto věku tíhne k jasným a jednoduchým závěrům</a:t>
            </a:r>
            <a:r>
              <a:rPr lang="cs-CZ" dirty="0" smtClean="0"/>
              <a:t>.</a:t>
            </a:r>
          </a:p>
          <a:p>
            <a:endParaRPr lang="cs-CZ" dirty="0"/>
          </a:p>
          <a:p>
            <a:r>
              <a:rPr lang="cs-CZ" dirty="0"/>
              <a:t>Toto období končí nástupem do školy, který je možný tehdy, když je na to dítě dostatečně zralé. Zralost se týká jak fyzické, tak i psychické oblasti. Až po 6. roce nastává např. schopnost dobře rozlišovat písmena a koordinovat pohyby očí; tyto schopnosti, stejně jako delší koncentrace pozornosti nebo větší citová stabilita aj., jsou závislé na zrání centrální nervové soustavy a mozkových hemisfér.</a:t>
            </a:r>
          </a:p>
          <a:p>
            <a:endParaRPr lang="cs-CZ" dirty="0"/>
          </a:p>
        </p:txBody>
      </p:sp>
    </p:spTree>
    <p:extLst>
      <p:ext uri="{BB962C8B-B14F-4D97-AF65-F5344CB8AC3E}">
        <p14:creationId xmlns:p14="http://schemas.microsoft.com/office/powerpoint/2010/main" val="3261923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700808"/>
            <a:ext cx="6142456" cy="4536504"/>
          </a:xfrm>
        </p:spPr>
        <p:txBody>
          <a:bodyPr>
            <a:normAutofit lnSpcReduction="10000"/>
          </a:bodyPr>
          <a:lstStyle/>
          <a:p>
            <a:r>
              <a:rPr lang="cs-CZ" dirty="0"/>
              <a:t>V </a:t>
            </a:r>
            <a:r>
              <a:rPr lang="cs-CZ" dirty="0" smtClean="0"/>
              <a:t>9.měs. </a:t>
            </a:r>
            <a:r>
              <a:rPr lang="cs-CZ" dirty="0"/>
              <a:t>dítě disponuje přibližně </a:t>
            </a:r>
            <a:r>
              <a:rPr lang="cs-CZ" dirty="0" smtClean="0"/>
              <a:t>30 </a:t>
            </a:r>
            <a:r>
              <a:rPr lang="cs-CZ" dirty="0"/>
              <a:t>slovy, ve </a:t>
            </a:r>
            <a:r>
              <a:rPr lang="cs-CZ" dirty="0" smtClean="0"/>
              <a:t>13.měs. </a:t>
            </a:r>
            <a:r>
              <a:rPr lang="cs-CZ" dirty="0"/>
              <a:t>se </a:t>
            </a:r>
            <a:r>
              <a:rPr lang="cs-CZ" dirty="0" smtClean="0"/>
              <a:t>100 </a:t>
            </a:r>
            <a:r>
              <a:rPr lang="cs-CZ" dirty="0"/>
              <a:t>slovy a kolem druhého roku používá již kolem 200 až 300 </a:t>
            </a:r>
            <a:r>
              <a:rPr lang="cs-CZ" dirty="0" smtClean="0"/>
              <a:t>slov - disponuje tedy již se </a:t>
            </a:r>
            <a:r>
              <a:rPr lang="cs-CZ" dirty="0"/>
              <a:t>základní sadou slov. </a:t>
            </a:r>
            <a:endParaRPr lang="cs-CZ" dirty="0" smtClean="0"/>
          </a:p>
          <a:p>
            <a:endParaRPr lang="cs-CZ" sz="900" dirty="0"/>
          </a:p>
          <a:p>
            <a:r>
              <a:rPr lang="cs-CZ" dirty="0" smtClean="0"/>
              <a:t>63% </a:t>
            </a:r>
            <a:r>
              <a:rPr lang="cs-CZ" dirty="0"/>
              <a:t>dětského slovníku tvoří podstatná jména a pouze kolem </a:t>
            </a:r>
            <a:r>
              <a:rPr lang="cs-CZ" dirty="0" smtClean="0"/>
              <a:t>6% </a:t>
            </a:r>
            <a:r>
              <a:rPr lang="cs-CZ" dirty="0"/>
              <a:t>jsou to slovesa. </a:t>
            </a:r>
            <a:endParaRPr lang="cs-CZ" dirty="0" smtClean="0"/>
          </a:p>
          <a:p>
            <a:endParaRPr lang="cs-CZ" sz="800" dirty="0"/>
          </a:p>
          <a:p>
            <a:r>
              <a:rPr lang="cs-CZ" dirty="0" smtClean="0"/>
              <a:t>Zpočátku </a:t>
            </a:r>
            <a:r>
              <a:rPr lang="cs-CZ" dirty="0"/>
              <a:t>si můžeme u slov všímat nepřesné generalizace. Dítě pod pojmem "</a:t>
            </a:r>
            <a:r>
              <a:rPr lang="cs-CZ" dirty="0">
                <a:solidFill>
                  <a:srgbClr val="C00000"/>
                </a:solidFill>
              </a:rPr>
              <a:t>ham</a:t>
            </a:r>
            <a:r>
              <a:rPr lang="cs-CZ" dirty="0"/>
              <a:t>" chápe vše, co je k jídlu. </a:t>
            </a:r>
          </a:p>
          <a:p>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37464"/>
            <a:ext cx="2676128" cy="3108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8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32500" lnSpcReduction="20000"/>
          </a:bodyPr>
          <a:lstStyle/>
          <a:p>
            <a:r>
              <a:rPr lang="cs-CZ" dirty="0"/>
              <a:t>HRA</a:t>
            </a:r>
          </a:p>
          <a:p>
            <a:r>
              <a:rPr lang="cs-CZ" dirty="0"/>
              <a:t>Hlavní přístupy ke studiu her jsou ohodnocení sociální aktivity dětí, ohodnocení úrovně kognitivního vývoje, typy her</a:t>
            </a:r>
          </a:p>
          <a:p>
            <a:r>
              <a:rPr lang="cs-CZ" dirty="0"/>
              <a:t>TEORIE HER</a:t>
            </a:r>
          </a:p>
          <a:p>
            <a:r>
              <a:rPr lang="cs-CZ" dirty="0"/>
              <a:t>•	Herbert </a:t>
            </a:r>
            <a:r>
              <a:rPr lang="cs-CZ" dirty="0" err="1"/>
              <a:t>Spencer</a:t>
            </a:r>
            <a:r>
              <a:rPr lang="cs-CZ" dirty="0"/>
              <a:t> - hra je přebytkem energie </a:t>
            </a:r>
          </a:p>
          <a:p>
            <a:r>
              <a:rPr lang="cs-CZ" dirty="0"/>
              <a:t>•	Hall - rekapitulační teorie - děti jsou článkem v evolučním řetězci od zvířete k člověku. (šplhání na </a:t>
            </a:r>
            <a:r>
              <a:rPr lang="cs-CZ" dirty="0" err="1"/>
              <a:t>prolízačce</a:t>
            </a:r>
            <a:r>
              <a:rPr lang="cs-CZ" dirty="0"/>
              <a:t>, období opic; party znamenají pozůstatek kmenů) Teorie však nevysvětluje kulturní dědičnost (ježdění na kole). </a:t>
            </a:r>
          </a:p>
          <a:p>
            <a:r>
              <a:rPr lang="cs-CZ" dirty="0"/>
              <a:t>•	</a:t>
            </a:r>
            <a:r>
              <a:rPr lang="cs-CZ" dirty="0" err="1"/>
              <a:t>Grosss</a:t>
            </a:r>
            <a:r>
              <a:rPr lang="cs-CZ" dirty="0"/>
              <a:t> Karl - Dílo" Hra lidí" a " Hra zvířat" - děti se učí to, co bude účelné v budoucnosti, hra je určována instinkty. </a:t>
            </a:r>
          </a:p>
          <a:p>
            <a:r>
              <a:rPr lang="cs-CZ" dirty="0"/>
              <a:t>•	N. </a:t>
            </a:r>
            <a:r>
              <a:rPr lang="cs-CZ" dirty="0" err="1"/>
              <a:t>Leonťjev</a:t>
            </a:r>
            <a:r>
              <a:rPr lang="cs-CZ" dirty="0"/>
              <a:t> - porovnává hru některých živočichů a dětí; dítě se snaží jednat jako dospělý, chce například žehlit, ale to mu rodiče nedovolí, tak si hraje, že žehlí. Podle něj je nejdřív hra a potom se až utváří představa. </a:t>
            </a:r>
          </a:p>
          <a:p>
            <a:r>
              <a:rPr lang="cs-CZ" dirty="0"/>
              <a:t>•	K. Lorenz - sledoval hru mláďat. Hra je podle něj </a:t>
            </a:r>
            <a:r>
              <a:rPr lang="cs-CZ" dirty="0" err="1"/>
              <a:t>apetence</a:t>
            </a:r>
            <a:r>
              <a:rPr lang="cs-CZ" dirty="0"/>
              <a:t> po neznámém. Nebo to je spíš základ všech </a:t>
            </a:r>
            <a:r>
              <a:rPr lang="cs-CZ" dirty="0" err="1"/>
              <a:t>hrových</a:t>
            </a:r>
            <a:r>
              <a:rPr lang="cs-CZ" dirty="0"/>
              <a:t> aktivit. Vychází z pátracího reflexu. </a:t>
            </a:r>
          </a:p>
          <a:p>
            <a:r>
              <a:rPr lang="cs-CZ" dirty="0"/>
              <a:t>•	</a:t>
            </a:r>
            <a:r>
              <a:rPr lang="cs-CZ" dirty="0" err="1"/>
              <a:t>Heckhausen</a:t>
            </a:r>
            <a:r>
              <a:rPr lang="cs-CZ" dirty="0"/>
              <a:t> vytvořil analýzu teorií - </a:t>
            </a:r>
            <a:r>
              <a:rPr lang="cs-CZ" dirty="0" err="1"/>
              <a:t>multikondicionální</a:t>
            </a:r>
            <a:r>
              <a:rPr lang="cs-CZ" dirty="0"/>
              <a:t> přístup: </a:t>
            </a:r>
          </a:p>
          <a:p>
            <a:r>
              <a:rPr lang="cs-CZ" dirty="0"/>
              <a:t>o	hra není vázána účelem </a:t>
            </a:r>
          </a:p>
          <a:p>
            <a:r>
              <a:rPr lang="cs-CZ" dirty="0"/>
              <a:t>o	hra je ve funkci aktivačního okruhu </a:t>
            </a:r>
          </a:p>
          <a:p>
            <a:r>
              <a:rPr lang="cs-CZ" dirty="0"/>
              <a:t>o	ve hře dochází k vyrovnání se s částí reálného světa, jednáním. </a:t>
            </a:r>
          </a:p>
          <a:p>
            <a:r>
              <a:rPr lang="cs-CZ" dirty="0"/>
              <a:t>o	má charakter kvazi-reality - tvoří se něco " jako" </a:t>
            </a:r>
          </a:p>
          <a:p>
            <a:r>
              <a:rPr lang="cs-CZ" dirty="0"/>
              <a:t>o	uplatňuje se zde diferencovaná cílová skupina</a:t>
            </a:r>
          </a:p>
          <a:p>
            <a:r>
              <a:rPr lang="cs-CZ" dirty="0"/>
              <a:t>TYPY HER</a:t>
            </a:r>
          </a:p>
          <a:p>
            <a:r>
              <a:rPr lang="cs-CZ" dirty="0"/>
              <a:t>SOCIÁLNÍ TYPY HER</a:t>
            </a:r>
          </a:p>
          <a:p>
            <a:r>
              <a:rPr lang="cs-CZ" dirty="0"/>
              <a:t>•	Dítě si nehraje, ale pozoruje to, co ho momentálně nejvíc zajímá. </a:t>
            </a:r>
          </a:p>
          <a:p>
            <a:r>
              <a:rPr lang="cs-CZ" dirty="0"/>
              <a:t>•	Většinu času pozoruje ostatních dětí. Zaměřuje se cíleně na určitou skupinu, pozoruje hru s panenkou víc než hru s autíčky </a:t>
            </a:r>
          </a:p>
          <a:p>
            <a:r>
              <a:rPr lang="cs-CZ" dirty="0"/>
              <a:t>•	Dítě si hraje samo s jinými hračkami, než ostatní děti, nevykazují žádnou snahu dostat se k dětem blíž. To označujeme jako samostatná hra </a:t>
            </a:r>
          </a:p>
          <a:p>
            <a:r>
              <a:rPr lang="cs-CZ" dirty="0"/>
              <a:t>•	Dítě si hraje samo, ale aktivity, které si hledá ho přirozeně spojují s aktivitami dalších dětí. To je hra paralelní. </a:t>
            </a:r>
          </a:p>
          <a:p>
            <a:r>
              <a:rPr lang="cs-CZ" dirty="0"/>
              <a:t>•	Dítě si hraje s ostatními dětmi. Dítě se v rámci této aktivity nepodřizuje ostatním, jedná tak, jak si přeje. </a:t>
            </a:r>
          </a:p>
          <a:p>
            <a:r>
              <a:rPr lang="cs-CZ" dirty="0"/>
              <a:t>•	Dítě si hraje ve skupině, která je organizovaná a má cíl. To je hra kooperativní.</a:t>
            </a:r>
          </a:p>
          <a:p>
            <a:r>
              <a:rPr lang="cs-CZ" dirty="0"/>
              <a:t>KOGNITIVNÍ TYPY HER</a:t>
            </a:r>
          </a:p>
          <a:p>
            <a:r>
              <a:rPr lang="cs-CZ" dirty="0"/>
              <a:t>Kognitivní typy her interpretoval Piaget:</a:t>
            </a:r>
          </a:p>
          <a:p>
            <a:r>
              <a:rPr lang="cs-CZ" dirty="0"/>
              <a:t>•	Hra senzomotorická </a:t>
            </a:r>
          </a:p>
          <a:p>
            <a:r>
              <a:rPr lang="cs-CZ" dirty="0"/>
              <a:t>•	Hra konstruktivní - stavění z kostek </a:t>
            </a:r>
          </a:p>
          <a:p>
            <a:r>
              <a:rPr lang="cs-CZ" dirty="0"/>
              <a:t>•	Imitační hra - mladší předškolní věk </a:t>
            </a:r>
          </a:p>
          <a:p>
            <a:r>
              <a:rPr lang="cs-CZ" dirty="0"/>
              <a:t>•	Hra s pravidly - starší předškolní věk</a:t>
            </a:r>
          </a:p>
          <a:p>
            <a:endParaRPr lang="cs-CZ" dirty="0"/>
          </a:p>
        </p:txBody>
      </p:sp>
    </p:spTree>
    <p:extLst>
      <p:ext uri="{BB962C8B-B14F-4D97-AF65-F5344CB8AC3E}">
        <p14:creationId xmlns:p14="http://schemas.microsoft.com/office/powerpoint/2010/main" val="42899860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527048"/>
            <a:ext cx="8503920" cy="4998296"/>
          </a:xfrm>
        </p:spPr>
        <p:txBody>
          <a:bodyPr>
            <a:normAutofit fontScale="92500" lnSpcReduction="20000"/>
          </a:bodyPr>
          <a:lstStyle/>
          <a:p>
            <a:r>
              <a:rPr lang="cs-CZ" dirty="0">
                <a:solidFill>
                  <a:schemeClr val="accent3">
                    <a:lumMod val="75000"/>
                  </a:schemeClr>
                </a:solidFill>
              </a:rPr>
              <a:t>ČEHO SE DĚTI </a:t>
            </a:r>
            <a:r>
              <a:rPr lang="cs-CZ" dirty="0" smtClean="0">
                <a:solidFill>
                  <a:schemeClr val="accent3">
                    <a:lumMod val="75000"/>
                  </a:schemeClr>
                </a:solidFill>
              </a:rPr>
              <a:t>BOJÍ??? (východiska pro intervence…)</a:t>
            </a:r>
          </a:p>
          <a:p>
            <a:endParaRPr lang="cs-CZ" dirty="0"/>
          </a:p>
          <a:p>
            <a:r>
              <a:rPr lang="cs-CZ" dirty="0"/>
              <a:t>0 až 12. </a:t>
            </a:r>
            <a:r>
              <a:rPr lang="cs-CZ" dirty="0" smtClean="0"/>
              <a:t>měsíc </a:t>
            </a:r>
            <a:r>
              <a:rPr lang="cs-CZ" dirty="0"/>
              <a:t>- děti se bojí hlasitých zvuků a neznámých předmětů</a:t>
            </a:r>
            <a:r>
              <a:rPr lang="cs-CZ" dirty="0" smtClean="0"/>
              <a:t>.</a:t>
            </a:r>
          </a:p>
          <a:p>
            <a:r>
              <a:rPr lang="cs-CZ" dirty="0" smtClean="0"/>
              <a:t>V </a:t>
            </a:r>
            <a:r>
              <a:rPr lang="cs-CZ" dirty="0"/>
              <a:t>jednom roce je typická separační úzkost, tedy strach, že bude odděleno od matky. </a:t>
            </a:r>
            <a:endParaRPr lang="cs-CZ" dirty="0" smtClean="0"/>
          </a:p>
          <a:p>
            <a:r>
              <a:rPr lang="cs-CZ" dirty="0" smtClean="0"/>
              <a:t>Ve </a:t>
            </a:r>
            <a:r>
              <a:rPr lang="cs-CZ" dirty="0"/>
              <a:t>dvou letech to mohou být nejrůznější podněty jako hlasité zvuky - vysavač, siréna, bouřka. Ale také zvířata, tmavá místnost a pořád ještě separace od rodičů. </a:t>
            </a:r>
            <a:endParaRPr lang="cs-CZ" dirty="0" smtClean="0"/>
          </a:p>
          <a:p>
            <a:r>
              <a:rPr lang="cs-CZ" dirty="0" smtClean="0"/>
              <a:t>V </a:t>
            </a:r>
            <a:r>
              <a:rPr lang="cs-CZ" dirty="0"/>
              <a:t>průběhu třetího až pátého roku se bojí děti masek, tmy, zvířat, separace od rodičů. </a:t>
            </a:r>
            <a:endParaRPr lang="cs-CZ" dirty="0" smtClean="0"/>
          </a:p>
          <a:p>
            <a:r>
              <a:rPr lang="cs-CZ" dirty="0" smtClean="0"/>
              <a:t>V </a:t>
            </a:r>
            <a:r>
              <a:rPr lang="cs-CZ" dirty="0"/>
              <a:t>šesti letech se bojí nadpřirozených jevů, bouřky, blesků, bojí se jít spát a být </a:t>
            </a:r>
            <a:r>
              <a:rPr lang="cs-CZ" dirty="0" smtClean="0"/>
              <a:t>samo. </a:t>
            </a:r>
            <a:endParaRPr lang="cs-CZ" dirty="0"/>
          </a:p>
          <a:p>
            <a:endParaRPr lang="cs-CZ" dirty="0"/>
          </a:p>
        </p:txBody>
      </p:sp>
    </p:spTree>
    <p:extLst>
      <p:ext uri="{BB962C8B-B14F-4D97-AF65-F5344CB8AC3E}">
        <p14:creationId xmlns:p14="http://schemas.microsoft.com/office/powerpoint/2010/main" val="37800653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88" y="2947988"/>
            <a:ext cx="12668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390" y="231919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57828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390" y="29779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15" y="447350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771" y="260648"/>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3717032"/>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0463" y="3243117"/>
            <a:ext cx="11144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415" y="282556"/>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46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1844824"/>
            <a:ext cx="8503920" cy="4464496"/>
          </a:xfrm>
        </p:spPr>
        <p:txBody>
          <a:bodyPr>
            <a:normAutofit/>
          </a:bodyPr>
          <a:lstStyle/>
          <a:p>
            <a:r>
              <a:rPr lang="cs-CZ" dirty="0" smtClean="0"/>
              <a:t>Děti je možné rozlišovat </a:t>
            </a:r>
            <a:r>
              <a:rPr lang="cs-CZ" dirty="0"/>
              <a:t>podle stylu používání </a:t>
            </a:r>
            <a:r>
              <a:rPr lang="cs-CZ" dirty="0" smtClean="0"/>
              <a:t>řeči:</a:t>
            </a:r>
          </a:p>
          <a:p>
            <a:endParaRPr lang="cs-CZ" sz="800" dirty="0" smtClean="0"/>
          </a:p>
          <a:p>
            <a:pPr marL="514350" indent="-514350">
              <a:buFont typeface="+mj-lt"/>
              <a:buAutoNum type="arabicPeriod"/>
            </a:pPr>
            <a:r>
              <a:rPr lang="cs-CZ" dirty="0" smtClean="0">
                <a:solidFill>
                  <a:srgbClr val="C00000"/>
                </a:solidFill>
              </a:rPr>
              <a:t>expresivní (emotivně-regulační) styl řeči </a:t>
            </a:r>
            <a:r>
              <a:rPr lang="cs-CZ" dirty="0" smtClean="0"/>
              <a:t>- lepší schopnost </a:t>
            </a:r>
            <a:r>
              <a:rPr lang="cs-CZ" dirty="0"/>
              <a:t>navazovat sociální vztahy. </a:t>
            </a:r>
            <a:r>
              <a:rPr lang="cs-CZ" dirty="0" smtClean="0"/>
              <a:t>V </a:t>
            </a:r>
            <a:r>
              <a:rPr lang="cs-CZ" dirty="0"/>
              <a:t>jejich slovníku převládají slova vyjadřující zákazy, příkazy, pocity. Děti používají například </a:t>
            </a:r>
            <a:r>
              <a:rPr lang="cs-CZ" dirty="0" smtClean="0"/>
              <a:t>slova</a:t>
            </a:r>
            <a:r>
              <a:rPr lang="cs-CZ" dirty="0"/>
              <a:t>: nechci, chci, dej, </a:t>
            </a:r>
            <a:r>
              <a:rPr lang="cs-CZ" dirty="0" smtClean="0"/>
              <a:t>sem… </a:t>
            </a:r>
          </a:p>
          <a:p>
            <a:pPr marL="514350" indent="-514350">
              <a:buFont typeface="+mj-lt"/>
              <a:buAutoNum type="arabicPeriod"/>
            </a:pPr>
            <a:endParaRPr lang="cs-CZ" sz="800" dirty="0" smtClean="0"/>
          </a:p>
          <a:p>
            <a:pPr marL="514350" indent="-514350">
              <a:buFont typeface="+mj-lt"/>
              <a:buAutoNum type="arabicPeriod"/>
            </a:pPr>
            <a:r>
              <a:rPr lang="cs-CZ" dirty="0" smtClean="0">
                <a:solidFill>
                  <a:srgbClr val="C00000"/>
                </a:solidFill>
              </a:rPr>
              <a:t>referenční (kognitivní) styl řeči </a:t>
            </a:r>
            <a:r>
              <a:rPr lang="cs-CZ" dirty="0" smtClean="0"/>
              <a:t>- zaměřují se spíše </a:t>
            </a:r>
            <a:r>
              <a:rPr lang="cs-CZ" dirty="0"/>
              <a:t>na popis </a:t>
            </a:r>
            <a:r>
              <a:rPr lang="cs-CZ" dirty="0" smtClean="0"/>
              <a:t>reality, </a:t>
            </a:r>
            <a:r>
              <a:rPr lang="cs-CZ" dirty="0"/>
              <a:t>v jejich slovníku převládají spíše podstatná jména a </a:t>
            </a:r>
            <a:r>
              <a:rPr lang="cs-CZ" dirty="0" smtClean="0"/>
              <a:t>adjektiva. </a:t>
            </a:r>
            <a:r>
              <a:rPr lang="cs-CZ" dirty="0"/>
              <a:t>Sociální aspekt zde </a:t>
            </a:r>
            <a:r>
              <a:rPr lang="cs-CZ" dirty="0" smtClean="0"/>
              <a:t>uniká… </a:t>
            </a:r>
          </a:p>
        </p:txBody>
      </p:sp>
    </p:spTree>
    <p:extLst>
      <p:ext uri="{BB962C8B-B14F-4D97-AF65-F5344CB8AC3E}">
        <p14:creationId xmlns:p14="http://schemas.microsoft.com/office/powerpoint/2010/main" val="131567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573</TotalTime>
  <Words>6252</Words>
  <Application>Microsoft Office PowerPoint</Application>
  <PresentationFormat>Předvádění na obrazovce (4:3)</PresentationFormat>
  <Paragraphs>433</Paragraphs>
  <Slides>82</Slides>
  <Notes>0</Notes>
  <HiddenSlides>0</HiddenSlides>
  <MMClips>0</MMClips>
  <ScaleCrop>false</ScaleCrop>
  <HeadingPairs>
    <vt:vector size="4" baseType="variant">
      <vt:variant>
        <vt:lpstr>Motiv</vt:lpstr>
      </vt:variant>
      <vt:variant>
        <vt:i4>1</vt:i4>
      </vt:variant>
      <vt:variant>
        <vt:lpstr>Nadpisy snímků</vt:lpstr>
      </vt:variant>
      <vt:variant>
        <vt:i4>82</vt:i4>
      </vt:variant>
    </vt:vector>
  </HeadingPairs>
  <TitlesOfParts>
    <vt:vector size="83" baseType="lpstr">
      <vt:lpstr>Administrativní</vt:lpstr>
      <vt:lpstr>BATOLECÍ A PŘEDŠKOLNÍ OBDOBÍ</vt:lpstr>
      <vt:lpstr>BATOLECÍ OBDOBÍ</vt:lpstr>
      <vt:lpstr>ROZVOJ ŘEČI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OTÁZKY K NASTUDOVÁNÍ</vt:lpstr>
      <vt:lpstr>ROZVOJ OSOBNOSTI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ROZVOJ SEBEPOJETÍ BATOLETE</vt:lpstr>
      <vt:lpstr>Prezentace aplikace PowerPoint</vt:lpstr>
      <vt:lpstr>Prezentace aplikace PowerPoint</vt:lpstr>
      <vt:lpstr>Prezentace aplikace PowerPoint</vt:lpstr>
      <vt:lpstr>SOCIALIZACE V BATOLECÍM VĚKU</vt:lpstr>
      <vt:lpstr>Prezentace aplikace PowerPoint</vt:lpstr>
      <vt:lpstr>Prezentace aplikace PowerPoint</vt:lpstr>
      <vt:lpstr>Prezentace aplikace PowerPoint</vt:lpstr>
      <vt:lpstr>NORMY CHOVÁNÍ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OTÁZKY K NASTUDOVÁNÍ: ADEKVÁTNÍ VÝVOJOVÉ TEORIE</vt:lpstr>
      <vt:lpstr>VÝVOJ POROZUMĚNÍ POJMU „SMRT“ U DĚTÍ</vt:lpstr>
      <vt:lpstr>Prezentace aplikace PowerPoint</vt:lpstr>
      <vt:lpstr>Prezentace aplikace PowerPoint</vt:lpstr>
      <vt:lpstr>Prezentace aplikace PowerPoint</vt:lpstr>
      <vt:lpstr>PŘEDŠKOLNÍ OBDOBÍ</vt:lpstr>
      <vt:lpstr>Prezentace aplikace PowerPoint</vt:lpstr>
      <vt:lpstr>VÝVOJ KOGNITIVNÍCH SCHOPNOSTÍ</vt:lpstr>
      <vt:lpstr>Prezentace aplikace PowerPoint</vt:lpstr>
      <vt:lpstr>Prezentace aplikace PowerPoint</vt:lpstr>
      <vt:lpstr>Prezentace aplikace PowerPoint</vt:lpstr>
      <vt:lpstr>CHÁPÁNÍ PROSTORU A ČASU</vt:lpstr>
      <vt:lpstr>VNÍMÁNÍ POČTU</vt:lpstr>
      <vt:lpstr>Prezentace aplikace PowerPoint</vt:lpstr>
      <vt:lpstr>PAMĚŤ</vt:lpstr>
      <vt:lpstr>VÝVOJ KRESBY</vt:lpstr>
      <vt:lpstr>Prezentace aplikace PowerPoint</vt:lpstr>
      <vt:lpstr>OTÁZKY K NASTUDOVÁNÍ</vt:lpstr>
      <vt:lpstr>FYZICKÝ VÝVOJ</vt:lpstr>
      <vt:lpstr>VERBÁLNÍ SCHOPNOSTI</vt:lpstr>
      <vt:lpstr>Prezentace aplikace PowerPoint</vt:lpstr>
      <vt:lpstr>Prezentace aplikace PowerPoint</vt:lpstr>
      <vt:lpstr>Prezentace aplikace PowerPoint</vt:lpstr>
      <vt:lpstr>Prezentace aplikace PowerPoint</vt:lpstr>
      <vt:lpstr>Prezentace aplikace PowerPoint</vt:lpstr>
      <vt:lpstr>SPECIFICKA MYŠLENÍ</vt:lpstr>
      <vt:lpstr>Prezentace aplikace PowerPoint</vt:lpstr>
      <vt:lpstr>Prezentace aplikace PowerPoint</vt:lpstr>
      <vt:lpstr>Prezentace aplikace PowerPoint</vt:lpstr>
      <vt:lpstr>Prezentace aplikace PowerPoint</vt:lpstr>
      <vt:lpstr>VÝVOJ MORÁLKY</vt:lpstr>
      <vt:lpstr>VÝVOJ IDENTITY</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Iva Burešová</dc:creator>
  <cp:lastModifiedBy>Iva Burešová</cp:lastModifiedBy>
  <cp:revision>33</cp:revision>
  <dcterms:created xsi:type="dcterms:W3CDTF">2013-04-23T13:46:31Z</dcterms:created>
  <dcterms:modified xsi:type="dcterms:W3CDTF">2015-04-15T04:21:45Z</dcterms:modified>
</cp:coreProperties>
</file>