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6" r:id="rId4"/>
    <p:sldId id="298" r:id="rId5"/>
    <p:sldId id="258" r:id="rId6"/>
    <p:sldId id="294" r:id="rId7"/>
    <p:sldId id="312" r:id="rId8"/>
    <p:sldId id="295" r:id="rId9"/>
    <p:sldId id="259" r:id="rId10"/>
    <p:sldId id="311" r:id="rId11"/>
    <p:sldId id="260" r:id="rId12"/>
    <p:sldId id="261" r:id="rId13"/>
    <p:sldId id="262" r:id="rId14"/>
    <p:sldId id="313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307" r:id="rId24"/>
    <p:sldId id="272" r:id="rId25"/>
    <p:sldId id="273" r:id="rId26"/>
    <p:sldId id="308" r:id="rId27"/>
    <p:sldId id="275" r:id="rId28"/>
    <p:sldId id="276" r:id="rId29"/>
    <p:sldId id="278" r:id="rId30"/>
    <p:sldId id="279" r:id="rId31"/>
    <p:sldId id="309" r:id="rId32"/>
    <p:sldId id="280" r:id="rId33"/>
    <p:sldId id="293" r:id="rId34"/>
    <p:sldId id="281" r:id="rId35"/>
    <p:sldId id="310" r:id="rId36"/>
    <p:sldId id="299" r:id="rId37"/>
    <p:sldId id="300" r:id="rId38"/>
    <p:sldId id="297" r:id="rId39"/>
    <p:sldId id="282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5E88653-29B1-41EF-86A8-3E957DED9DD0}" type="datetimeFigureOut">
              <a:rPr lang="cs-CZ" smtClean="0"/>
              <a:t>10.5.2018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759B77-E56A-4BFB-8829-1C938CEEB697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63824"/>
          </a:xfrm>
        </p:spPr>
        <p:txBody>
          <a:bodyPr/>
          <a:lstStyle/>
          <a:p>
            <a:r>
              <a:rPr lang="cs-CZ" dirty="0" smtClean="0"/>
              <a:t>MLADŠÍ ŠKOLNÍ VĚK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64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456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5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ZRAKOVÉ 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/>
          </a:bodyPr>
          <a:lstStyle/>
          <a:p>
            <a:r>
              <a:rPr lang="cs-CZ" dirty="0"/>
              <a:t>V průběhu vývoje se mění </a:t>
            </a:r>
            <a:r>
              <a:rPr lang="cs-CZ" dirty="0">
                <a:solidFill>
                  <a:srgbClr val="C00000"/>
                </a:solidFill>
              </a:rPr>
              <a:t>schopnost akomodace čočky</a:t>
            </a:r>
            <a:r>
              <a:rPr lang="cs-CZ" dirty="0"/>
              <a:t>. </a:t>
            </a:r>
            <a:endParaRPr lang="cs-CZ" dirty="0" smtClean="0"/>
          </a:p>
          <a:p>
            <a:endParaRPr lang="cs-CZ" sz="1000" dirty="0"/>
          </a:p>
          <a:p>
            <a:r>
              <a:rPr lang="cs-CZ" dirty="0" smtClean="0"/>
              <a:t>Zatímco </a:t>
            </a:r>
            <a:r>
              <a:rPr lang="cs-CZ" dirty="0"/>
              <a:t>předškolák je zvyklý zaostřovat především na dálku, ve škole je po dítěti vyžadováno především </a:t>
            </a:r>
            <a:r>
              <a:rPr lang="cs-CZ" dirty="0">
                <a:solidFill>
                  <a:srgbClr val="C00000"/>
                </a:solidFill>
              </a:rPr>
              <a:t>zaostřování na </a:t>
            </a:r>
            <a:r>
              <a:rPr lang="cs-CZ" dirty="0" smtClean="0">
                <a:solidFill>
                  <a:srgbClr val="C00000"/>
                </a:solidFill>
              </a:rPr>
              <a:t>blízko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- na </a:t>
            </a:r>
            <a:r>
              <a:rPr lang="cs-CZ" dirty="0"/>
              <a:t>sešity, učebnice a ostatní pomůcky na lavici. </a:t>
            </a:r>
            <a:endParaRPr lang="cs-CZ" dirty="0" smtClean="0"/>
          </a:p>
          <a:p>
            <a:endParaRPr lang="cs-CZ" sz="1000" dirty="0"/>
          </a:p>
          <a:p>
            <a:r>
              <a:rPr lang="cs-CZ" dirty="0" smtClean="0"/>
              <a:t>Dítě </a:t>
            </a:r>
            <a:r>
              <a:rPr lang="cs-CZ" dirty="0"/>
              <a:t>se musí soustředit na detaily a drobné obrázky. Tato činnost je zpočátku pro malého školáka namáhavá a proto nedokáže u tohoto typu práce vydržet moc dlouho a soustředit svou pozornost.</a:t>
            </a:r>
          </a:p>
        </p:txBody>
      </p:sp>
    </p:spTree>
    <p:extLst>
      <p:ext uri="{BB962C8B-B14F-4D97-AF65-F5344CB8AC3E}">
        <p14:creationId xmlns:p14="http://schemas.microsoft.com/office/powerpoint/2010/main" val="165993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 fontScale="92500"/>
          </a:bodyPr>
          <a:lstStyle/>
          <a:p>
            <a:r>
              <a:rPr lang="cs-CZ" dirty="0"/>
              <a:t>Mezi pátým a sedmým rokem se rozvíjí </a:t>
            </a:r>
            <a:r>
              <a:rPr lang="cs-CZ" dirty="0">
                <a:solidFill>
                  <a:srgbClr val="C00000"/>
                </a:solidFill>
              </a:rPr>
              <a:t>konstantnost vnímání</a:t>
            </a:r>
            <a:r>
              <a:rPr lang="cs-CZ" dirty="0"/>
              <a:t>. </a:t>
            </a:r>
            <a:endParaRPr lang="cs-CZ" dirty="0" smtClean="0"/>
          </a:p>
          <a:p>
            <a:endParaRPr lang="cs-CZ" sz="2200" dirty="0"/>
          </a:p>
          <a:p>
            <a:r>
              <a:rPr lang="cs-CZ" dirty="0" smtClean="0"/>
              <a:t>Dítě </a:t>
            </a:r>
            <a:r>
              <a:rPr lang="cs-CZ" dirty="0"/>
              <a:t>dokáže rozeznávat tvary a obrazce i po částečném překrytí, nebo změně polohy. Tato schopnost souvisí s očekáváním a zkušeností a usnadňuje orientaci. </a:t>
            </a:r>
            <a:endParaRPr lang="cs-CZ" dirty="0" smtClean="0"/>
          </a:p>
          <a:p>
            <a:endParaRPr lang="cs-CZ" sz="2200" dirty="0"/>
          </a:p>
          <a:p>
            <a:r>
              <a:rPr lang="cs-CZ" dirty="0" smtClean="0"/>
              <a:t>Pravo-levou </a:t>
            </a:r>
            <a:r>
              <a:rPr lang="cs-CZ" dirty="0"/>
              <a:t>orientaci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C00000"/>
                </a:solidFill>
              </a:rPr>
              <a:t>horizontální diferenciace</a:t>
            </a:r>
            <a:r>
              <a:rPr lang="cs-CZ" dirty="0" smtClean="0"/>
              <a:t>) s </a:t>
            </a:r>
            <a:r>
              <a:rPr lang="cs-CZ" dirty="0"/>
              <a:t>jistotou zvládnou až děti školního věku. Tato schopnost se odvíjí od zrání pravé mozkové hemisféry a je důležitá pro rozlišování písmen, jako je b/d a podobně. </a:t>
            </a:r>
            <a:r>
              <a:rPr lang="cs-CZ" sz="1100" dirty="0"/>
              <a:t>(Vágnerová, 2008)</a:t>
            </a:r>
          </a:p>
        </p:txBody>
      </p:sp>
    </p:spTree>
    <p:extLst>
      <p:ext uri="{BB962C8B-B14F-4D97-AF65-F5344CB8AC3E}">
        <p14:creationId xmlns:p14="http://schemas.microsoft.com/office/powerpoint/2010/main" val="36325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03920" cy="439824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Děti zralé pro nástup do školy </a:t>
            </a:r>
            <a:r>
              <a:rPr lang="cs-CZ" dirty="0" smtClean="0"/>
              <a:t>dokáží lépe </a:t>
            </a:r>
            <a:r>
              <a:rPr lang="cs-CZ" dirty="0"/>
              <a:t>rozlišovat podobnost či rozdílnost v tvarech, obrázcích a písmenech, jejich detaily a počet. </a:t>
            </a:r>
            <a:endParaRPr lang="cs-CZ" dirty="0" smtClean="0"/>
          </a:p>
          <a:p>
            <a:endParaRPr lang="cs-CZ" sz="2200" dirty="0"/>
          </a:p>
          <a:p>
            <a:r>
              <a:rPr lang="cs-CZ" dirty="0" smtClean="0"/>
              <a:t>Tato </a:t>
            </a:r>
            <a:r>
              <a:rPr lang="cs-CZ" dirty="0"/>
              <a:t>schopnost souvisí jak se zrakovou percepcí, tak s rozvojem strategie vnímání a dalších poznávacích procesů. </a:t>
            </a:r>
            <a:endParaRPr lang="cs-CZ" dirty="0" smtClean="0"/>
          </a:p>
          <a:p>
            <a:endParaRPr lang="cs-CZ" sz="2200" dirty="0"/>
          </a:p>
          <a:p>
            <a:r>
              <a:rPr lang="cs-CZ" dirty="0" smtClean="0"/>
              <a:t>Školní </a:t>
            </a:r>
            <a:r>
              <a:rPr lang="cs-CZ" dirty="0"/>
              <a:t>děti zvládnou při prohlížení obrazce postupovat s určitou strategií, užívat </a:t>
            </a:r>
            <a:r>
              <a:rPr lang="cs-CZ" dirty="0">
                <a:solidFill>
                  <a:srgbClr val="C00000"/>
                </a:solidFill>
              </a:rPr>
              <a:t>systematické explorace</a:t>
            </a:r>
            <a:r>
              <a:rPr lang="cs-CZ" dirty="0"/>
              <a:t>. Jsou si vědomy toho, že strategickým postupem nic nevynechají a lépe poznají zkoumaný obrazec.</a:t>
            </a:r>
          </a:p>
        </p:txBody>
      </p:sp>
    </p:spTree>
    <p:extLst>
      <p:ext uri="{BB962C8B-B14F-4D97-AF65-F5344CB8AC3E}">
        <p14:creationId xmlns:p14="http://schemas.microsoft.com/office/powerpoint/2010/main" val="301576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92688" cy="4647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398240"/>
          </a:xfrm>
        </p:spPr>
        <p:txBody>
          <a:bodyPr>
            <a:normAutofit/>
          </a:bodyPr>
          <a:lstStyle/>
          <a:p>
            <a:r>
              <a:rPr lang="cs-CZ" dirty="0"/>
              <a:t>Pro školní děti je celek vnímaný jako soubor detailů, mezi kterými jsou schopni vnímat určité vztahy. </a:t>
            </a:r>
            <a:endParaRPr lang="cs-CZ" dirty="0" smtClean="0"/>
          </a:p>
          <a:p>
            <a:endParaRPr lang="cs-CZ" sz="2000" dirty="0"/>
          </a:p>
          <a:p>
            <a:r>
              <a:rPr lang="cs-CZ" dirty="0" smtClean="0"/>
              <a:t>Umí </a:t>
            </a:r>
            <a:r>
              <a:rPr lang="cs-CZ" dirty="0"/>
              <a:t>rozložit celek na části a z jednotlivých částí poskládat </a:t>
            </a:r>
            <a:r>
              <a:rPr lang="cs-CZ" dirty="0" smtClean="0"/>
              <a:t>celek - </a:t>
            </a:r>
            <a:r>
              <a:rPr lang="cs-CZ" dirty="0" smtClean="0">
                <a:solidFill>
                  <a:srgbClr val="C00000"/>
                </a:solidFill>
              </a:rPr>
              <a:t>ovládají schopnost </a:t>
            </a:r>
            <a:r>
              <a:rPr lang="cs-CZ" dirty="0">
                <a:solidFill>
                  <a:srgbClr val="C00000"/>
                </a:solidFill>
              </a:rPr>
              <a:t>analýzy a syntézy</a:t>
            </a:r>
            <a:r>
              <a:rPr lang="cs-CZ" dirty="0"/>
              <a:t>. </a:t>
            </a:r>
            <a:endParaRPr lang="cs-CZ" dirty="0" smtClean="0"/>
          </a:p>
          <a:p>
            <a:endParaRPr lang="cs-CZ" sz="2000" dirty="0"/>
          </a:p>
          <a:p>
            <a:r>
              <a:rPr lang="cs-CZ" dirty="0" smtClean="0"/>
              <a:t>Zvládnou </a:t>
            </a:r>
            <a:r>
              <a:rPr lang="cs-CZ" dirty="0"/>
              <a:t>také správně vnímat pořadí znaků, tedy </a:t>
            </a:r>
            <a:r>
              <a:rPr lang="cs-CZ" dirty="0">
                <a:solidFill>
                  <a:srgbClr val="C00000"/>
                </a:solidFill>
              </a:rPr>
              <a:t>sekvenční percepci</a:t>
            </a:r>
            <a:r>
              <a:rPr lang="cs-CZ" dirty="0"/>
              <a:t>. Tato schopnost je důležitá pro správné určení jednotlivých písmen ve slově.  </a:t>
            </a:r>
            <a:r>
              <a:rPr lang="cs-CZ" sz="1000" dirty="0"/>
              <a:t>(Vágnerová, 2008)</a:t>
            </a:r>
          </a:p>
        </p:txBody>
      </p:sp>
    </p:spTree>
    <p:extLst>
      <p:ext uri="{BB962C8B-B14F-4D97-AF65-F5344CB8AC3E}">
        <p14:creationId xmlns:p14="http://schemas.microsoft.com/office/powerpoint/2010/main" val="18155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Pravou mozkovou hemisféru </a:t>
            </a:r>
            <a:r>
              <a:rPr lang="cs-CZ" dirty="0"/>
              <a:t>dítě užívá při vnímání izolovaných hlásek. Zejména, když se děti učí číst, vnímají písmena jako jednotlivé obrazce pravou mozkovou hemisférou. </a:t>
            </a:r>
            <a:endParaRPr lang="cs-CZ" dirty="0" smtClean="0"/>
          </a:p>
          <a:p>
            <a:endParaRPr lang="cs-CZ" sz="900" dirty="0"/>
          </a:p>
          <a:p>
            <a:r>
              <a:rPr lang="cs-CZ" dirty="0" smtClean="0"/>
              <a:t>Po </a:t>
            </a:r>
            <a:r>
              <a:rPr lang="cs-CZ" dirty="0"/>
              <a:t>osvojení si těchto znaků a pochopení jejich významu začnou být písmena zpracovávána převážně </a:t>
            </a:r>
            <a:r>
              <a:rPr lang="cs-CZ" dirty="0">
                <a:solidFill>
                  <a:srgbClr val="FF0000"/>
                </a:solidFill>
              </a:rPr>
              <a:t>levou hemisférou</a:t>
            </a:r>
            <a:r>
              <a:rPr lang="cs-CZ" dirty="0"/>
              <a:t>. </a:t>
            </a:r>
            <a:endParaRPr lang="cs-CZ" dirty="0" smtClean="0"/>
          </a:p>
          <a:p>
            <a:endParaRPr lang="cs-CZ" sz="900" dirty="0"/>
          </a:p>
          <a:p>
            <a:r>
              <a:rPr lang="cs-CZ" dirty="0" smtClean="0">
                <a:solidFill>
                  <a:srgbClr val="FF0000"/>
                </a:solidFill>
              </a:rPr>
              <a:t>Při </a:t>
            </a:r>
            <a:r>
              <a:rPr lang="cs-CZ" dirty="0">
                <a:solidFill>
                  <a:srgbClr val="FF0000"/>
                </a:solidFill>
              </a:rPr>
              <a:t>čtení </a:t>
            </a:r>
            <a:r>
              <a:rPr lang="cs-CZ" dirty="0"/>
              <a:t>pak </a:t>
            </a:r>
            <a:r>
              <a:rPr lang="cs-CZ" dirty="0">
                <a:solidFill>
                  <a:srgbClr val="FF0000"/>
                </a:solidFill>
              </a:rPr>
              <a:t>dochází k aktivaci týlní a temenní kůry levé hemisféry</a:t>
            </a:r>
            <a:r>
              <a:rPr lang="cs-CZ" dirty="0"/>
              <a:t>, zatímco </a:t>
            </a:r>
            <a:r>
              <a:rPr lang="cs-CZ" dirty="0">
                <a:solidFill>
                  <a:srgbClr val="FF0000"/>
                </a:solidFill>
              </a:rPr>
              <a:t>při sledování geometrických obrazců se aktivuje především kůra hemisféry pravé</a:t>
            </a:r>
            <a:r>
              <a:rPr lang="cs-CZ" dirty="0" smtClean="0"/>
              <a:t>.</a:t>
            </a:r>
          </a:p>
          <a:p>
            <a:endParaRPr lang="cs-CZ" sz="900" dirty="0"/>
          </a:p>
          <a:p>
            <a:r>
              <a:rPr lang="cs-CZ" dirty="0" smtClean="0"/>
              <a:t> </a:t>
            </a:r>
            <a:r>
              <a:rPr lang="cs-CZ" dirty="0"/>
              <a:t>Proto je důležité rovnoměrné zrání obou hemisfér a jejich vzájemná spolupráce. </a:t>
            </a:r>
            <a:r>
              <a:rPr lang="cs-CZ" sz="1100" dirty="0"/>
              <a:t>(</a:t>
            </a:r>
            <a:r>
              <a:rPr lang="cs-CZ" sz="1100" dirty="0" smtClean="0"/>
              <a:t>Koukolík)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110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SENZOMOTORICKÁ KOORDINACE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894184"/>
          </a:xfrm>
        </p:spPr>
        <p:txBody>
          <a:bodyPr>
            <a:normAutofit/>
          </a:bodyPr>
          <a:lstStyle/>
          <a:p>
            <a:r>
              <a:rPr lang="cs-CZ" dirty="0"/>
              <a:t>Dítě záměrně kontroluje zrakem své pohyby, především pohyby ruky.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Díky </a:t>
            </a:r>
            <a:r>
              <a:rPr lang="cs-CZ" dirty="0"/>
              <a:t>poskytnuté zpětné vazbě pak následně dokáže zpřesňovat a rozvíjet své dovednosti.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Tato </a:t>
            </a:r>
            <a:r>
              <a:rPr lang="cs-CZ" dirty="0"/>
              <a:t>kontrola však vyžaduje </a:t>
            </a:r>
            <a:r>
              <a:rPr lang="cs-CZ" dirty="0" smtClean="0"/>
              <a:t>mnoho </a:t>
            </a:r>
            <a:r>
              <a:rPr lang="cs-CZ" dirty="0"/>
              <a:t>koncentrace a úsilí. </a:t>
            </a:r>
          </a:p>
        </p:txBody>
      </p:sp>
    </p:spTree>
    <p:extLst>
      <p:ext uri="{BB962C8B-B14F-4D97-AF65-F5344CB8AC3E}">
        <p14:creationId xmlns:p14="http://schemas.microsoft.com/office/powerpoint/2010/main" val="300028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SLUCHOVÉ VNÍMÁNÍ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03920" cy="457200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 rozvoji sluchové percepce</a:t>
            </a:r>
            <a:r>
              <a:rPr lang="cs-CZ" dirty="0"/>
              <a:t>, obzvláště fonemického sluchu, </a:t>
            </a:r>
            <a:r>
              <a:rPr lang="cs-CZ" dirty="0">
                <a:solidFill>
                  <a:srgbClr val="C00000"/>
                </a:solidFill>
              </a:rPr>
              <a:t>dochází na základě zkušenosti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Dítě </a:t>
            </a:r>
            <a:r>
              <a:rPr lang="cs-CZ" dirty="0"/>
              <a:t>vnímá své okolí a snaží se s ním dorozumět. Šestileté děti dokážou rozeznávat všechny zvuky rodné řeči.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Problémy </a:t>
            </a:r>
            <a:r>
              <a:rPr lang="cs-CZ" dirty="0"/>
              <a:t>při porozumění sdělované informace mohou mít, pokud je informace předávaná rychle, nebo se dítě méně soustředí. </a:t>
            </a:r>
            <a:r>
              <a:rPr lang="cs-CZ" sz="1000" dirty="0"/>
              <a:t>(Vágnerová, 2008)</a:t>
            </a:r>
          </a:p>
        </p:txBody>
      </p:sp>
    </p:spTree>
    <p:extLst>
      <p:ext uri="{BB962C8B-B14F-4D97-AF65-F5344CB8AC3E}">
        <p14:creationId xmlns:p14="http://schemas.microsoft.com/office/powerpoint/2010/main" val="2089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276872"/>
            <a:ext cx="8503920" cy="4182216"/>
          </a:xfrm>
        </p:spPr>
        <p:txBody>
          <a:bodyPr/>
          <a:lstStyle/>
          <a:p>
            <a:r>
              <a:rPr lang="cs-CZ" dirty="0"/>
              <a:t>Díky mluvenému slovu se děti učí </a:t>
            </a:r>
            <a:r>
              <a:rPr lang="cs-CZ" dirty="0">
                <a:solidFill>
                  <a:srgbClr val="C00000"/>
                </a:solidFill>
              </a:rPr>
              <a:t>sekvenční percepci</a:t>
            </a:r>
            <a:r>
              <a:rPr lang="cs-CZ" dirty="0"/>
              <a:t>, což je rozlišování pořadí a časové posloupnosti sluchových podnětů.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Díky </a:t>
            </a:r>
            <a:r>
              <a:rPr lang="cs-CZ" dirty="0"/>
              <a:t>rozlišování slovosledu dokážou pochopit smysl věty, podle rozlišování pořadí písmen ve slově zvládnou pochopit význam slova.</a:t>
            </a:r>
          </a:p>
        </p:txBody>
      </p:sp>
    </p:spTree>
    <p:extLst>
      <p:ext uri="{BB962C8B-B14F-4D97-AF65-F5344CB8AC3E}">
        <p14:creationId xmlns:p14="http://schemas.microsoft.com/office/powerpoint/2010/main" val="333382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132856"/>
            <a:ext cx="8503920" cy="36781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Mladší školní věk je </a:t>
            </a:r>
            <a:r>
              <a:rPr lang="cs-CZ" dirty="0" smtClean="0"/>
              <a:t>vývojová etapa </a:t>
            </a:r>
            <a:r>
              <a:rPr lang="cs-CZ" dirty="0" smtClean="0"/>
              <a:t>začínající </a:t>
            </a:r>
            <a:r>
              <a:rPr lang="cs-CZ" dirty="0"/>
              <a:t>nástupem do školy, což je nejčastěji v šesti letech věku a </a:t>
            </a:r>
            <a:r>
              <a:rPr lang="cs-CZ" dirty="0" smtClean="0"/>
              <a:t>končící </a:t>
            </a:r>
            <a:r>
              <a:rPr lang="cs-CZ" dirty="0"/>
              <a:t>nástupem puberty asi ve dvanácti letech.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charakteristický </a:t>
            </a:r>
            <a:r>
              <a:rPr lang="cs-CZ" dirty="0" smtClean="0"/>
              <a:t>zvídavostí - děti </a:t>
            </a:r>
            <a:r>
              <a:rPr lang="cs-CZ" dirty="0"/>
              <a:t>zajímá, jak věci doopravdy fungují. </a:t>
            </a:r>
          </a:p>
        </p:txBody>
      </p:sp>
    </p:spTree>
    <p:extLst>
      <p:ext uri="{BB962C8B-B14F-4D97-AF65-F5344CB8AC3E}">
        <p14:creationId xmlns:p14="http://schemas.microsoft.com/office/powerpoint/2010/main" val="3866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060848"/>
            <a:ext cx="8503920" cy="4254224"/>
          </a:xfrm>
        </p:spPr>
        <p:txBody>
          <a:bodyPr/>
          <a:lstStyle/>
          <a:p>
            <a:r>
              <a:rPr lang="cs-CZ" dirty="0"/>
              <a:t>Úskalím sluchové analýzy je, že od dítěte vyžaduje soustředění. Sdělovanou informaci může totiž dítě slyšet jen po omezenou dobu. Pokud by nezvládlo sdělení zachytit, musela by mu být informace zopakována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K </a:t>
            </a:r>
            <a:r>
              <a:rPr lang="cs-CZ" dirty="0"/>
              <a:t>velkému </a:t>
            </a:r>
            <a:r>
              <a:rPr lang="cs-CZ" dirty="0">
                <a:solidFill>
                  <a:srgbClr val="C00000"/>
                </a:solidFill>
              </a:rPr>
              <a:t>rozvoji sluchové analýzy </a:t>
            </a:r>
            <a:r>
              <a:rPr lang="cs-CZ" dirty="0"/>
              <a:t>dochází ve škole, odvíjí se od </a:t>
            </a:r>
            <a:r>
              <a:rPr lang="cs-CZ" dirty="0">
                <a:solidFill>
                  <a:srgbClr val="C00000"/>
                </a:solidFill>
              </a:rPr>
              <a:t>rozvoje čelního a temenního laloku</a:t>
            </a:r>
            <a:r>
              <a:rPr lang="cs-CZ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8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VNÍMÁNÍ ČASU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Mladší </a:t>
            </a:r>
            <a:r>
              <a:rPr lang="cs-CZ" dirty="0"/>
              <a:t>školák si lépe uvědomuje minulost i budoucnost.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Není </a:t>
            </a:r>
            <a:r>
              <a:rPr lang="cs-CZ" dirty="0"/>
              <a:t>tolik zaměřený na přítomnost, jako byl v předchozím, předškolním období.</a:t>
            </a:r>
          </a:p>
        </p:txBody>
      </p:sp>
    </p:spTree>
    <p:extLst>
      <p:ext uri="{BB962C8B-B14F-4D97-AF65-F5344CB8AC3E}">
        <p14:creationId xmlns:p14="http://schemas.microsoft.com/office/powerpoint/2010/main" val="14123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92488"/>
          </a:xfrm>
        </p:spPr>
        <p:txBody>
          <a:bodyPr>
            <a:normAutofit/>
          </a:bodyPr>
          <a:lstStyle/>
          <a:p>
            <a:r>
              <a:rPr lang="cs-CZ" sz="2400" dirty="0"/>
              <a:t>Myšlení dítěte v mladším školním věku je vázáno na realitu. Vychází z jeho vlastních zkušeností a jeho vnímání a chápání světa. </a:t>
            </a:r>
          </a:p>
          <a:p>
            <a:endParaRPr lang="cs-CZ" sz="2400" dirty="0"/>
          </a:p>
          <a:p>
            <a:r>
              <a:rPr lang="cs-CZ" sz="2400" dirty="0"/>
              <a:t>Dítě se snaží pochopit, jakým způsobem svět a věci v něm fungují. Dokáže pracovat s pojmy a myšlenkami, avšak potřebuje, aby se s těmito věcmi již dříve setkalo a mělo s nimi zkušenost. </a:t>
            </a:r>
          </a:p>
          <a:p>
            <a:endParaRPr lang="cs-CZ" sz="2400" dirty="0"/>
          </a:p>
          <a:p>
            <a:r>
              <a:rPr lang="cs-CZ" sz="2400" dirty="0"/>
              <a:t>Začíná chápat pravidla fungování světa, dokáže si je zobecnit a nechat jimi ovlivnit své uvažování.</a:t>
            </a:r>
            <a:r>
              <a:rPr lang="cs-CZ" sz="1100" dirty="0"/>
              <a:t> (Langmeier, Krejčířová, 2006)</a:t>
            </a:r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94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/>
          </a:bodyPr>
          <a:lstStyle/>
          <a:p>
            <a:r>
              <a:rPr lang="cs-CZ" dirty="0"/>
              <a:t>Mezi šestým a sedmým rokem dohází ke změně myšlení. </a:t>
            </a:r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Piaget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1100" dirty="0"/>
              <a:t>(dle Fontana, 1997) </a:t>
            </a:r>
            <a:r>
              <a:rPr lang="cs-CZ" dirty="0"/>
              <a:t>nazval toto období </a:t>
            </a:r>
            <a:r>
              <a:rPr lang="cs-CZ" dirty="0">
                <a:solidFill>
                  <a:srgbClr val="C00000"/>
                </a:solidFill>
              </a:rPr>
              <a:t>stádiem konkrétních operací</a:t>
            </a:r>
            <a:r>
              <a:rPr lang="cs-CZ" dirty="0"/>
              <a:t>. Toto období je charakteristické tím, že se myšlení řídí zákony logiky a zkušenostmi z poznané reality. </a:t>
            </a:r>
          </a:p>
          <a:p>
            <a:endParaRPr lang="cs-CZ" dirty="0"/>
          </a:p>
          <a:p>
            <a:r>
              <a:rPr lang="cs-CZ" dirty="0"/>
              <a:t>Děti mají sklony popisovat své okolí, s vysvětlováním jevů však mají problém. Je pro ně snazší změnit své vnímání skutečnosti, než by změnily svůj názor na ni. </a:t>
            </a:r>
            <a:r>
              <a:rPr lang="cs-CZ" sz="1100" dirty="0"/>
              <a:t>Například pokud vnímají </a:t>
            </a:r>
            <a:r>
              <a:rPr lang="cs-CZ" sz="1100" dirty="0">
                <a:solidFill>
                  <a:srgbClr val="C00000"/>
                </a:solidFill>
              </a:rPr>
              <a:t>Ferrari</a:t>
            </a:r>
            <a:r>
              <a:rPr lang="cs-CZ" sz="1100" dirty="0"/>
              <a:t> jako nejrychlejší auto na světě, budou se svého názoru držet, když by toto auto bylo v závodech často poráženo jinými značkami.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8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/>
              <a:t>Mladší školák má také lepší představivost a schopnost vybavit si mnoho detailů vjemu i po ukončení jeho expozice. </a:t>
            </a:r>
            <a:r>
              <a:rPr lang="cs-CZ" sz="1000" dirty="0"/>
              <a:t>(Vágnerová, 2008</a:t>
            </a:r>
            <a:r>
              <a:rPr lang="cs-CZ" sz="1000" dirty="0" smtClean="0"/>
              <a:t>)</a:t>
            </a:r>
          </a:p>
          <a:p>
            <a:endParaRPr lang="cs-CZ" sz="1000" dirty="0"/>
          </a:p>
          <a:p>
            <a:endParaRPr lang="cs-CZ" sz="1000" dirty="0" smtClean="0"/>
          </a:p>
          <a:p>
            <a:r>
              <a:rPr lang="cs-CZ" dirty="0"/>
              <a:t>Naproti předchozímu období je </a:t>
            </a:r>
            <a:r>
              <a:rPr lang="cs-CZ" dirty="0" smtClean="0"/>
              <a:t>jejich </a:t>
            </a:r>
            <a:r>
              <a:rPr lang="cs-CZ" dirty="0"/>
              <a:t>myšlení méně egocentrické a méně se opírá o fantazii a aktuální potřeby. </a:t>
            </a:r>
          </a:p>
        </p:txBody>
      </p:sp>
    </p:spTree>
    <p:extLst>
      <p:ext uri="{BB962C8B-B14F-4D97-AF65-F5344CB8AC3E}">
        <p14:creationId xmlns:p14="http://schemas.microsoft.com/office/powerpoint/2010/main" val="11087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>
            <a:normAutofit/>
          </a:bodyPr>
          <a:lstStyle/>
          <a:p>
            <a:r>
              <a:rPr lang="cs-CZ" dirty="0" smtClean="0"/>
              <a:t>Děti </a:t>
            </a:r>
            <a:r>
              <a:rPr lang="cs-CZ" dirty="0"/>
              <a:t>začínají uplatňovat decentrování, konzervaci a zvratnost. Jsou schopny grupování a řazení. Umí uspořádávat předměty do skupin podle jejich společných znaků a seřazovat je například podle velikosti a váhy. Tyto schopnosti dokážou děti užít k řešení problémů.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Pokud nejsou schopny řešení, používají dřívější strategie přístupu k problému.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2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038200"/>
          </a:xfrm>
        </p:spPr>
        <p:txBody>
          <a:bodyPr/>
          <a:lstStyle/>
          <a:p>
            <a:r>
              <a:rPr lang="cs-CZ" dirty="0"/>
              <a:t>Dítě školního věku už si uvědomuje </a:t>
            </a:r>
            <a:r>
              <a:rPr lang="cs-CZ" dirty="0">
                <a:solidFill>
                  <a:srgbClr val="FF0000"/>
                </a:solidFill>
              </a:rPr>
              <a:t>trvalost objektu </a:t>
            </a:r>
            <a:r>
              <a:rPr lang="cs-CZ" dirty="0"/>
              <a:t>a jeho základních vlastností.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Naučí </a:t>
            </a:r>
            <a:r>
              <a:rPr lang="cs-CZ" dirty="0"/>
              <a:t>se správně posuzovat počet, velikost, hmotnost a další znaky</a:t>
            </a:r>
            <a:r>
              <a:rPr lang="cs-CZ" sz="1400" dirty="0"/>
              <a:t>. Například ví, že přemístěním kuliček se nezmění jejich počet. Stejně tak při přelévání vody do různých nádob chápe, že je jí stále stejně. </a:t>
            </a:r>
            <a:r>
              <a:rPr lang="cs-CZ" sz="1000" dirty="0"/>
              <a:t>(Langmeier, Krejčířová, 2006, Vágnerová 2008)</a:t>
            </a:r>
          </a:p>
        </p:txBody>
      </p:sp>
    </p:spTree>
    <p:extLst>
      <p:ext uri="{BB962C8B-B14F-4D97-AF65-F5344CB8AC3E}">
        <p14:creationId xmlns:p14="http://schemas.microsoft.com/office/powerpoint/2010/main" val="30239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88840"/>
            <a:ext cx="8503920" cy="4110208"/>
          </a:xfrm>
        </p:spPr>
        <p:txBody>
          <a:bodyPr>
            <a:normAutofit/>
          </a:bodyPr>
          <a:lstStyle/>
          <a:p>
            <a:r>
              <a:rPr lang="cs-CZ" dirty="0"/>
              <a:t>Teprve až s konkrétním logickým uvažováním je dítě schopno chápat a přijmout možnosti, co mu výuka ve škole nabízí. </a:t>
            </a:r>
            <a:endParaRPr lang="cs-CZ" dirty="0" smtClean="0"/>
          </a:p>
          <a:p>
            <a:endParaRPr lang="cs-CZ" sz="2000" dirty="0"/>
          </a:p>
          <a:p>
            <a:r>
              <a:rPr lang="cs-CZ" dirty="0" smtClean="0"/>
              <a:t>Učivo </a:t>
            </a:r>
            <a:r>
              <a:rPr lang="cs-CZ" dirty="0"/>
              <a:t>se </a:t>
            </a:r>
            <a:r>
              <a:rPr lang="cs-CZ" dirty="0" smtClean="0"/>
              <a:t>stává </a:t>
            </a:r>
            <a:r>
              <a:rPr lang="cs-CZ" dirty="0"/>
              <a:t>atraktivní. </a:t>
            </a:r>
            <a:endParaRPr lang="cs-CZ" dirty="0" smtClean="0"/>
          </a:p>
          <a:p>
            <a:endParaRPr lang="cs-CZ" sz="2000" dirty="0"/>
          </a:p>
          <a:p>
            <a:r>
              <a:rPr lang="cs-CZ" dirty="0" smtClean="0"/>
              <a:t>Zajímá </a:t>
            </a:r>
            <a:r>
              <a:rPr lang="cs-CZ" dirty="0"/>
              <a:t>se o nové informace a na jejich základě si zpřesňuje a rozšiřuje svoje chápání světa. Dokáže pochopit souvislosti a vztahy.</a:t>
            </a:r>
          </a:p>
        </p:txBody>
      </p:sp>
    </p:spTree>
    <p:extLst>
      <p:ext uri="{BB962C8B-B14F-4D97-AF65-F5344CB8AC3E}">
        <p14:creationId xmlns:p14="http://schemas.microsoft.com/office/powerpoint/2010/main" val="30499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cs-CZ" dirty="0"/>
              <a:t>Mladší školák je schopen </a:t>
            </a:r>
            <a:r>
              <a:rPr lang="cs-CZ" dirty="0">
                <a:solidFill>
                  <a:srgbClr val="C00000"/>
                </a:solidFill>
              </a:rPr>
              <a:t>decentrace</a:t>
            </a:r>
            <a:r>
              <a:rPr lang="cs-CZ" dirty="0"/>
              <a:t>. Zvládne analyzovat skutečnost z více hledisek, úhlů a souvislostí. Dokáže rozpoznat důležité znaky a situaci analyzovat podle nich.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Umí </a:t>
            </a:r>
            <a:r>
              <a:rPr lang="cs-CZ" dirty="0"/>
              <a:t>se na situaci dívat z jiného úhlu pohledu. Nejenom ze svého, ale </a:t>
            </a:r>
            <a:r>
              <a:rPr lang="cs-CZ" dirty="0">
                <a:solidFill>
                  <a:srgbClr val="C00000"/>
                </a:solidFill>
              </a:rPr>
              <a:t>zvládne se vcítit do situace druhého</a:t>
            </a:r>
            <a:r>
              <a:rPr lang="cs-CZ" dirty="0"/>
              <a:t>. Také se snaží odhadnout, jak jeho chování mohou vidět a hodnotit jiní</a:t>
            </a:r>
            <a:r>
              <a:rPr lang="cs-CZ" sz="1000" dirty="0"/>
              <a:t>. (Vágnerová, 2008)</a:t>
            </a:r>
          </a:p>
        </p:txBody>
      </p:sp>
    </p:spTree>
    <p:extLst>
      <p:ext uri="{BB962C8B-B14F-4D97-AF65-F5344CB8AC3E}">
        <p14:creationId xmlns:p14="http://schemas.microsoft.com/office/powerpoint/2010/main" val="15007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cs-CZ" dirty="0"/>
              <a:t>Mladší školák si také uvědomuje vratnost dějů. Ví, že našimi činy se situace mění, ale další naše chování nám poskytuje možnost vrátit ji zpět. Toto vědomí učí dítě základům matematiky. </a:t>
            </a:r>
            <a:r>
              <a:rPr lang="cs-CZ" sz="1000" dirty="0"/>
              <a:t>Ví, že když vezmeme několik kamínků a přesuneme je z jedné hromádky na druhou, celkový počet kamínků se nezmění. (Říčan, 1990, Vágnerová 2008) </a:t>
            </a:r>
          </a:p>
        </p:txBody>
      </p:sp>
    </p:spTree>
    <p:extLst>
      <p:ext uri="{BB962C8B-B14F-4D97-AF65-F5344CB8AC3E}">
        <p14:creationId xmlns:p14="http://schemas.microsoft.com/office/powerpoint/2010/main" val="326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ERIKSON - 4</a:t>
            </a:r>
            <a:r>
              <a:rPr lang="cs-CZ" dirty="0"/>
              <a:t>. </a:t>
            </a:r>
            <a:r>
              <a:rPr lang="cs-CZ" dirty="0" smtClean="0"/>
              <a:t>období = </a:t>
            </a:r>
            <a:r>
              <a:rPr lang="cs-CZ" dirty="0"/>
              <a:t>období snaživosti </a:t>
            </a:r>
            <a:r>
              <a:rPr lang="cs-CZ" dirty="0" smtClean="0"/>
              <a:t>proti méněcennosti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*dítě </a:t>
            </a:r>
            <a:r>
              <a:rPr lang="cs-CZ" dirty="0"/>
              <a:t>se </a:t>
            </a:r>
            <a:r>
              <a:rPr lang="cs-CZ" dirty="0">
                <a:solidFill>
                  <a:srgbClr val="C00000"/>
                </a:solidFill>
              </a:rPr>
              <a:t>musí socializovat </a:t>
            </a:r>
            <a:r>
              <a:rPr lang="cs-CZ" dirty="0"/>
              <a:t>(podněty pro další vývoj), vstup do 'světa dospělých' </a:t>
            </a:r>
            <a:r>
              <a:rPr lang="cs-CZ" dirty="0" smtClean="0"/>
              <a:t>– dítě </a:t>
            </a:r>
            <a:r>
              <a:rPr lang="cs-CZ" dirty="0"/>
              <a:t>má určitou </a:t>
            </a:r>
            <a:r>
              <a:rPr lang="cs-CZ" dirty="0" smtClean="0"/>
              <a:t>povinnost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*děti </a:t>
            </a:r>
            <a:r>
              <a:rPr lang="cs-CZ" dirty="0"/>
              <a:t>jsou obvykle hodně snaživé - </a:t>
            </a:r>
            <a:r>
              <a:rPr lang="cs-CZ" dirty="0">
                <a:solidFill>
                  <a:srgbClr val="C00000"/>
                </a:solidFill>
              </a:rPr>
              <a:t>sebepojetí, sebevědomí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dirty="0" smtClean="0">
                <a:solidFill>
                  <a:srgbClr val="C00000"/>
                </a:solidFill>
              </a:rPr>
              <a:t>moment výkonu </a:t>
            </a:r>
            <a:r>
              <a:rPr lang="cs-CZ" dirty="0"/>
              <a:t>– problém u dětí, které nejsou schopny dosáhnout dobré </a:t>
            </a:r>
            <a:r>
              <a:rPr lang="cs-CZ" dirty="0" smtClean="0"/>
              <a:t>úspěšnosti → komplex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dirty="0" smtClean="0">
                <a:solidFill>
                  <a:srgbClr val="C00000"/>
                </a:solidFill>
              </a:rPr>
              <a:t>metoda </a:t>
            </a:r>
            <a:r>
              <a:rPr lang="cs-CZ" dirty="0">
                <a:solidFill>
                  <a:srgbClr val="C00000"/>
                </a:solidFill>
              </a:rPr>
              <a:t>sociálního zrcadla </a:t>
            </a:r>
            <a:r>
              <a:rPr lang="cs-CZ" dirty="0"/>
              <a:t>– ztotožňování se s hodnocením dospělých</a:t>
            </a:r>
          </a:p>
        </p:txBody>
      </p:sp>
    </p:spTree>
    <p:extLst>
      <p:ext uri="{BB962C8B-B14F-4D97-AF65-F5344CB8AC3E}">
        <p14:creationId xmlns:p14="http://schemas.microsoft.com/office/powerpoint/2010/main" val="8990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0382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Řeč je podstatná pro úspěšné školní učení a v mladším školním věku dochází k jejímu výraznému rozvoji.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Dítěti </a:t>
            </a:r>
            <a:r>
              <a:rPr lang="cs-CZ" dirty="0"/>
              <a:t>se zvětšuje zásoba slov, které dokáže aktivně užít i těch, jejichž významu pasivně rozumí.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Přesný </a:t>
            </a:r>
            <a:r>
              <a:rPr lang="cs-CZ" dirty="0"/>
              <a:t>odhad počtu těchto slov se liší podle metody, jíž se výsledek zjišťoval. Je také ovlivněn konkrétním užitým jazykem. </a:t>
            </a:r>
          </a:p>
        </p:txBody>
      </p:sp>
    </p:spTree>
    <p:extLst>
      <p:ext uri="{BB962C8B-B14F-4D97-AF65-F5344CB8AC3E}">
        <p14:creationId xmlns:p14="http://schemas.microsoft.com/office/powerpoint/2010/main" val="27583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 fontScale="92500"/>
          </a:bodyPr>
          <a:lstStyle/>
          <a:p>
            <a:r>
              <a:rPr lang="cs-CZ" dirty="0"/>
              <a:t>Příhoda </a:t>
            </a:r>
            <a:r>
              <a:rPr lang="cs-CZ" sz="1000" dirty="0"/>
              <a:t>(dle Langmeier, Krejčířová, 2006)</a:t>
            </a:r>
            <a:r>
              <a:rPr lang="cs-CZ" dirty="0"/>
              <a:t> zmiňuje studii svého spolupracovníka Divokého, který na základě zkoušky sestavené z výběru slovníku Váši a Trávníčka dospěl k následnému průměrnému počtu slov:</a:t>
            </a:r>
          </a:p>
          <a:p>
            <a:r>
              <a:rPr lang="cs-CZ" dirty="0" smtClean="0"/>
              <a:t>děti </a:t>
            </a:r>
            <a:r>
              <a:rPr lang="cs-CZ" dirty="0">
                <a:solidFill>
                  <a:srgbClr val="C00000"/>
                </a:solidFill>
              </a:rPr>
              <a:t>sedmileté</a:t>
            </a:r>
            <a:r>
              <a:rPr lang="cs-CZ" dirty="0"/>
              <a:t> znají průměrně 18 633 slov,</a:t>
            </a:r>
          </a:p>
          <a:p>
            <a:r>
              <a:rPr lang="cs-CZ" dirty="0" smtClean="0"/>
              <a:t>děti </a:t>
            </a:r>
            <a:r>
              <a:rPr lang="cs-CZ" dirty="0">
                <a:solidFill>
                  <a:srgbClr val="C00000"/>
                </a:solidFill>
              </a:rPr>
              <a:t>jedenáctileté</a:t>
            </a:r>
            <a:r>
              <a:rPr lang="cs-CZ" dirty="0"/>
              <a:t> znají v průměru 26 468 slov a</a:t>
            </a:r>
          </a:p>
          <a:p>
            <a:r>
              <a:rPr lang="cs-CZ" dirty="0" smtClean="0"/>
              <a:t>děti </a:t>
            </a:r>
            <a:r>
              <a:rPr lang="cs-CZ" dirty="0">
                <a:solidFill>
                  <a:srgbClr val="C00000"/>
                </a:solidFill>
              </a:rPr>
              <a:t>patnáctileté</a:t>
            </a:r>
            <a:r>
              <a:rPr lang="cs-CZ" dirty="0"/>
              <a:t> znají průměrně 30 263 slov (tj. asi 70% z celkové zásoby slov obsažené ve slovníku</a:t>
            </a:r>
            <a:r>
              <a:rPr lang="cs-CZ" dirty="0" smtClean="0"/>
              <a:t>).</a:t>
            </a:r>
          </a:p>
          <a:p>
            <a:endParaRPr lang="cs-CZ" sz="900" dirty="0"/>
          </a:p>
          <a:p>
            <a:r>
              <a:rPr lang="cs-CZ" sz="2600" dirty="0" smtClean="0"/>
              <a:t>Zlepšuje </a:t>
            </a:r>
            <a:r>
              <a:rPr lang="cs-CZ" sz="2600" dirty="0"/>
              <a:t>se i artikulace. Pokud je u dětí na začátku školní docházky patrná patlavost, obvykle vymizí do konce </a:t>
            </a:r>
            <a:r>
              <a:rPr lang="cs-CZ" sz="2600" dirty="0" smtClean="0"/>
              <a:t>první třídy. 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A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398240"/>
          </a:xfrm>
        </p:spPr>
        <p:txBody>
          <a:bodyPr/>
          <a:lstStyle/>
          <a:p>
            <a:r>
              <a:rPr lang="cs-CZ" dirty="0"/>
              <a:t>Rozvoj řeči je důležitý i pro rozvoj paměti. Ta pak dokáže operovat ve slovech a pojmech, čímž se zlepšuje zapamatování i vybavování. Počátkem školní docházky si také začíná pomáhat k zapamatování opakováním. </a:t>
            </a:r>
            <a:r>
              <a:rPr lang="cs-CZ" sz="1000" dirty="0"/>
              <a:t>(Langmeier, Krejčířová, 2006</a:t>
            </a:r>
            <a:r>
              <a:rPr lang="cs-CZ" sz="1000" dirty="0" smtClean="0"/>
              <a:t>)</a:t>
            </a:r>
          </a:p>
          <a:p>
            <a:endParaRPr lang="cs-CZ" sz="1000" dirty="0"/>
          </a:p>
          <a:p>
            <a:endParaRPr lang="cs-CZ" sz="1000" dirty="0"/>
          </a:p>
          <a:p>
            <a:r>
              <a:rPr lang="cs-CZ" dirty="0" smtClean="0"/>
              <a:t>Učení </a:t>
            </a:r>
            <a:r>
              <a:rPr lang="cs-CZ" dirty="0"/>
              <a:t>ve školním věku je ovlivněno požadavky školy. Učení se stává záměrným. Dítě si osvojuje postupy napomáhající zapamatování i následnému vybavení učiva.</a:t>
            </a:r>
          </a:p>
          <a:p>
            <a:endParaRPr lang="cs-CZ" dirty="0"/>
          </a:p>
        </p:txBody>
      </p:sp>
      <p:sp>
        <p:nvSpPr>
          <p:cNvPr id="4" name="AutoShape 2" descr="data:image/jpeg;base64,/9j/4AAQSkZJRgABAQAAAQABAAD/2wCEAAkGBxMTEhQUExQUFBQXFRcVFxQXGBQUFxcUFRQWFhcUFBQYHCggGBolHBQUITEhJSksLi4uFx8zODMsNygtLisBCgoKDg0OGxAQGywkHyQsLCwvLCwtLCwsLywsLCwsLCwsLCwsLCwsLCwsLCwsLCwsLCwsLCwsLCwsLCwsLCwsLP/AABEIALcBEwMBIgACEQEDEQH/xAAcAAACAgMBAQAAAAAAAAAAAAAEBQMGAAECBwj/xABAEAABAwIEAwUFBgQEBwEAAAABAAIRAwQFEiExQVFhBiJxgZETMqGxwRRCUmLR8AcjcuEVksLxFiRDU4KisjP/xAAbAQACAwEBAQAAAAAAAAAAAAACAwABBAUGB//EACkRAAICAQQCAQQCAwEAAAAAAAABAhEDBBIhMUFRExQyYXEiI0KRoYH/2gAMAwEAAhEDEQA/ALFW/ifSHutJQFb+J7vusK81BWwUkrcy9V/4kXB2AHmga3bm6d94D1VVBWwVVlWPKvaa5dvUPkhX4rWdvUf6peCtyoQIdcOO7nHzK4zKOVLQpFxgKijYK2Ct1qDm7hbrUS2J4qENhy6DlCCtgqEJw5EW1LOYCDDkZhdSKg66KFGnUyFoFG4nROYhuo3hC2LoeAR0V0Q5lbDkwxFg2bHNKtVTITAroFQgrqVRCYOXQcoA5dByooIaV6V/DzCHspGrU0FSCxnEt/EeQPBUTsxh32i5p0vuky/+hurvUCPNe2tgbQNNug5BNxx8hI0yiBsAPAAKC8smVBD2hw5xDh4EarsXQOUjUOkdZAJiPJRV78CY/Bna7gd9PHRaFBvii3JIoXaXAjRcIOZjvdd/pPVIdaep2XqmPW4fReDwhw6fvVU66wg1QANOqLFleN14Mup0qyq/IptsWRbbt3Iydgjq2FiiG5uOk6KwWGDsADolHmnGbTkr9CMGnnBOMXXsR4JhjgTUqe8fgmVR2qaV6emiV1mGdisuSTk7Z0MWNY47UE26HxWi10NcJBRdpRdyKnu8Pc4CBqga4GrsWU+z1tA7g9AsTynZmBssQ7fwXwfM4UjqZG43UTU5uRmYBxAVihTK2Ct028Sp7yiAGkcf0VEIJW5UcrYKhRJKOwl3fMcktlE2FYNeCdlCDmtRL2EZgTJ+alNFjqTc5giOPklzrhjXFwJkqJuImII0VkJcQsxTggyCg5XVzdF++w2ChBQkJQ5T29WHA8kKCu2qEGFS/IfLduSmLjUIcBl1/Y6rjC8O9ofDU8PU8E+r22RhjQNEl0R6ceCGU6HY8LfLFr6bRqXjqOPl16KSh7EnV0E/maPqgrunDATvnafGdI+IXVOgM3iC2RwnkluVmhYorwNHWDIkS5v5SD9EuvG0wQ0Ohx2B0Ph8E2wrDg46SxxE93YkbtLToeYkcl3fYFVb3sofGoc0ZZG8ObMeiBT5Llii0VtwI3WSml7akNbmBGYOLTuJB1aTz1EJS9OUrMeTG4MvH8KADdVDxFEx5vZP0Xp1YQA4bt3HMcR++S8V7FYuLa7pvcYYZpvPJr41PQENPkV7f1GoP7kLTifAC6AKbDFJzRIJGYciARm9FJUw8OL5PdcB3eRkmQfNFNc0aaDpt8FsmdvX97pzm74KUF5Bb9hc0tG7u75DUlDUMNLRouLnGGU3uBDiR3dATA4+ZP0WUsYc/wB2k7z0SW02MoGxns19obD3uABBABjUajZZhRa3+W4mRpr0Rb7q4jSmB4lV68uHCqc+jiJ02KDJNpIdgxxk3x35Lm2i3kt5GjgEpw+9lomQpW4bJkvcfNXGakuAJwcXTGDqzR94DzCHq4rRbvUaPMKndubD2Ya5pdvB1PJU8N5qpTaIo2erO7S2o/6rfVYvK4CxL+cm1FCp7jxCcVb4Nc0RpEFJVtzyd0YkY1KlPvDnquH3bS0CNkvlaUshI50rUriVkqiHYK6lRytyqISArcqOVsFQhJKyVwCtyoQlaU1w+3EFx10PPTSR9UqouE6qx4LQzd07EgHrm0+qFjMSuQ3wG0MNHBwLtdTEwPASCpsZcQ1tMbvdJ8M0fIFN8Htc2Y9Wt5aDWPisNmHXQH4G/Ez+pWbmzoIp2JshuU8RE9QN/wD5WqfengSzMOjtv/rMPJF9tKAZVY0fm+f+yXXdcUyyfzD4gj/V6ol0ShnaXuSHjbQH8pPun10828lZbHH2uAOnJw68T4QZ8wvPm147jtnAj9+q4tKzqVXK46O08+H1+CCS9BV7LljTWkPa33Xd9v5XjQx0/uqyaZygkb7xprMEnkmrH5gRO4jz/fzSvK4h0wAHE8OP+yPExGeHAI4R+5Hqrh2W7d1LdopVWmrSGjdYewcgTo4dD6qnvqBuwB6/7QtN11AhPUmjDXPB9BYXiLK9NtRk5XCYOhHQopzgBJ0A3K817J4/kswBrlc5junEfAp5Xxl1xQcGNLi0CYIE8AXSmfNHryao6abSb6YTiOLMbmLS0CScxjX1TPs9fivRDxG5bI2McVQmYfSYM1d3tCNcpPcB8PveaIwjtWGOhkGnOwHc6wRoCssNQ1K5dGjJp041E9Hdsqvilj7SrmB1arMx4c0EbESPAiUlq0iHOdwPwWvKriZcMtsiF7AynHFPKB0HglL25gmdtUkDpogwvmgsvKsR9u6OagTyIPxXlV1cZd17F2pZNu/+k/JeC45X3S9Q6YjdSJ3YprusVYzOKxZtgFhKJscPq1iRTYXEbxw81DSp5nBo3JA9TC9Vq2P2WiylREHKC53FzjxK15J7UOwYfkfPRRanZC5awOIaCTAZOvilGJ4e+g/JUiYnQyrZiNxUaQ0Eue4wD1SDGrKo1xNYy+B6Icc5S7G6jDCEf43YnlZK0slNMZ1K6piSBzMLiV1SdqPEfNUQNubEtc0bgx81JitqKbmgcQj87TGY6gaKOlVDqrHO1BMfBFRBOAeSwqw39w0l8NGmo9EvxRrSxjwIJVUQXtVhwOvlH/kx3jDwSq41OcIYduB28UD6GYnUi/4bdZJ4DPJPTf5fJZgFcuNWs7ZzjHh+49EPhdIVJY7aBI24QnVvaNa2GjKAsrbs6kUqKH2gqPr3TcgJA7sgTxJPyCjxnCKr4ysJiPlCvFe7psMaeQWmVg4SFdsLain/AOA1HMbMB2kzw2/RE1uz+eM2p6aa8+iMxjGRTB5/HwCq9HtLXdVdT9jUkGCIM+A/sFShKXKI5Rjwx82yyaCZA4oUUJpOLyG6mNJLiPPTZObWjULcz2lvjoUrvYIe0/cbmk8MxLfqUEW0yTipLkRE6wArDaWALQA2SUksWgvEEnXWR8l6JglJuhAT5+jFp4rmRBhPZ5zA5xgBw1bw8VJVpinTLKbSajjJjhyVrju+SWvbwacmYgExtrBV7TVDJ7Ks21YBmuHZyPubMHj+Lz0XDsWlwbSY4tH4WnL67Jti3ZcseXuD6gBkEx7MdS0bnxQN/XewDPmAMbDYHj4JMsUl4Gb4vlMt/Y3EH1Gva+RlDYDtwNRHhoEyp6ue0qt9ji41paSWhve89viPgrDmisRzC3YLePk5+ZJZHRBTblcW+ngpGVMpnhxXFSzLe/M/oujqgktsuAovcgm/h9JwHJeM4l2ZzkgnivYLerAc08tFTb5h9oRB95XOppMTsp0yt2/YZmUa8Fiv1vbnKNDssS9i9F7Y+jwqydFRhOwe0/8AsF7tiNOWtc3i0fJeBr3bALv2tpScfwD5K86sPSyqxBWwFz61OpoA2ZHGTxVS7XQa1Vv4QB8JXpF1ftpsLiRAC8bxDE89aq/g92nhsgwLmxuqn/GvyKlixQ1XnZoTzDGLk6RNKwOQJovO8roWrhtKq0N+Bje9uQ6I4Lpl7AaI90j4Je0OA7w810CrsVKDi+RjUxAlxI4iPRRV7suaGnYIWVkqWCTW4lwHMp5hWJCnWbBjUtzESASC0HfmZVfpVIIPLX0Uh1d0Py/2QtWqDhJxaaPYbZrQ5sAB8AuA4ZhMEeMo7EKb8n8sAkjSdAD1SXs1cmtSbVBlwAp1Bzc3TMOsQfNWKkZBB4LJynTOvadNHmmPdlrh5a99U5pl0OloAJgMjx104CCNlaezduWsaDm5GTMjmml5atHGRyXVpXaBmJDWtBkkwNOp0TJTvgigo8iHGsCDqgJGkjQ6jQo23w45sxIniQBJ80VimK0+4Nw/3XDvSImZbwjjt6oClieU5Kmn4Xc+h6pSb6DSGF4YaBwVdx1wbQqzHeytGuupHD1KKubszoqxjsurOEgyGkdHBoEdJAVQVyBz3GDohwFjnPkAmNyvSsDZDdVTOwtcCo9h3Oo6q92gggHinyfJmwR/rOb7HA1wa0F0mNAiKzTAPNF1aVNgzEBBXl93NGkngifQxL0WuyqZ6bSdTAB8RugsZtKbx32ggN1J4BJba8fl0JB4iYSjFbuq7ulzsvKdD4pjz/xpoz/Tvdwy3YBbNo0uEu7x8OA9Pmt3Lf5ofIAhIcDpOrtj2rmlo93pwITqjgLfvPc7zTsbuKoRkTUnZNWvGAEFw+CGtagI01SntngNMWz3NBkAncoTsTczRaDwQZQ8XksFccUuvsfpUjDmEnwHzTSoVWcftMwnkkKTixsobkTf8aN4Uz6hYq39nCxNuQnajzllMuIA3JA8yYXuNC29jbU6bdIaB8F5Z2Hw7213TEd1pzny2XreMVIEJWd80M00aVnmPbq/Pdpg76lUopz2pr57h/TRJim41UUZ88t02Ywaq49nezGemHvG6q2HUsz4XqlgSKDGjgk55UjVpI2gGn2VoxspW9l6IHup9aAkLuos/NGykVmv2WouaRsY0XnmI2RpOLTwML1a5Y7Uqm9qaTXNLogpuGT6M2pgtpUFpMbe2a6i533hPwS5ajmmKZj9lCpKYVELF2cxWtQzezPvHYiQeAMc1fcDxM1Q6TL2mDtxGhgeY8l53YS1vx8+q6tceNnXa90lju5UA1OWYzAcwQXdZI4pWSNukb9LKo2+j0W/rO2A1JAnlJiVzSxSiB7JjhUc3doGYg/mHDWURQuGVGNcwhzXCQ4agg8QV39nY4DM0EjjGvqlRrybpNCW+vTIPs5JbmbMbCNgDvqPVL6r7iqR3GMpjVxcO8dNmjh4n0VjfZb5QAOkD5IO7p5BEqSaXQVpqkD16QDWAcgqRiVzmuakHjl8HUwAZ85CulE53tB20nwRFx2Otqtd9WarXkl7g1zcpdA+6WkiZGyPDibTkTLjk4Kihi5dSqB7DDhrv8FeOzfag3FQMc0AgTPNOMH7OspAupBrahA7z8z9D0kA7dExp9mLRrmvbTDXjUuZ3M3OWjT4LT9O2jD8c8b4f7R1csLog8dkLf8AtfulvonzaFPl8ShL9rGggPAdyhzvXKCQhnhlFWxsZ89CnDnOBh7pJ+YUeIN4oCtWf7QQCXAjw3Tm4pyFnouXYrsbt1J4e3cH1HI9F6Fh922qwPbseHI8QV51XZCZdmsRLKmQnuv08HcD57eiLBPZPa+mKzw3RtdotHaWlmt3t5g/JUvs4x1Km0OBBn4K23hzGCUN7EJ2eTukJwxVbmdB8hKsWqQ0yi7iuGBJrak+8rZGyKYPfd05Dqsztul2akklufQvyysV3qYEydBpoPgsWzYzBvRSf4V4ZlpPrEavMD+kJ3jb9yjMDtvY21Nm0NHySbG63dd4FYZSt2bcca49Hl17bAue9x3cUrqgcE0rDOwjkfql1ehlG8rdXBzJcsLwCg91VuUTqvTbacoHEcFUOzdAtNIiNTHqFc3zTeJ4rJqPuSOlo0tli6pjFcPDRTOXnomOJ1H+zBZ7xUr3sLoAkrqtWOUNDZ1QP8I1bRdhNC4dPtHNI5CUo7VUA0HSRBVpZeZZaR6JB2juKRpkOMOI0Ci+4CaSjbKLhJGV4O39kPWDSyQNluwqBpdP73UArQ0tWw4pEu6Z1UaPwbCa1zU9nRbmdEngGtmMzncBqqIlfCC7a4AYXIXHcPq1KftmU3upRJeASBBObUctdeiv1j2BY1kVazqh3LKYDQeJDXmSfQKzWzaRpiixobTLYZH3CNoO+5meaasTbtnR0+mnT3cIR9hMJy2FFuc5oFXYRlrt9pk5kAk6zvPgmpr5Cc2kKPAr5tRmWm4e2ofy6tKC2C0ZdBxaYJBRVxUad+6eR/cI54IT58nShiX2i287RUWjWrTb4uaPqkV3jQqSKQL/AM5BDB57u8B6hPa9GiTo0PP9LfnCy2wgnWAOQjYdJSfpVfPI1YlHkBwiiQQT7x5xPiY26AJxWqDJWPeBcWUR19qWsBHhKMsMPYyTuRufoocXtiWUw3SazHk/06p6hSLc1J7UO6j40jYgeACEr3cNJ6T8F1Wqd53Q/AiQlV+6W5R4RzkGB++SczPjxp9jG5xAtGh1Og6Dif3zCEbV/f1KEq1MxaRsWAjzJ/RT0GrkauUp5K8IkoqIRREODtDGsFTVX5iSREmY8VjGrmtuOqVByS23wIlFN35F101L3SDI0Mym9YJfXarkCiyfbg5rX/iaD58R6yh7i/ASejX/AJZZOoJLfPgldBlarUyO7omJWxxlNKS8maM4wbi/A2p1vtFUUgYB3PTor9YWDKLA1ggD49SqpeYT7JtM0hLm6yNyrZYXGamCdDGyPFBR/YnLlc/0EZlpRmoOaxNsSV65qw2Oip3aO4hj/Ap9cXUhVnF7c1QWjiuSmrOttaRRrZmak7nqg32jgJJCsJ7JVg6GPEHidFHc9i74R3M4PFrpHnK6EZKS4OTPHKL/AJIXWGMGmADw2Kd4Hj5q1S2oTrsT8lXsSwWvQcW1KbgRxAkeRCJodnLr2ftgwtA1BOh8YVThuQeLJKEuD0ttCR3TB5hcnDah3e4/BL7C/dTazPrLQZ5ppU7T0mjj6LLzHhnVWR1aOWW4pg+G53Xm/bG6z18vBoj1VmxLFqtYkUmu10GmpJ5KyY12AbdUaZnJWa0AujfmCEeCDbbMurm9tHi6wL0y1/hK8+/XgdG/qo8Q/hRUaP5VYOP4XCJ8wtG1nPpnnLWkkAAknQAbknYBe7dmsCZZ2zaYH8wgOqvG5qEagH8I2H9yvPuy3ZerQv6Zu6ZbTp5qkxmaXN0YBG5zFpj8vRen1bxjtj6gt9JTMW1Pl8m3SY7e4V1asOIJgbh3+rpBIkdQeKHt5BPCXggcjPeA/wDIFS4mNJ5a8+evXQnykcVxY95rej3egaCBPGJhPO7H7bFthRLMQuo0nK71APzJVke4PbMa8R9QgG2//NOfzptRsQZCtATd17pHLKQHBSNBcYGg4kIunTDlJ7LKNFdGd5f9kbqYDYC0aOanHGZUwErgOLAeCsXufjsX3xy1W8nMynxbqPqleKtMGN/2foEwxI52EjVzTmHklde5DoPApTfg2YukA07/AFE6TJb0fu+n5+83zCd2tcEKrXtEEuadjx+IPiET2eY91ZjHEkEkEiJgDfoVjy497tdkzwjtcvRbBUC1VdICkrYM8e5UBHJwIPqJ+Sh/wm4/J/mP6JLwZF4Oas+J/wCQNVKFqpg3D6h3LR5k/RD3dnlB1k9Fa02V+AJajEvJJ2drhhqEsLyYA0mN5+i6xTH20DmdRcJI1gI7sXVBDgYla/iJQDrYkcNfQrYsWyO30YpZN8twdUuKlRjTTA1jfkQuBh9yd3ho6Bb7MVJo0z+UJ+rik0CxI3Bn8arlicytK9qKs8NsMfe4a6lPrC7B1O684p1C0yN07w/FQYnQrBlw1yujfg1G5VLsv+cFWTDNWN14Lzu2xIc1YBizmtAbuAi0yptk1LtJFkxGzDyNuqWNsi5lYO1BkNHIQubCvUe3Xc7nxVgtqPdI6fRbaT6MXRRKODVHGlOtNrMpH5uYXFHs89rz7Qgsmc3Tl4q9YVbd1EV7IP32QzhGa5DhklDoqNG2e5v/AC1MMO3tH7+ICsuGVq7WhtVocdpHHrCZW1qGjQKSqwSPBEoqK4QEpOT5NNdv4Liic3kumkQT0QeG1R3hyKsEH7TGGMECc4j/ACuVffsm3aevJpt5ZnH4AfVJnOXK1b/sZ1dLH+tAF1dZNDq34jqOn7Cn7N1JDwSDlMDbVrg1wPofgl2KlKuy2J5Lt1I7PZp4gkj/AFLRos7b2yN6f8aPQGU+9PSPipHUlBTrwtuuKnABdMU1KyekSNEXTqg7pSb9495gKFuMSe7ZkKmynhlIc1rU/dKX3FmfvvgdSgPtFU8SuhTO7wHeZlU5DIwlHySVKlJn35PIapHcRuNJ1jr0TaplA7rQEsu9kqY2IBcOzQU17PCKrevFLKdPVNbVsQ4cCD6apTJNXFouQJ5reY80BRD3kBo39E2o4J+N5nkEmDyy6bOLOOOPdAeQc1jqLDutYo61of8A6VHZvwgyfQJDUx63JhoqeJICKSn05f8ASo7H0v8Ag5t7drXSzu+CIuLcvEOMjkUipYpTkZWVnnk1pchLvttTpVPZVKNwwgA6tbsdjEqLDklx2VKcI89FjpUHM0boESL17evilOFY/QrkBouJ603gesQrHRtmETlPmosc4PbdMp5ISV1YG7FY0hYmP2dvILEyp+xe7H6PmdtJx2aT4Aouhgtw492k/wBIXulv2Xot2aExpYYwcArsTsPKcN7OVSGvcwtjccymtxZvY2XMd5CV6Sy1aOCk9g3konXQxtvsp3Zh2cPMbQPgrEx/DmENSw4Un1Mvuugx1RGX3T5JqsB0E4fo0Dop3EQhmb/BdHbVRPgjJqdQIevX7x8EG+/a2RuRyQdXEPypTzQXFjFhm+aDvtWhSGnf+zrQTo/TzW/tJ2hB3luH6u+7qPEbJctVBDY6aTJr2rmqOPAd0eA/vKGcV2NAhqtRcmct0mzqQjtikgHEBuvP7u4NO69oPulseW/zKvN5W3STFMKDhH3hqD4rXpO2Gy7WVyHsa4bEAhHU6ip3Y65OQ0nbtOngrO1y66dqw6tBx1WhTHJQNqrDUPCPVXYNMnLOiieQonPfzCHqVCqbCUWdVnBKrt4JgIis5CPCXJhpGUWppat0jmg6FEgSRHijLcpZUui62LM1JhayJY0kzGpAn4oxrakRoOsyUtwa/ii0cQXD/wBiR8CES7EDwCJOvJ5/KpbmvyCnsxRJLnNBJ1JMuJPiUQzBaLdmt9AFG67ceKidUJ3JU3+iJzXkZMFNg0geCgqNpOdmLAXbSQJ9UGXKSirVsB15YVVqZR3QAhX3LualuDIgA/JDmiVNkmBuRwah5n1Kxdew/eqxX8UivkiMw5dApI7GRwC4OKuOzSkjSwSszqum7rO2apPslyd9FOSDK4qd7RQPqd09CuG0nMb3jJWm3AHvN05b/VLetxR4sJYZS5RJ7f8AVB4hiMDKCZKOoXYd7unkAkWJ4q9xNAuawk6VQAdJ1kfVCtXjyPYnV+WOx6edt7brmvImvK9a4qextGyQQHvPut8Tz6K2U+zhhodUiAJgDX1WqVpkphlFxpt4lrdXE7kuKiGEz71Ss7xfC1R0cV3yInrr64DT2fpcXn1CAxnC6dOkXNcSS5oiRxP6Aog27KYnKY65n/RLcWuQ+m2AQPaN+65vB3PdDmwQjjbpEwaiUsiXItqlA1qTnbJv7ILfsVxtrs7O4Q08LdmaXGQHAuHNoIJHmE3xxtOqxvs6ZY9p37sFpGokHwU5prWRMhOcOgHTafordphdRlXOAIO+qdAO6ooLrOE+Oryr0M+WgTKeq5dScUYawXDrtqL6vL+C/mYJ9ldzXJokIs37FEcRZMIfqcpXzSBnUh+Y9BA+MlDuc4e61rfze874pwwNcuX2beCv6jKyvnFFKm9zoEud466CToAmFvZ1j9wAc8w+SmsKJp1G1AdWmfLYjzEq0NtW1O/TdDSZjiDxC06Z/J97M+o1WSH2gOG27mtIPOdNeAH0KNFEo1tIjmfKFv2Z5DzK2bYnJnknJ2wVlv4KT2MclO1nUIW7uqbDDnwYmNkUWm6XYtp1bZKGD9haDUEcTox7xPqoXY3SGzSm7J+jRj0OSatIalngFG4dUofjs+7TJUGIYnWyO9mw5o00J4hZsk3jnCEv8nXCuv36QOqw/S49+QeZOhWIPCsRPsWe00fHemBr4LSz5NVOE3HZJ064QiGXDKKla5/J0bZjRsumt6ALFiuK4NEnyG0A0AHUn4Kb2xJ1OnL+62sQ5pNY3RUVbB7gB2uwSLE3ZcxnZYsXHyxSx7vJ1NIv50IP8XcEqvq5IbU6xC2sSVJ2j0cccYvhF77HYl7W3AOpYcknlu34GPJPMxW1i9Bhk3BWeR10Iw1E1FeTh4lLMfozR8HNPxj6rFimX7H+hOL71+xDTuCOC5qXZWli5lujq0iF9wVCbgraxDZZz9oKmtKT6rwxmrjzMCOZKxYmY1ukkwMknGLaLPZ9k2DWq9zzyb3W+u5+CZ0sDt27UmH+oZv/AKlYsXTjihHpHLllnLtk4w+j/wBqn/kb+iw4fR/7VP8AyN/RYsR0gLZycMo/9pg8GgfJQuwSh+D0c4fVYsVbV6L3y9ivH8Po0qLnhpJ0EZ3jcxzVVw3GqtBjmUQIOZ3fLnw6OZMnYLFi5uWUo63HCLpccf8Ap18MYvQZMklbV9/o5biuI1f+rl/oFNo+MlWPCsUbSotFw8uqCZPecTqY1jlCxYvRa3DjzpY3GknfHDPnmh1ufc5uTfHnoJ/4kon3Q53lHzSnFbhtZwcWOECIzAcZ4A81pYg0+hw4Jb8ap+7Oi9RlyqpS/wBEdCo0CG02Hxlx+MIqnRrn3WtHgGD6lYsTMjpmqG+UUpTlX7ZMMPuDu6P/AC/QLf8Agb3e8+f8x+ZWLEp5GuifT4/KMHZcc/g1YsWIPmmM+nx+j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0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/>
          <a:lstStyle/>
          <a:p>
            <a:r>
              <a:rPr lang="cs-CZ" dirty="0"/>
              <a:t>bezděčná pozornost - až 3 </a:t>
            </a:r>
            <a:r>
              <a:rPr lang="cs-CZ" dirty="0" smtClean="0"/>
              <a:t>hodiny</a:t>
            </a:r>
          </a:p>
          <a:p>
            <a:endParaRPr lang="cs-CZ" dirty="0"/>
          </a:p>
          <a:p>
            <a:r>
              <a:rPr lang="cs-CZ" dirty="0" smtClean="0"/>
              <a:t>záměrná </a:t>
            </a:r>
            <a:r>
              <a:rPr lang="cs-CZ" dirty="0"/>
              <a:t>pozornost 15 - 30 </a:t>
            </a:r>
            <a:r>
              <a:rPr lang="cs-CZ" dirty="0" smtClean="0"/>
              <a:t>minut</a:t>
            </a:r>
          </a:p>
          <a:p>
            <a:endParaRPr lang="cs-CZ" dirty="0"/>
          </a:p>
          <a:p>
            <a:r>
              <a:rPr lang="cs-CZ" dirty="0" smtClean="0"/>
              <a:t>zvětšuje </a:t>
            </a:r>
            <a:r>
              <a:rPr lang="cs-CZ" dirty="0"/>
              <a:t>se rozsah, rozdělování a přenášení pozornosti</a:t>
            </a:r>
          </a:p>
        </p:txBody>
      </p:sp>
    </p:spTree>
    <p:extLst>
      <p:ext uri="{BB962C8B-B14F-4D97-AF65-F5344CB8AC3E}">
        <p14:creationId xmlns:p14="http://schemas.microsoft.com/office/powerpoint/2010/main" val="18251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EMOČNÍ A SOCIÁLNÍ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132856"/>
            <a:ext cx="8503920" cy="3966192"/>
          </a:xfrm>
        </p:spPr>
        <p:txBody>
          <a:bodyPr>
            <a:normAutofit/>
          </a:bodyPr>
          <a:lstStyle/>
          <a:p>
            <a:r>
              <a:rPr lang="cs-CZ" dirty="0"/>
              <a:t>Se vstupem do školy se výrazně zvyšuje i </a:t>
            </a:r>
            <a:r>
              <a:rPr lang="cs-CZ" dirty="0">
                <a:solidFill>
                  <a:srgbClr val="C00000"/>
                </a:solidFill>
              </a:rPr>
              <a:t>začlenění do společnosti</a:t>
            </a:r>
            <a:r>
              <a:rPr lang="cs-CZ" dirty="0"/>
              <a:t>. Významnou autoritou se kromě rodičů stávají i jiní dospělí, jako třídní učitel. Dítě se začleňuje do společnosti a vytváří si své postavení mezi spolužáky</a:t>
            </a:r>
            <a:r>
              <a:rPr lang="cs-CZ" dirty="0" smtClean="0"/>
              <a:t>.</a:t>
            </a:r>
            <a:r>
              <a:rPr lang="cs-CZ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3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Díky interakci s vrstevníky se dítě učí lepšímu sociálnímu porozumění, narůstá schopnost </a:t>
            </a:r>
            <a:r>
              <a:rPr lang="cs-CZ" dirty="0">
                <a:solidFill>
                  <a:srgbClr val="C00000"/>
                </a:solidFill>
              </a:rPr>
              <a:t>seberegulace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 </a:t>
            </a:r>
            <a:r>
              <a:rPr lang="cs-CZ" dirty="0"/>
              <a:t>přibývajícím věkem se emoce stávají modulovanějšími a stabilnějšími, jejich ovládání nevyžaduje takové úsilí. Ve školním věku dítě také dokáže emoce lépe korigovat vůlí a jednat záměrně a plánovitě. </a:t>
            </a:r>
            <a:r>
              <a:rPr lang="cs-CZ" dirty="0">
                <a:solidFill>
                  <a:srgbClr val="C00000"/>
                </a:solidFill>
              </a:rPr>
              <a:t>Emoční kompetence má velký vliv na úspěšnost dítěte nejen v sociální interakci, ale i v jiných oblastech, například při zvládání školních </a:t>
            </a:r>
            <a:r>
              <a:rPr lang="cs-CZ" dirty="0" smtClean="0">
                <a:solidFill>
                  <a:srgbClr val="C00000"/>
                </a:solidFill>
              </a:rPr>
              <a:t>nároků</a:t>
            </a:r>
            <a:r>
              <a:rPr lang="cs-CZ" dirty="0" smtClean="0"/>
              <a:t> </a:t>
            </a:r>
            <a:r>
              <a:rPr lang="cs-CZ" sz="1000" dirty="0"/>
              <a:t>(Langmeier, Krejčířová, 2006)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3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UČITEL - ŽÁK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46449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sociální vztah – </a:t>
            </a:r>
            <a:r>
              <a:rPr lang="cs-CZ" dirty="0" smtClean="0"/>
              <a:t>dialogický, rozvíjí </a:t>
            </a:r>
            <a:r>
              <a:rPr lang="cs-CZ" dirty="0"/>
              <a:t>se ve škole, učitel je dominantní osoba</a:t>
            </a:r>
          </a:p>
          <a:p>
            <a:r>
              <a:rPr lang="cs-CZ" dirty="0" smtClean="0"/>
              <a:t>obsah </a:t>
            </a:r>
            <a:r>
              <a:rPr lang="cs-CZ" dirty="0"/>
              <a:t>vztahu dán svým způsobem předem – určuje škola</a:t>
            </a:r>
          </a:p>
          <a:p>
            <a:r>
              <a:rPr lang="cs-CZ" dirty="0" smtClean="0"/>
              <a:t>fce </a:t>
            </a:r>
            <a:r>
              <a:rPr lang="cs-CZ" dirty="0"/>
              <a:t>výchovného poradce: role se mění, z dominantního učitele přechází na </a:t>
            </a:r>
            <a:r>
              <a:rPr lang="cs-CZ" dirty="0" smtClean="0"/>
              <a:t>roli partnerství</a:t>
            </a:r>
            <a:r>
              <a:rPr lang="cs-CZ" dirty="0"/>
              <a:t>, problém střídání rolí, musí si získat důvěru žáků</a:t>
            </a:r>
          </a:p>
          <a:p>
            <a:pPr marL="0" indent="0">
              <a:buNone/>
            </a:pPr>
            <a:endParaRPr lang="cs-CZ" sz="1100" dirty="0" smtClean="0"/>
          </a:p>
          <a:p>
            <a:pPr marL="0" indent="0" algn="ctr">
              <a:buNone/>
            </a:pPr>
            <a:r>
              <a:rPr lang="cs-CZ" dirty="0" smtClean="0">
                <a:solidFill>
                  <a:srgbClr val="C00000"/>
                </a:solidFill>
              </a:rPr>
              <a:t>Vztah </a:t>
            </a:r>
            <a:r>
              <a:rPr lang="cs-CZ" dirty="0">
                <a:solidFill>
                  <a:srgbClr val="C00000"/>
                </a:solidFill>
              </a:rPr>
              <a:t>determinuje: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Strana </a:t>
            </a:r>
            <a:r>
              <a:rPr lang="cs-CZ" dirty="0">
                <a:solidFill>
                  <a:srgbClr val="C00000"/>
                </a:solidFill>
              </a:rPr>
              <a:t>učitele:</a:t>
            </a:r>
          </a:p>
          <a:p>
            <a:r>
              <a:rPr lang="cs-CZ" dirty="0" smtClean="0"/>
              <a:t>osobnost </a:t>
            </a:r>
            <a:r>
              <a:rPr lang="cs-CZ" dirty="0"/>
              <a:t>učitele – mj. </a:t>
            </a:r>
            <a:r>
              <a:rPr lang="cs-CZ" dirty="0" smtClean="0"/>
              <a:t>i </a:t>
            </a:r>
            <a:r>
              <a:rPr lang="cs-CZ" dirty="0"/>
              <a:t>vlastní zkušenosti se školou</a:t>
            </a:r>
          </a:p>
          <a:p>
            <a:r>
              <a:rPr lang="cs-CZ" dirty="0" smtClean="0"/>
              <a:t>postoj </a:t>
            </a:r>
            <a:r>
              <a:rPr lang="cs-CZ" dirty="0"/>
              <a:t>k profesi – poslání x povolání?</a:t>
            </a:r>
          </a:p>
          <a:p>
            <a:r>
              <a:rPr lang="cs-CZ" dirty="0" smtClean="0"/>
              <a:t>učitelovo </a:t>
            </a:r>
            <a:r>
              <a:rPr lang="cs-CZ" dirty="0"/>
              <a:t>pojetí žáka – partner x tupec?...dilema: unesu, že moji žáci budu </a:t>
            </a:r>
            <a:r>
              <a:rPr lang="cs-CZ" dirty="0" smtClean="0"/>
              <a:t>chytřejší než </a:t>
            </a:r>
            <a:r>
              <a:rPr lang="cs-CZ" dirty="0"/>
              <a:t>já a budu jim tedy dávat vše, co mám, nebo chci být navždy ten </a:t>
            </a:r>
            <a:r>
              <a:rPr lang="cs-CZ" dirty="0" smtClean="0"/>
              <a:t>nejchytřejší</a:t>
            </a:r>
            <a:r>
              <a:rPr lang="cs-CZ" dirty="0" smtClean="0"/>
              <a:t>? aj…..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7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Strana </a:t>
            </a:r>
            <a:r>
              <a:rPr lang="cs-CZ" dirty="0">
                <a:solidFill>
                  <a:srgbClr val="C00000"/>
                </a:solidFill>
              </a:rPr>
              <a:t>žáka</a:t>
            </a:r>
          </a:p>
          <a:p>
            <a:r>
              <a:rPr lang="cs-CZ" dirty="0" smtClean="0"/>
              <a:t>1</a:t>
            </a:r>
            <a:r>
              <a:rPr lang="cs-CZ" dirty="0"/>
              <a:t>. stupeň – učitel se stává autoritou, je dokonce před rodiči</a:t>
            </a:r>
          </a:p>
          <a:p>
            <a:r>
              <a:rPr lang="cs-CZ" dirty="0"/>
              <a:t>2. stupeň – zpochybňování všeho</a:t>
            </a:r>
          </a:p>
          <a:p>
            <a:r>
              <a:rPr lang="cs-CZ" dirty="0"/>
              <a:t>3. stupeň – nedá si žák </a:t>
            </a:r>
            <a:r>
              <a:rPr lang="cs-CZ" dirty="0" smtClean="0"/>
              <a:t>vše </a:t>
            </a:r>
            <a:r>
              <a:rPr lang="cs-CZ" dirty="0"/>
              <a:t>vnutit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Psychologie </a:t>
            </a:r>
            <a:r>
              <a:rPr lang="cs-CZ" dirty="0"/>
              <a:t>dítěte školního věku</a:t>
            </a:r>
          </a:p>
          <a:p>
            <a:r>
              <a:rPr lang="cs-CZ" dirty="0" smtClean="0"/>
              <a:t>osobní </a:t>
            </a:r>
            <a:r>
              <a:rPr lang="cs-CZ" dirty="0"/>
              <a:t>historie</a:t>
            </a:r>
          </a:p>
          <a:p>
            <a:r>
              <a:rPr lang="cs-CZ" dirty="0" smtClean="0"/>
              <a:t>vlastnosti</a:t>
            </a:r>
            <a:endParaRPr lang="cs-CZ" dirty="0"/>
          </a:p>
          <a:p>
            <a:r>
              <a:rPr lang="cs-CZ" dirty="0" smtClean="0"/>
              <a:t>sociální </a:t>
            </a:r>
            <a:r>
              <a:rPr lang="cs-CZ" dirty="0"/>
              <a:t>zázemí – 'kulturní kapitál' – vztah k vědomostem, poznávání</a:t>
            </a:r>
          </a:p>
          <a:p>
            <a:r>
              <a:rPr lang="cs-CZ" dirty="0" smtClean="0"/>
              <a:t>můžeme </a:t>
            </a:r>
            <a:r>
              <a:rPr lang="cs-CZ" dirty="0"/>
              <a:t>vštípit: metakognitivní dovednosti = schopnost naučit se učit</a:t>
            </a:r>
          </a:p>
          <a:p>
            <a:r>
              <a:rPr lang="cs-CZ" dirty="0"/>
              <a:t>pozitivní vztah k poznávání = chtít se něco dozvědět</a:t>
            </a:r>
          </a:p>
          <a:p>
            <a:r>
              <a:rPr lang="cs-CZ" dirty="0" smtClean="0"/>
              <a:t>poznávání</a:t>
            </a:r>
            <a:r>
              <a:rPr lang="cs-CZ" dirty="0"/>
              <a:t>: nové vědomosti → gymnázia</a:t>
            </a:r>
          </a:p>
          <a:p>
            <a:r>
              <a:rPr lang="cs-CZ" dirty="0"/>
              <a:t>praktičnost pro život → učiliště</a:t>
            </a:r>
          </a:p>
          <a:p>
            <a:r>
              <a:rPr lang="cs-CZ" dirty="0" smtClean="0"/>
              <a:t>sociální </a:t>
            </a:r>
            <a:r>
              <a:rPr lang="cs-CZ" dirty="0"/>
              <a:t>skupina ve třídě – když žák opustí autoritu rodičů a učitele, opírá se o své</a:t>
            </a:r>
          </a:p>
          <a:p>
            <a:r>
              <a:rPr lang="cs-CZ" dirty="0"/>
              <a:t>vrstevníky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7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32623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Typy problémových dětí</a:t>
            </a:r>
            <a:r>
              <a:rPr lang="cs-CZ" dirty="0" smtClean="0"/>
              <a:t>:</a:t>
            </a:r>
          </a:p>
          <a:p>
            <a:pPr marL="0" indent="0" algn="ctr">
              <a:buNone/>
            </a:pPr>
            <a:endParaRPr lang="cs-CZ" dirty="0"/>
          </a:p>
          <a:p>
            <a:r>
              <a:rPr lang="cs-CZ" dirty="0" smtClean="0"/>
              <a:t>s </a:t>
            </a:r>
            <a:r>
              <a:rPr lang="cs-CZ" dirty="0"/>
              <a:t>pozvolnějším vývojem – dítě většinou časem dožene</a:t>
            </a:r>
          </a:p>
          <a:p>
            <a:r>
              <a:rPr lang="cs-CZ" dirty="0" smtClean="0"/>
              <a:t>s </a:t>
            </a:r>
            <a:r>
              <a:rPr lang="cs-CZ" dirty="0"/>
              <a:t>nerovnoměrným vývojem – dyspraktické, některá složka dělá problémy, </a:t>
            </a:r>
            <a:r>
              <a:rPr lang="cs-CZ" dirty="0" smtClean="0"/>
              <a:t>poruchy řeči</a:t>
            </a:r>
            <a:r>
              <a:rPr lang="cs-CZ" dirty="0"/>
              <a:t>...</a:t>
            </a:r>
          </a:p>
          <a:p>
            <a:r>
              <a:rPr lang="cs-CZ" dirty="0" smtClean="0"/>
              <a:t>s </a:t>
            </a:r>
            <a:r>
              <a:rPr lang="cs-CZ" dirty="0"/>
              <a:t>opožděným vývojem – nižší rozumové schopnosti</a:t>
            </a:r>
          </a:p>
          <a:p>
            <a:r>
              <a:rPr lang="cs-CZ" dirty="0" smtClean="0"/>
              <a:t>snížené </a:t>
            </a:r>
            <a:r>
              <a:rPr lang="cs-CZ" dirty="0"/>
              <a:t>sociokulturní prostředí, minority....</a:t>
            </a:r>
          </a:p>
        </p:txBody>
      </p:sp>
    </p:spTree>
    <p:extLst>
      <p:ext uri="{BB962C8B-B14F-4D97-AF65-F5344CB8AC3E}">
        <p14:creationId xmlns:p14="http://schemas.microsoft.com/office/powerpoint/2010/main" val="54827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nové </a:t>
            </a:r>
            <a:r>
              <a:rPr lang="cs-CZ" dirty="0"/>
              <a:t>vlastnosti</a:t>
            </a:r>
          </a:p>
          <a:p>
            <a:r>
              <a:rPr lang="cs-CZ" dirty="0" smtClean="0"/>
              <a:t>zdokonaluje </a:t>
            </a:r>
            <a:r>
              <a:rPr lang="cs-CZ" dirty="0"/>
              <a:t>se celá struktura osobnosti</a:t>
            </a:r>
          </a:p>
          <a:p>
            <a:r>
              <a:rPr lang="cs-CZ" dirty="0" smtClean="0"/>
              <a:t>dominující </a:t>
            </a:r>
            <a:r>
              <a:rPr lang="cs-CZ" dirty="0"/>
              <a:t>motivací je snaha učit se </a:t>
            </a:r>
          </a:p>
          <a:p>
            <a:r>
              <a:rPr lang="cs-CZ" dirty="0" smtClean="0"/>
              <a:t>motivace </a:t>
            </a:r>
            <a:r>
              <a:rPr lang="cs-CZ" dirty="0"/>
              <a:t>plyne z přesvědčení dodržovat mravní normy a z postojů</a:t>
            </a:r>
          </a:p>
          <a:p>
            <a:r>
              <a:rPr lang="cs-CZ" dirty="0" smtClean="0"/>
              <a:t>typické </a:t>
            </a:r>
            <a:r>
              <a:rPr lang="cs-CZ" dirty="0"/>
              <a:t>zájmy: sport, pohybové hry, poznávací, intelektuální, sběratelské</a:t>
            </a:r>
          </a:p>
          <a:p>
            <a:r>
              <a:rPr lang="cs-CZ" dirty="0" smtClean="0"/>
              <a:t>nejsou </a:t>
            </a:r>
            <a:r>
              <a:rPr lang="cs-CZ" dirty="0"/>
              <a:t>výraznější rozdíly mezi zájmy děvčat a chlapců</a:t>
            </a:r>
          </a:p>
          <a:p>
            <a:r>
              <a:rPr lang="cs-CZ" dirty="0" smtClean="0"/>
              <a:t>za </a:t>
            </a:r>
            <a:r>
              <a:rPr lang="cs-CZ" dirty="0"/>
              <a:t>morální považují to, co od nich požadují rodiče, učitelé a jiní dospělí – očekávání odměny a trestu (lež pokládají za nesprávnou, protože hrozí trest)</a:t>
            </a:r>
          </a:p>
          <a:p>
            <a:r>
              <a:rPr lang="cs-CZ" dirty="0" smtClean="0"/>
              <a:t>v </a:t>
            </a:r>
            <a:r>
              <a:rPr lang="cs-CZ" dirty="0"/>
              <a:t>závěru tohoto období dochází k zvnitřnění mravních norem bez ohledu na sankce (lež je nemorální, protože narušuje vzájemnou důvěru mezi lidmi</a:t>
            </a:r>
          </a:p>
          <a:p>
            <a:r>
              <a:rPr lang="cs-CZ" dirty="0" smtClean="0"/>
              <a:t>mravní </a:t>
            </a:r>
            <a:r>
              <a:rPr lang="cs-CZ" dirty="0"/>
              <a:t>vědomí spolu s morálními city tvoří základ charakteru žáků mladšího školního věku.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49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34400" cy="470920"/>
          </a:xfrm>
        </p:spPr>
        <p:txBody>
          <a:bodyPr>
            <a:normAutofit fontScale="90000"/>
          </a:bodyPr>
          <a:lstStyle/>
          <a:p>
            <a:r>
              <a:rPr lang="cs-CZ" dirty="0"/>
              <a:t>Vývojové úkoly: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Význam školy: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>
                <a:solidFill>
                  <a:srgbClr val="FF0000"/>
                </a:solidFill>
              </a:rPr>
              <a:t>vývojová výzva</a:t>
            </a:r>
            <a:r>
              <a:rPr lang="cs-CZ" dirty="0"/>
              <a:t>, kterou se dítě ve svém vývoji může posouvat dál</a:t>
            </a:r>
          </a:p>
          <a:p>
            <a:pPr marL="0" indent="0">
              <a:buNone/>
            </a:pPr>
            <a:r>
              <a:rPr lang="cs-CZ" dirty="0"/>
              <a:t>→ </a:t>
            </a:r>
            <a:r>
              <a:rPr lang="cs-CZ" dirty="0">
                <a:solidFill>
                  <a:srgbClr val="FF0000"/>
                </a:solidFill>
              </a:rPr>
              <a:t>výzva k socializaci </a:t>
            </a:r>
            <a:r>
              <a:rPr lang="cs-CZ" dirty="0"/>
              <a:t>– 1. výzva v </a:t>
            </a:r>
            <a:r>
              <a:rPr lang="cs-CZ" dirty="0" smtClean="0"/>
              <a:t>rodině, 2</a:t>
            </a:r>
            <a:r>
              <a:rPr lang="cs-CZ" dirty="0"/>
              <a:t>. výzva ve škole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*pokud </a:t>
            </a:r>
            <a:r>
              <a:rPr lang="cs-CZ" dirty="0"/>
              <a:t>dítě zůstane o 1 rok déle doma (i když už by na školu mělo), je </a:t>
            </a:r>
            <a:r>
              <a:rPr lang="cs-CZ" dirty="0" smtClean="0"/>
              <a:t>v budoucnu brzděno </a:t>
            </a:r>
            <a:r>
              <a:rPr lang="cs-CZ" dirty="0"/>
              <a:t>v motivaci učení se, nemá potřebnou </a:t>
            </a:r>
            <a:r>
              <a:rPr lang="cs-CZ" dirty="0" smtClean="0"/>
              <a:t>zátěž → </a:t>
            </a:r>
            <a:r>
              <a:rPr lang="cs-CZ" dirty="0"/>
              <a:t>stejná příležitost pro </a:t>
            </a:r>
            <a:r>
              <a:rPr lang="cs-CZ" dirty="0" smtClean="0"/>
              <a:t>všechny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dirty="0" smtClean="0">
                <a:solidFill>
                  <a:srgbClr val="FF0000"/>
                </a:solidFill>
              </a:rPr>
              <a:t>dítě </a:t>
            </a:r>
            <a:r>
              <a:rPr lang="cs-CZ" dirty="0">
                <a:solidFill>
                  <a:srgbClr val="FF0000"/>
                </a:solidFill>
              </a:rPr>
              <a:t>potřebuje nějakou vývojovou laťku </a:t>
            </a:r>
            <a:r>
              <a:rPr lang="cs-CZ" dirty="0"/>
              <a:t>(rozvoj myšlení, dovedností, </a:t>
            </a:r>
            <a:r>
              <a:rPr lang="cs-CZ" dirty="0" smtClean="0"/>
              <a:t>sociální oblasti)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solidFill>
                  <a:srgbClr val="FF0000"/>
                </a:solidFill>
              </a:rPr>
              <a:t>hyperlexie</a:t>
            </a:r>
            <a:r>
              <a:rPr lang="cs-CZ" dirty="0"/>
              <a:t> = schopnost číst před 4. rokem, výskyt. 5%)</a:t>
            </a:r>
          </a:p>
        </p:txBody>
      </p:sp>
    </p:spTree>
    <p:extLst>
      <p:ext uri="{BB962C8B-B14F-4D97-AF65-F5344CB8AC3E}">
        <p14:creationId xmlns:p14="http://schemas.microsoft.com/office/powerpoint/2010/main" val="3163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/>
              <a:t>Tělesný růst je </a:t>
            </a:r>
            <a:r>
              <a:rPr lang="cs-CZ" dirty="0" smtClean="0"/>
              <a:t>poměrně </a:t>
            </a:r>
            <a:r>
              <a:rPr lang="cs-CZ" dirty="0"/>
              <a:t>rovnoměrný. </a:t>
            </a:r>
            <a:endParaRPr lang="cs-CZ" dirty="0" smtClean="0"/>
          </a:p>
          <a:p>
            <a:endParaRPr lang="cs-CZ" sz="2000" dirty="0"/>
          </a:p>
          <a:p>
            <a:r>
              <a:rPr lang="cs-CZ" dirty="0" smtClean="0"/>
              <a:t>Výrazně </a:t>
            </a:r>
            <a:r>
              <a:rPr lang="cs-CZ" dirty="0"/>
              <a:t>se rozvíjí </a:t>
            </a:r>
            <a:r>
              <a:rPr lang="cs-CZ" dirty="0">
                <a:solidFill>
                  <a:srgbClr val="C00000"/>
                </a:solidFill>
              </a:rPr>
              <a:t>motorické schopnosti</a:t>
            </a:r>
            <a:r>
              <a:rPr lang="cs-CZ" dirty="0"/>
              <a:t>. Mladšího </a:t>
            </a:r>
            <a:r>
              <a:rPr lang="cs-CZ" dirty="0" smtClean="0"/>
              <a:t>školáka </a:t>
            </a:r>
            <a:r>
              <a:rPr lang="cs-CZ" dirty="0"/>
              <a:t>baví různé pohybové aktivity a hry. I v jemné motorice dochází k výraznému zlepšení, které se projevuje jak v psaní, tak v kresbě. </a:t>
            </a:r>
            <a:r>
              <a:rPr lang="cs-CZ" sz="1000" dirty="0"/>
              <a:t>(Langmeier, Krejčířová, 2006</a:t>
            </a:r>
            <a:r>
              <a:rPr lang="cs-CZ" sz="1000" dirty="0" smtClean="0"/>
              <a:t>)</a:t>
            </a:r>
          </a:p>
          <a:p>
            <a:endParaRPr lang="cs-CZ" sz="2000" dirty="0"/>
          </a:p>
          <a:p>
            <a:r>
              <a:rPr lang="cs-CZ" dirty="0" smtClean="0"/>
              <a:t>Rozvoj </a:t>
            </a:r>
            <a:r>
              <a:rPr lang="cs-CZ" dirty="0"/>
              <a:t>těchto schopností závisí nejen na tělesném vývoji, ale i na tom, jak je </a:t>
            </a:r>
            <a:r>
              <a:rPr lang="cs-CZ" dirty="0" smtClean="0"/>
              <a:t>školák </a:t>
            </a:r>
            <a:r>
              <a:rPr lang="cs-CZ" dirty="0"/>
              <a:t>k dané dovednosti veden a podporován.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/>
          </a:bodyPr>
          <a:lstStyle/>
          <a:p>
            <a:r>
              <a:rPr lang="cs-CZ" dirty="0" smtClean="0"/>
              <a:t>ve vývoji </a:t>
            </a:r>
            <a:r>
              <a:rPr lang="cs-CZ" dirty="0" smtClean="0"/>
              <a:t>je oproti předchozímu vývojovému období patrné jisté </a:t>
            </a:r>
            <a:r>
              <a:rPr lang="cs-CZ" dirty="0"/>
              <a:t>zpomalování a </a:t>
            </a:r>
            <a:r>
              <a:rPr lang="cs-CZ" dirty="0" smtClean="0"/>
              <a:t>rovnoměrnost</a:t>
            </a:r>
          </a:p>
          <a:p>
            <a:endParaRPr lang="cs-CZ" sz="900" dirty="0"/>
          </a:p>
          <a:p>
            <a:r>
              <a:rPr lang="cs-CZ" dirty="0" smtClean="0"/>
              <a:t>4,5 </a:t>
            </a:r>
            <a:r>
              <a:rPr lang="cs-CZ" dirty="0"/>
              <a:t>- 5,5 cm ročně, </a:t>
            </a:r>
            <a:endParaRPr lang="cs-CZ" dirty="0" smtClean="0"/>
          </a:p>
          <a:p>
            <a:endParaRPr lang="cs-CZ" sz="900" dirty="0"/>
          </a:p>
          <a:p>
            <a:r>
              <a:rPr lang="cs-CZ" dirty="0" smtClean="0"/>
              <a:t>2 </a:t>
            </a:r>
            <a:r>
              <a:rPr lang="cs-CZ" dirty="0"/>
              <a:t>- 3 kg ročně, </a:t>
            </a:r>
            <a:endParaRPr lang="cs-CZ" dirty="0" smtClean="0"/>
          </a:p>
          <a:p>
            <a:endParaRPr lang="cs-CZ" sz="900" dirty="0"/>
          </a:p>
          <a:p>
            <a:r>
              <a:rPr lang="cs-CZ" dirty="0" smtClean="0"/>
              <a:t>mozek </a:t>
            </a:r>
            <a:r>
              <a:rPr lang="cs-CZ" dirty="0"/>
              <a:t>má hmotnost dospělého </a:t>
            </a:r>
            <a:r>
              <a:rPr lang="cs-CZ" dirty="0" smtClean="0"/>
              <a:t>člověka</a:t>
            </a:r>
          </a:p>
          <a:p>
            <a:r>
              <a:rPr lang="cs-CZ" dirty="0"/>
              <a:t>analyzátory jsou plně funkční, zvláště zrakový</a:t>
            </a:r>
          </a:p>
          <a:p>
            <a:endParaRPr lang="cs-CZ" sz="900" dirty="0"/>
          </a:p>
          <a:p>
            <a:r>
              <a:rPr lang="cs-CZ" dirty="0" smtClean="0"/>
              <a:t>kostra </a:t>
            </a:r>
            <a:r>
              <a:rPr lang="cs-CZ" dirty="0"/>
              <a:t>= měkká, vznikají deformace při zatížení </a:t>
            </a:r>
            <a:endParaRPr lang="cs-CZ" dirty="0" smtClean="0"/>
          </a:p>
          <a:p>
            <a:endParaRPr lang="cs-CZ" sz="800" dirty="0"/>
          </a:p>
          <a:p>
            <a:r>
              <a:rPr lang="cs-CZ" dirty="0" smtClean="0"/>
              <a:t>růst </a:t>
            </a:r>
            <a:r>
              <a:rPr lang="cs-CZ" dirty="0"/>
              <a:t>svalstva – potřeba </a:t>
            </a:r>
            <a:r>
              <a:rPr lang="cs-CZ" dirty="0" smtClean="0"/>
              <a:t>pohybu</a:t>
            </a:r>
          </a:p>
          <a:p>
            <a:endParaRPr lang="cs-CZ" sz="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4022"/>
            <a:ext cx="6984776" cy="557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979712" y="3573016"/>
            <a:ext cx="1584176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563888" y="3941093"/>
            <a:ext cx="18722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5436096" y="3861048"/>
            <a:ext cx="864096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503920" cy="4283968"/>
          </a:xfrm>
        </p:spPr>
        <p:txBody>
          <a:bodyPr>
            <a:normAutofit/>
          </a:bodyPr>
          <a:lstStyle/>
          <a:p>
            <a:r>
              <a:rPr lang="cs-CZ" dirty="0" smtClean="0"/>
              <a:t>rozvoj </a:t>
            </a:r>
            <a:r>
              <a:rPr lang="cs-CZ" dirty="0" smtClean="0">
                <a:solidFill>
                  <a:srgbClr val="C00000"/>
                </a:solidFill>
              </a:rPr>
              <a:t>dynamiky</a:t>
            </a:r>
            <a:r>
              <a:rPr lang="cs-CZ" dirty="0" smtClean="0"/>
              <a:t> - </a:t>
            </a:r>
            <a:r>
              <a:rPr lang="cs-CZ" dirty="0"/>
              <a:t>nejvyšší tempo kolem 10. </a:t>
            </a:r>
            <a:r>
              <a:rPr lang="cs-CZ" dirty="0" smtClean="0"/>
              <a:t>roku</a:t>
            </a:r>
          </a:p>
          <a:p>
            <a:endParaRPr lang="cs-CZ" sz="900" dirty="0"/>
          </a:p>
          <a:p>
            <a:endParaRPr lang="cs-CZ" sz="800" dirty="0"/>
          </a:p>
          <a:p>
            <a:r>
              <a:rPr lang="cs-CZ" dirty="0" smtClean="0"/>
              <a:t>potěšení </a:t>
            </a:r>
            <a:r>
              <a:rPr lang="cs-CZ" dirty="0"/>
              <a:t>z pohybu, potřeba pro zdravý </a:t>
            </a:r>
            <a:r>
              <a:rPr lang="cs-CZ" dirty="0" smtClean="0"/>
              <a:t>vývoj</a:t>
            </a:r>
          </a:p>
          <a:p>
            <a:endParaRPr lang="cs-CZ" dirty="0" smtClean="0"/>
          </a:p>
          <a:p>
            <a:r>
              <a:rPr lang="cs-CZ" dirty="0" smtClean="0"/>
              <a:t>pohybová </a:t>
            </a:r>
            <a:r>
              <a:rPr lang="cs-CZ" dirty="0"/>
              <a:t>vytrvalost, přesnost a rychlost - zvl. ruky</a:t>
            </a:r>
          </a:p>
          <a:p>
            <a:endParaRPr lang="cs-CZ" sz="800" dirty="0"/>
          </a:p>
          <a:p>
            <a:r>
              <a:rPr lang="cs-CZ" dirty="0" smtClean="0"/>
              <a:t>problém </a:t>
            </a:r>
            <a:r>
              <a:rPr lang="cs-CZ" dirty="0"/>
              <a:t>v pohyblivosti – </a:t>
            </a:r>
            <a:r>
              <a:rPr lang="cs-CZ" dirty="0" smtClean="0">
                <a:solidFill>
                  <a:srgbClr val="C00000"/>
                </a:solidFill>
              </a:rPr>
              <a:t>dyspraxie</a:t>
            </a:r>
            <a:r>
              <a:rPr lang="cs-CZ" dirty="0" smtClean="0"/>
              <a:t> </a:t>
            </a:r>
            <a:r>
              <a:rPr lang="cs-CZ" dirty="0"/>
              <a:t>(opožděný motorický vývoj) – problém </a:t>
            </a:r>
            <a:r>
              <a:rPr lang="cs-CZ" dirty="0" smtClean="0"/>
              <a:t>v koordinaci</a:t>
            </a:r>
            <a:r>
              <a:rPr lang="cs-CZ" dirty="0"/>
              <a:t>, přesnosti pohybu, velmi se promítá do tělocviku</a:t>
            </a:r>
          </a:p>
        </p:txBody>
      </p:sp>
    </p:spTree>
    <p:extLst>
      <p:ext uri="{BB962C8B-B14F-4D97-AF65-F5344CB8AC3E}">
        <p14:creationId xmlns:p14="http://schemas.microsoft.com/office/powerpoint/2010/main" val="22469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Vyvíjí </a:t>
            </a:r>
            <a:r>
              <a:rPr lang="cs-CZ" dirty="0"/>
              <a:t>se smyslové vnímání</a:t>
            </a:r>
            <a:r>
              <a:rPr lang="cs-CZ" dirty="0" smtClean="0"/>
              <a:t>.</a:t>
            </a:r>
          </a:p>
          <a:p>
            <a:endParaRPr lang="cs-CZ" sz="2200" dirty="0"/>
          </a:p>
          <a:p>
            <a:r>
              <a:rPr lang="cs-CZ" dirty="0" smtClean="0"/>
              <a:t>Kromě </a:t>
            </a:r>
            <a:r>
              <a:rPr lang="cs-CZ" dirty="0"/>
              <a:t>rozvoje samotných smyslových orgánů se dítě dokáže lépe a déle soustředit. </a:t>
            </a:r>
            <a:endParaRPr lang="cs-CZ" dirty="0" smtClean="0"/>
          </a:p>
          <a:p>
            <a:endParaRPr lang="cs-CZ" sz="2200" dirty="0"/>
          </a:p>
          <a:p>
            <a:r>
              <a:rPr lang="cs-CZ" dirty="0" smtClean="0"/>
              <a:t>Mladší </a:t>
            </a:r>
            <a:r>
              <a:rPr lang="cs-CZ" dirty="0"/>
              <a:t>školák dokáže lépe vůlí zaměřit a vydržet sledovat předmět svého </a:t>
            </a:r>
            <a:r>
              <a:rPr lang="cs-CZ" dirty="0" smtClean="0"/>
              <a:t>zájmu - </a:t>
            </a:r>
            <a:r>
              <a:rPr lang="cs-CZ" dirty="0" smtClean="0">
                <a:solidFill>
                  <a:srgbClr val="C00000"/>
                </a:solidFill>
              </a:rPr>
              <a:t>dochází k </a:t>
            </a:r>
            <a:r>
              <a:rPr lang="cs-CZ" dirty="0">
                <a:solidFill>
                  <a:srgbClr val="C00000"/>
                </a:solidFill>
              </a:rPr>
              <a:t>rozvoji záměrné pozornosti</a:t>
            </a:r>
            <a:r>
              <a:rPr lang="cs-CZ" dirty="0"/>
              <a:t>. </a:t>
            </a:r>
            <a:endParaRPr lang="cs-CZ" dirty="0" smtClean="0"/>
          </a:p>
          <a:p>
            <a:endParaRPr lang="cs-CZ" sz="2200" dirty="0"/>
          </a:p>
          <a:p>
            <a:r>
              <a:rPr lang="cs-CZ" dirty="0" smtClean="0"/>
              <a:t>Mladší </a:t>
            </a:r>
            <a:r>
              <a:rPr lang="cs-CZ" dirty="0"/>
              <a:t>školák se také více zaměřuje na zkoumání detailů. </a:t>
            </a:r>
          </a:p>
        </p:txBody>
      </p:sp>
    </p:spTree>
    <p:extLst>
      <p:ext uri="{BB962C8B-B14F-4D97-AF65-F5344CB8AC3E}">
        <p14:creationId xmlns:p14="http://schemas.microsoft.com/office/powerpoint/2010/main" val="21016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359</TotalTime>
  <Words>2272</Words>
  <Application>Microsoft Office PowerPoint</Application>
  <PresentationFormat>Předvádění na obrazovce (4:3)</PresentationFormat>
  <Paragraphs>209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Administrativní</vt:lpstr>
      <vt:lpstr>MLADŠÍ ŠKOLNÍ VĚK</vt:lpstr>
      <vt:lpstr>Prezentace aplikace PowerPoint</vt:lpstr>
      <vt:lpstr>Prezentace aplikace PowerPoint</vt:lpstr>
      <vt:lpstr>Vývojové úkoly: </vt:lpstr>
      <vt:lpstr>TĚLESNÝ VÝVOJ</vt:lpstr>
      <vt:lpstr>Prezentace aplikace PowerPoint</vt:lpstr>
      <vt:lpstr>Prezentace aplikace PowerPoint</vt:lpstr>
      <vt:lpstr>Prezentace aplikace PowerPoint</vt:lpstr>
      <vt:lpstr>KOGNITIVNÍ VÝVOJ</vt:lpstr>
      <vt:lpstr>Prezentace aplikace PowerPoint</vt:lpstr>
      <vt:lpstr>ZRAKOVÉ VNÍMÁNÍ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SENZOMOTORICKÁ KOORDINACE</vt:lpstr>
      <vt:lpstr>SLUCHOVÉ VNÍMÁNÍ</vt:lpstr>
      <vt:lpstr>Prezentace aplikace PowerPoint</vt:lpstr>
      <vt:lpstr>Prezentace aplikace PowerPoint</vt:lpstr>
      <vt:lpstr>VNÍMÁNÍ ČASU</vt:lpstr>
      <vt:lpstr>MYŠLENÍ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ŘEČ</vt:lpstr>
      <vt:lpstr>Prezentace aplikace PowerPoint</vt:lpstr>
      <vt:lpstr>PAMĚŤ A UČENÍ</vt:lpstr>
      <vt:lpstr>POZORNOST</vt:lpstr>
      <vt:lpstr>EMOČNÍ A SOCIÁLNÍ VÝVOJ</vt:lpstr>
      <vt:lpstr>Prezentace aplikace PowerPoint</vt:lpstr>
      <vt:lpstr>VZTAH UČITEL - ŽÁK</vt:lpstr>
      <vt:lpstr>Prezentace aplikace PowerPoint</vt:lpstr>
      <vt:lpstr>Prezentace aplikace PowerPoint</vt:lpstr>
      <vt:lpstr>OSOBNOST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MLADŠÍ ŠKOLNÍ VĚK</dc:title>
  <dc:creator>Iva Burešová</dc:creator>
  <cp:lastModifiedBy>IVA</cp:lastModifiedBy>
  <cp:revision>21</cp:revision>
  <dcterms:created xsi:type="dcterms:W3CDTF">2014-04-23T18:33:20Z</dcterms:created>
  <dcterms:modified xsi:type="dcterms:W3CDTF">2018-05-10T09:46:25Z</dcterms:modified>
</cp:coreProperties>
</file>