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sldIdLst>
    <p:sldId id="256" r:id="rId2"/>
    <p:sldId id="284" r:id="rId3"/>
    <p:sldId id="285" r:id="rId4"/>
    <p:sldId id="286" r:id="rId5"/>
    <p:sldId id="289" r:id="rId6"/>
    <p:sldId id="287" r:id="rId7"/>
    <p:sldId id="288" r:id="rId8"/>
    <p:sldId id="259" r:id="rId9"/>
    <p:sldId id="266" r:id="rId10"/>
    <p:sldId id="268" r:id="rId11"/>
    <p:sldId id="277" r:id="rId12"/>
    <p:sldId id="271" r:id="rId13"/>
    <p:sldId id="272" r:id="rId14"/>
    <p:sldId id="274" r:id="rId15"/>
    <p:sldId id="279" r:id="rId16"/>
    <p:sldId id="280" r:id="rId17"/>
    <p:sldId id="281" r:id="rId18"/>
    <p:sldId id="283" r:id="rId19"/>
    <p:sldId id="290" r:id="rId2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74"/>
  </p:normalViewPr>
  <p:slideViewPr>
    <p:cSldViewPr>
      <p:cViewPr varScale="1">
        <p:scale>
          <a:sx n="124" d="100"/>
          <a:sy n="124" d="100"/>
        </p:scale>
        <p:origin x="1824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notesMaster" Target="notesMasters/notesMaster1.xml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41EFA6-B64C-2543-A67F-70CEB21B81D8}" type="datetimeFigureOut">
              <a:rPr lang="cs-CZ" smtClean="0"/>
              <a:t>26.02.18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3A5446-B292-C542-9F89-B0FF1EC0D4B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31177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se zakulaceným příčným rohem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18A2481B-5154-415F-B752-558547769AA3}" type="datetimeFigureOut">
              <a:rPr lang="cs-CZ" smtClean="0"/>
              <a:pPr/>
              <a:t>26.02.18</a:t>
            </a:fld>
            <a:endParaRPr lang="cs-CZ"/>
          </a:p>
        </p:txBody>
      </p:sp>
      <p:sp>
        <p:nvSpPr>
          <p:cNvPr id="11" name="Zástupný symbol pro číslo snímku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2" name="Zástupný symbol pro zápatí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26.02.18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26.02.18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26.02.18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18A2481B-5154-415F-B752-558547769AA3}" type="datetimeFigureOut">
              <a:rPr lang="cs-CZ" smtClean="0"/>
              <a:pPr/>
              <a:t>26.02.18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26.02.18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26.02.18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26.02.18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26.02.18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9" name="Zástupný symbol pro datum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18A2481B-5154-415F-B752-558547769AA3}" type="datetimeFigureOut">
              <a:rPr lang="cs-CZ" smtClean="0"/>
              <a:pPr/>
              <a:t>26.02.18</a:t>
            </a:fld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cs-CZ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Klepnutím na ikonu přidáte obrázek.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18A2481B-5154-415F-B752-558547769AA3}" type="datetimeFigureOut">
              <a:rPr lang="cs-CZ" smtClean="0"/>
              <a:pPr/>
              <a:t>26.02.18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se zakulaceným příčným rohem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18A2481B-5154-415F-B752-558547769AA3}" type="datetimeFigureOut">
              <a:rPr lang="cs-CZ" smtClean="0"/>
              <a:pPr/>
              <a:t>26.02.18</a:t>
            </a:fld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3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Relationship Id="rId3" Type="http://schemas.openxmlformats.org/officeDocument/2006/relationships/image" Target="../media/image5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Etika v psychologii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971600" y="2819400"/>
            <a:ext cx="7722234" cy="1752600"/>
          </a:xfrm>
        </p:spPr>
        <p:txBody>
          <a:bodyPr>
            <a:normAutofit/>
          </a:bodyPr>
          <a:lstStyle/>
          <a:p>
            <a:r>
              <a:rPr lang="cs-CZ" smtClean="0"/>
              <a:t>úvod – cíle předmětu, požadavky</a:t>
            </a:r>
          </a:p>
          <a:p>
            <a:r>
              <a:rPr lang="cs-CZ" smtClean="0"/>
              <a:t>základní principy etiky v psychologii</a:t>
            </a:r>
          </a:p>
          <a:p>
            <a:r>
              <a:rPr lang="cs-CZ" smtClean="0"/>
              <a:t>vznik etických problémů a dilemat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základní principy etiky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u="sng" smtClean="0"/>
              <a:t>k diskusi: </a:t>
            </a:r>
          </a:p>
          <a:p>
            <a:pPr>
              <a:buNone/>
            </a:pPr>
            <a:r>
              <a:rPr lang="cs-CZ" smtClean="0"/>
              <a:t>	</a:t>
            </a:r>
          </a:p>
          <a:p>
            <a:pPr>
              <a:buNone/>
            </a:pPr>
            <a:r>
              <a:rPr lang="cs-CZ" smtClean="0"/>
              <a:t>	co je pro vás nejdůležitější zásadou? pořadí těchto principů?</a:t>
            </a:r>
          </a:p>
          <a:p>
            <a:pPr>
              <a:buNone/>
            </a:pPr>
            <a:endParaRPr lang="cs-CZ" smtClean="0"/>
          </a:p>
          <a:p>
            <a:pPr>
              <a:buNone/>
            </a:pPr>
            <a:r>
              <a:rPr lang="cs-CZ" smtClean="0"/>
              <a:t>	může i psycholog, který např. není přirozeně laskavý a soucitný, tyto zásady dodržovat?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etický problém vs dilema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etický problém – složitá situace, která vyžaduje řešení a morální rozhodování; </a:t>
            </a:r>
            <a:br>
              <a:rPr lang="cs-CZ" dirty="0" smtClean="0"/>
            </a:br>
            <a:r>
              <a:rPr lang="cs-CZ" dirty="0" smtClean="0"/>
              <a:t>je zřejmé, jaké je správné řešení, ale </a:t>
            </a:r>
            <a:br>
              <a:rPr lang="cs-CZ" dirty="0" smtClean="0"/>
            </a:br>
            <a:r>
              <a:rPr lang="cs-CZ" dirty="0" smtClean="0"/>
              <a:t>z nějakého důvodu (osobní hodnoty, kontext atd.) je obtížné se rozhodnout.</a:t>
            </a:r>
          </a:p>
          <a:p>
            <a:r>
              <a:rPr lang="cs-CZ" dirty="0" smtClean="0"/>
              <a:t>etické dilema – volba mezi dvěma nevhodnými, nechtěnými možnostmi; konflikt morálních principů; není zřejmé, která volba bude lepší, správná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vznik etických problémů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jak vznikají?</a:t>
            </a:r>
          </a:p>
          <a:p>
            <a:r>
              <a:rPr lang="cs-CZ" smtClean="0"/>
              <a:t>kdo se chová neeticky?</a:t>
            </a:r>
          </a:p>
          <a:p>
            <a:endParaRPr lang="cs-CZ" smtClean="0"/>
          </a:p>
          <a:p>
            <a:endParaRPr lang="cs-CZ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vznik etických problémů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mtClean="0"/>
              <a:t>neznalost etických zásad</a:t>
            </a:r>
          </a:p>
          <a:p>
            <a:r>
              <a:rPr lang="cs-CZ" smtClean="0"/>
              <a:t>činnost mimo oblast své kompetence</a:t>
            </a:r>
          </a:p>
          <a:p>
            <a:r>
              <a:rPr lang="cs-CZ" smtClean="0"/>
              <a:t>necitlivost vůči potřebám klientů nebo dynamice situace</a:t>
            </a:r>
          </a:p>
          <a:p>
            <a:r>
              <a:rPr lang="cs-CZ" smtClean="0"/>
              <a:t>využívání klientů </a:t>
            </a:r>
          </a:p>
          <a:p>
            <a:r>
              <a:rPr lang="cs-CZ" smtClean="0"/>
              <a:t>nezodpovědnost, nedbalost</a:t>
            </a:r>
          </a:p>
          <a:p>
            <a:r>
              <a:rPr lang="cs-CZ" smtClean="0"/>
              <a:t>hledání odplaty za domnělé křivdy</a:t>
            </a:r>
          </a:p>
          <a:p>
            <a:r>
              <a:rPr lang="cs-CZ" smtClean="0"/>
              <a:t>strach</a:t>
            </a:r>
          </a:p>
          <a:p>
            <a:r>
              <a:rPr lang="cs-CZ" smtClean="0"/>
              <a:t>výjimečné „uklouznutí“ </a:t>
            </a:r>
          </a:p>
          <a:p>
            <a:r>
              <a:rPr lang="cs-CZ" smtClean="0"/>
              <a:t>racionalizace</a:t>
            </a:r>
          </a:p>
          <a:p>
            <a:pPr>
              <a:buNone/>
            </a:pPr>
            <a:endParaRPr lang="cs-CZ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není to neetické, pokud…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cs-CZ" sz="2800" smtClean="0"/>
              <a:t>(podle Pope, Vasquez, 1999)</a:t>
            </a:r>
          </a:p>
          <a:p>
            <a:r>
              <a:rPr lang="cs-CZ" smtClean="0"/>
              <a:t>není to neetické, pokud nemluvíme o etice</a:t>
            </a:r>
          </a:p>
          <a:p>
            <a:r>
              <a:rPr lang="cs-CZ" smtClean="0"/>
              <a:t>není to neetické, pokud neznáme zákon, etickou zásadu nebo kodex, který to zakazuje</a:t>
            </a:r>
          </a:p>
          <a:p>
            <a:r>
              <a:rPr lang="cs-CZ" smtClean="0"/>
              <a:t>není to neetické, pokud to kolegové dělají taky</a:t>
            </a:r>
          </a:p>
          <a:p>
            <a:r>
              <a:rPr lang="cs-CZ" smtClean="0"/>
              <a:t>není to neetické, pokud si nikdo nestěžoval</a:t>
            </a:r>
          </a:p>
          <a:p>
            <a:r>
              <a:rPr lang="cs-CZ" smtClean="0"/>
              <a:t>není to neetické, pokud si to klient přál</a:t>
            </a:r>
          </a:p>
          <a:p>
            <a:endParaRPr lang="cs-CZ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není to neetické, pokud…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mtClean="0"/>
              <a:t>není to neetické, pokud za to může klient</a:t>
            </a:r>
          </a:p>
          <a:p>
            <a:r>
              <a:rPr lang="cs-CZ" smtClean="0"/>
              <a:t>není to neetické, pokud jste se ten den necítil úplně ve své kůži</a:t>
            </a:r>
          </a:p>
          <a:p>
            <a:r>
              <a:rPr lang="cs-CZ" smtClean="0"/>
              <a:t>není to neetické, pokud vám někdo řekl, že jedna etická komise kdesi a kdysi řekla, že to je v pořádku</a:t>
            </a:r>
          </a:p>
          <a:p>
            <a:r>
              <a:rPr lang="cs-CZ" smtClean="0"/>
              <a:t>není to neetické, pokud víte, že zákony a etické kodexy píšou lidé, kteří nemají tušení, jak tvrdá je realita psychologické praxe</a:t>
            </a:r>
          </a:p>
          <a:p>
            <a:endParaRPr lang="cs-CZ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není to neetické, pokud…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cs-CZ" smtClean="0"/>
              <a:t>není to neetické, pokud jsou lidé z etických komisí nebo z vedení vaší instituce sami nepoctiví, hloupí, extremističtí, zcela jiní než vy, nebo se proti vám spikli</a:t>
            </a:r>
          </a:p>
          <a:p>
            <a:pPr lvl="0"/>
            <a:r>
              <a:rPr lang="cs-CZ" smtClean="0"/>
              <a:t>není to neetické, pokud je to pohodlnější než to dělat jiným způsobem</a:t>
            </a:r>
          </a:p>
          <a:p>
            <a:pPr lvl="0"/>
            <a:r>
              <a:rPr lang="cs-CZ" smtClean="0"/>
              <a:t>není to neetické, pokud na to nikdo nepřijde – nebo když přijde, tak z toho nejspíš nic nebude dělat</a:t>
            </a:r>
          </a:p>
          <a:p>
            <a:endParaRPr lang="cs-CZ" smtClean="0"/>
          </a:p>
          <a:p>
            <a:endParaRPr lang="cs-CZ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není to neetické, pokud…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mtClean="0"/>
              <a:t>není to neetické, pokud dodržujete ostatní etické zásady </a:t>
            </a:r>
          </a:p>
          <a:p>
            <a:pPr lvl="0"/>
            <a:r>
              <a:rPr lang="cs-CZ" smtClean="0"/>
              <a:t>není to neetické, pokud nemáte v úmyslu nikomu ublížit</a:t>
            </a:r>
          </a:p>
          <a:p>
            <a:r>
              <a:rPr lang="cs-CZ" smtClean="0"/>
              <a:t>není to neetické, pokud nikdo nedokáže, že přesně to, co jste udělali, bylo jedinou příčinou poškození klienta </a:t>
            </a:r>
          </a:p>
          <a:p>
            <a:pPr lvl="0"/>
            <a:r>
              <a:rPr lang="cs-CZ" smtClean="0"/>
              <a:t>není to neetické, pokud se to nechystáte udělat více než jednou</a:t>
            </a:r>
          </a:p>
          <a:p>
            <a:endParaRPr lang="cs-CZ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není to neetické, pokud…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mtClean="0"/>
              <a:t>není to neetické, pokud to vede k vyššímu příjmu nebo větší prestiži</a:t>
            </a:r>
          </a:p>
          <a:p>
            <a:pPr lvl="0"/>
            <a:r>
              <a:rPr lang="cs-CZ" smtClean="0"/>
              <a:t>není to neetické, pokud vám to nikdo nedokáže</a:t>
            </a:r>
          </a:p>
          <a:p>
            <a:pPr lvl="0"/>
            <a:r>
              <a:rPr lang="cs-CZ" smtClean="0"/>
              <a:t>není to neetické, pokud jste důležitým člověkem </a:t>
            </a:r>
          </a:p>
          <a:p>
            <a:r>
              <a:rPr lang="cs-CZ" smtClean="0"/>
              <a:t>není to neetické, pokud jste příliš zaneprázdnění</a:t>
            </a:r>
          </a:p>
          <a:p>
            <a:endParaRPr lang="cs-CZ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seminář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u="sng" dirty="0" smtClean="0"/>
              <a:t>zadání</a:t>
            </a:r>
            <a:r>
              <a:rPr lang="cs-CZ" b="1" u="sng" dirty="0" smtClean="0"/>
              <a:t>: </a:t>
            </a:r>
            <a:endParaRPr lang="cs-CZ" b="1" u="sng" dirty="0" smtClean="0"/>
          </a:p>
          <a:p>
            <a:pPr>
              <a:buNone/>
            </a:pPr>
            <a:endParaRPr lang="cs-CZ" b="1" dirty="0" smtClean="0"/>
          </a:p>
          <a:p>
            <a:pPr>
              <a:buNone/>
            </a:pPr>
            <a:r>
              <a:rPr lang="cs-CZ" dirty="0" smtClean="0"/>
              <a:t>	</a:t>
            </a:r>
            <a:r>
              <a:rPr lang="cs-CZ" dirty="0" smtClean="0"/>
              <a:t>ve dvojicích identifikujte</a:t>
            </a:r>
          </a:p>
          <a:p>
            <a:pPr>
              <a:buNone/>
            </a:pPr>
            <a:r>
              <a:rPr lang="cs-CZ" dirty="0" smtClean="0"/>
              <a:t>u svých popisů problémů/dilemat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1) </a:t>
            </a:r>
            <a:r>
              <a:rPr lang="cs-CZ" dirty="0" smtClean="0"/>
              <a:t>zda jde o etický problém či dilema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2) </a:t>
            </a:r>
            <a:r>
              <a:rPr lang="cs-CZ" dirty="0" smtClean="0"/>
              <a:t>které </a:t>
            </a:r>
            <a:r>
              <a:rPr lang="cs-CZ" dirty="0" smtClean="0"/>
              <a:t>principy se v něm </a:t>
            </a:r>
            <a:r>
              <a:rPr lang="cs-CZ" dirty="0" smtClean="0"/>
              <a:t>objevují /střetávají?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4139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Cíle předmětu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/>
              <a:t>seznámit se s etickými problémy a dilematy v různých oblastech praxe</a:t>
            </a:r>
          </a:p>
          <a:p>
            <a:r>
              <a:rPr lang="cs-CZ"/>
              <a:t>zvýšit vnímavost k etickým otázkám </a:t>
            </a:r>
          </a:p>
          <a:p>
            <a:r>
              <a:rPr lang="cs-CZ"/>
              <a:t>seznámit se s etickými profesními standardy a naučit se vzniku etických problémů předcházet</a:t>
            </a:r>
          </a:p>
          <a:p>
            <a:r>
              <a:rPr lang="cs-CZ"/>
              <a:t> porozumět modelům etického rozhodování </a:t>
            </a:r>
          </a:p>
          <a:p>
            <a:r>
              <a:rPr lang="cs-CZ"/>
              <a:t>rozvíjet poznání vlastních hodnot a schopnost činit odůvodněná rozhodnutí při etickém rozhodování</a:t>
            </a:r>
          </a:p>
          <a:p>
            <a:r>
              <a:rPr lang="cs-CZ"/>
              <a:t> rozvíjet schopnost kriticky uvažovat o etických otázkách v psychologii </a:t>
            </a:r>
          </a:p>
          <a:p>
            <a:r>
              <a:rPr lang="cs-CZ"/>
              <a:t>rozvíjet etické chování v psychologické praxi a výzkumu</a:t>
            </a:r>
            <a:br>
              <a:rPr lang="cs-CZ"/>
            </a:b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3499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Osnova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/>
              <a:t>Úvod: význam a uplatnění etiky v~psychologii</a:t>
            </a:r>
          </a:p>
          <a:p>
            <a:r>
              <a:rPr lang="en-US"/>
              <a:t>Základní koncepty etiky; etické diskurzy a dimenze; etické problémy a jejich vznik/původ, etická dilemata</a:t>
            </a:r>
          </a:p>
          <a:p>
            <a:r>
              <a:rPr lang="en-US"/>
              <a:t>Vybrané etické teorie: konsekvenční, deontologické, společensky/charakterově založené teorie</a:t>
            </a:r>
          </a:p>
          <a:p>
            <a:r>
              <a:rPr lang="en-US"/>
              <a:t>Základní etické principy respektu, kompetence, zodpovědnosti a integrity</a:t>
            </a:r>
          </a:p>
          <a:p>
            <a:r>
              <a:rPr lang="en-US"/>
              <a:t>Etické uvažování a rozhodování, řešení etických problémů</a:t>
            </a:r>
          </a:p>
          <a:p>
            <a:r>
              <a:rPr lang="en-US"/>
              <a:t>Možnosti regulace psychologické činnosti: zákony a vyhlášky, profesní etické kodexy, etické komise, možné preventivní prostředky a sankce, situace v ČR a zahraničí</a:t>
            </a:r>
          </a:p>
          <a:p>
            <a:r>
              <a:rPr lang="en-US"/>
              <a:t>Etika v psychodiagnostice</a:t>
            </a:r>
          </a:p>
          <a:p>
            <a:r>
              <a:rPr lang="en-US"/>
              <a:t>Etika v klinické psychologii a psychoterapii</a:t>
            </a:r>
          </a:p>
          <a:p>
            <a:r>
              <a:rPr lang="en-US"/>
              <a:t>Etika v poradenské psychologii</a:t>
            </a:r>
          </a:p>
          <a:p>
            <a:r>
              <a:rPr lang="en-US"/>
              <a:t>Etika v pracovní psychologii</a:t>
            </a:r>
          </a:p>
          <a:p>
            <a:r>
              <a:rPr lang="en-US"/>
              <a:t>Etika v psychologickém výzkumu</a:t>
            </a:r>
          </a:p>
        </p:txBody>
      </p:sp>
    </p:spTree>
    <p:extLst>
      <p:ext uri="{BB962C8B-B14F-4D97-AF65-F5344CB8AC3E}">
        <p14:creationId xmlns:p14="http://schemas.microsoft.com/office/powerpoint/2010/main" val="4870833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Literatura - povinná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rcRect l="-81119" r="-81119"/>
          <a:stretch>
            <a:fillRect/>
          </a:stretch>
        </p:blipFill>
        <p:spPr>
          <a:xfrm>
            <a:off x="2915817" y="1844824"/>
            <a:ext cx="7659054" cy="4327693"/>
          </a:xfrm>
        </p:spPr>
      </p:pic>
      <p:pic>
        <p:nvPicPr>
          <p:cNvPr id="3" name="Picture 2" descr="evrop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8" y="1644273"/>
            <a:ext cx="3096344" cy="4583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42269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Literatura - doporučená</a:t>
            </a:r>
          </a:p>
        </p:txBody>
      </p:sp>
      <p:pic>
        <p:nvPicPr>
          <p:cNvPr id="10" name="Picture 9" descr="kopriva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1628800"/>
            <a:ext cx="3185086" cy="4581128"/>
          </a:xfrm>
          <a:prstGeom prst="rect">
            <a:avLst/>
          </a:prstGeom>
        </p:spPr>
      </p:pic>
      <p:pic>
        <p:nvPicPr>
          <p:cNvPr id="11" name="Picture 10" descr="pomahajici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1772816"/>
            <a:ext cx="2794000" cy="4419600"/>
          </a:xfrm>
          <a:prstGeom prst="rect">
            <a:avLst/>
          </a:prstGeom>
        </p:spPr>
      </p:pic>
      <p:sp>
        <p:nvSpPr>
          <p:cNvPr id="12" name="Content Placeholder 1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11226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Hodnocení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Podmínkou</a:t>
            </a:r>
            <a:r>
              <a:rPr lang="en-US" dirty="0"/>
              <a:t> </a:t>
            </a:r>
            <a:r>
              <a:rPr lang="en-US" dirty="0" err="1"/>
              <a:t>úspěšného</a:t>
            </a:r>
            <a:r>
              <a:rPr lang="en-US" dirty="0"/>
              <a:t> </a:t>
            </a:r>
            <a:r>
              <a:rPr lang="en-US" dirty="0" err="1"/>
              <a:t>ukončení</a:t>
            </a:r>
            <a:r>
              <a:rPr lang="en-US" dirty="0"/>
              <a:t> </a:t>
            </a:r>
            <a:r>
              <a:rPr lang="en-US" dirty="0" err="1"/>
              <a:t>předmětu</a:t>
            </a:r>
            <a:r>
              <a:rPr lang="en-US" dirty="0"/>
              <a:t> je</a:t>
            </a:r>
          </a:p>
          <a:p>
            <a:r>
              <a:rPr lang="en-US" dirty="0"/>
              <a:t>1) 80% (</a:t>
            </a:r>
            <a:r>
              <a:rPr lang="en-US" dirty="0" err="1"/>
              <a:t>aktivní</a:t>
            </a:r>
            <a:r>
              <a:rPr lang="en-US" dirty="0"/>
              <a:t>) </a:t>
            </a:r>
            <a:r>
              <a:rPr lang="en-US" dirty="0" err="1"/>
              <a:t>účast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 smtClean="0"/>
              <a:t>seminářích</a:t>
            </a:r>
            <a:r>
              <a:rPr lang="en-US" dirty="0" smtClean="0"/>
              <a:t> + </a:t>
            </a:r>
            <a:r>
              <a:rPr lang="en-US" dirty="0" err="1" smtClean="0"/>
              <a:t>plnění</a:t>
            </a:r>
            <a:r>
              <a:rPr lang="en-US" dirty="0" smtClean="0"/>
              <a:t> </a:t>
            </a:r>
            <a:r>
              <a:rPr lang="en-US" dirty="0" err="1" smtClean="0"/>
              <a:t>průběžných</a:t>
            </a:r>
            <a:r>
              <a:rPr lang="en-US" dirty="0" smtClean="0"/>
              <a:t> </a:t>
            </a:r>
            <a:r>
              <a:rPr lang="en-US" dirty="0" err="1" smtClean="0"/>
              <a:t>úkolů</a:t>
            </a:r>
            <a:endParaRPr lang="en-US" dirty="0"/>
          </a:p>
          <a:p>
            <a:r>
              <a:rPr lang="en-US" dirty="0"/>
              <a:t>2) </a:t>
            </a:r>
            <a:r>
              <a:rPr lang="en-US" dirty="0" err="1"/>
              <a:t>domácí</a:t>
            </a:r>
            <a:r>
              <a:rPr lang="en-US" dirty="0"/>
              <a:t> </a:t>
            </a:r>
            <a:r>
              <a:rPr lang="en-US" dirty="0" err="1"/>
              <a:t>seminární</a:t>
            </a:r>
            <a:r>
              <a:rPr lang="en-US" dirty="0"/>
              <a:t> </a:t>
            </a:r>
            <a:r>
              <a:rPr lang="en-US" dirty="0" err="1"/>
              <a:t>práce</a:t>
            </a:r>
            <a:endParaRPr lang="en-US" dirty="0"/>
          </a:p>
          <a:p>
            <a:r>
              <a:rPr lang="en-US" dirty="0"/>
              <a:t>3) 75 % </a:t>
            </a:r>
            <a:r>
              <a:rPr lang="en-US" dirty="0" err="1"/>
              <a:t>bodů</a:t>
            </a:r>
            <a:r>
              <a:rPr lang="en-US" dirty="0"/>
              <a:t> v </a:t>
            </a:r>
            <a:r>
              <a:rPr lang="en-US" dirty="0" err="1"/>
              <a:t>závěrečném</a:t>
            </a:r>
            <a:r>
              <a:rPr lang="en-US" dirty="0"/>
              <a:t> </a:t>
            </a:r>
            <a:r>
              <a:rPr lang="en-US" dirty="0" err="1"/>
              <a:t>písemném</a:t>
            </a:r>
            <a:r>
              <a:rPr lang="en-US" dirty="0"/>
              <a:t> </a:t>
            </a:r>
            <a:r>
              <a:rPr lang="en-US" dirty="0" err="1"/>
              <a:t>testu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1158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Domácí seminární práce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analýza</a:t>
            </a:r>
            <a:r>
              <a:rPr lang="en-US" dirty="0"/>
              <a:t> </a:t>
            </a:r>
            <a:r>
              <a:rPr lang="en-US" dirty="0" err="1"/>
              <a:t>etického</a:t>
            </a:r>
            <a:r>
              <a:rPr lang="en-US" dirty="0"/>
              <a:t> </a:t>
            </a:r>
            <a:r>
              <a:rPr lang="en-US" dirty="0" err="1"/>
              <a:t>dilematu</a:t>
            </a:r>
            <a:r>
              <a:rPr lang="en-US" dirty="0"/>
              <a:t> (</a:t>
            </a:r>
            <a:r>
              <a:rPr lang="en-US" dirty="0" err="1"/>
              <a:t>dle</a:t>
            </a:r>
            <a:r>
              <a:rPr lang="en-US" dirty="0"/>
              <a:t> </a:t>
            </a:r>
            <a:r>
              <a:rPr lang="en-US" dirty="0" err="1"/>
              <a:t>vlastní</a:t>
            </a:r>
            <a:r>
              <a:rPr lang="en-US" dirty="0"/>
              <a:t> </a:t>
            </a:r>
            <a:r>
              <a:rPr lang="en-US" dirty="0" err="1"/>
              <a:t>volby</a:t>
            </a:r>
            <a:r>
              <a:rPr lang="en-US" dirty="0"/>
              <a:t>)</a:t>
            </a:r>
          </a:p>
          <a:p>
            <a:r>
              <a:rPr lang="en-US" dirty="0" err="1"/>
              <a:t>rozsah</a:t>
            </a:r>
            <a:r>
              <a:rPr lang="en-US" dirty="0"/>
              <a:t> 2-5 </a:t>
            </a:r>
            <a:r>
              <a:rPr lang="en-US" dirty="0" err="1"/>
              <a:t>normostran</a:t>
            </a:r>
            <a:endParaRPr lang="en-US" dirty="0"/>
          </a:p>
          <a:p>
            <a:r>
              <a:rPr lang="en-US" dirty="0" err="1"/>
              <a:t>podrobnější</a:t>
            </a:r>
            <a:r>
              <a:rPr lang="en-US" dirty="0"/>
              <a:t> </a:t>
            </a:r>
            <a:r>
              <a:rPr lang="en-US" dirty="0" err="1"/>
              <a:t>zadání</a:t>
            </a:r>
            <a:r>
              <a:rPr lang="en-US" dirty="0"/>
              <a:t> </a:t>
            </a:r>
            <a:r>
              <a:rPr lang="en-US" dirty="0" err="1"/>
              <a:t>včetně</a:t>
            </a:r>
            <a:r>
              <a:rPr lang="en-US" dirty="0"/>
              <a:t> </a:t>
            </a:r>
            <a:r>
              <a:rPr lang="en-US" dirty="0" err="1"/>
              <a:t>osnovy</a:t>
            </a:r>
            <a:r>
              <a:rPr lang="en-US" dirty="0"/>
              <a:t> </a:t>
            </a:r>
            <a:r>
              <a:rPr lang="en-US" dirty="0" err="1"/>
              <a:t>práce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studijních</a:t>
            </a:r>
            <a:r>
              <a:rPr lang="en-US" dirty="0"/>
              <a:t> </a:t>
            </a:r>
            <a:r>
              <a:rPr lang="en-US" dirty="0" err="1"/>
              <a:t>materiálech</a:t>
            </a:r>
            <a:r>
              <a:rPr lang="en-US" dirty="0"/>
              <a:t> v </a:t>
            </a:r>
            <a:r>
              <a:rPr lang="en-US" dirty="0" err="1"/>
              <a:t>ISu</a:t>
            </a:r>
            <a:endParaRPr lang="en-US" dirty="0"/>
          </a:p>
          <a:p>
            <a:r>
              <a:rPr lang="en-US" dirty="0" err="1"/>
              <a:t>termín</a:t>
            </a:r>
            <a:r>
              <a:rPr lang="en-US" dirty="0"/>
              <a:t> </a:t>
            </a:r>
            <a:r>
              <a:rPr lang="en-US" dirty="0" err="1"/>
              <a:t>odevzdání</a:t>
            </a:r>
            <a:r>
              <a:rPr lang="en-US" dirty="0"/>
              <a:t> </a:t>
            </a:r>
            <a:r>
              <a:rPr lang="en-US" b="1" u="sng" dirty="0" smtClean="0"/>
              <a:t>15. </a:t>
            </a:r>
            <a:r>
              <a:rPr lang="en-US" b="1" u="sng" dirty="0" err="1"/>
              <a:t>dubna</a:t>
            </a:r>
            <a:r>
              <a:rPr lang="en-US" b="1" u="sng" dirty="0"/>
              <a:t> </a:t>
            </a:r>
            <a:r>
              <a:rPr lang="en-US" b="1" u="sng" dirty="0" smtClean="0"/>
              <a:t>2018 </a:t>
            </a:r>
            <a:endParaRPr lang="en-US" b="1" u="sng" dirty="0"/>
          </a:p>
          <a:p>
            <a:pPr marL="0" indent="0">
              <a:buNone/>
            </a:pPr>
            <a:r>
              <a:rPr lang="en-US" dirty="0"/>
              <a:t>   (do </a:t>
            </a:r>
            <a:r>
              <a:rPr lang="en-US" dirty="0" err="1"/>
              <a:t>odevzdávarny</a:t>
            </a:r>
            <a:r>
              <a:rPr lang="en-US" dirty="0"/>
              <a:t> v IS)</a:t>
            </a:r>
          </a:p>
        </p:txBody>
      </p:sp>
    </p:spTree>
    <p:extLst>
      <p:ext uri="{BB962C8B-B14F-4D97-AF65-F5344CB8AC3E}">
        <p14:creationId xmlns:p14="http://schemas.microsoft.com/office/powerpoint/2010/main" val="18928433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etika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z řeckého </a:t>
            </a:r>
            <a:r>
              <a:rPr lang="cs-CZ" i="1" smtClean="0"/>
              <a:t>ethos</a:t>
            </a:r>
            <a:r>
              <a:rPr lang="cs-CZ" smtClean="0"/>
              <a:t> = zvyk, obyčej, mrav</a:t>
            </a:r>
          </a:p>
          <a:p>
            <a:endParaRPr lang="cs-CZ" smtClean="0"/>
          </a:p>
          <a:p>
            <a:r>
              <a:rPr lang="cs-CZ" smtClean="0"/>
              <a:t>disciplína filozofie, zabývající se morálkou, principy správného a nesprávného jednání (v situacích, kde je možnost svobodného rozhodnutí)</a:t>
            </a:r>
          </a:p>
          <a:p>
            <a:endParaRPr lang="cs-CZ" smtClean="0"/>
          </a:p>
          <a:p>
            <a:r>
              <a:rPr lang="cs-CZ" smtClean="0"/>
              <a:t>hodnotí činnost člověka z hlediska dobra a zla</a:t>
            </a:r>
            <a:endParaRPr lang="cs-CZ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základní principy etiky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46237"/>
            <a:ext cx="8291264" cy="4526280"/>
          </a:xfrm>
        </p:spPr>
        <p:txBody>
          <a:bodyPr numCol="2">
            <a:normAutofit fontScale="92500" lnSpcReduction="20000"/>
          </a:bodyPr>
          <a:lstStyle/>
          <a:p>
            <a:pPr>
              <a:buNone/>
            </a:pPr>
            <a:r>
              <a:rPr lang="cs-CZ" sz="3500" u="sng" smtClean="0"/>
              <a:t>9 základních principů etiky v psychologii </a:t>
            </a:r>
            <a:r>
              <a:rPr lang="cs-CZ" sz="2800" smtClean="0"/>
              <a:t>podle Koochera a Keith-Spiegelové (1998)</a:t>
            </a:r>
          </a:p>
          <a:p>
            <a:pPr>
              <a:buNone/>
            </a:pPr>
            <a:endParaRPr lang="cs-CZ" smtClean="0"/>
          </a:p>
          <a:p>
            <a:r>
              <a:rPr lang="cs-CZ" smtClean="0"/>
              <a:t>ne(po)škodit, neublížit</a:t>
            </a:r>
          </a:p>
          <a:p>
            <a:r>
              <a:rPr lang="cs-CZ" smtClean="0"/>
              <a:t>respektovat autonomii</a:t>
            </a:r>
          </a:p>
          <a:p>
            <a:r>
              <a:rPr lang="cs-CZ" smtClean="0"/>
              <a:t>činit dobro</a:t>
            </a:r>
          </a:p>
          <a:p>
            <a:r>
              <a:rPr lang="cs-CZ" smtClean="0"/>
              <a:t>spravedlnost</a:t>
            </a:r>
          </a:p>
          <a:p>
            <a:endParaRPr lang="cs-CZ" smtClean="0"/>
          </a:p>
          <a:p>
            <a:endParaRPr lang="cs-CZ" smtClean="0"/>
          </a:p>
          <a:p>
            <a:endParaRPr lang="cs-CZ" smtClean="0"/>
          </a:p>
          <a:p>
            <a:r>
              <a:rPr lang="cs-CZ" smtClean="0"/>
              <a:t>důvěryhodnost, spolehlivost, oddanost klientovi</a:t>
            </a:r>
          </a:p>
          <a:p>
            <a:r>
              <a:rPr lang="cs-CZ" smtClean="0"/>
              <a:t>důstojnost klienta</a:t>
            </a:r>
          </a:p>
          <a:p>
            <a:r>
              <a:rPr lang="cs-CZ" smtClean="0"/>
              <a:t>laskavost a soucit</a:t>
            </a:r>
          </a:p>
          <a:p>
            <a:r>
              <a:rPr lang="cs-CZ" smtClean="0"/>
              <a:t>usilovat o nejvyšší kvalitu</a:t>
            </a:r>
          </a:p>
          <a:p>
            <a:r>
              <a:rPr lang="cs-CZ" smtClean="0"/>
              <a:t>přijetí zodpovědnosti</a:t>
            </a:r>
          </a:p>
          <a:p>
            <a:endParaRPr lang="cs-CZ" smtClean="0"/>
          </a:p>
          <a:p>
            <a:endParaRPr lang="cs-CZ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ití písma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Lití písma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Lití písma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433</TotalTime>
  <Words>643</Words>
  <Application>Microsoft Macintosh PowerPoint</Application>
  <PresentationFormat>Předvádění na obrazovce (4:3)</PresentationFormat>
  <Paragraphs>115</Paragraphs>
  <Slides>19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3" baseType="lpstr">
      <vt:lpstr>Calibri</vt:lpstr>
      <vt:lpstr>Rockwell</vt:lpstr>
      <vt:lpstr>Wingdings 2</vt:lpstr>
      <vt:lpstr>Lití písma</vt:lpstr>
      <vt:lpstr>Etika v psychologii</vt:lpstr>
      <vt:lpstr>Cíle předmětu</vt:lpstr>
      <vt:lpstr>Osnova</vt:lpstr>
      <vt:lpstr>Literatura - povinná</vt:lpstr>
      <vt:lpstr>Literatura - doporučená</vt:lpstr>
      <vt:lpstr>Hodnocení</vt:lpstr>
      <vt:lpstr>Domácí seminární práce</vt:lpstr>
      <vt:lpstr>etika</vt:lpstr>
      <vt:lpstr>základní principy etiky</vt:lpstr>
      <vt:lpstr>základní principy etiky</vt:lpstr>
      <vt:lpstr>etický problém vs dilema</vt:lpstr>
      <vt:lpstr>vznik etických problémů</vt:lpstr>
      <vt:lpstr>vznik etických problémů</vt:lpstr>
      <vt:lpstr>není to neetické, pokud…</vt:lpstr>
      <vt:lpstr>není to neetické, pokud…</vt:lpstr>
      <vt:lpstr>není to neetické, pokud…</vt:lpstr>
      <vt:lpstr>není to neetické, pokud…</vt:lpstr>
      <vt:lpstr>není to neetické, pokud…</vt:lpstr>
      <vt:lpstr>seminář</vt:lpstr>
    </vt:vector>
  </TitlesOfParts>
  <LinksUpToDate>false</LinksUpToDate>
  <SharedDoc>false</SharedDoc>
  <HyperlinksChanged>false</HyperlinksChanged>
  <AppVersion>15.0039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Etika v psychologii</dc:title>
  <dc:creator>helena</dc:creator>
  <cp:lastModifiedBy>Uživatel Microsoft Office</cp:lastModifiedBy>
  <cp:revision>44</cp:revision>
  <dcterms:created xsi:type="dcterms:W3CDTF">2010-09-28T19:07:36Z</dcterms:created>
  <dcterms:modified xsi:type="dcterms:W3CDTF">2018-02-26T09:40:05Z</dcterms:modified>
</cp:coreProperties>
</file>