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4"/>
  </p:notesMasterIdLst>
  <p:sldIdLst>
    <p:sldId id="485" r:id="rId2"/>
    <p:sldId id="486" r:id="rId3"/>
    <p:sldId id="488" r:id="rId4"/>
    <p:sldId id="489" r:id="rId5"/>
    <p:sldId id="487" r:id="rId6"/>
    <p:sldId id="491" r:id="rId7"/>
    <p:sldId id="492" r:id="rId8"/>
    <p:sldId id="493" r:id="rId9"/>
    <p:sldId id="494" r:id="rId10"/>
    <p:sldId id="490" r:id="rId11"/>
    <p:sldId id="495" r:id="rId12"/>
    <p:sldId id="499" r:id="rId13"/>
    <p:sldId id="500" r:id="rId14"/>
    <p:sldId id="501" r:id="rId15"/>
    <p:sldId id="502" r:id="rId16"/>
    <p:sldId id="503" r:id="rId17"/>
    <p:sldId id="519" r:id="rId18"/>
    <p:sldId id="504" r:id="rId19"/>
    <p:sldId id="496" r:id="rId20"/>
    <p:sldId id="505" r:id="rId21"/>
    <p:sldId id="554" r:id="rId22"/>
    <p:sldId id="551" r:id="rId23"/>
    <p:sldId id="552" r:id="rId24"/>
    <p:sldId id="553" r:id="rId25"/>
    <p:sldId id="506" r:id="rId26"/>
    <p:sldId id="497" r:id="rId27"/>
    <p:sldId id="498" r:id="rId28"/>
    <p:sldId id="507" r:id="rId29"/>
    <p:sldId id="508" r:id="rId30"/>
    <p:sldId id="509" r:id="rId31"/>
    <p:sldId id="510" r:id="rId32"/>
    <p:sldId id="511" r:id="rId33"/>
    <p:sldId id="515" r:id="rId34"/>
    <p:sldId id="517" r:id="rId35"/>
    <p:sldId id="512" r:id="rId36"/>
    <p:sldId id="518" r:id="rId37"/>
    <p:sldId id="513" r:id="rId38"/>
    <p:sldId id="520" r:id="rId39"/>
    <p:sldId id="514" r:id="rId40"/>
    <p:sldId id="521" r:id="rId41"/>
    <p:sldId id="555" r:id="rId42"/>
    <p:sldId id="523" r:id="rId43"/>
    <p:sldId id="525" r:id="rId44"/>
    <p:sldId id="526" r:id="rId45"/>
    <p:sldId id="524" r:id="rId46"/>
    <p:sldId id="527" r:id="rId47"/>
    <p:sldId id="528" r:id="rId48"/>
    <p:sldId id="529" r:id="rId49"/>
    <p:sldId id="541" r:id="rId50"/>
    <p:sldId id="531" r:id="rId51"/>
    <p:sldId id="532" r:id="rId52"/>
    <p:sldId id="533" r:id="rId53"/>
    <p:sldId id="534" r:id="rId54"/>
    <p:sldId id="535" r:id="rId55"/>
    <p:sldId id="542" r:id="rId56"/>
    <p:sldId id="537" r:id="rId57"/>
    <p:sldId id="544" r:id="rId58"/>
    <p:sldId id="539" r:id="rId59"/>
    <p:sldId id="545" r:id="rId60"/>
    <p:sldId id="547" r:id="rId61"/>
    <p:sldId id="550" r:id="rId62"/>
    <p:sldId id="549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9" autoAdjust="0"/>
    <p:restoredTop sz="92409" autoAdjust="0"/>
  </p:normalViewPr>
  <p:slideViewPr>
    <p:cSldViewPr>
      <p:cViewPr varScale="1">
        <p:scale>
          <a:sx n="73" d="100"/>
          <a:sy n="73" d="100"/>
        </p:scale>
        <p:origin x="9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54E48C-2551-F144-8D2A-BC43A1083F57}" type="datetimeFigureOut">
              <a:rPr lang="cs-CZ"/>
              <a:pPr/>
              <a:t>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FAE544-10AC-D44D-A797-06B6272D701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21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>
              <a:latin typeface="Calibri" charset="0"/>
            </a:endParaRPr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664FCA03-1358-9242-B771-4B8A134E26F4}" type="slidenum">
              <a:rPr lang="cs-CZ"/>
              <a:pPr eaLnBrk="1" hangingPunct="1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817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ea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3B730E8-C454-FA41-A079-3C15F9DC58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7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A9C6A-7C86-444E-80B8-55F816394F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6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44D1C-8D84-3541-98CF-41A11532B7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0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0C062-0F2D-D947-85FC-A6DFFB0095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4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A771A-0BD4-1B41-9310-582A1704B5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07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1A5A9-05FF-4449-BD4F-AA478287B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3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3EF2E-C54D-BB4D-82A9-F9315F4A8C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8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EB598-68A4-F447-B43B-68A2C780C9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2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66F23-AA01-7E4A-BDC3-AF53B97DBC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6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40580-464E-5647-9374-A52A25587F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8BF85-11FF-D54D-AF02-A4EE4CC6F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1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92DAAC-E430-1A4B-BA56-223524E27D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4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EDC2-A587-A24E-BE72-A2FC906DF9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9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B7ABD-E1D2-1549-A8CB-0E7E87D684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ea typeface="+mn-ea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Verdana" pitchFamily="34" charset="0"/>
              <a:ea typeface="+mn-ea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C2698E-A59E-AD4D-8BBB-F628F049C2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  <a:endParaRPr lang="en-US">
              <a:latin typeface="Verdana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parametrické a </a:t>
            </a:r>
            <a:r>
              <a:rPr lang="cs-CZ" dirty="0" err="1">
                <a:latin typeface="Verdana" charset="0"/>
              </a:rPr>
              <a:t>neparametrické</a:t>
            </a:r>
            <a:r>
              <a:rPr lang="cs-CZ" dirty="0">
                <a:latin typeface="Verdana" charset="0"/>
              </a:rPr>
              <a:t> testy</a:t>
            </a:r>
          </a:p>
          <a:p>
            <a:pPr eaLnBrk="1" hangingPunct="1"/>
            <a:r>
              <a:rPr lang="cs-CZ" dirty="0">
                <a:latin typeface="Verdana" charset="0"/>
              </a:rPr>
              <a:t>pořadové </a:t>
            </a:r>
            <a:r>
              <a:rPr lang="cs-CZ" dirty="0" err="1">
                <a:latin typeface="Verdana" charset="0"/>
              </a:rPr>
              <a:t>neparametrické</a:t>
            </a:r>
            <a:r>
              <a:rPr lang="cs-CZ" dirty="0">
                <a:latin typeface="Verdana" charset="0"/>
              </a:rPr>
              <a:t> testy</a:t>
            </a:r>
          </a:p>
          <a:p>
            <a:pPr eaLnBrk="1" hangingPunct="1"/>
            <a:r>
              <a:rPr lang="cs-CZ" dirty="0">
                <a:latin typeface="Verdana" charset="0"/>
              </a:rPr>
              <a:t>test Chí-kvadrát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test nezávislosti proměnných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test dobré shody</a:t>
            </a:r>
            <a:endParaRPr lang="en-US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chceme zjistit, zda se levoruké a pravoruké osoby liší v prostorových schopnostech </a:t>
            </a:r>
          </a:p>
          <a:p>
            <a:pPr eaLnBrk="1" hangingPunct="1"/>
            <a:r>
              <a:rPr lang="cs-CZ">
                <a:latin typeface="Verdana" charset="0"/>
              </a:rPr>
              <a:t>náhodně vybereme 10 leváků a 10 praváků (podobného věku, stejný počet mužů a žen) a zadáme jim test prostorových schopností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jaká bude naše hypotéza?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jaká bude naše hypotéza?</a:t>
            </a:r>
          </a:p>
          <a:p>
            <a:pPr lvl="1" eaLnBrk="1" hangingPunct="1"/>
            <a:r>
              <a:rPr lang="cs-CZ">
                <a:latin typeface="Verdana" charset="0"/>
              </a:rPr>
              <a:t>skóry v testu prostorových schopností se </a:t>
            </a:r>
            <a:r>
              <a:rPr lang="cs-CZ" b="1">
                <a:latin typeface="Verdana" charset="0"/>
              </a:rPr>
              <a:t>liší</a:t>
            </a:r>
            <a:r>
              <a:rPr lang="cs-CZ">
                <a:latin typeface="Verdana" charset="0"/>
              </a:rPr>
              <a:t> u leváků a praváků</a:t>
            </a:r>
          </a:p>
          <a:p>
            <a:pPr lvl="1" eaLnBrk="1" hangingPunct="1">
              <a:buFont typeface="Wingdings" charset="0"/>
              <a:buNone/>
            </a:pPr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jaká bude nulová hypotéza?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jaká bude nulová hypotéza?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skóry v testu prostorových schopností se u leváků a praváků </a:t>
            </a:r>
            <a:r>
              <a:rPr lang="cs-CZ" b="1">
                <a:latin typeface="Verdana" charset="0"/>
              </a:rPr>
              <a:t>neliší</a:t>
            </a:r>
            <a:r>
              <a:rPr lang="cs-CZ">
                <a:latin typeface="Verdana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cs-CZ">
              <a:latin typeface="Verdan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testujeme nulovou hypotézu (začneme s předpokladem, že platí a ptáme se: jaká je pravděpodobnost pozorovaných rozdílů, pokud H0 platí?)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cs-CZ">
              <a:latin typeface="Verdana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237" name="Group 4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66403919"/>
              </p:ext>
            </p:extLst>
          </p:nvPr>
        </p:nvGraphicFramePr>
        <p:xfrm>
          <a:off x="566738" y="304800"/>
          <a:ext cx="8008937" cy="5715004"/>
        </p:xfrm>
        <a:graphic>
          <a:graphicData uri="http://schemas.openxmlformats.org/drawingml/2006/table">
            <a:tbl>
              <a:tblPr/>
              <a:tblGrid>
                <a:gridCol w="4005262"/>
                <a:gridCol w="400367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leváci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praváci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- (nedostavil 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119047"/>
              </p:ext>
            </p:extLst>
          </p:nvPr>
        </p:nvGraphicFramePr>
        <p:xfrm>
          <a:off x="1331640" y="1772816"/>
          <a:ext cx="6769100" cy="482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Obrázek" r:id="rId3" imgW="3628339" imgH="3700882" progId="StaticEnhancedMetafile">
                  <p:embed/>
                </p:oleObj>
              </mc:Choice>
              <mc:Fallback>
                <p:oleObj name="Obrázek" r:id="rId3" imgW="3628339" imgH="3700882" progId="StaticEnhancedMetafile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772816"/>
                        <a:ext cx="6769100" cy="482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graphicFrame>
        <p:nvGraphicFramePr>
          <p:cNvPr id="205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39750" y="1844675"/>
          <a:ext cx="8027988" cy="43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Graf" r:id="rId3" imgW="5943600" imgH="4457880" progId="STATISTICA.Graph">
                  <p:embed/>
                </p:oleObj>
              </mc:Choice>
              <mc:Fallback>
                <p:oleObj name="Graf" r:id="rId3" imgW="5943600" imgH="4457880" progId="STATISTICA.Grap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844675"/>
                        <a:ext cx="8027988" cy="439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9"/>
          <p:cNvSpPr>
            <a:spLocks noGrp="1" noChangeArrowheads="1"/>
          </p:cNvSpPr>
          <p:nvPr>
            <p:ph sz="half" idx="1"/>
          </p:nvPr>
        </p:nvSpPr>
        <p:spPr>
          <a:xfrm flipH="1">
            <a:off x="468313" y="1752600"/>
            <a:ext cx="98425" cy="4267200"/>
          </a:xfrm>
        </p:spPr>
        <p:txBody>
          <a:bodyPr/>
          <a:lstStyle/>
          <a:p>
            <a:pPr eaLnBrk="1" hangingPunct="1"/>
            <a:endParaRPr lang="cs-CZ" sz="26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na základě takto malého vzorku nemůžeme rozhodnout, zda je rozdělení skorů z testu prostorových schopností normální</a:t>
            </a:r>
          </a:p>
          <a:p>
            <a:pPr eaLnBrk="1" hangingPunct="1"/>
            <a:r>
              <a:rPr lang="cs-CZ">
                <a:latin typeface="Verdana" charset="0"/>
              </a:rPr>
              <a:t>počty osob ve skupinách jsou příliš malé (9 a 10)</a:t>
            </a:r>
          </a:p>
          <a:p>
            <a:pPr eaLnBrk="1" hangingPunct="1"/>
            <a:r>
              <a:rPr lang="cs-CZ">
                <a:latin typeface="Verdana" charset="0"/>
              </a:rPr>
              <a:t>vhodnější než t-test bude proto neparametrický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výpočetní postup - 1. krok </a:t>
            </a:r>
          </a:p>
          <a:p>
            <a:pPr lvl="1" eaLnBrk="1" hangingPunct="1"/>
            <a:r>
              <a:rPr lang="cs-CZ">
                <a:latin typeface="Verdana" charset="0"/>
              </a:rPr>
              <a:t>seřadit skóry podle velikosti - bez ohledu na skupinu</a:t>
            </a:r>
          </a:p>
          <a:p>
            <a:pPr lvl="1" eaLnBrk="1" hangingPunct="1"/>
            <a:r>
              <a:rPr lang="cs-CZ">
                <a:latin typeface="Verdana" charset="0"/>
              </a:rPr>
              <a:t>a přidělit jim pořadí (rank)</a:t>
            </a:r>
          </a:p>
          <a:p>
            <a:pPr lvl="1" eaLnBrk="1" hangingPunct="1">
              <a:buFont typeface="Wingdings" charset="0"/>
              <a:buNone/>
            </a:pPr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Parametrické testy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t-testy a analýza rozptylu jsou tzv. parametrické testy</a:t>
            </a:r>
          </a:p>
          <a:p>
            <a:pPr eaLnBrk="1" hangingPunct="1"/>
            <a:r>
              <a:rPr lang="cs-CZ">
                <a:latin typeface="Verdana" charset="0"/>
              </a:rPr>
              <a:t>parametr = charakteristika populace (průměr, rozptyl)</a:t>
            </a:r>
          </a:p>
          <a:p>
            <a:pPr eaLnBrk="1" hangingPunct="1"/>
            <a:r>
              <a:rPr lang="cs-CZ">
                <a:latin typeface="Verdana" charset="0"/>
              </a:rPr>
              <a:t>parametrické testy používají při výpočtech charakteristiky populace (parametry)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689" name="Group 32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601703388"/>
              </p:ext>
            </p:extLst>
          </p:nvPr>
        </p:nvGraphicFramePr>
        <p:xfrm>
          <a:off x="566738" y="304800"/>
          <a:ext cx="8008937" cy="6309360"/>
        </p:xfrm>
        <a:graphic>
          <a:graphicData uri="http://schemas.openxmlformats.org/drawingml/2006/table">
            <a:tbl>
              <a:tblPr/>
              <a:tblGrid>
                <a:gridCol w="2001837"/>
                <a:gridCol w="2003425"/>
                <a:gridCol w="2001838"/>
                <a:gridCol w="2001837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leváci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praváci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skór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pořadí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skór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pořadí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47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94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68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56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92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16,5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98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92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16,5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55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61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75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-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-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85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0"/>
                          <a:ea typeface="ＭＳ Ｐゴシック" charset="0"/>
                          <a:cs typeface="Arial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 = 114</a:t>
                      </a: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0"/>
                          <a:ea typeface="ＭＳ Ｐゴシック" charset="0"/>
                          <a:cs typeface="Arial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24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 = 75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Logika výpočtu U</a:t>
            </a:r>
          </a:p>
        </p:txBody>
      </p:sp>
      <p:sp>
        <p:nvSpPr>
          <p:cNvPr id="2867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u každého člena skupiny 1 určíme, kolik členů druhé skupiny má vyšší skór než on</a:t>
            </a:r>
          </a:p>
          <a:p>
            <a:pPr lvl="1" eaLnBrk="1" hangingPunct="1"/>
            <a:r>
              <a:rPr lang="cs-CZ">
                <a:latin typeface="Verdana" charset="0"/>
              </a:rPr>
              <a:t>poté sečteme u všech členů skupiny 1 a dostaneme </a:t>
            </a:r>
            <a:r>
              <a:rPr lang="cs-CZ" sz="2800">
                <a:solidFill>
                  <a:srgbClr val="000000"/>
                </a:solidFill>
                <a:latin typeface="Verdana" charset="0"/>
              </a:rPr>
              <a:t>U</a:t>
            </a:r>
            <a:r>
              <a:rPr lang="cs-CZ" sz="2800" baseline="-25000">
                <a:solidFill>
                  <a:srgbClr val="000000"/>
                </a:solidFill>
                <a:latin typeface="Verdana" charset="0"/>
              </a:rPr>
              <a:t>1</a:t>
            </a:r>
            <a:endParaRPr lang="cs-CZ">
              <a:latin typeface="Verdana" charset="0"/>
            </a:endParaRPr>
          </a:p>
          <a:p>
            <a:pPr eaLnBrk="1" hangingPunct="1"/>
            <a:r>
              <a:rPr lang="cs-CZ">
                <a:latin typeface="Verdana" charset="0"/>
              </a:rPr>
              <a:t>to stejné pro skupinu 2 a získáme </a:t>
            </a:r>
            <a:r>
              <a:rPr lang="cs-CZ" sz="3200">
                <a:solidFill>
                  <a:srgbClr val="000000"/>
                </a:solidFill>
                <a:latin typeface="Verdana" charset="0"/>
              </a:rPr>
              <a:t>U</a:t>
            </a:r>
            <a:r>
              <a:rPr lang="cs-CZ" sz="3200" baseline="-25000">
                <a:solidFill>
                  <a:srgbClr val="000000"/>
                </a:solidFill>
                <a:latin typeface="Verdana" charset="0"/>
              </a:rPr>
              <a:t>2</a:t>
            </a:r>
            <a:endParaRPr lang="cs-CZ">
              <a:latin typeface="Verdana" charset="0"/>
            </a:endParaRPr>
          </a:p>
          <a:p>
            <a:pPr eaLnBrk="1" hangingPunct="1"/>
            <a:r>
              <a:rPr lang="cs-CZ">
                <a:latin typeface="Verdana" charset="0"/>
              </a:rPr>
              <a:t>menší z U používáme pro testování hypotézy (porovnání s kritickou hodnotou)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/>
          </p:nvPr>
        </p:nvGraphicFramePr>
        <p:xfrm>
          <a:off x="566738" y="304800"/>
          <a:ext cx="8008937" cy="5746760"/>
        </p:xfrm>
        <a:graphic>
          <a:graphicData uri="http://schemas.openxmlformats.org/drawingml/2006/table">
            <a:tbl>
              <a:tblPr/>
              <a:tblGrid>
                <a:gridCol w="2001837"/>
                <a:gridCol w="2001838"/>
                <a:gridCol w="573087"/>
                <a:gridCol w="34321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55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87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16,5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2,5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16,5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98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U</a:t>
                      </a:r>
                      <a:r>
                        <a:rPr kumimoji="0" lang="cs-CZ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2=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69,5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/>
          </p:nvPr>
        </p:nvGraphicFramePr>
        <p:xfrm>
          <a:off x="566738" y="304800"/>
          <a:ext cx="8008936" cy="57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234"/>
                <a:gridCol w="2002234"/>
                <a:gridCol w="572298"/>
                <a:gridCol w="3432170"/>
              </a:tblGrid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47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55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56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61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68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71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73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74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75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76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82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11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83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12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84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13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85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14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87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92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16,5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92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16,5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0,5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94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98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19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  <a:tr h="28797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U</a:t>
                      </a:r>
                      <a:r>
                        <a:rPr lang="cs-CZ" sz="1400" b="1" i="0" u="none" strike="noStrike" baseline="-25000" smtClean="0">
                          <a:solidFill>
                            <a:srgbClr val="000000"/>
                          </a:solidFill>
                          <a:latin typeface="Verdana"/>
                        </a:rPr>
                        <a:t>1=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Verdana"/>
                        </a:rPr>
                        <a:t>20,5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Logika výpočtu U</a:t>
            </a:r>
          </a:p>
        </p:txBody>
      </p:sp>
      <p:sp>
        <p:nvSpPr>
          <p:cNvPr id="31747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 lvl="2" indent="-469900" eaLnBrk="1" hangingPunct="1"/>
            <a:r>
              <a:rPr lang="cs-CZ" b="1">
                <a:latin typeface="Verdana" charset="0"/>
              </a:rPr>
              <a:t>pro kontrolu:</a:t>
            </a:r>
          </a:p>
          <a:p>
            <a:pPr marL="858838" lvl="3" indent="-469900" eaLnBrk="1" hangingPunct="1"/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+ 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* 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 </a:t>
            </a:r>
          </a:p>
          <a:p>
            <a:pPr marL="858838" lvl="3" indent="-469900" eaLnBrk="1" hangingPunct="1"/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+ 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9 * 10</a:t>
            </a:r>
          </a:p>
          <a:p>
            <a:pPr marL="858838" lvl="3" indent="-469900" eaLnBrk="1" hangingPunct="1"/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+ 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90</a:t>
            </a:r>
          </a:p>
          <a:p>
            <a:pPr marL="858838" lvl="3" indent="-469900" eaLnBrk="1" hangingPunct="1"/>
            <a:r>
              <a:rPr lang="cs-CZ" b="1">
                <a:latin typeface="Verdana" charset="0"/>
              </a:rPr>
              <a:t>69,5 + 20,5 = 90</a:t>
            </a:r>
          </a:p>
          <a:p>
            <a:pPr marL="858838" lvl="3" indent="-469900" eaLnBrk="1" hangingPunct="1">
              <a:buFont typeface="Wingdings" charset="0"/>
              <a:buNone/>
            </a:pPr>
            <a:endParaRPr lang="cs-CZ" b="1">
              <a:latin typeface="Verdana" charset="0"/>
            </a:endParaRPr>
          </a:p>
          <a:p>
            <a:pPr marL="469900" lvl="2" indent="-469900" eaLnBrk="1" hangingPunct="1"/>
            <a:r>
              <a:rPr lang="cs-CZ" b="1">
                <a:latin typeface="Verdana" charset="0"/>
              </a:rPr>
              <a:t>Jaké je U, když jsou mezi skupinami největší rozdíly?</a:t>
            </a:r>
          </a:p>
          <a:p>
            <a:pPr marL="469900" lvl="2" indent="-469900" eaLnBrk="1" hangingPunct="1"/>
            <a:r>
              <a:rPr lang="cs-CZ" b="1">
                <a:latin typeface="Verdana" charset="0"/>
              </a:rPr>
              <a:t>Jaké je U, když mezi skupinami nejsou rozdíly?</a:t>
            </a:r>
          </a:p>
          <a:p>
            <a:pPr marL="469900" lvl="2" indent="-469900" eaLnBrk="1" hangingPunct="1"/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marL="469900" lvl="2" indent="-469900" eaLnBrk="1" hangingPunct="1"/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marL="469900" lvl="2" indent="-469900" eaLnBrk="1" hangingPunct="1"/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eaLnBrk="1" hangingPunct="1"/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výpočetní postup - 2. krok </a:t>
            </a:r>
          </a:p>
          <a:p>
            <a:pPr lvl="1" eaLnBrk="1" hangingPunct="1"/>
            <a:r>
              <a:rPr lang="cs-CZ">
                <a:latin typeface="Verdana" charset="0"/>
              </a:rPr>
              <a:t>sečíst pořadí v obou skupinách</a:t>
            </a:r>
          </a:p>
          <a:p>
            <a:pPr eaLnBrk="1" hangingPunct="1">
              <a:buFont typeface="Wingdings" charset="0"/>
              <a:buNone/>
            </a:pPr>
            <a:r>
              <a:rPr lang="cs-CZ">
                <a:solidFill>
                  <a:srgbClr val="000000"/>
                </a:solidFill>
                <a:latin typeface="Symbol" charset="0"/>
              </a:rPr>
              <a:t>		S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= 114,5</a:t>
            </a:r>
            <a:endParaRPr lang="cs-CZ">
              <a:solidFill>
                <a:srgbClr val="000000"/>
              </a:solidFill>
              <a:latin typeface="Symbo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cs-CZ">
                <a:solidFill>
                  <a:srgbClr val="000000"/>
                </a:solidFill>
                <a:latin typeface="Symbol" charset="0"/>
              </a:rPr>
              <a:t>		S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= 75,5</a:t>
            </a:r>
          </a:p>
          <a:p>
            <a:pPr algn="just"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	</a:t>
            </a:r>
            <a:r>
              <a:rPr lang="cs-CZ" sz="2200">
                <a:latin typeface="Verdana" charset="0"/>
              </a:rPr>
              <a:t>(pokud se leváci a praváci neliší,  průměrné pořadí skórů by mělo být u obou skupin podobné)</a:t>
            </a:r>
          </a:p>
          <a:p>
            <a:pPr lvl="1" eaLnBrk="1" hangingPunct="1">
              <a:buFont typeface="Wingdings" charset="0"/>
              <a:buNone/>
            </a:pPr>
            <a:endParaRPr lang="cs-CZ" sz="22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výpočetní postup - 3. krok</a:t>
            </a:r>
          </a:p>
          <a:p>
            <a:pPr lvl="1" eaLnBrk="1" hangingPunct="1"/>
            <a:r>
              <a:rPr lang="cs-CZ">
                <a:latin typeface="Verdana" charset="0"/>
              </a:rPr>
              <a:t>vypočítat</a:t>
            </a:r>
            <a:r>
              <a:rPr lang="cs-CZ" b="1">
                <a:latin typeface="Verdana" charset="0"/>
              </a:rPr>
              <a:t> U </a:t>
            </a:r>
            <a:r>
              <a:rPr lang="cs-CZ">
                <a:latin typeface="Verdana" charset="0"/>
              </a:rPr>
              <a:t>pro obě skupiny</a:t>
            </a:r>
          </a:p>
          <a:p>
            <a:pPr lvl="1" eaLnBrk="1" hangingPunct="1"/>
            <a:r>
              <a:rPr lang="cs-CZ">
                <a:latin typeface="Verdana" charset="0"/>
              </a:rPr>
              <a:t>podle vzorce</a:t>
            </a:r>
          </a:p>
          <a:p>
            <a:pPr lvl="2" eaLnBrk="1" hangingPunct="1">
              <a:buFont typeface="Wingdings" charset="0"/>
              <a:buNone/>
            </a:pPr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= 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(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)(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)</a:t>
            </a:r>
            <a:r>
              <a:rPr lang="cs-CZ" b="1">
                <a:latin typeface="Verdana" charset="0"/>
              </a:rPr>
              <a:t> +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(n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+1)/2 - </a:t>
            </a:r>
            <a:r>
              <a:rPr lang="cs-CZ" b="1">
                <a:solidFill>
                  <a:srgbClr val="000000"/>
                </a:solidFill>
                <a:latin typeface="Symbol" charset="0"/>
              </a:rPr>
              <a:t>S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</a:p>
          <a:p>
            <a:pPr lvl="2" eaLnBrk="1" hangingPunct="1">
              <a:buFont typeface="Wingdings" charset="0"/>
              <a:buNone/>
            </a:pPr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(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)(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)</a:t>
            </a:r>
            <a:r>
              <a:rPr lang="cs-CZ" b="1">
                <a:latin typeface="Verdana" charset="0"/>
              </a:rPr>
              <a:t> +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(n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+1)/2 - </a:t>
            </a:r>
            <a:r>
              <a:rPr lang="cs-CZ" b="1">
                <a:solidFill>
                  <a:srgbClr val="000000"/>
                </a:solidFill>
                <a:latin typeface="Symbol" charset="0"/>
              </a:rPr>
              <a:t>S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</a:t>
            </a:r>
          </a:p>
          <a:p>
            <a:pPr lvl="2" eaLnBrk="1" hangingPunct="1">
              <a:buFont typeface="Wingdings" charset="0"/>
              <a:buNone/>
            </a:pPr>
            <a:endParaRPr lang="cs-CZ" b="1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výpočet U</a:t>
            </a:r>
          </a:p>
          <a:p>
            <a:pPr lvl="2" eaLnBrk="1" hangingPunct="1">
              <a:buFont typeface="Wingdings" charset="0"/>
              <a:buNone/>
            </a:pPr>
            <a:endParaRPr lang="cs-CZ"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U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latin typeface="Verdana" charset="0"/>
              </a:rPr>
              <a:t> =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(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)(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)</a:t>
            </a:r>
            <a:r>
              <a:rPr lang="cs-CZ">
                <a:latin typeface="Verdana" charset="0"/>
              </a:rPr>
              <a:t> +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(n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latin typeface="Verdana" charset="0"/>
              </a:rPr>
              <a:t>+1)/2 - </a:t>
            </a:r>
            <a:r>
              <a:rPr lang="cs-CZ">
                <a:solidFill>
                  <a:srgbClr val="000000"/>
                </a:solidFill>
                <a:latin typeface="Symbol" charset="0"/>
              </a:rPr>
              <a:t>S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</a:p>
          <a:p>
            <a:pPr lvl="2"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U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latin typeface="Verdana" charset="0"/>
              </a:rPr>
              <a:t> =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(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9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)(10)</a:t>
            </a:r>
            <a:r>
              <a:rPr lang="cs-CZ">
                <a:latin typeface="Verdana" charset="0"/>
              </a:rPr>
              <a:t> + 9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(9</a:t>
            </a:r>
            <a:r>
              <a:rPr lang="cs-CZ">
                <a:latin typeface="Verdana" charset="0"/>
              </a:rPr>
              <a:t>+1)/2 – 114,5</a:t>
            </a:r>
          </a:p>
          <a:p>
            <a:pPr lvl="2" eaLnBrk="1" hangingPunct="1">
              <a:buFont typeface="Wingdings" charset="0"/>
              <a:buNone/>
            </a:pPr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 b="1">
                <a:latin typeface="Verdana" charset="0"/>
              </a:rPr>
              <a:t> = 20,5</a:t>
            </a:r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endParaRPr lang="cs-CZ" b="1" baseline="-30000">
              <a:solidFill>
                <a:srgbClr val="000000"/>
              </a:solidFill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U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=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(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)(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)</a:t>
            </a:r>
            <a:r>
              <a:rPr lang="cs-CZ">
                <a:latin typeface="Verdana" charset="0"/>
              </a:rPr>
              <a:t> +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(n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+1)/2 - </a:t>
            </a:r>
            <a:r>
              <a:rPr lang="cs-CZ">
                <a:solidFill>
                  <a:srgbClr val="000000"/>
                </a:solidFill>
                <a:latin typeface="Symbol" charset="0"/>
              </a:rPr>
              <a:t>S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R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</a:p>
          <a:p>
            <a:pPr lvl="2"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U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=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(9)(10)</a:t>
            </a:r>
            <a:r>
              <a:rPr lang="cs-CZ">
                <a:latin typeface="Verdana" charset="0"/>
              </a:rPr>
              <a:t> +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10(10</a:t>
            </a:r>
            <a:r>
              <a:rPr lang="cs-CZ">
                <a:latin typeface="Verdana" charset="0"/>
              </a:rPr>
              <a:t>+1)/2 –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75,5</a:t>
            </a:r>
            <a:endParaRPr lang="cs-CZ" baseline="-30000">
              <a:solidFill>
                <a:srgbClr val="000000"/>
              </a:solidFill>
              <a:latin typeface="Verdana" charset="0"/>
            </a:endParaRPr>
          </a:p>
          <a:p>
            <a:pPr lvl="2" eaLnBrk="1" hangingPunct="1">
              <a:buFont typeface="Wingdings" charset="0"/>
              <a:buNone/>
            </a:pPr>
            <a:r>
              <a:rPr lang="cs-CZ" b="1"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69,5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výpočetní postup - 4. krok</a:t>
            </a:r>
            <a:r>
              <a:rPr lang="cs-CZ">
                <a:latin typeface="Verdana" charset="0"/>
              </a:rPr>
              <a:t> </a:t>
            </a:r>
          </a:p>
          <a:p>
            <a:pPr lvl="1" eaLnBrk="1" hangingPunct="1"/>
            <a:r>
              <a:rPr lang="cs-CZ">
                <a:latin typeface="Verdana" charset="0"/>
              </a:rPr>
              <a:t>vybrat menší z vypočítaných U</a:t>
            </a:r>
          </a:p>
          <a:p>
            <a:pPr lvl="1" eaLnBrk="1" hangingPunct="1"/>
            <a:r>
              <a:rPr lang="cs-CZ">
                <a:latin typeface="Verdana" charset="0"/>
              </a:rPr>
              <a:t>v našem příkladu je to U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 </a:t>
            </a:r>
            <a:r>
              <a:rPr lang="cs-CZ">
                <a:latin typeface="Verdana" charset="0"/>
              </a:rPr>
              <a:t>(=20,5) </a:t>
            </a:r>
            <a:endParaRPr lang="cs-CZ" baseline="-30000">
              <a:solidFill>
                <a:srgbClr val="000000"/>
              </a:solidFill>
              <a:latin typeface="Verdana" charset="0"/>
            </a:endParaRPr>
          </a:p>
          <a:p>
            <a:pPr eaLnBrk="1" hangingPunct="1"/>
            <a:r>
              <a:rPr lang="cs-CZ" b="1">
                <a:latin typeface="Verdana" charset="0"/>
              </a:rPr>
              <a:t>výpočetní postup - 5. krok</a:t>
            </a:r>
            <a:r>
              <a:rPr lang="cs-CZ">
                <a:latin typeface="Verdana" charset="0"/>
              </a:rPr>
              <a:t> </a:t>
            </a:r>
          </a:p>
          <a:p>
            <a:pPr lvl="1" eaLnBrk="1" hangingPunct="1"/>
            <a:r>
              <a:rPr lang="cs-CZ">
                <a:latin typeface="Verdana" charset="0"/>
              </a:rPr>
              <a:t>najít v tabulce kritickou hodnotu U pro zvolenou hladinu významnosti</a:t>
            </a:r>
          </a:p>
          <a:p>
            <a:pPr lvl="1" eaLnBrk="1" hangingPunct="1"/>
            <a:r>
              <a:rPr lang="cs-CZ">
                <a:latin typeface="Verdana" charset="0"/>
              </a:rPr>
              <a:t>pro </a:t>
            </a:r>
            <a:r>
              <a:rPr lang="cs-CZ">
                <a:solidFill>
                  <a:srgbClr val="000000"/>
                </a:solidFill>
                <a:latin typeface="Symbol" charset="0"/>
              </a:rPr>
              <a:t>a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= .05, při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1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 = 9 a </a:t>
            </a:r>
            <a:r>
              <a:rPr lang="cs-CZ" i="1">
                <a:solidFill>
                  <a:srgbClr val="000000"/>
                </a:solidFill>
                <a:latin typeface="Verdana" charset="0"/>
              </a:rPr>
              <a:t>n</a:t>
            </a:r>
            <a:r>
              <a:rPr lang="cs-CZ" baseline="-30000">
                <a:solidFill>
                  <a:srgbClr val="000000"/>
                </a:solidFill>
                <a:latin typeface="Verdana" charset="0"/>
              </a:rPr>
              <a:t>2 </a:t>
            </a:r>
            <a:r>
              <a:rPr lang="cs-CZ">
                <a:solidFill>
                  <a:srgbClr val="000000"/>
                </a:solidFill>
                <a:latin typeface="Verdana" charset="0"/>
              </a:rPr>
              <a:t>= 10 </a:t>
            </a:r>
          </a:p>
          <a:p>
            <a:pPr lvl="1" eaLnBrk="1" hangingPunct="1">
              <a:buFont typeface="Wingdings" charset="0"/>
              <a:buNone/>
            </a:pPr>
            <a:r>
              <a:rPr lang="cs-CZ" i="1">
                <a:solidFill>
                  <a:srgbClr val="000000"/>
                </a:solidFill>
                <a:latin typeface="Verdana" charset="0"/>
              </a:rPr>
              <a:t>	</a:t>
            </a:r>
            <a:r>
              <a:rPr lang="cs-CZ" b="1" i="1">
                <a:solidFill>
                  <a:srgbClr val="000000"/>
                </a:solidFill>
                <a:latin typeface="Verdana" charset="0"/>
              </a:rPr>
              <a:t>U</a:t>
            </a:r>
            <a:r>
              <a:rPr lang="cs-CZ" b="1" baseline="-30000">
                <a:solidFill>
                  <a:srgbClr val="000000"/>
                </a:solidFill>
                <a:latin typeface="Verdana" charset="0"/>
              </a:rPr>
              <a:t>krit.</a:t>
            </a:r>
            <a:r>
              <a:rPr lang="cs-CZ" b="1">
                <a:solidFill>
                  <a:srgbClr val="000000"/>
                </a:solidFill>
                <a:latin typeface="Verdana" charset="0"/>
              </a:rPr>
              <a:t>=20</a:t>
            </a:r>
            <a:r>
              <a:rPr lang="cs-CZ" b="1">
                <a:latin typeface="Verdana" charset="0"/>
              </a:rPr>
              <a:t> </a:t>
            </a:r>
          </a:p>
          <a:p>
            <a:pPr lvl="1" eaLnBrk="1" hangingPunct="1">
              <a:buFont typeface="Wingdings" charset="0"/>
              <a:buNone/>
            </a:pPr>
            <a:endParaRPr lang="cs-CZ" b="1" baseline="-30000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latin typeface="Verdana" charset="0"/>
              </a:rPr>
              <a:t>6. krok</a:t>
            </a:r>
            <a:r>
              <a:rPr lang="cs-CZ" dirty="0">
                <a:latin typeface="Verdana" charset="0"/>
              </a:rPr>
              <a:t> 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porovnat vypočítanou hodnotu U a kritickou hodnotu U 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u tohoto testu je rozdíl </a:t>
            </a:r>
            <a:r>
              <a:rPr lang="cs-CZ" b="1" dirty="0">
                <a:latin typeface="Verdana" charset="0"/>
              </a:rPr>
              <a:t>statisticky významný,</a:t>
            </a:r>
            <a:r>
              <a:rPr lang="cs-CZ" dirty="0">
                <a:latin typeface="Verdana" charset="0"/>
              </a:rPr>
              <a:t> pokud je vypočítaná hodnota </a:t>
            </a:r>
            <a:r>
              <a:rPr lang="cs-CZ" u="sng" dirty="0">
                <a:latin typeface="Verdana" charset="0"/>
              </a:rPr>
              <a:t>menší než kritická</a:t>
            </a:r>
            <a:r>
              <a:rPr lang="cs-CZ" dirty="0">
                <a:latin typeface="Verdana" charset="0"/>
              </a:rPr>
              <a:t> hodnota U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20,5 není menší než 20 </a:t>
            </a:r>
            <a:r>
              <a:rPr lang="cs-CZ" dirty="0">
                <a:latin typeface="Verdana" charset="0"/>
                <a:sym typeface="Wingdings" charset="0"/>
              </a:rPr>
              <a:t></a:t>
            </a:r>
            <a:r>
              <a:rPr lang="en-US" dirty="0">
                <a:latin typeface="Verdana" charset="0"/>
                <a:sym typeface="Wingdings" charset="0"/>
              </a:rPr>
              <a:t> </a:t>
            </a:r>
            <a:r>
              <a:rPr lang="cs-CZ" b="1" dirty="0">
                <a:latin typeface="Verdana" charset="0"/>
                <a:sym typeface="Wingdings" charset="0"/>
              </a:rPr>
              <a:t>nemůžeme zamítnout nulovou hypotézu</a:t>
            </a:r>
            <a:endParaRPr lang="cs-CZ" b="1" baseline="-30000" dirty="0">
              <a:solidFill>
                <a:srgbClr val="000000"/>
              </a:solidFill>
              <a:latin typeface="Verdana" charset="0"/>
            </a:endParaRPr>
          </a:p>
          <a:p>
            <a:pPr eaLnBrk="1" hangingPunct="1"/>
            <a:endParaRPr lang="cs-CZ" b="1" dirty="0">
              <a:latin typeface="Verdana" charset="0"/>
            </a:endParaRPr>
          </a:p>
          <a:p>
            <a:pPr lvl="1" eaLnBrk="1" hangingPunct="1">
              <a:buFont typeface="Wingdings" charset="0"/>
              <a:buNone/>
            </a:pPr>
            <a:endParaRPr lang="cs-CZ" b="1" baseline="-30000" dirty="0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Parametrické testy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parametrické testy pracují s předpoklady o charakteristikách populace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např. u t-testu předpokládáme, že směrodatné odchylky výběrů mohou posloužit jako odhad pro směrodatnou odchylku populace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podobně počítají s normálním rozdělením měřeného znaku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Mann-Whitney U test - příklad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latin typeface="Verdana" charset="0"/>
              </a:rPr>
              <a:t>závěr</a:t>
            </a:r>
            <a:r>
              <a:rPr lang="cs-CZ" dirty="0">
                <a:latin typeface="Verdana" charset="0"/>
              </a:rPr>
              <a:t>: </a:t>
            </a:r>
            <a:r>
              <a:rPr lang="cs-CZ" u="sng" dirty="0">
                <a:latin typeface="Verdana" charset="0"/>
              </a:rPr>
              <a:t>rozdíl mezi leváky a praváky</a:t>
            </a:r>
            <a:r>
              <a:rPr lang="cs-CZ" dirty="0">
                <a:latin typeface="Verdana" charset="0"/>
              </a:rPr>
              <a:t> v testu prostorových schopností </a:t>
            </a:r>
            <a:r>
              <a:rPr lang="cs-CZ" u="sng" dirty="0">
                <a:latin typeface="Verdana" charset="0"/>
              </a:rPr>
              <a:t>není statisticky významný</a:t>
            </a:r>
          </a:p>
          <a:p>
            <a:pPr eaLnBrk="1" hangingPunct="1"/>
            <a:r>
              <a:rPr lang="cs-CZ" dirty="0">
                <a:latin typeface="Verdana" charset="0"/>
              </a:rPr>
              <a:t>neznamená to nutně, že kdybychom prozkoumali celou populaci leváků a praváků, nebyl by mezi nimi rozdíl – pouze se nám tento </a:t>
            </a:r>
            <a:r>
              <a:rPr lang="cs-CZ" u="sng" dirty="0">
                <a:latin typeface="Verdana" charset="0"/>
              </a:rPr>
              <a:t>rozdíl nepodařilo prokázat</a:t>
            </a:r>
            <a:r>
              <a:rPr lang="cs-CZ" dirty="0">
                <a:latin typeface="Verdana" charset="0"/>
              </a:rPr>
              <a:t> (hlavně díky malému N)</a:t>
            </a:r>
          </a:p>
          <a:p>
            <a:pPr eaLnBrk="1" hangingPunct="1"/>
            <a:endParaRPr lang="cs-CZ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chí-kvadrát může být použit </a:t>
            </a:r>
          </a:p>
          <a:p>
            <a:pPr lvl="1" eaLnBrk="1" hangingPunct="1"/>
            <a:r>
              <a:rPr lang="cs-CZ">
                <a:latin typeface="Verdana" charset="0"/>
              </a:rPr>
              <a:t>pro testování rozdělení jedné proměnné (test dobré shody)</a:t>
            </a:r>
          </a:p>
          <a:p>
            <a:pPr lvl="1" eaLnBrk="1" hangingPunct="1"/>
            <a:r>
              <a:rPr lang="cs-CZ">
                <a:latin typeface="Verdana" charset="0"/>
              </a:rPr>
              <a:t>testování nezávislosti dvou proměnných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chí-kvadrát pro testování nezávislosti proměnných se používá pro nominální nebo ordinální proměnné </a:t>
            </a:r>
          </a:p>
          <a:p>
            <a:pPr eaLnBrk="1" hangingPunct="1"/>
            <a:r>
              <a:rPr lang="cs-CZ">
                <a:latin typeface="Verdana" charset="0"/>
              </a:rPr>
              <a:t>data jsou uspořádána do tzv. kontingenční tabulky (viz příklad)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zajímá nás, jak souvisí model manželství s jeho vydařeností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model manželství má kategorie:</a:t>
            </a:r>
            <a:br>
              <a:rPr lang="cs-CZ">
                <a:latin typeface="Verdana" charset="0"/>
              </a:rPr>
            </a:br>
            <a:r>
              <a:rPr lang="cs-CZ">
                <a:latin typeface="Verdana" charset="0"/>
              </a:rPr>
              <a:t>dominance žena, dominance muž, kooperace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vydařenost má 3 kategorie – vydařené, průměrné, nevydařené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latin typeface="Verdana" charset="0"/>
              </a:rPr>
              <a:t>pozn.: jde o manželství rodičů respondentů, tak jak je posuzují oni (zdroj dat – výzkum doc. Plaňavy)</a:t>
            </a:r>
            <a:r>
              <a:rPr lang="cs-CZ">
                <a:latin typeface="Verdana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otázka zní: liší se podíl vydařených, průměrných a nevydařených manželství u rodin, kde dominovala matka, rodin, kde dominoval otec a u rodin, kde nedominoval ani jeden z nich?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Kontingenční tabulka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280920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5"/>
          <p:cNvGraphicFramePr>
            <a:graphicFrameLocks noGrp="1" noChangeAspect="1"/>
          </p:cNvGraphicFramePr>
          <p:nvPr>
            <p:ph/>
          </p:nvPr>
        </p:nvGraphicFramePr>
        <p:xfrm>
          <a:off x="395288" y="620713"/>
          <a:ext cx="8497887" cy="561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Obrázek" r:id="rId3" imgW="3628339" imgH="3700882" progId="StaticEnhancedMetafile">
                  <p:embed/>
                </p:oleObj>
              </mc:Choice>
              <mc:Fallback>
                <p:oleObj name="Obrázek" r:id="rId3" imgW="3628339" imgH="3700882" progId="StaticEnhancedMetafile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620713"/>
                        <a:ext cx="8497887" cy="561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chí-kvadrát porovnává očekávané a pozorované četnosti</a:t>
            </a:r>
          </a:p>
          <a:p>
            <a:pPr eaLnBrk="1" hangingPunct="1"/>
            <a:r>
              <a:rPr lang="cs-CZ">
                <a:latin typeface="Verdana" charset="0"/>
              </a:rPr>
              <a:t>očekávané jsou četnosti za předpokladu, že proměnné jsou nezávislé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6"/>
          <p:cNvSpPr>
            <a:spLocks noChangeShapeType="1"/>
          </p:cNvSpPr>
          <p:nvPr/>
        </p:nvSpPr>
        <p:spPr bwMode="auto">
          <a:xfrm flipV="1">
            <a:off x="4860032" y="5517232"/>
            <a:ext cx="431353" cy="57606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7907925" cy="45578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>
                <a:latin typeface="Verdana" charset="0"/>
              </a:rPr>
              <a:t>v našem příkladu bylo 42,2% vydařených manželství</a:t>
            </a:r>
          </a:p>
          <a:p>
            <a:pPr eaLnBrk="1" hangingPunct="1"/>
            <a:r>
              <a:rPr lang="cs-CZ" sz="2600">
                <a:latin typeface="Verdana" charset="0"/>
              </a:rPr>
              <a:t>pokud by proměnné (model a vydařenost manželství) byly vzájemně nezávislé, poměr vydařených manželství v jednotlivých modelech manželství by měl být přibližně stejný (a odrážet celkový podíl) – 42%</a:t>
            </a:r>
          </a:p>
          <a:p>
            <a:pPr eaLnBrk="1" hangingPunct="1"/>
            <a:r>
              <a:rPr lang="cs-CZ" sz="2600">
                <a:latin typeface="Verdana" charset="0"/>
              </a:rPr>
              <a:t>podobně ostatní kategorie…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Parametrické testy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pokud nejsou tyto předpoklady splněny, můžeme dojít k nepřesným výsledkům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očekávané četnosti – výpočet: 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cs-CZ" sz="4800">
                <a:latin typeface="Verdana" charset="0"/>
              </a:rPr>
              <a:t>O</a:t>
            </a:r>
            <a:r>
              <a:rPr lang="cs-CZ" sz="4800" baseline="-25000">
                <a:latin typeface="Verdana" charset="0"/>
              </a:rPr>
              <a:t>ij</a:t>
            </a:r>
            <a:r>
              <a:rPr lang="cs-CZ" sz="4800">
                <a:latin typeface="Verdana" charset="0"/>
              </a:rPr>
              <a:t> = (ř</a:t>
            </a:r>
            <a:r>
              <a:rPr lang="cs-CZ" sz="4800" baseline="-25000">
                <a:latin typeface="Verdana" charset="0"/>
              </a:rPr>
              <a:t>i</a:t>
            </a:r>
            <a:r>
              <a:rPr lang="cs-CZ" sz="4800">
                <a:latin typeface="Verdana" charset="0"/>
              </a:rPr>
              <a:t> s</a:t>
            </a:r>
            <a:r>
              <a:rPr lang="cs-CZ" sz="4800" baseline="-25000">
                <a:latin typeface="Verdana" charset="0"/>
              </a:rPr>
              <a:t>j</a:t>
            </a:r>
            <a:r>
              <a:rPr lang="cs-CZ" sz="4800">
                <a:latin typeface="Verdana" charset="0"/>
              </a:rPr>
              <a:t> )/ 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cs-CZ">
                <a:latin typeface="Verdana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cs-CZ">
                <a:latin typeface="Verdana" charset="0"/>
              </a:rPr>
              <a:t>	(pro každé políčko tabulky se vynásobí celkové četnosti z příslušného řádku se sloupcovými četnostmi a vydělí celkovým počtem osob)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Kontingenční tabulka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err="1" smtClean="0"/>
              <a:t>Pozorované</a:t>
            </a:r>
            <a:r>
              <a:rPr lang="en-US" dirty="0" smtClean="0"/>
              <a:t> </a:t>
            </a:r>
            <a:r>
              <a:rPr lang="en-US" dirty="0" err="1" smtClean="0"/>
              <a:t>četnosti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280920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9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pro první políčko tabulky (vydařená manželství s dominantní matkou) je očekávaná četnost</a:t>
            </a:r>
          </a:p>
          <a:p>
            <a:pPr lvl="1" eaLnBrk="1" hangingPunct="1">
              <a:buFont typeface="Wingdings" charset="0"/>
              <a:buNone/>
            </a:pPr>
            <a:r>
              <a:rPr lang="cs-CZ" sz="2800">
                <a:latin typeface="Verdana" charset="0"/>
              </a:rPr>
              <a:t>O</a:t>
            </a:r>
            <a:r>
              <a:rPr lang="cs-CZ" sz="2800" baseline="-25000">
                <a:latin typeface="Verdana" charset="0"/>
              </a:rPr>
              <a:t>ij</a:t>
            </a:r>
            <a:r>
              <a:rPr lang="cs-CZ" sz="2800">
                <a:latin typeface="Verdana" charset="0"/>
              </a:rPr>
              <a:t> = (ř</a:t>
            </a:r>
            <a:r>
              <a:rPr lang="cs-CZ" sz="2800" baseline="-25000">
                <a:latin typeface="Verdana" charset="0"/>
              </a:rPr>
              <a:t>i</a:t>
            </a:r>
            <a:r>
              <a:rPr lang="cs-CZ" sz="2800">
                <a:latin typeface="Verdana" charset="0"/>
              </a:rPr>
              <a:t> s</a:t>
            </a:r>
            <a:r>
              <a:rPr lang="cs-CZ" sz="2800" baseline="-25000">
                <a:latin typeface="Verdana" charset="0"/>
              </a:rPr>
              <a:t>j</a:t>
            </a:r>
            <a:r>
              <a:rPr lang="cs-CZ" sz="2800">
                <a:latin typeface="Verdana" charset="0"/>
              </a:rPr>
              <a:t> )/ N</a:t>
            </a:r>
          </a:p>
          <a:p>
            <a:pPr lvl="1" eaLnBrk="1" hangingPunct="1">
              <a:buFont typeface="Wingdings" charset="0"/>
              <a:buNone/>
            </a:pPr>
            <a:r>
              <a:rPr lang="cs-CZ" sz="2800">
                <a:latin typeface="Verdana" charset="0"/>
              </a:rPr>
              <a:t>O</a:t>
            </a:r>
            <a:r>
              <a:rPr lang="cs-CZ" sz="2800" baseline="-25000">
                <a:latin typeface="Verdana" charset="0"/>
              </a:rPr>
              <a:t>11</a:t>
            </a:r>
            <a:r>
              <a:rPr lang="cs-CZ" sz="2800">
                <a:latin typeface="Verdana" charset="0"/>
              </a:rPr>
              <a:t> = (ř</a:t>
            </a:r>
            <a:r>
              <a:rPr lang="cs-CZ" sz="2800" baseline="-25000">
                <a:latin typeface="Verdana" charset="0"/>
              </a:rPr>
              <a:t>1</a:t>
            </a:r>
            <a:r>
              <a:rPr lang="cs-CZ" sz="2800">
                <a:latin typeface="Verdana" charset="0"/>
              </a:rPr>
              <a:t> s</a:t>
            </a:r>
            <a:r>
              <a:rPr lang="cs-CZ" sz="2800" baseline="-25000">
                <a:latin typeface="Verdana" charset="0"/>
              </a:rPr>
              <a:t>1</a:t>
            </a:r>
            <a:r>
              <a:rPr lang="cs-CZ" sz="2800">
                <a:latin typeface="Verdana" charset="0"/>
              </a:rPr>
              <a:t> )/ N</a:t>
            </a:r>
          </a:p>
          <a:p>
            <a:pPr lvl="1" eaLnBrk="1" hangingPunct="1">
              <a:buFont typeface="Wingdings" charset="0"/>
              <a:buNone/>
            </a:pPr>
            <a:r>
              <a:rPr lang="cs-CZ" sz="2800">
                <a:latin typeface="Verdana" charset="0"/>
              </a:rPr>
              <a:t>O</a:t>
            </a:r>
            <a:r>
              <a:rPr lang="cs-CZ" sz="2800" baseline="-25000">
                <a:latin typeface="Verdana" charset="0"/>
              </a:rPr>
              <a:t>11</a:t>
            </a:r>
            <a:r>
              <a:rPr lang="cs-CZ" sz="2800">
                <a:latin typeface="Verdana" charset="0"/>
              </a:rPr>
              <a:t> = (69*65 )/ 154</a:t>
            </a:r>
          </a:p>
          <a:p>
            <a:pPr lvl="1" eaLnBrk="1" hangingPunct="1">
              <a:buFont typeface="Wingdings" charset="0"/>
              <a:buNone/>
            </a:pPr>
            <a:r>
              <a:rPr lang="cs-CZ" sz="2800" u="sng">
                <a:latin typeface="Verdana" charset="0"/>
              </a:rPr>
              <a:t>O</a:t>
            </a:r>
            <a:r>
              <a:rPr lang="cs-CZ" sz="2800" u="sng" baseline="-25000">
                <a:latin typeface="Verdana" charset="0"/>
              </a:rPr>
              <a:t>11</a:t>
            </a:r>
            <a:r>
              <a:rPr lang="cs-CZ" sz="2800" u="sng">
                <a:latin typeface="Verdana" charset="0"/>
              </a:rPr>
              <a:t> = 29,12</a:t>
            </a:r>
          </a:p>
          <a:p>
            <a:pPr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Očekávané četnosti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437495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chí-kvadrát porovná očekávané četnosti s pozorovanými</a:t>
            </a:r>
          </a:p>
          <a:p>
            <a:pPr eaLnBrk="1" hangingPunct="1"/>
            <a:endParaRPr lang="cs-CZ">
              <a:latin typeface="Verdana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cs-CZ" sz="3000">
                <a:latin typeface="Symbol" charset="0"/>
              </a:rPr>
              <a:t>c</a:t>
            </a:r>
            <a:r>
              <a:rPr lang="cs-CZ" sz="3000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= </a:t>
            </a:r>
            <a:r>
              <a:rPr lang="cs-CZ" sz="3000">
                <a:latin typeface="Symbol" charset="0"/>
              </a:rPr>
              <a:t>S</a:t>
            </a:r>
            <a:r>
              <a:rPr lang="cs-CZ">
                <a:latin typeface="Verdana" charset="0"/>
              </a:rPr>
              <a:t> </a:t>
            </a:r>
            <a:r>
              <a:rPr lang="en-US">
                <a:latin typeface="Verdana" charset="0"/>
              </a:rPr>
              <a:t>[</a:t>
            </a:r>
            <a:r>
              <a:rPr lang="cs-CZ">
                <a:latin typeface="Verdana" charset="0"/>
              </a:rPr>
              <a:t>(pozor. četnosti – oček.)</a:t>
            </a:r>
            <a:r>
              <a:rPr lang="cs-CZ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/oček.</a:t>
            </a:r>
            <a:r>
              <a:rPr lang="en-US">
                <a:latin typeface="Verdana" charset="0"/>
              </a:rPr>
              <a:t>]</a:t>
            </a:r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charset="0"/>
              <a:buNone/>
            </a:pPr>
            <a:r>
              <a:rPr lang="cs-CZ" sz="3000">
                <a:latin typeface="Symbol" charset="0"/>
              </a:rPr>
              <a:t>c</a:t>
            </a:r>
            <a:r>
              <a:rPr lang="cs-CZ" sz="3000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= </a:t>
            </a:r>
            <a:r>
              <a:rPr lang="cs-CZ" sz="3000">
                <a:latin typeface="Symbol" charset="0"/>
              </a:rPr>
              <a:t>S</a:t>
            </a:r>
            <a:r>
              <a:rPr lang="cs-CZ">
                <a:latin typeface="Verdana" charset="0"/>
              </a:rPr>
              <a:t> </a:t>
            </a:r>
            <a:r>
              <a:rPr lang="en-US">
                <a:latin typeface="Verdana" charset="0"/>
              </a:rPr>
              <a:t>[</a:t>
            </a:r>
            <a:r>
              <a:rPr lang="cs-CZ">
                <a:latin typeface="Verdana" charset="0"/>
              </a:rPr>
              <a:t>(pozor. četnosti – oček.)</a:t>
            </a:r>
            <a:r>
              <a:rPr lang="cs-CZ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/oček.</a:t>
            </a:r>
            <a:r>
              <a:rPr lang="en-US">
                <a:latin typeface="Verdana" charset="0"/>
              </a:rPr>
              <a:t>]</a:t>
            </a:r>
            <a:endParaRPr lang="cs-CZ">
              <a:latin typeface="Verdana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cs-CZ" sz="3000">
                <a:latin typeface="Symbol" charset="0"/>
              </a:rPr>
              <a:t>c</a:t>
            </a:r>
            <a:r>
              <a:rPr lang="cs-CZ" sz="3000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= </a:t>
            </a:r>
            <a:r>
              <a:rPr lang="cs-CZ" sz="2400">
                <a:latin typeface="Verdana" charset="0"/>
              </a:rPr>
              <a:t>(</a:t>
            </a:r>
            <a:r>
              <a:rPr lang="en-US" sz="2400">
                <a:latin typeface="Verdana" charset="0"/>
              </a:rPr>
              <a:t>-7,1</a:t>
            </a:r>
            <a:r>
              <a:rPr lang="cs-CZ" sz="2400">
                <a:latin typeface="Verdana" charset="0"/>
              </a:rPr>
              <a:t>)</a:t>
            </a:r>
            <a:r>
              <a:rPr lang="cs-CZ" sz="2400" baseline="30000">
                <a:latin typeface="Verdana" charset="0"/>
              </a:rPr>
              <a:t>2</a:t>
            </a:r>
            <a:r>
              <a:rPr lang="en-US" sz="2400">
                <a:latin typeface="Verdana" charset="0"/>
              </a:rPr>
              <a:t>/29,1 +3,9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</a:t>
            </a:r>
            <a:r>
              <a:rPr lang="en-US" sz="2400">
                <a:latin typeface="Verdana" charset="0"/>
              </a:rPr>
              <a:t>25,1 + 3,2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</a:t>
            </a:r>
            <a:r>
              <a:rPr lang="en-US" sz="2400">
                <a:latin typeface="Verdana" charset="0"/>
              </a:rPr>
              <a:t>14,8 + </a:t>
            </a:r>
            <a:r>
              <a:rPr lang="cs-CZ" sz="2400">
                <a:latin typeface="Verdana" charset="0"/>
              </a:rPr>
              <a:t/>
            </a:r>
            <a:br>
              <a:rPr lang="cs-CZ" sz="2400">
                <a:latin typeface="Verdana" charset="0"/>
              </a:rPr>
            </a:br>
            <a:r>
              <a:rPr lang="cs-CZ" sz="2400">
                <a:latin typeface="Verdana" charset="0"/>
              </a:rPr>
              <a:t>(</a:t>
            </a:r>
            <a:r>
              <a:rPr lang="en-US" sz="2400">
                <a:latin typeface="Verdana" charset="0"/>
              </a:rPr>
              <a:t>-4.6</a:t>
            </a:r>
            <a:r>
              <a:rPr lang="cs-CZ" sz="2400">
                <a:latin typeface="Verdana" charset="0"/>
              </a:rPr>
              <a:t>)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</a:t>
            </a:r>
            <a:r>
              <a:rPr lang="en-US" sz="2400">
                <a:latin typeface="Verdana" charset="0"/>
              </a:rPr>
              <a:t>18,6 </a:t>
            </a:r>
            <a:r>
              <a:rPr lang="cs-CZ" sz="2400">
                <a:latin typeface="Verdana" charset="0"/>
              </a:rPr>
              <a:t>+ 3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/16 + 1,6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/9,4 + 11,7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/17,3 + (-6,9)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/14,9 + (-4,8)</a:t>
            </a:r>
            <a:r>
              <a:rPr lang="cs-CZ" sz="2400" baseline="30000">
                <a:latin typeface="Verdana" charset="0"/>
              </a:rPr>
              <a:t>2</a:t>
            </a:r>
            <a:r>
              <a:rPr lang="cs-CZ" sz="2400">
                <a:latin typeface="Verdana" charset="0"/>
              </a:rPr>
              <a:t>/8,8</a:t>
            </a:r>
            <a:r>
              <a:rPr lang="cs-CZ">
                <a:latin typeface="Verdana" charset="0"/>
              </a:rPr>
              <a:t> </a:t>
            </a:r>
          </a:p>
          <a:p>
            <a:pPr lvl="1" eaLnBrk="1" hangingPunct="1">
              <a:buFont typeface="Wingdings" charset="0"/>
              <a:buNone/>
            </a:pPr>
            <a:r>
              <a:rPr lang="cs-CZ" sz="3000" b="1">
                <a:latin typeface="Symbol" charset="0"/>
              </a:rPr>
              <a:t>c</a:t>
            </a:r>
            <a:r>
              <a:rPr lang="cs-CZ" sz="3000" b="1" baseline="30000">
                <a:latin typeface="Verdana" charset="0"/>
              </a:rPr>
              <a:t>2</a:t>
            </a:r>
            <a:r>
              <a:rPr lang="cs-CZ" b="1">
                <a:latin typeface="Verdana" charset="0"/>
              </a:rPr>
              <a:t> = 18, 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Chí-kvadrát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pro vyhledání kritické hodnoty </a:t>
            </a:r>
            <a:r>
              <a:rPr lang="cs-CZ" sz="3400">
                <a:latin typeface="Symbol" charset="0"/>
              </a:rPr>
              <a:t>c</a:t>
            </a:r>
            <a:r>
              <a:rPr lang="cs-CZ" sz="3400" baseline="30000">
                <a:latin typeface="Verdana" charset="0"/>
              </a:rPr>
              <a:t>2</a:t>
            </a:r>
            <a:r>
              <a:rPr lang="cs-CZ">
                <a:latin typeface="Verdana" charset="0"/>
              </a:rPr>
              <a:t> v tabulce musíme vypočítat ještě počet stupňů volnosti (df)</a:t>
            </a:r>
          </a:p>
          <a:p>
            <a:pPr eaLnBrk="1" hangingPunct="1"/>
            <a:r>
              <a:rPr lang="cs-CZ" b="1">
                <a:latin typeface="Verdana" charset="0"/>
              </a:rPr>
              <a:t> df = (ř-1) (s-1)</a:t>
            </a:r>
          </a:p>
          <a:p>
            <a:pPr eaLnBrk="1" hangingPunct="1">
              <a:buFont typeface="Wingdings" charset="0"/>
              <a:buNone/>
            </a:pPr>
            <a:endParaRPr lang="cs-CZ" b="1">
              <a:latin typeface="Verdana" charset="0"/>
            </a:endParaRPr>
          </a:p>
          <a:p>
            <a:pPr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	(</a:t>
            </a:r>
            <a:r>
              <a:rPr lang="cs-CZ" sz="2600">
                <a:latin typeface="Verdana" charset="0"/>
              </a:rPr>
              <a:t>tj. počet řádků -1 krát počet sloupců -1</a:t>
            </a:r>
            <a:r>
              <a:rPr lang="cs-CZ">
                <a:latin typeface="Verdana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>
                <a:latin typeface="Verdana" charset="0"/>
              </a:rPr>
              <a:t>df = (ř-1) (s-1)</a:t>
            </a:r>
          </a:p>
          <a:p>
            <a:pPr eaLnBrk="1" hangingPunct="1">
              <a:buFont typeface="Wingdings" charset="0"/>
              <a:buNone/>
            </a:pPr>
            <a:r>
              <a:rPr lang="cs-CZ" sz="2600">
                <a:latin typeface="Verdana" charset="0"/>
              </a:rPr>
              <a:t>	df = (3-1) * (3-1)</a:t>
            </a:r>
          </a:p>
          <a:p>
            <a:pPr eaLnBrk="1" hangingPunct="1">
              <a:buFont typeface="Wingdings" charset="0"/>
              <a:buNone/>
            </a:pPr>
            <a:r>
              <a:rPr lang="cs-CZ" sz="2600">
                <a:latin typeface="Verdana" charset="0"/>
              </a:rPr>
              <a:t>	</a:t>
            </a:r>
            <a:r>
              <a:rPr lang="cs-CZ" sz="2600" u="sng">
                <a:latin typeface="Verdana" charset="0"/>
              </a:rPr>
              <a:t>df = 4</a:t>
            </a:r>
          </a:p>
          <a:p>
            <a:pPr eaLnBrk="1" hangingPunct="1"/>
            <a:r>
              <a:rPr lang="cs-CZ" sz="2600">
                <a:latin typeface="Verdana" charset="0"/>
              </a:rPr>
              <a:t>v tabulkách vyhledáme kritickou hodnotu </a:t>
            </a:r>
            <a:r>
              <a:rPr lang="cs-CZ">
                <a:latin typeface="Symbol" charset="0"/>
              </a:rPr>
              <a:t>c</a:t>
            </a:r>
            <a:r>
              <a:rPr lang="cs-CZ" baseline="30000">
                <a:latin typeface="Verdana" charset="0"/>
              </a:rPr>
              <a:t>2 </a:t>
            </a:r>
            <a:r>
              <a:rPr lang="cs-CZ" sz="2600">
                <a:latin typeface="Verdana" charset="0"/>
              </a:rPr>
              <a:t>pro df = 4 a 5% hladinu významnosti</a:t>
            </a:r>
          </a:p>
          <a:p>
            <a:pPr eaLnBrk="1" hangingPunct="1"/>
            <a:r>
              <a:rPr lang="cs-CZ" b="1">
                <a:latin typeface="Symbol" charset="0"/>
              </a:rPr>
              <a:t>c</a:t>
            </a:r>
            <a:r>
              <a:rPr lang="cs-CZ" b="1" baseline="30000">
                <a:latin typeface="Verdana" charset="0"/>
              </a:rPr>
              <a:t>2 </a:t>
            </a:r>
            <a:r>
              <a:rPr lang="cs-CZ" b="1" baseline="-25000">
                <a:latin typeface="Verdana" charset="0"/>
              </a:rPr>
              <a:t>krit</a:t>
            </a:r>
            <a:r>
              <a:rPr lang="cs-CZ" b="1" baseline="30000">
                <a:latin typeface="Verdana" charset="0"/>
              </a:rPr>
              <a:t> </a:t>
            </a:r>
            <a:r>
              <a:rPr lang="cs-CZ" sz="2600" b="1">
                <a:latin typeface="Verdana" charset="0"/>
              </a:rPr>
              <a:t>= 9,49</a:t>
            </a:r>
          </a:p>
          <a:p>
            <a:pPr eaLnBrk="1" hangingPunct="1">
              <a:buFont typeface="Wingdings" charset="0"/>
              <a:buNone/>
            </a:pPr>
            <a:endParaRPr lang="cs-CZ" sz="2600" b="1">
              <a:latin typeface="Verdana" charset="0"/>
            </a:endParaRPr>
          </a:p>
          <a:p>
            <a:pPr eaLnBrk="1" hangingPunct="1">
              <a:buFont typeface="Wingdings" charset="0"/>
              <a:buNone/>
            </a:pPr>
            <a:r>
              <a:rPr lang="cs-CZ" sz="2600">
                <a:latin typeface="Verdana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3400">
                <a:latin typeface="Symbol" charset="0"/>
              </a:rPr>
              <a:t>c</a:t>
            </a:r>
            <a:r>
              <a:rPr lang="cs-CZ" sz="3400" baseline="30000">
                <a:latin typeface="Verdana" charset="0"/>
              </a:rPr>
              <a:t>2 </a:t>
            </a:r>
            <a:r>
              <a:rPr lang="cs-CZ" sz="3400" baseline="-25000">
                <a:latin typeface="Verdana" charset="0"/>
              </a:rPr>
              <a:t>krit</a:t>
            </a:r>
            <a:r>
              <a:rPr lang="cs-CZ" sz="3400" baseline="30000">
                <a:latin typeface="Verdana" charset="0"/>
              </a:rPr>
              <a:t> </a:t>
            </a:r>
            <a:r>
              <a:rPr lang="cs-CZ">
                <a:latin typeface="Verdana" charset="0"/>
              </a:rPr>
              <a:t>= 9,49</a:t>
            </a:r>
          </a:p>
          <a:p>
            <a:pPr eaLnBrk="1" hangingPunct="1"/>
            <a:r>
              <a:rPr lang="cs-CZ" sz="3400">
                <a:latin typeface="Symbol" charset="0"/>
              </a:rPr>
              <a:t>c</a:t>
            </a:r>
            <a:r>
              <a:rPr lang="cs-CZ" sz="3400" baseline="30000">
                <a:latin typeface="Verdana" charset="0"/>
              </a:rPr>
              <a:t>2 </a:t>
            </a:r>
            <a:r>
              <a:rPr lang="cs-CZ">
                <a:latin typeface="Verdana" charset="0"/>
              </a:rPr>
              <a:t>= 18,71</a:t>
            </a:r>
          </a:p>
          <a:p>
            <a:pPr eaLnBrk="1" hangingPunct="1"/>
            <a:r>
              <a:rPr lang="cs-CZ" b="1">
                <a:latin typeface="Verdana" charset="0"/>
              </a:rPr>
              <a:t>závěr:</a:t>
            </a:r>
            <a:r>
              <a:rPr lang="cs-CZ">
                <a:latin typeface="Verdana" charset="0"/>
              </a:rPr>
              <a:t> vypočítaná hodnota je větší než kritická hodnota  - </a:t>
            </a:r>
            <a:r>
              <a:rPr lang="cs-CZ" u="sng">
                <a:latin typeface="Verdana" charset="0"/>
              </a:rPr>
              <a:t>očekávané a pozorované četnosti se liší na 5% hladině významnosti</a:t>
            </a:r>
            <a:r>
              <a:rPr lang="cs-CZ">
                <a:latin typeface="Verdana" charset="0"/>
              </a:rPr>
              <a:t> (tj. je malá pravděpodobnost, že proměnné jsou nezávislé)</a:t>
            </a:r>
          </a:p>
          <a:p>
            <a:pPr eaLnBrk="1" hangingPunct="1"/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Test Chí-kvadrát </a:t>
            </a:r>
            <a:r>
              <a:rPr lang="cs-CZ" dirty="0" smtClean="0">
                <a:latin typeface="Verdana" charset="0"/>
              </a:rPr>
              <a:t>v SPSS</a:t>
            </a:r>
            <a:endParaRPr lang="cs-CZ" dirty="0">
              <a:latin typeface="Verdana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dirty="0">
              <a:latin typeface="Verdan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72816"/>
            <a:ext cx="7797901" cy="3597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 nezávisí na charakteristikách populace ani o nich nečiní žádné závěry</a:t>
            </a:r>
          </a:p>
          <a:p>
            <a:pPr eaLnBrk="1" hangingPunct="1"/>
            <a:r>
              <a:rPr lang="cs-CZ">
                <a:latin typeface="Verdana" charset="0"/>
              </a:rPr>
              <a:t>není vyžadováno normální rozdělení znaku</a:t>
            </a:r>
          </a:p>
          <a:p>
            <a:pPr eaLnBrk="1" hangingPunct="1"/>
            <a:r>
              <a:rPr lang="cs-CZ">
                <a:latin typeface="Verdana" charset="0"/>
              </a:rPr>
              <a:t>proto jsou tyto testy označovány také jako „distribution-free“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Chí-kvadrát pro 1 proměnnou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tzv. test dobré shody (goodness-of-fit test) </a:t>
            </a:r>
          </a:p>
          <a:p>
            <a:pPr eaLnBrk="1" hangingPunct="1"/>
            <a:r>
              <a:rPr lang="cs-CZ">
                <a:latin typeface="Verdana" charset="0"/>
              </a:rPr>
              <a:t>opět porovnává očekávané a pozorované četnosti</a:t>
            </a:r>
          </a:p>
          <a:p>
            <a:pPr eaLnBrk="1" hangingPunct="1"/>
            <a:r>
              <a:rPr lang="cs-CZ">
                <a:latin typeface="Verdana" charset="0"/>
              </a:rPr>
              <a:t>předpokladem očekávaných četností není tentokrát nezávislost proměnných (máme jen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Test dobré shody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jak určíme očekávané četnosti?</a:t>
            </a:r>
          </a:p>
          <a:p>
            <a:pPr eaLnBrk="1" hangingPunct="1"/>
            <a:r>
              <a:rPr lang="cs-CZ">
                <a:latin typeface="Verdana" charset="0"/>
              </a:rPr>
              <a:t>2 způsoby:</a:t>
            </a:r>
          </a:p>
          <a:p>
            <a:pPr lvl="1" eaLnBrk="1" hangingPunct="1"/>
            <a:r>
              <a:rPr lang="cs-CZ">
                <a:latin typeface="Verdana" charset="0"/>
              </a:rPr>
              <a:t>předpoklad vyplývá z teorie (např. u genetických dat – poměr osob s projevem dominantní a recesivní alely)</a:t>
            </a:r>
          </a:p>
          <a:p>
            <a:pPr lvl="1" eaLnBrk="1" hangingPunct="1"/>
            <a:r>
              <a:rPr lang="cs-CZ">
                <a:latin typeface="Verdana" charset="0"/>
              </a:rPr>
              <a:t>nebo můžeme předpokládat náhodné rozdělení do kategorií</a:t>
            </a:r>
          </a:p>
          <a:p>
            <a:pPr lvl="1" eaLnBrk="1" hangingPunct="1">
              <a:buFont typeface="Wingdings" charset="0"/>
              <a:buNone/>
            </a:pPr>
            <a:endParaRPr lang="cs-CZ">
              <a:latin typeface="Verdana" charset="0"/>
            </a:endParaRPr>
          </a:p>
          <a:p>
            <a:pPr lvl="1" eaLnBrk="1" hangingPunct="1"/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je počet sebevražd stejný každý den v týdnu?</a:t>
            </a:r>
          </a:p>
          <a:p>
            <a:pPr eaLnBrk="1" hangingPunct="1"/>
            <a:r>
              <a:rPr lang="cs-CZ">
                <a:latin typeface="Verdana" charset="0"/>
              </a:rPr>
              <a:t>zjistíme data pro rok 2000 (ČR)</a:t>
            </a:r>
            <a:endParaRPr lang="cs-CZ" b="1">
              <a:latin typeface="Verdana" charset="0"/>
            </a:endParaRPr>
          </a:p>
          <a:p>
            <a:pPr eaLnBrk="1" hangingPunct="1">
              <a:buFont typeface="Wingdings" charset="0"/>
              <a:buNone/>
            </a:pPr>
            <a:r>
              <a:rPr lang="cs-CZ">
                <a:latin typeface="Verdana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graphicFrame>
        <p:nvGraphicFramePr>
          <p:cNvPr id="442409" name="Group 41"/>
          <p:cNvGraphicFramePr>
            <a:graphicFrameLocks noGrp="1"/>
          </p:cNvGraphicFramePr>
          <p:nvPr>
            <p:ph idx="1"/>
          </p:nvPr>
        </p:nvGraphicFramePr>
        <p:xfrm>
          <a:off x="2195513" y="1844675"/>
          <a:ext cx="4581525" cy="4246563"/>
        </p:xfrm>
        <a:graphic>
          <a:graphicData uri="http://schemas.openxmlformats.org/drawingml/2006/table">
            <a:tbl>
              <a:tblPr/>
              <a:tblGrid>
                <a:gridCol w="1917700"/>
                <a:gridCol w="2663825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pondělí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úterý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středa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čtvrtek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pátek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sobota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192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neděle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charset="0"/>
              </a:rPr>
              <a:t>očekávané četnosti</a:t>
            </a:r>
            <a:r>
              <a:rPr lang="cs-CZ">
                <a:latin typeface="Verdana" charset="0"/>
              </a:rPr>
              <a:t> </a:t>
            </a:r>
          </a:p>
          <a:p>
            <a:pPr lvl="1" eaLnBrk="1" hangingPunct="1"/>
            <a:r>
              <a:rPr lang="cs-CZ">
                <a:latin typeface="Verdana" charset="0"/>
              </a:rPr>
              <a:t>stejný počet sebevražd pro každý den v týdnu</a:t>
            </a:r>
          </a:p>
          <a:p>
            <a:pPr lvl="1" eaLnBrk="1" hangingPunct="1"/>
            <a:r>
              <a:rPr lang="cs-CZ">
                <a:latin typeface="Verdana" charset="0"/>
              </a:rPr>
              <a:t>celkem 1602 sebevražd </a:t>
            </a:r>
          </a:p>
          <a:p>
            <a:pPr lvl="1" eaLnBrk="1" hangingPunct="1"/>
            <a:r>
              <a:rPr lang="cs-CZ">
                <a:latin typeface="Verdana" charset="0"/>
              </a:rPr>
              <a:t>očekávaná četnost pro každý den je 228,9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Příklad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2204864"/>
            <a:ext cx="4680520" cy="343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vzorec pro výpočet je stejný</a:t>
            </a:r>
          </a:p>
          <a:p>
            <a:pPr eaLnBrk="1" hangingPunct="1"/>
            <a:r>
              <a:rPr lang="cs-CZ" sz="3400" dirty="0">
                <a:latin typeface="Symbol" charset="0"/>
              </a:rPr>
              <a:t>c</a:t>
            </a:r>
            <a:r>
              <a:rPr lang="cs-CZ" sz="3400" baseline="30000" dirty="0">
                <a:latin typeface="Verdana" charset="0"/>
              </a:rPr>
              <a:t>2 </a:t>
            </a:r>
            <a:r>
              <a:rPr lang="cs-CZ" dirty="0">
                <a:latin typeface="Verdana" charset="0"/>
              </a:rPr>
              <a:t>= 13,44</a:t>
            </a:r>
          </a:p>
          <a:p>
            <a:pPr eaLnBrk="1" hangingPunct="1"/>
            <a:r>
              <a:rPr lang="cs-CZ" dirty="0" err="1">
                <a:latin typeface="Verdana" charset="0"/>
              </a:rPr>
              <a:t>df</a:t>
            </a:r>
            <a:r>
              <a:rPr lang="cs-CZ" dirty="0">
                <a:latin typeface="Verdana" charset="0"/>
              </a:rPr>
              <a:t> = k -1 (počet kategorií -1)</a:t>
            </a:r>
          </a:p>
          <a:p>
            <a:pPr eaLnBrk="1" hangingPunct="1"/>
            <a:r>
              <a:rPr lang="cs-CZ" dirty="0" err="1">
                <a:latin typeface="Verdana" charset="0"/>
              </a:rPr>
              <a:t>df</a:t>
            </a:r>
            <a:r>
              <a:rPr lang="cs-CZ" dirty="0">
                <a:latin typeface="Verdana" charset="0"/>
              </a:rPr>
              <a:t> = 6</a:t>
            </a:r>
          </a:p>
          <a:p>
            <a:pPr eaLnBrk="1" hangingPunct="1"/>
            <a:r>
              <a:rPr lang="cs-CZ" dirty="0">
                <a:latin typeface="Verdana" charset="0"/>
              </a:rPr>
              <a:t>pro </a:t>
            </a:r>
            <a:r>
              <a:rPr lang="cs-CZ" dirty="0" err="1">
                <a:latin typeface="Verdana" charset="0"/>
              </a:rPr>
              <a:t>df</a:t>
            </a:r>
            <a:r>
              <a:rPr lang="cs-CZ" dirty="0">
                <a:latin typeface="Verdana" charset="0"/>
              </a:rPr>
              <a:t> =6 a 5% hladinu významnosti je </a:t>
            </a:r>
            <a:r>
              <a:rPr lang="cs-CZ" sz="3400" dirty="0">
                <a:latin typeface="Symbol" charset="0"/>
              </a:rPr>
              <a:t>c</a:t>
            </a:r>
            <a:r>
              <a:rPr lang="cs-CZ" sz="3400" baseline="30000" dirty="0">
                <a:latin typeface="Verdana" charset="0"/>
              </a:rPr>
              <a:t>2 </a:t>
            </a:r>
            <a:r>
              <a:rPr lang="cs-CZ" sz="3400" baseline="-25000" dirty="0" err="1">
                <a:latin typeface="Verdana" charset="0"/>
              </a:rPr>
              <a:t>krit</a:t>
            </a:r>
            <a:r>
              <a:rPr lang="cs-CZ" sz="3400" baseline="30000" dirty="0">
                <a:latin typeface="Verdana" charset="0"/>
              </a:rPr>
              <a:t> </a:t>
            </a:r>
            <a:r>
              <a:rPr lang="cs-CZ" dirty="0">
                <a:latin typeface="Verdana" charset="0"/>
              </a:rPr>
              <a:t>= 12,59</a:t>
            </a:r>
          </a:p>
          <a:p>
            <a:pPr eaLnBrk="1" hangingPunct="1"/>
            <a:r>
              <a:rPr lang="cs-CZ" b="1" dirty="0">
                <a:latin typeface="Verdana" charset="0"/>
              </a:rPr>
              <a:t>rozdíl je statisticky významný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3965" y="2276872"/>
            <a:ext cx="2221210" cy="2875309"/>
          </a:xfrm>
          <a:prstGeom prst="rect">
            <a:avLst/>
          </a:prstGeom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Příklad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4366405" y="3284959"/>
            <a:ext cx="360958" cy="28808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4228619" y="2708920"/>
            <a:ext cx="360288" cy="28803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Omezení Chí-kvadrátu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Verdana" charset="0"/>
              </a:rPr>
              <a:t>2 potenciální problémy:</a:t>
            </a:r>
          </a:p>
          <a:p>
            <a:pPr lvl="1" eaLnBrk="1" hangingPunct="1"/>
            <a:r>
              <a:rPr lang="cs-CZ" u="sng" dirty="0">
                <a:latin typeface="Verdana" charset="0"/>
              </a:rPr>
              <a:t>malý počet osob </a:t>
            </a:r>
            <a:r>
              <a:rPr lang="cs-CZ" dirty="0">
                <a:latin typeface="Verdana" charset="0"/>
              </a:rPr>
              <a:t>– pokud má velké % políček tabulky očekávanou četnost menší než 5 (v ideálním případě by všechna měla mít oček. četnost nejméně 5 osob)</a:t>
            </a:r>
          </a:p>
          <a:p>
            <a:pPr lvl="1" eaLnBrk="1" hangingPunct="1"/>
            <a:r>
              <a:rPr lang="cs-CZ" u="sng" dirty="0">
                <a:latin typeface="Verdana" charset="0"/>
              </a:rPr>
              <a:t>příliš velký počet osob </a:t>
            </a:r>
            <a:r>
              <a:rPr lang="cs-CZ" dirty="0">
                <a:latin typeface="Verdana" charset="0"/>
              </a:rPr>
              <a:t>– čím vyšší N, tím vyšší </a:t>
            </a:r>
            <a:r>
              <a:rPr lang="cs-CZ" sz="3000" dirty="0">
                <a:latin typeface="Symbol" charset="0"/>
              </a:rPr>
              <a:t>c</a:t>
            </a:r>
            <a:r>
              <a:rPr lang="cs-CZ" sz="3000" baseline="30000" dirty="0">
                <a:latin typeface="Verdana" charset="0"/>
              </a:rPr>
              <a:t>2 </a:t>
            </a:r>
            <a:r>
              <a:rPr lang="cs-CZ" dirty="0">
                <a:latin typeface="Verdana" charset="0"/>
              </a:rPr>
              <a:t>(vyjdou významné i malé rozdíly)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Prezentace výsledků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kontingenční tabulka - uvést vždy počet osob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tabulka by měla být přehledná – uvést jen jeden nebo dva druhy relativních četností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u Chí-kvadrátu se zapisuje jeho hodnota, počet stupňů volnosti a hladina významnosti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latin typeface="Verdana" charset="0"/>
              </a:rPr>
              <a:t>Chíkv.=18.65, df=4, p</a:t>
            </a:r>
            <a:r>
              <a:rPr lang="en-US">
                <a:latin typeface="Verdana" charset="0"/>
              </a:rPr>
              <a:t>&lt;</a:t>
            </a:r>
            <a:r>
              <a:rPr lang="cs-CZ">
                <a:latin typeface="Verdana" charset="0"/>
              </a:rPr>
              <a:t>0.010</a:t>
            </a:r>
          </a:p>
          <a:p>
            <a:pPr eaLnBrk="1" hangingPunct="1">
              <a:lnSpc>
                <a:spcPct val="90000"/>
              </a:lnSpc>
            </a:pPr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latin typeface="Verdana" charset="0"/>
              </a:rPr>
              <a:t>proč potom vůbec používat parametrické testy?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latin typeface="Verdana" charset="0"/>
              </a:rPr>
              <a:t>mnoho parametrických testů je poměrně „odolných“ (tzv. robustních) vůči narušení předpokladů testu (např. menší odchylky od normálního rozdělení výsledky nezkreslí)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latin typeface="Verdana" charset="0"/>
              </a:rPr>
              <a:t>parametrické testy mají větší statistickou sílu než </a:t>
            </a:r>
            <a:r>
              <a:rPr lang="cs-CZ" sz="2200" dirty="0" err="1">
                <a:latin typeface="Verdana" charset="0"/>
              </a:rPr>
              <a:t>neparametrické</a:t>
            </a:r>
            <a:r>
              <a:rPr lang="cs-CZ" sz="2200" dirty="0">
                <a:latin typeface="Verdana" charset="0"/>
              </a:rPr>
              <a:t> (větší pravděpodobnost zjištění rozdílu, pokud skutečně existuje)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latin typeface="Verdana" charset="0"/>
              </a:rPr>
              <a:t>pro některé typy analýz </a:t>
            </a:r>
            <a:r>
              <a:rPr lang="cs-CZ" sz="2200" dirty="0" err="1">
                <a:latin typeface="Verdana" charset="0"/>
              </a:rPr>
              <a:t>neparametrické</a:t>
            </a:r>
            <a:r>
              <a:rPr lang="cs-CZ" sz="2200" dirty="0">
                <a:latin typeface="Verdana" charset="0"/>
              </a:rPr>
              <a:t> metody nejsou (např. neexistuje obecně přijímaná </a:t>
            </a:r>
            <a:r>
              <a:rPr lang="cs-CZ" sz="2200" dirty="0" err="1">
                <a:latin typeface="Verdana" charset="0"/>
              </a:rPr>
              <a:t>neparametrická</a:t>
            </a:r>
            <a:r>
              <a:rPr lang="cs-CZ" sz="2200" dirty="0">
                <a:latin typeface="Verdana" charset="0"/>
              </a:rPr>
              <a:t> faktoriální ANOVA)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Prezentace výsledků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600" dirty="0">
                <a:latin typeface="Verdana" charset="0"/>
              </a:rPr>
              <a:t>příklad kontingenční tabulky a výsledků testu Chí-kvadrát v </a:t>
            </a:r>
            <a:r>
              <a:rPr lang="cs-CZ" sz="2600" dirty="0" smtClean="0">
                <a:latin typeface="Verdana" charset="0"/>
              </a:rPr>
              <a:t>tabulce a v textu – viz </a:t>
            </a:r>
            <a:r>
              <a:rPr lang="cs-CZ" sz="2600" dirty="0" err="1" smtClean="0">
                <a:latin typeface="Verdana" charset="0"/>
              </a:rPr>
              <a:t>pdf</a:t>
            </a:r>
            <a:r>
              <a:rPr lang="cs-CZ" sz="2600" dirty="0" smtClean="0">
                <a:latin typeface="Verdana" charset="0"/>
              </a:rPr>
              <a:t> soubory ve Studijních materiálech</a:t>
            </a:r>
            <a:endParaRPr lang="cs-CZ" sz="2600" dirty="0">
              <a:latin typeface="Verdana" charset="0"/>
            </a:endParaRPr>
          </a:p>
          <a:p>
            <a:pPr eaLnBrk="1" hangingPunct="1">
              <a:buFont typeface="Wingdings" charset="0"/>
              <a:buNone/>
            </a:pPr>
            <a:endParaRPr lang="cs-CZ" sz="2600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Kontrolní otázky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Verdana" charset="0"/>
              </a:rPr>
              <a:t>hlavní rozdíl mezi parametrickými a </a:t>
            </a:r>
            <a:r>
              <a:rPr lang="cs-CZ" dirty="0" err="1">
                <a:latin typeface="Verdana" charset="0"/>
              </a:rPr>
              <a:t>neparametrickými</a:t>
            </a:r>
            <a:r>
              <a:rPr lang="cs-CZ" dirty="0">
                <a:latin typeface="Verdana" charset="0"/>
              </a:rPr>
              <a:t> testy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Verdana" charset="0"/>
              </a:rPr>
              <a:t>výhody a nevýhody </a:t>
            </a:r>
            <a:r>
              <a:rPr lang="cs-CZ" dirty="0" err="1">
                <a:latin typeface="Verdana" charset="0"/>
              </a:rPr>
              <a:t>neparametrických</a:t>
            </a:r>
            <a:r>
              <a:rPr lang="cs-CZ" dirty="0">
                <a:latin typeface="Verdana" charset="0"/>
              </a:rPr>
              <a:t> testů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Verdana" charset="0"/>
              </a:rPr>
              <a:t>kdy je možno využít chí–kvadrát jako test nezávislosti proměnných? (pro jaké typy proměnných?)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Verdana" charset="0"/>
              </a:rPr>
              <a:t>kdy se chí–kvadrát využívá jako test dobré shody?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cs-CZ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Literatura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Hendl kapitola 5.4</a:t>
            </a:r>
          </a:p>
          <a:p>
            <a:pPr eaLnBrk="1" hangingPunct="1"/>
            <a:r>
              <a:rPr lang="cs-CZ">
                <a:latin typeface="Verdana" charset="0"/>
              </a:rPr>
              <a:t>Hendl kapitola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/>
            <a:r>
              <a:rPr lang="cs-CZ" u="sng">
                <a:latin typeface="Verdana" charset="0"/>
              </a:rPr>
              <a:t>hlavní </a:t>
            </a:r>
            <a:r>
              <a:rPr lang="cs-CZ" b="1" u="sng">
                <a:latin typeface="Verdana" charset="0"/>
              </a:rPr>
              <a:t>výhody</a:t>
            </a:r>
            <a:r>
              <a:rPr lang="cs-CZ" u="sng">
                <a:latin typeface="Verdana" charset="0"/>
              </a:rPr>
              <a:t> neparametrických testů</a:t>
            </a:r>
          </a:p>
          <a:p>
            <a:pPr lvl="1" eaLnBrk="1" hangingPunct="1"/>
            <a:r>
              <a:rPr lang="cs-CZ">
                <a:latin typeface="Verdana" charset="0"/>
              </a:rPr>
              <a:t>nejsou omezeny předpokladem normálního rozdělení</a:t>
            </a:r>
          </a:p>
          <a:p>
            <a:pPr lvl="1" eaLnBrk="1" hangingPunct="1"/>
            <a:r>
              <a:rPr lang="cs-CZ">
                <a:latin typeface="Verdana" charset="0"/>
              </a:rPr>
              <a:t>jsou často založeny na pořadí, dají se použít i pro ordinální data (kde můžeme spočítat pouze medián, nikoli průměr) i pro nominální (test Chí-kvadrát)</a:t>
            </a:r>
          </a:p>
          <a:p>
            <a:pPr lvl="1" eaLnBrk="1" hangingPunct="1"/>
            <a:r>
              <a:rPr lang="cs-CZ">
                <a:latin typeface="Verdana" charset="0"/>
              </a:rPr>
              <a:t>nejsou citlivé na extrémní hodnoty (jsou většinou založeny na mediánu) </a:t>
            </a:r>
          </a:p>
          <a:p>
            <a:pPr lvl="1" eaLnBrk="1" hangingPunct="1"/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/>
            <a:r>
              <a:rPr lang="cs-CZ" u="sng" dirty="0">
                <a:latin typeface="Verdana" charset="0"/>
              </a:rPr>
              <a:t>hlavní </a:t>
            </a:r>
            <a:r>
              <a:rPr lang="cs-CZ" b="1" u="sng" dirty="0">
                <a:latin typeface="Verdana" charset="0"/>
              </a:rPr>
              <a:t>nevýhody</a:t>
            </a:r>
            <a:r>
              <a:rPr lang="cs-CZ" u="sng" dirty="0">
                <a:latin typeface="Verdana" charset="0"/>
              </a:rPr>
              <a:t> </a:t>
            </a:r>
            <a:r>
              <a:rPr lang="cs-CZ" u="sng" dirty="0" err="1">
                <a:latin typeface="Verdana" charset="0"/>
              </a:rPr>
              <a:t>neparametrických</a:t>
            </a:r>
            <a:r>
              <a:rPr lang="cs-CZ" u="sng" dirty="0">
                <a:latin typeface="Verdana" charset="0"/>
              </a:rPr>
              <a:t> testů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menší statistická síla</a:t>
            </a:r>
          </a:p>
          <a:p>
            <a:pPr lvl="1" eaLnBrk="1" hangingPunct="1"/>
            <a:r>
              <a:rPr lang="cs-CZ" dirty="0">
                <a:latin typeface="Verdana" charset="0"/>
              </a:rPr>
              <a:t>pro složitější analýzy často není </a:t>
            </a:r>
            <a:r>
              <a:rPr lang="cs-CZ" dirty="0" err="1">
                <a:latin typeface="Verdana" charset="0"/>
              </a:rPr>
              <a:t>neparametrická</a:t>
            </a:r>
            <a:r>
              <a:rPr lang="cs-CZ" dirty="0">
                <a:latin typeface="Verdana" charset="0"/>
              </a:rPr>
              <a:t> varianta metody </a:t>
            </a:r>
            <a:br>
              <a:rPr lang="cs-CZ" dirty="0">
                <a:latin typeface="Verdana" charset="0"/>
              </a:rPr>
            </a:br>
            <a:r>
              <a:rPr lang="cs-CZ" dirty="0">
                <a:latin typeface="Verdana" charset="0"/>
              </a:rPr>
              <a:t>k dispozici </a:t>
            </a:r>
          </a:p>
          <a:p>
            <a:pPr lvl="1" eaLnBrk="1" hangingPunct="1"/>
            <a:endParaRPr lang="cs-CZ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Verdana" charset="0"/>
              </a:rPr>
              <a:t>Neparametrické testy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/>
            <a:r>
              <a:rPr lang="cs-CZ" u="sng">
                <a:latin typeface="Verdana" charset="0"/>
              </a:rPr>
              <a:t>přehled neparametrických ekvivalentů parametrických testů</a:t>
            </a:r>
          </a:p>
          <a:p>
            <a:pPr lvl="1" eaLnBrk="1" hangingPunct="1"/>
            <a:r>
              <a:rPr lang="cs-CZ">
                <a:latin typeface="Verdana" charset="0"/>
              </a:rPr>
              <a:t>t-test pro nezávislé výběry – </a:t>
            </a:r>
            <a:br>
              <a:rPr lang="cs-CZ">
                <a:latin typeface="Verdana" charset="0"/>
              </a:rPr>
            </a:br>
            <a:r>
              <a:rPr lang="cs-CZ">
                <a:latin typeface="Verdana" charset="0"/>
              </a:rPr>
              <a:t>Mann-Whitney U test</a:t>
            </a:r>
          </a:p>
          <a:p>
            <a:pPr lvl="1" eaLnBrk="1" hangingPunct="1"/>
            <a:r>
              <a:rPr lang="cs-CZ">
                <a:latin typeface="Verdana" charset="0"/>
              </a:rPr>
              <a:t>t-test pro závislé výběry – Wilcoxon test</a:t>
            </a:r>
          </a:p>
          <a:p>
            <a:pPr lvl="1" eaLnBrk="1" hangingPunct="1"/>
            <a:r>
              <a:rPr lang="cs-CZ">
                <a:latin typeface="Verdana" charset="0"/>
              </a:rPr>
              <a:t>analýza rozptylu – Kruskall-Wallis test</a:t>
            </a:r>
          </a:p>
          <a:p>
            <a:pPr lvl="1" eaLnBrk="1" hangingPunct="1"/>
            <a:r>
              <a:rPr lang="cs-CZ">
                <a:latin typeface="Verdana" charset="0"/>
              </a:rPr>
              <a:t>opakovaná měření (ANOVA) – Friedman Rank Test</a:t>
            </a:r>
          </a:p>
          <a:p>
            <a:pPr lvl="1" eaLnBrk="1" hangingPunct="1"/>
            <a:endParaRPr lang="cs-CZ">
              <a:latin typeface="Verdana" charset="0"/>
            </a:endParaRPr>
          </a:p>
          <a:p>
            <a:pPr lvl="1" eaLnBrk="1" hangingPunct="1"/>
            <a:endParaRPr lang="cs-CZ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2960</TotalTime>
  <Words>1787</Words>
  <Application>Microsoft Office PowerPoint</Application>
  <PresentationFormat>Předvádění na obrazovce (4:3)</PresentationFormat>
  <Paragraphs>464</Paragraphs>
  <Slides>62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62</vt:i4>
      </vt:variant>
    </vt:vector>
  </HeadingPairs>
  <TitlesOfParts>
    <vt:vector size="72" baseType="lpstr">
      <vt:lpstr>ＭＳ Ｐゴシック</vt:lpstr>
      <vt:lpstr>Arial</vt:lpstr>
      <vt:lpstr>Calibri</vt:lpstr>
      <vt:lpstr>Symbol</vt:lpstr>
      <vt:lpstr>Times New Roman</vt:lpstr>
      <vt:lpstr>Verdana</vt:lpstr>
      <vt:lpstr>Wingdings</vt:lpstr>
      <vt:lpstr>Profile</vt:lpstr>
      <vt:lpstr>Obrázek</vt:lpstr>
      <vt:lpstr>Graf</vt:lpstr>
      <vt:lpstr>Neparametrické testy</vt:lpstr>
      <vt:lpstr>Parametrické testy</vt:lpstr>
      <vt:lpstr>Parametrické testy</vt:lpstr>
      <vt:lpstr>Parametrické testy</vt:lpstr>
      <vt:lpstr>Neparametrické testy</vt:lpstr>
      <vt:lpstr>Neparametrické testy</vt:lpstr>
      <vt:lpstr>Neparametrické testy</vt:lpstr>
      <vt:lpstr>Neparametrické testy</vt:lpstr>
      <vt:lpstr>Neparametrické testy</vt:lpstr>
      <vt:lpstr>Mann-Whitney U test - příklad</vt:lpstr>
      <vt:lpstr>Mann-Whitney U test - příklad</vt:lpstr>
      <vt:lpstr>Mann-Whitney U test - příklad</vt:lpstr>
      <vt:lpstr>Mann-Whitney U test - příklad</vt:lpstr>
      <vt:lpstr>Mann-Whitney U test - příklad</vt:lpstr>
      <vt:lpstr>Prezentace aplikace PowerPoint</vt:lpstr>
      <vt:lpstr>Mann-Whitney U test - příklad</vt:lpstr>
      <vt:lpstr>Mann-Whitney U test - příklad</vt:lpstr>
      <vt:lpstr>Mann-Whitney U test - příklad</vt:lpstr>
      <vt:lpstr>Mann-Whitney U test - příklad</vt:lpstr>
      <vt:lpstr>Prezentace aplikace PowerPoint</vt:lpstr>
      <vt:lpstr>Logika výpočtu U</vt:lpstr>
      <vt:lpstr>Prezentace aplikace PowerPoint</vt:lpstr>
      <vt:lpstr>Prezentace aplikace PowerPoint</vt:lpstr>
      <vt:lpstr>Logika výpočtu U</vt:lpstr>
      <vt:lpstr>Mann-Whitney U test - příklad</vt:lpstr>
      <vt:lpstr>Mann-Whitney U test - příklad</vt:lpstr>
      <vt:lpstr>Mann-Whitney U test - příklad</vt:lpstr>
      <vt:lpstr>Mann-Whitney U test - příklad</vt:lpstr>
      <vt:lpstr>Mann-Whitney U test - příklad</vt:lpstr>
      <vt:lpstr>Mann-Whitney U test - příklad</vt:lpstr>
      <vt:lpstr>Test Chí-kvadrát</vt:lpstr>
      <vt:lpstr>Test Chí-kvadrát </vt:lpstr>
      <vt:lpstr>Příklad</vt:lpstr>
      <vt:lpstr>Příklad</vt:lpstr>
      <vt:lpstr>Kontingenční tabulka</vt:lpstr>
      <vt:lpstr>Prezentace aplikace PowerPoint</vt:lpstr>
      <vt:lpstr>Test Chí-kvadrát</vt:lpstr>
      <vt:lpstr>Prezentace aplikace PowerPoint</vt:lpstr>
      <vt:lpstr>Příklad </vt:lpstr>
      <vt:lpstr>Test Chí-kvadrát</vt:lpstr>
      <vt:lpstr>Kontingenční tabulka</vt:lpstr>
      <vt:lpstr>Příklad</vt:lpstr>
      <vt:lpstr>Očekávané četnosti</vt:lpstr>
      <vt:lpstr>Test Chí-kvadrát</vt:lpstr>
      <vt:lpstr>Příklad</vt:lpstr>
      <vt:lpstr>Test Chí-kvadrát</vt:lpstr>
      <vt:lpstr>Příklad</vt:lpstr>
      <vt:lpstr>Příklad</vt:lpstr>
      <vt:lpstr>Test Chí-kvadrát v SPSS</vt:lpstr>
      <vt:lpstr>Chí-kvadrát pro 1 proměnnou</vt:lpstr>
      <vt:lpstr>Test dobré shody</vt:lpstr>
      <vt:lpstr>Příklad</vt:lpstr>
      <vt:lpstr>Příklad</vt:lpstr>
      <vt:lpstr>Příklad</vt:lpstr>
      <vt:lpstr>Příklad</vt:lpstr>
      <vt:lpstr>Příklad </vt:lpstr>
      <vt:lpstr>Příklad</vt:lpstr>
      <vt:lpstr>Omezení Chí-kvadrátu</vt:lpstr>
      <vt:lpstr>Prezentace výsledků </vt:lpstr>
      <vt:lpstr>Prezentace výsledků</vt:lpstr>
      <vt:lpstr>Kontrolní otázky</vt:lpstr>
      <vt:lpstr>Literatura</vt:lpstr>
    </vt:vector>
  </TitlesOfParts>
  <Company>PSÚ FF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neparametrické testy</dc:title>
  <dc:creator>Helena Klimusová</dc:creator>
  <cp:lastModifiedBy>Helena Klimusová</cp:lastModifiedBy>
  <cp:revision>321</cp:revision>
  <cp:lastPrinted>1601-01-01T00:00:00Z</cp:lastPrinted>
  <dcterms:created xsi:type="dcterms:W3CDTF">2002-10-05T18:17:40Z</dcterms:created>
  <dcterms:modified xsi:type="dcterms:W3CDTF">2016-03-01T09:48:06Z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