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78B446-4C60-4041-8AE7-8545FCB378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Média a násilí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64EDED-156A-4AA7-BF89-94ED9595AF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249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4F7E1-3669-420F-981A-D42489371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spolupůsobící faktory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32C46A-FBC2-42AE-A225-E53FBCFFF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Prostředí</a:t>
            </a:r>
            <a:r>
              <a:rPr lang="cs-CZ" dirty="0"/>
              <a:t>: </a:t>
            </a:r>
          </a:p>
          <a:p>
            <a:r>
              <a:rPr lang="cs-CZ" dirty="0"/>
              <a:t>Nefunkční rodina </a:t>
            </a:r>
          </a:p>
          <a:p>
            <a:r>
              <a:rPr lang="cs-CZ" dirty="0"/>
              <a:t>Zvýšený výskyt násilí ve čtvrti </a:t>
            </a:r>
          </a:p>
          <a:p>
            <a:r>
              <a:rPr lang="cs-CZ" dirty="0"/>
              <a:t>Nízký sociálně ekonomický status  </a:t>
            </a:r>
          </a:p>
          <a:p>
            <a:r>
              <a:rPr lang="cs-CZ" dirty="0"/>
              <a:t>Hlučné, přeplněné, horké prostředí </a:t>
            </a:r>
          </a:p>
        </p:txBody>
      </p:sp>
    </p:spTree>
    <p:extLst>
      <p:ext uri="{BB962C8B-B14F-4D97-AF65-F5344CB8AC3E}">
        <p14:creationId xmlns:p14="http://schemas.microsoft.com/office/powerpoint/2010/main" val="134975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DD6D99-8627-494E-A233-33915F798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Spolupůsobící faktory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446BF8-3E93-4CD2-AB10-A45316396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Osobnostní dispozice</a:t>
            </a:r>
            <a:r>
              <a:rPr lang="cs-CZ" dirty="0"/>
              <a:t>: </a:t>
            </a:r>
          </a:p>
          <a:p>
            <a:r>
              <a:rPr lang="cs-CZ" dirty="0"/>
              <a:t>Lidé s vyšší mírou dispozičně dané agresivity si vybírají agresivní pořady a ty zpětně posilují jejich agresivitu  </a:t>
            </a:r>
          </a:p>
        </p:txBody>
      </p:sp>
    </p:spTree>
    <p:extLst>
      <p:ext uri="{BB962C8B-B14F-4D97-AF65-F5344CB8AC3E}">
        <p14:creationId xmlns:p14="http://schemas.microsoft.com/office/powerpoint/2010/main" val="201528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D6175-3267-422C-AE97-550771F22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Spolupůsobící faktory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5333D4-D9C1-4CAC-BCC6-AB9029E2F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Kontextuální faktory mediálního sdělení</a:t>
            </a:r>
            <a:r>
              <a:rPr lang="cs-CZ" dirty="0"/>
              <a:t>: </a:t>
            </a:r>
          </a:p>
          <a:p>
            <a:r>
              <a:rPr lang="cs-CZ" dirty="0"/>
              <a:t>Negativní hrdina je atraktivní, dosahuje úspěchu právě díky svému násilnému chování </a:t>
            </a:r>
          </a:p>
          <a:p>
            <a:r>
              <a:rPr lang="cs-CZ" dirty="0"/>
              <a:t>Násilí je ospravedlňováno (např. předchozím utrpením agresora) </a:t>
            </a:r>
          </a:p>
          <a:p>
            <a:r>
              <a:rPr lang="cs-CZ" dirty="0"/>
              <a:t>Nejsou zobrazovány důsledky (utrpení oběti, bolest, výčitky svědomí…)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7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EC0B9-E3CA-455E-86CE-BD11B6F9F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 nejrizikovější skupinu patří…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C3BE3B2-1DA0-428C-A5CD-44F3B07B8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Děti do 12 let </a:t>
            </a:r>
          </a:p>
          <a:p>
            <a:r>
              <a:rPr lang="cs-CZ" dirty="0"/>
              <a:t>Sledující TV více jak 3 hodiny denně </a:t>
            </a:r>
          </a:p>
          <a:p>
            <a:r>
              <a:rPr lang="cs-CZ" dirty="0"/>
              <a:t>Mezi oblíbené pořady patří akční, násilné a hororové filmy </a:t>
            </a:r>
          </a:p>
          <a:p>
            <a:r>
              <a:rPr lang="cs-CZ" dirty="0"/>
              <a:t>Nežije ve spořádaném sociálním prostředí (rodina, subkultura)</a:t>
            </a:r>
          </a:p>
          <a:p>
            <a:r>
              <a:rPr lang="cs-CZ" dirty="0"/>
              <a:t>Dispozičně tenduje k agresivnímu chování</a:t>
            </a:r>
          </a:p>
        </p:txBody>
      </p:sp>
    </p:spTree>
    <p:extLst>
      <p:ext uri="{BB962C8B-B14F-4D97-AF65-F5344CB8AC3E}">
        <p14:creationId xmlns:p14="http://schemas.microsoft.com/office/powerpoint/2010/main" val="2462883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D28FDA-40D3-4CDC-BF63-A65D6108E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divácké gramotnosti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422FD3-AF7C-4208-B502-F19366714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3 – 5 let</a:t>
            </a:r>
            <a:r>
              <a:rPr lang="cs-CZ" dirty="0"/>
              <a:t>: </a:t>
            </a:r>
          </a:p>
          <a:p>
            <a:r>
              <a:rPr lang="cs-CZ" dirty="0"/>
              <a:t>Zaměřeny jen na jednotlivosti, které ale dokáží detailně reprodukovat </a:t>
            </a:r>
          </a:p>
          <a:p>
            <a:r>
              <a:rPr lang="cs-CZ" dirty="0"/>
              <a:t>Často se jim ale do vyprávění mísí i vlastní zkušenosti </a:t>
            </a:r>
          </a:p>
          <a:p>
            <a:r>
              <a:rPr lang="cs-CZ" dirty="0"/>
              <a:t>Jejich pozornost vydrží jen krátkodobě a unikají k jiným činnostem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032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88DED3-0FC2-4A30-965D-78F454A3E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divácké gramotnosti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493D2D-037A-42F6-AFA3-9C7188861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6 – 8 let</a:t>
            </a:r>
            <a:r>
              <a:rPr lang="cs-CZ" dirty="0"/>
              <a:t>: </a:t>
            </a:r>
          </a:p>
          <a:p>
            <a:r>
              <a:rPr lang="cs-CZ" dirty="0"/>
              <a:t>Objevují se pokusy o chronologické řazení </a:t>
            </a:r>
          </a:p>
          <a:p>
            <a:r>
              <a:rPr lang="cs-CZ" dirty="0"/>
              <a:t>Děti zažívají </a:t>
            </a:r>
            <a:r>
              <a:rPr lang="cs-CZ" dirty="0" err="1"/>
              <a:t>flow</a:t>
            </a:r>
            <a:r>
              <a:rPr lang="cs-CZ" dirty="0"/>
              <a:t>: dítě nereaguje na oslovení, zapomíná na čas, nenechá se rozptýlit jiným podnětem </a:t>
            </a:r>
          </a:p>
          <a:p>
            <a:r>
              <a:rPr lang="cs-CZ" dirty="0"/>
              <a:t>Často mají zrychlený tep, rozšířené zorničky, otevřená ústa, mne si ruce, prsty, objímá panenku, tiskne se do křesla nebo k dospělým – je to přirozené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985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D7770-AB20-4823-AD1F-58C063857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divácké gramotnosti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443162-0F4A-4A70-A81D-DF418DD5B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9 – 10 let</a:t>
            </a:r>
            <a:r>
              <a:rPr lang="cs-CZ" dirty="0"/>
              <a:t>:  </a:t>
            </a:r>
          </a:p>
          <a:p>
            <a:r>
              <a:rPr lang="cs-CZ" dirty="0"/>
              <a:t>Začíná postupně porozumět komplexnosti filmu </a:t>
            </a:r>
          </a:p>
          <a:p>
            <a:r>
              <a:rPr lang="cs-CZ" dirty="0"/>
              <a:t>Začíná rozlišovat hlavní a vedlejší dějové linie </a:t>
            </a:r>
          </a:p>
          <a:p>
            <a:r>
              <a:rPr lang="cs-CZ" dirty="0"/>
              <a:t>Původní zvukové a mimické projevy přetrvávají, ale chlapci je začínají více před ostatními schovávat </a:t>
            </a:r>
          </a:p>
        </p:txBody>
      </p:sp>
    </p:spTree>
    <p:extLst>
      <p:ext uri="{BB962C8B-B14F-4D97-AF65-F5344CB8AC3E}">
        <p14:creationId xmlns:p14="http://schemas.microsoft.com/office/powerpoint/2010/main" val="1598342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34DC15-C66B-4A33-B719-ACCDC635E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divácké gramotnosti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368731-8B61-4247-9A6B-756B1564F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Od 11 let</a:t>
            </a:r>
            <a:r>
              <a:rPr lang="cs-CZ" dirty="0"/>
              <a:t>: </a:t>
            </a:r>
          </a:p>
          <a:p>
            <a:r>
              <a:rPr lang="cs-CZ" dirty="0"/>
              <a:t>Dítě je schopnost vystihnout hlavní linii příběhu </a:t>
            </a:r>
          </a:p>
          <a:p>
            <a:r>
              <a:rPr lang="cs-CZ" dirty="0"/>
              <a:t>Vzrůstá schopnost distancovat se od děje</a:t>
            </a:r>
          </a:p>
        </p:txBody>
      </p:sp>
    </p:spTree>
    <p:extLst>
      <p:ext uri="{BB962C8B-B14F-4D97-AF65-F5344CB8AC3E}">
        <p14:creationId xmlns:p14="http://schemas.microsoft.com/office/powerpoint/2010/main" val="2446579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36B5BF-689E-4CC4-A1F6-8B6CDCA7B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Málo longitudinálních výzkumů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A9794C-4720-48B5-8B6D-7BC7E7745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err="1"/>
              <a:t>Conterwallova</a:t>
            </a:r>
            <a:r>
              <a:rPr lang="cs-CZ" sz="2800" b="1" dirty="0"/>
              <a:t> studie</a:t>
            </a:r>
            <a:r>
              <a:rPr lang="cs-CZ" dirty="0"/>
              <a:t>: </a:t>
            </a:r>
          </a:p>
          <a:p>
            <a:r>
              <a:rPr lang="cs-CZ" dirty="0"/>
              <a:t>Jedno kanadské město získalo TV signál až v roce 1973 </a:t>
            </a:r>
          </a:p>
          <a:p>
            <a:r>
              <a:rPr lang="cs-CZ" dirty="0"/>
              <a:t>Po dobu dvou let byla skupina obyvatel srovnávána s dvěma podobnými skupinami obyvatel měst, kteří už TV vlastnili delší dobu</a:t>
            </a:r>
          </a:p>
          <a:p>
            <a:r>
              <a:rPr lang="cs-CZ" dirty="0"/>
              <a:t>Fyzická agresivita u dětí vzrostla o 160%, v kontrolních skupinách se nezměnila </a:t>
            </a:r>
          </a:p>
          <a:p>
            <a:r>
              <a:rPr lang="cs-CZ" dirty="0"/>
              <a:t>Metodologický problém – byli už zvyklí, nebyla to pro ně změna</a:t>
            </a:r>
          </a:p>
        </p:txBody>
      </p:sp>
    </p:spTree>
    <p:extLst>
      <p:ext uri="{BB962C8B-B14F-4D97-AF65-F5344CB8AC3E}">
        <p14:creationId xmlns:p14="http://schemas.microsoft.com/office/powerpoint/2010/main" val="331476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1F3B-22F6-424D-A4C1-BA3A9820F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Muži a TV ve 14 letech – násilnosti mezi 16-22 rokem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F9D45C-DDE0-4D0F-AC03-D18E5366B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Jeffrey</a:t>
            </a:r>
            <a:r>
              <a:rPr lang="cs-CZ" dirty="0"/>
              <a:t> G. Johnson a jeho tým sledovali po dobu 17 let </a:t>
            </a:r>
            <a:r>
              <a:rPr lang="cs-CZ"/>
              <a:t>707 rodin </a:t>
            </a:r>
            <a:r>
              <a:rPr lang="cs-CZ" dirty="0"/>
              <a:t>v přirozených podmínkách (studie z Kolumbijské univerzity v USA)</a:t>
            </a:r>
          </a:p>
          <a:p>
            <a:r>
              <a:rPr lang="cs-CZ" dirty="0"/>
              <a:t>Spojitost časem stráveným u TV a pozdější násilnou činností</a:t>
            </a:r>
          </a:p>
          <a:p>
            <a:r>
              <a:rPr lang="cs-CZ" dirty="0"/>
              <a:t>U žen se v tomto věku nárůst násilí v reálném životě statisticky nepotvrdil</a:t>
            </a:r>
          </a:p>
          <a:p>
            <a:r>
              <a:rPr lang="cs-CZ" dirty="0"/>
              <a:t>Méně než 1 hodinu denně: dopustili se násilného činu v 8,9% </a:t>
            </a:r>
          </a:p>
          <a:p>
            <a:r>
              <a:rPr lang="cs-CZ" dirty="0"/>
              <a:t>1 – 3 hodiny: násilná činnost v 32,5% </a:t>
            </a:r>
          </a:p>
          <a:p>
            <a:r>
              <a:rPr lang="cs-CZ" dirty="0"/>
              <a:t>Více jak 3 hodiny: násilná činnost ve 45,2%</a:t>
            </a:r>
          </a:p>
        </p:txBody>
      </p:sp>
    </p:spTree>
    <p:extLst>
      <p:ext uri="{BB962C8B-B14F-4D97-AF65-F5344CB8AC3E}">
        <p14:creationId xmlns:p14="http://schemas.microsoft.com/office/powerpoint/2010/main" val="202338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3A0F4-691F-482C-905E-1EBBD0C98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1B8653-AB70-4067-90AB-BB0BB6596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Existuje podle Vás spojitost mezi sledováním televize a násilím?</a:t>
            </a:r>
          </a:p>
          <a:p>
            <a:r>
              <a:rPr lang="cs-CZ" dirty="0"/>
              <a:t>Zvyšuje sledování agresivního chování v televizi i agresivní chování v reálném životě?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9425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7221E-9F75-4FC1-B82C-313B6683D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Muži/ženy a TV ve 22 letech – násilné činy ve 30 letech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67CAE4-706E-4EAB-A984-D5EFE61CC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Méně než 1 hodinu: násilná činnost ve 14,6% </a:t>
            </a:r>
          </a:p>
          <a:p>
            <a:r>
              <a:rPr lang="cs-CZ" dirty="0"/>
              <a:t>1-3 hodiny: násilná činnost ve 14% </a:t>
            </a:r>
          </a:p>
          <a:p>
            <a:r>
              <a:rPr lang="cs-CZ" dirty="0"/>
              <a:t>Více jak 3 hodiny: násilná činnost v 18,8% </a:t>
            </a:r>
          </a:p>
          <a:p>
            <a:endParaRPr lang="cs-CZ" dirty="0"/>
          </a:p>
          <a:p>
            <a:r>
              <a:rPr lang="cs-CZ" dirty="0"/>
              <a:t>U žen: </a:t>
            </a:r>
          </a:p>
          <a:p>
            <a:r>
              <a:rPr lang="cs-CZ" dirty="0"/>
              <a:t>Více jak 3 hodiny: 16,8% </a:t>
            </a:r>
          </a:p>
        </p:txBody>
      </p:sp>
    </p:spTree>
    <p:extLst>
      <p:ext uri="{BB962C8B-B14F-4D97-AF65-F5344CB8AC3E}">
        <p14:creationId xmlns:p14="http://schemas.microsoft.com/office/powerpoint/2010/main" val="38550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F4C26-5157-4B6B-83D3-E0921F6E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 tohoto výzkumu vyplývá…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EDE7BE-9848-44C1-BA41-00EE16738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Potvrzena hypotéza, že TV násilí přispívá k růstu agresivního chování </a:t>
            </a:r>
          </a:p>
          <a:p>
            <a:r>
              <a:rPr lang="cs-CZ" dirty="0"/>
              <a:t>Agresivní jedinci dávají přednost agresivním pořadům </a:t>
            </a:r>
          </a:p>
          <a:p>
            <a:r>
              <a:rPr lang="cs-CZ" dirty="0"/>
              <a:t>Prokázána spojitost mezi nadměrným sledováním TV v adolescenci a pozdější vyšší mírou agresivního chování (proč to tak je, na to prozatím neumíme odpovědět)</a:t>
            </a:r>
          </a:p>
        </p:txBody>
      </p:sp>
    </p:spTree>
    <p:extLst>
      <p:ext uri="{BB962C8B-B14F-4D97-AF65-F5344CB8AC3E}">
        <p14:creationId xmlns:p14="http://schemas.microsoft.com/office/powerpoint/2010/main" val="652668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6C493F-92C1-4822-B6BE-631BF227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Pozitivní hodnocení účinku TV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63EA66-BB7A-4F27-B678-3835E2E38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Teorie katarze</a:t>
            </a:r>
            <a:r>
              <a:rPr lang="cs-CZ" dirty="0"/>
              <a:t>: </a:t>
            </a:r>
          </a:p>
          <a:p>
            <a:r>
              <a:rPr lang="cs-CZ" dirty="0"/>
              <a:t>Agresivita je vybíjena fantazijně na základě identifikace s násilným hrdinou</a:t>
            </a:r>
          </a:p>
          <a:p>
            <a:r>
              <a:rPr lang="cs-CZ" dirty="0"/>
              <a:t>Prožívání násilných činů pozorovaných u fiktivních, simulovaných situací, vede k oslabení tenze a odhodlání diváka projevit vlastní agresivní chování. </a:t>
            </a:r>
          </a:p>
          <a:p>
            <a:r>
              <a:rPr lang="cs-CZ" dirty="0"/>
              <a:t>Vychází z teorií agresivního pudu (např. psychoanalýzy) </a:t>
            </a:r>
          </a:p>
          <a:p>
            <a:r>
              <a:rPr lang="cs-CZ" dirty="0" err="1"/>
              <a:t>Feshbach</a:t>
            </a:r>
            <a:r>
              <a:rPr lang="cs-CZ" dirty="0"/>
              <a:t> – autor teorie, později sám prohlásil svou hypotézu za překonanou</a:t>
            </a:r>
          </a:p>
        </p:txBody>
      </p:sp>
    </p:spTree>
    <p:extLst>
      <p:ext uri="{BB962C8B-B14F-4D97-AF65-F5344CB8AC3E}">
        <p14:creationId xmlns:p14="http://schemas.microsoft.com/office/powerpoint/2010/main" val="1522413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E7161E-9381-494B-A368-F88307DCC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Pozitivní hodnocení účinku </a:t>
            </a:r>
            <a:r>
              <a:rPr lang="cs-CZ" dirty="0" err="1"/>
              <a:t>tv</a:t>
            </a:r>
            <a:r>
              <a:rPr lang="cs-CZ" dirty="0"/>
              <a:t>	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C13D68-A1B9-4F83-ACA6-27EFBC3C9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Hypotéze inhibičního účinku</a:t>
            </a:r>
            <a:r>
              <a:rPr lang="cs-CZ" sz="2800" dirty="0"/>
              <a:t>: </a:t>
            </a:r>
          </a:p>
          <a:p>
            <a:r>
              <a:rPr lang="cs-CZ" dirty="0"/>
              <a:t>Sledování násilného chování může vyvolat strach z agrese, které sníží odhodlání k vlastnímu agresivnímu chování</a:t>
            </a:r>
          </a:p>
          <a:p>
            <a:r>
              <a:rPr lang="cs-CZ" dirty="0"/>
              <a:t>Zvláště realistické zobrazení agresivního aktu a jeho důsledků vyvolá pouze silný strach</a:t>
            </a:r>
          </a:p>
        </p:txBody>
      </p:sp>
    </p:spTree>
    <p:extLst>
      <p:ext uri="{BB962C8B-B14F-4D97-AF65-F5344CB8AC3E}">
        <p14:creationId xmlns:p14="http://schemas.microsoft.com/office/powerpoint/2010/main" val="2647657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6EA990-DF12-476B-9652-E204917E9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Žádný vliv </a:t>
            </a:r>
            <a:r>
              <a:rPr lang="cs-CZ" dirty="0" err="1"/>
              <a:t>tv</a:t>
            </a:r>
            <a:r>
              <a:rPr lang="cs-CZ" dirty="0"/>
              <a:t> na člověka	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070EB1-67FC-44D2-8AD3-FE581C616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Teorie bezúčinnosti</a:t>
            </a:r>
            <a:r>
              <a:rPr lang="cs-CZ" dirty="0"/>
              <a:t>: </a:t>
            </a:r>
          </a:p>
          <a:p>
            <a:r>
              <a:rPr lang="cs-CZ" dirty="0"/>
              <a:t>Mediálně distribuované násilí nemá žádný vliv na reálnou agresivitu</a:t>
            </a:r>
          </a:p>
          <a:p>
            <a:r>
              <a:rPr lang="cs-CZ" dirty="0"/>
              <a:t>Předvedené násilí má jen pouze schopnost způsobit krátkodobé emoční vzrušení</a:t>
            </a:r>
          </a:p>
          <a:p>
            <a:r>
              <a:rPr lang="cs-CZ" dirty="0"/>
              <a:t>Násilné akty v TV nejsou vnímány jako násilí, ale jako zábavná fikce</a:t>
            </a:r>
          </a:p>
        </p:txBody>
      </p:sp>
    </p:spTree>
    <p:extLst>
      <p:ext uri="{BB962C8B-B14F-4D97-AF65-F5344CB8AC3E}">
        <p14:creationId xmlns:p14="http://schemas.microsoft.com/office/powerpoint/2010/main" val="42891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6C097E-5781-4AE6-8599-EAD1609AD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hodnocení účinků TV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99DA2C-4F54-4BE1-995F-3EC69EF76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Hypotéza </a:t>
            </a:r>
            <a:r>
              <a:rPr lang="cs-CZ" sz="2800" b="1" dirty="0" err="1"/>
              <a:t>habitualizačního</a:t>
            </a:r>
            <a:r>
              <a:rPr lang="cs-CZ" sz="2800" b="1" dirty="0"/>
              <a:t> účinku</a:t>
            </a:r>
            <a:r>
              <a:rPr lang="cs-CZ" dirty="0"/>
              <a:t>: </a:t>
            </a:r>
          </a:p>
          <a:p>
            <a:r>
              <a:rPr lang="cs-CZ" dirty="0"/>
              <a:t>Sledování násilí v TV snižuje senzitivitu vůči násilí obecně </a:t>
            </a:r>
          </a:p>
          <a:p>
            <a:r>
              <a:rPr lang="cs-CZ" dirty="0"/>
              <a:t>Obecně je prokázáno, že i při sledování násilí v TV, neseme násilí na druhém v reálném životě nelibě</a:t>
            </a:r>
          </a:p>
          <a:p>
            <a:r>
              <a:rPr lang="cs-CZ" dirty="0"/>
              <a:t>Prokázalo se ale také, že silní konzumenti (nad 4 hodiny denně) jsou méně citliví k násilí v TV v podobě nižších fyziologických reakcí</a:t>
            </a:r>
          </a:p>
        </p:txBody>
      </p:sp>
    </p:spTree>
    <p:extLst>
      <p:ext uri="{BB962C8B-B14F-4D97-AF65-F5344CB8AC3E}">
        <p14:creationId xmlns:p14="http://schemas.microsoft.com/office/powerpoint/2010/main" val="1750660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234F98-85AB-4569-B752-9319F2392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hodnocení účinku </a:t>
            </a:r>
            <a:r>
              <a:rPr lang="cs-CZ" dirty="0" err="1"/>
              <a:t>tv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FDEAFC-12CF-4D66-86B8-167768C0A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Aktivační teorie</a:t>
            </a:r>
            <a:r>
              <a:rPr lang="cs-CZ" dirty="0"/>
              <a:t>: </a:t>
            </a:r>
          </a:p>
          <a:p>
            <a:r>
              <a:rPr lang="cs-CZ" dirty="0"/>
              <a:t>Sledování násilí v TV vede k následnému nabuzení a rostoucí agresivitě</a:t>
            </a:r>
          </a:p>
          <a:p>
            <a:r>
              <a:rPr lang="cs-CZ" dirty="0"/>
              <a:t>Nabuzení je fyziologické a je chápáno jako: zrychlené dýchání, zvýšená srdeční frekvence, zvýšené pocení, svalová tenze, zvýšená mozková činnost </a:t>
            </a:r>
          </a:p>
          <a:p>
            <a:r>
              <a:rPr lang="cs-CZ" dirty="0"/>
              <a:t>Je zde ale předpoklad, že toto nabuzení rychle pomine, a tak je malá šance, že dojde k reálnému vybití agrese na protějšku</a:t>
            </a:r>
          </a:p>
        </p:txBody>
      </p:sp>
    </p:spTree>
    <p:extLst>
      <p:ext uri="{BB962C8B-B14F-4D97-AF65-F5344CB8AC3E}">
        <p14:creationId xmlns:p14="http://schemas.microsoft.com/office/powerpoint/2010/main" val="86074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18E35-1AA7-43D1-BE04-7CFC99EE8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hodnocení účinku TV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C25912-A2E9-49E6-9C97-113A56753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Hypotéza stimulačních účinků</a:t>
            </a:r>
            <a:r>
              <a:rPr lang="cs-CZ" dirty="0"/>
              <a:t>: </a:t>
            </a:r>
          </a:p>
          <a:p>
            <a:r>
              <a:rPr lang="cs-CZ" dirty="0"/>
              <a:t>Násilí v TV legitimuje jeho použití v reálném životě a zpochybňuje sociální sankce a strach z trestu, které normálně inhibují násilné chování </a:t>
            </a:r>
          </a:p>
          <a:p>
            <a:r>
              <a:rPr lang="cs-CZ" dirty="0"/>
              <a:t>Z výzkumů vyplývá, že násilí je v TV častěji vyobrazováno jako úspěšnější, než jiný druh sociálního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734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638BE-CEBE-4DBB-8FAB-1159FD469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hodnocení účinku TV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4A71F2-E9FA-4DAC-92E1-CA58741EC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/>
              <a:t>Teorie sociálního učení</a:t>
            </a:r>
            <a:r>
              <a:rPr lang="cs-CZ" dirty="0"/>
              <a:t>: </a:t>
            </a:r>
          </a:p>
          <a:p>
            <a:r>
              <a:rPr lang="cs-CZ" dirty="0"/>
              <a:t>Lidé převezmou do svého repertoáru určité chování, zvláště je-li odměněno (penězi, prestiží, pozorností…) </a:t>
            </a:r>
          </a:p>
          <a:p>
            <a:r>
              <a:rPr lang="cs-CZ" dirty="0"/>
              <a:t>Identifikace s hrdinou </a:t>
            </a:r>
          </a:p>
          <a:p>
            <a:r>
              <a:rPr lang="cs-CZ" dirty="0"/>
              <a:t>Experiment „</a:t>
            </a:r>
            <a:r>
              <a:rPr lang="cs-CZ" dirty="0" err="1"/>
              <a:t>Bobo</a:t>
            </a:r>
            <a:r>
              <a:rPr lang="cs-CZ" dirty="0"/>
              <a:t> </a:t>
            </a:r>
            <a:r>
              <a:rPr lang="cs-CZ" dirty="0" err="1"/>
              <a:t>Doll</a:t>
            </a:r>
            <a:r>
              <a:rPr lang="cs-CZ" dirty="0"/>
              <a:t>“ – děti napodobovaly zacházení s hračkou, které před tím shlédli v TV. Druhá skupina dětí, která shlédla film, kde chybělo agresivní chování, se nechovala agresivně. </a:t>
            </a:r>
          </a:p>
        </p:txBody>
      </p:sp>
    </p:spTree>
    <p:extLst>
      <p:ext uri="{BB962C8B-B14F-4D97-AF65-F5344CB8AC3E}">
        <p14:creationId xmlns:p14="http://schemas.microsoft.com/office/powerpoint/2010/main" val="35552841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177</TotalTime>
  <Words>943</Words>
  <Application>Microsoft Office PowerPoint</Application>
  <PresentationFormat>Širokoúhlá obrazovka</PresentationFormat>
  <Paragraphs>100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Trebuchet MS</vt:lpstr>
      <vt:lpstr>Tw Cen MT</vt:lpstr>
      <vt:lpstr>Obvod</vt:lpstr>
      <vt:lpstr>Média a násilí</vt:lpstr>
      <vt:lpstr>Prezentace aplikace PowerPoint</vt:lpstr>
      <vt:lpstr>Pozitivní hodnocení účinku TV</vt:lpstr>
      <vt:lpstr>Pozitivní hodnocení účinku tv  </vt:lpstr>
      <vt:lpstr>Žádný vliv tv na člověka  </vt:lpstr>
      <vt:lpstr>Negativní hodnocení účinků TV</vt:lpstr>
      <vt:lpstr>Negativní hodnocení účinku tv</vt:lpstr>
      <vt:lpstr>Negativní hodnocení účinku TV</vt:lpstr>
      <vt:lpstr>Negativní hodnocení účinku TV</vt:lpstr>
      <vt:lpstr>spolupůsobící faktory</vt:lpstr>
      <vt:lpstr>Spolupůsobící faktory</vt:lpstr>
      <vt:lpstr>Spolupůsobící faktory</vt:lpstr>
      <vt:lpstr>Mezi nejrizikovější skupinu patří…</vt:lpstr>
      <vt:lpstr>Vývoj divácké gramotnosti</vt:lpstr>
      <vt:lpstr>Vývoj divácké gramotnosti</vt:lpstr>
      <vt:lpstr>Vývoj divácké gramotnosti</vt:lpstr>
      <vt:lpstr>Vývoj divácké gramotnosti</vt:lpstr>
      <vt:lpstr>Málo longitudinálních výzkumů</vt:lpstr>
      <vt:lpstr>Muži a TV ve 14 letech – násilnosti mezi 16-22 rokem</vt:lpstr>
      <vt:lpstr>Muži/ženy a TV ve 22 letech – násilné činy ve 30 letech</vt:lpstr>
      <vt:lpstr>Co z tohoto výzkumu vyplývá…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Média a násilí</dc:title>
  <dc:creator>Dell</dc:creator>
  <cp:lastModifiedBy>Lenka Vildová</cp:lastModifiedBy>
  <cp:revision>31</cp:revision>
  <dcterms:created xsi:type="dcterms:W3CDTF">2018-04-10T15:44:08Z</dcterms:created>
  <dcterms:modified xsi:type="dcterms:W3CDTF">2018-04-10T22:12:21Z</dcterms:modified>
</cp:coreProperties>
</file>