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30"/>
  </p:notesMasterIdLst>
  <p:sldIdLst>
    <p:sldId id="256" r:id="rId2"/>
    <p:sldId id="257" r:id="rId3"/>
    <p:sldId id="284" r:id="rId4"/>
    <p:sldId id="285" r:id="rId5"/>
    <p:sldId id="289" r:id="rId6"/>
    <p:sldId id="291" r:id="rId7"/>
    <p:sldId id="290" r:id="rId8"/>
    <p:sldId id="292" r:id="rId9"/>
    <p:sldId id="293" r:id="rId10"/>
    <p:sldId id="259" r:id="rId11"/>
    <p:sldId id="263" r:id="rId12"/>
    <p:sldId id="264" r:id="rId13"/>
    <p:sldId id="266" r:id="rId14"/>
    <p:sldId id="260" r:id="rId15"/>
    <p:sldId id="287" r:id="rId16"/>
    <p:sldId id="271" r:id="rId17"/>
    <p:sldId id="274" r:id="rId18"/>
    <p:sldId id="276" r:id="rId19"/>
    <p:sldId id="273" r:id="rId20"/>
    <p:sldId id="279" r:id="rId21"/>
    <p:sldId id="272" r:id="rId22"/>
    <p:sldId id="278" r:id="rId23"/>
    <p:sldId id="268" r:id="rId24"/>
    <p:sldId id="267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9D84D0-B0CC-4B8A-A887-27F341C0B0EC}" type="datetimeFigureOut">
              <a:rPr lang="cs-CZ" smtClean="0"/>
              <a:pPr/>
              <a:t>27.2.2018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E6A066-B90E-43BE-90CC-C941DC2FE6B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6B409044-6DB0-45F0-B3E6-84623BDAECDA}" type="datetimeFigureOut">
              <a:rPr lang="cs-CZ" smtClean="0"/>
              <a:pPr/>
              <a:t>27.2.2018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18D175E8-8808-483D-842D-70BB981AFF2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09044-6DB0-45F0-B3E6-84623BDAECDA}" type="datetimeFigureOut">
              <a:rPr lang="cs-CZ" smtClean="0"/>
              <a:pPr/>
              <a:t>27.2.2018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175E8-8808-483D-842D-70BB981AFF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09044-6DB0-45F0-B3E6-84623BDAECDA}" type="datetimeFigureOut">
              <a:rPr lang="cs-CZ" smtClean="0"/>
              <a:pPr/>
              <a:t>27.2.2018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175E8-8808-483D-842D-70BB981AFF2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09044-6DB0-45F0-B3E6-84623BDAECDA}" type="datetimeFigureOut">
              <a:rPr lang="cs-CZ" smtClean="0"/>
              <a:pPr/>
              <a:t>27.2.2018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175E8-8808-483D-842D-70BB981AFF2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6B409044-6DB0-45F0-B3E6-84623BDAECDA}" type="datetimeFigureOut">
              <a:rPr lang="cs-CZ" smtClean="0"/>
              <a:pPr/>
              <a:t>27.2.2018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8D175E8-8808-483D-842D-70BB981AFF2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09044-6DB0-45F0-B3E6-84623BDAECDA}" type="datetimeFigureOut">
              <a:rPr lang="cs-CZ" smtClean="0"/>
              <a:pPr/>
              <a:t>27.2.2018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175E8-8808-483D-842D-70BB981AFF2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09044-6DB0-45F0-B3E6-84623BDAECDA}" type="datetimeFigureOut">
              <a:rPr lang="cs-CZ" smtClean="0"/>
              <a:pPr/>
              <a:t>27.2.2018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175E8-8808-483D-842D-70BB981AFF2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09044-6DB0-45F0-B3E6-84623BDAECDA}" type="datetimeFigureOut">
              <a:rPr lang="cs-CZ" smtClean="0"/>
              <a:pPr/>
              <a:t>27.2.2018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175E8-8808-483D-842D-70BB981AFF2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09044-6DB0-45F0-B3E6-84623BDAECDA}" type="datetimeFigureOut">
              <a:rPr lang="cs-CZ" smtClean="0"/>
              <a:pPr/>
              <a:t>27.2.2018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175E8-8808-483D-842D-70BB981AFF2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09044-6DB0-45F0-B3E6-84623BDAECDA}" type="datetimeFigureOut">
              <a:rPr lang="cs-CZ" smtClean="0"/>
              <a:pPr/>
              <a:t>27.2.2018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175E8-8808-483D-842D-70BB981AFF2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09044-6DB0-45F0-B3E6-84623BDAECDA}" type="datetimeFigureOut">
              <a:rPr lang="cs-CZ" smtClean="0"/>
              <a:pPr/>
              <a:t>27.2.2018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175E8-8808-483D-842D-70BB981AFF2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B409044-6DB0-45F0-B3E6-84623BDAECDA}" type="datetimeFigureOut">
              <a:rPr lang="cs-CZ" smtClean="0"/>
              <a:pPr/>
              <a:t>27.2.2018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8D175E8-8808-483D-842D-70BB981AFF2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sarch.cz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kp.cz/" TargetMode="External"/><Relationship Id="rId7" Type="http://schemas.openxmlformats.org/officeDocument/2006/relationships/hyperlink" Target="http://www.npu.cz/" TargetMode="External"/><Relationship Id="rId2" Type="http://schemas.openxmlformats.org/officeDocument/2006/relationships/hyperlink" Target="http://www.mzk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useum.cz/" TargetMode="External"/><Relationship Id="rId5" Type="http://schemas.openxmlformats.org/officeDocument/2006/relationships/hyperlink" Target="http://www.cesarch.cz/" TargetMode="External"/><Relationship Id="rId4" Type="http://schemas.openxmlformats.org/officeDocument/2006/relationships/hyperlink" Target="https://ezdroje.muni.cz/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kuk.muni.cz/inforum/2009/obecna_pravidla.html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digilib.phil.muni.cz/data/handle/11222.digilib/130405/monography.pdf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chive.org/" TargetMode="External"/><Relationship Id="rId2" Type="http://schemas.openxmlformats.org/officeDocument/2006/relationships/hyperlink" Target="https://ezdroje.muni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nfogram.cz/findInSection.do?sectionId=1115&amp;categoryId=1172" TargetMode="External"/><Relationship Id="rId5" Type="http://schemas.openxmlformats.org/officeDocument/2006/relationships/hyperlink" Target="http://is.muni.cz/do/rect/el/estud/ff/js07/informace/materialy/kurz_prace_s_informacemi.html" TargetMode="External"/><Relationship Id="rId4" Type="http://schemas.openxmlformats.org/officeDocument/2006/relationships/hyperlink" Target="https://theses.cz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517632" cy="1656184"/>
          </a:xfrm>
        </p:spPr>
        <p:txBody>
          <a:bodyPr>
            <a:normAutofit fontScale="90000"/>
          </a:bodyPr>
          <a:lstStyle/>
          <a:p>
            <a:pPr algn="ctr"/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>
                <a:solidFill>
                  <a:srgbClr val="FF0000"/>
                </a:solidFill>
              </a:rPr>
              <a:t> Základy tvorby odborného textu</a:t>
            </a:r>
            <a:br>
              <a:rPr lang="cs-CZ" sz="2400" dirty="0" smtClean="0">
                <a:solidFill>
                  <a:srgbClr val="FF0000"/>
                </a:solidFill>
              </a:rPr>
            </a:br>
            <a:r>
              <a:rPr lang="cs-CZ" sz="2400" dirty="0" smtClean="0">
                <a:solidFill>
                  <a:srgbClr val="FF0000"/>
                </a:solidFill>
              </a:rPr>
              <a:t>Mgr. Radana Červená, </a:t>
            </a:r>
            <a:r>
              <a:rPr lang="cs-CZ" sz="2400" dirty="0" err="1" smtClean="0">
                <a:solidFill>
                  <a:srgbClr val="FF0000"/>
                </a:solidFill>
              </a:rPr>
              <a:t>Ph.D</a:t>
            </a:r>
            <a:r>
              <a:rPr lang="cs-CZ" sz="2400" dirty="0" smtClean="0">
                <a:solidFill>
                  <a:srgbClr val="FF0000"/>
                </a:solidFill>
              </a:rPr>
              <a:t>.</a:t>
            </a:r>
            <a:br>
              <a:rPr lang="cs-CZ" sz="2400" dirty="0" smtClean="0">
                <a:solidFill>
                  <a:srgbClr val="FF0000"/>
                </a:solidFill>
              </a:rPr>
            </a:br>
            <a:r>
              <a:rPr lang="cs-CZ" sz="2400" dirty="0" smtClean="0">
                <a:solidFill>
                  <a:srgbClr val="FF0000"/>
                </a:solidFill>
              </a:rPr>
              <a:t>Archiv města Brna </a:t>
            </a:r>
            <a:br>
              <a:rPr lang="cs-CZ" sz="2400" dirty="0" smtClean="0">
                <a:solidFill>
                  <a:srgbClr val="FF0000"/>
                </a:solidFill>
              </a:rPr>
            </a:br>
            <a:r>
              <a:rPr lang="cs-CZ" sz="2400" dirty="0" err="1" smtClean="0">
                <a:solidFill>
                  <a:srgbClr val="FF0000"/>
                </a:solidFill>
              </a:rPr>
              <a:t>cervena.radana</a:t>
            </a:r>
            <a:r>
              <a:rPr lang="cs-CZ" dirty="0" smtClean="0">
                <a:solidFill>
                  <a:srgbClr val="FF0000"/>
                </a:solidFill>
              </a:rPr>
              <a:t>@</a:t>
            </a:r>
            <a:r>
              <a:rPr lang="cs-CZ" sz="2400" dirty="0" err="1" smtClean="0">
                <a:solidFill>
                  <a:srgbClr val="FF0000"/>
                </a:solidFill>
              </a:rPr>
              <a:t>brno.cz</a:t>
            </a:r>
            <a:r>
              <a:rPr lang="cs-CZ" sz="2400" dirty="0" smtClean="0">
                <a:solidFill>
                  <a:srgbClr val="FF0000"/>
                </a:solidFill>
              </a:rPr>
              <a:t/>
            </a:r>
            <a:br>
              <a:rPr lang="cs-CZ" sz="2400" dirty="0" smtClean="0">
                <a:solidFill>
                  <a:srgbClr val="FF0000"/>
                </a:solidFill>
              </a:rPr>
            </a:b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6" name="Zástupný symbol pro obrázek 5"/>
          <p:cNvSpPr>
            <a:spLocks noGrp="1"/>
          </p:cNvSpPr>
          <p:nvPr>
            <p:ph type="pic" idx="1"/>
          </p:nvPr>
        </p:nvSpPr>
        <p:spPr>
          <a:xfrm>
            <a:off x="323528" y="1844824"/>
            <a:ext cx="8496944" cy="4392488"/>
          </a:xfrm>
        </p:spPr>
      </p:sp>
      <p:pic>
        <p:nvPicPr>
          <p:cNvPr id="4" name="Zástupný symbol pro obsah 10" descr="IMG_373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1916832"/>
            <a:ext cx="5239413" cy="42484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Odborný text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celistvý, uzavřený slohový útvar, jehož účelem je informovat, zaujímat stanoviska, vysvětlovat myšlenky a komunikovat o teoriích různých vědních oborů s odbornou veřejností</a:t>
            </a:r>
          </a:p>
          <a:p>
            <a:pPr lvl="1"/>
            <a:r>
              <a:rPr lang="cs-CZ" dirty="0"/>
              <a:t>je nástrojem komunikace ve vědních oborech</a:t>
            </a:r>
          </a:p>
          <a:p>
            <a:pPr lvl="1"/>
            <a:r>
              <a:rPr lang="cs-CZ" dirty="0"/>
              <a:t>jeho funkce je odborně sdělná a vzdělávací</a:t>
            </a:r>
          </a:p>
          <a:p>
            <a:pPr lvl="1"/>
            <a:r>
              <a:rPr lang="cs-CZ" dirty="0"/>
              <a:t>četba odborných textů, kritický přistup k nim a schopnost jejich vlastní produkce je jedním z účelů vzdělání na VŠ</a:t>
            </a:r>
          </a:p>
          <a:p>
            <a:pPr lvl="2"/>
            <a:r>
              <a:rPr lang="cs-CZ" dirty="0"/>
              <a:t>četba odborných textů – aktivní a efektivní čtení, porozumění, pochopení a poznání, získávání zkušeností </a:t>
            </a:r>
          </a:p>
          <a:p>
            <a:pPr lvl="2"/>
            <a:r>
              <a:rPr lang="cs-CZ" dirty="0"/>
              <a:t>publikování vlastních odborných textů – prokázání schopností a dovedností získaných během studia formou závěrečné práce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Dělení podle stylu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88840"/>
            <a:ext cx="8229600" cy="4168120"/>
          </a:xfrm>
        </p:spPr>
        <p:txBody>
          <a:bodyPr/>
          <a:lstStyle/>
          <a:p>
            <a:pPr lvl="1"/>
            <a:r>
              <a:rPr lang="cs-CZ" dirty="0"/>
              <a:t>Teoreticky odborný styl</a:t>
            </a:r>
          </a:p>
          <a:p>
            <a:pPr lvl="2"/>
            <a:r>
              <a:rPr lang="cs-CZ" dirty="0"/>
              <a:t>teorie jednotlivých vědních oborů – maximální přesnost, jednoznačnost, výstižnost</a:t>
            </a:r>
          </a:p>
          <a:p>
            <a:pPr lvl="1"/>
            <a:r>
              <a:rPr lang="cs-CZ" dirty="0"/>
              <a:t>Populárně odborný styl</a:t>
            </a:r>
          </a:p>
          <a:p>
            <a:pPr lvl="2"/>
            <a:r>
              <a:rPr lang="cs-CZ" dirty="0"/>
              <a:t>poznatky vědy zpřístupňuje široké veřejnosti – určité zjednodušení bez zkreslení</a:t>
            </a:r>
          </a:p>
          <a:p>
            <a:pPr lvl="1"/>
            <a:r>
              <a:rPr lang="cs-CZ" dirty="0"/>
              <a:t>Učební styl</a:t>
            </a:r>
          </a:p>
          <a:p>
            <a:pPr lvl="2"/>
            <a:r>
              <a:rPr lang="cs-CZ" dirty="0"/>
              <a:t>směřuje čtenáře k poznání, cílem je něco se naučit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Dělení podle funkce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cs-CZ" dirty="0"/>
              <a:t>Publikování vědeckých poznatků</a:t>
            </a:r>
          </a:p>
          <a:p>
            <a:pPr lvl="2"/>
            <a:r>
              <a:rPr lang="cs-CZ" dirty="0"/>
              <a:t>monografie, studie, odborná stať, referát, odborný článek, stať ve sborníku, přednáška</a:t>
            </a:r>
          </a:p>
          <a:p>
            <a:pPr lvl="1"/>
            <a:r>
              <a:rPr lang="cs-CZ" dirty="0"/>
              <a:t>Odborné kritické zhodnocení</a:t>
            </a:r>
          </a:p>
          <a:p>
            <a:pPr lvl="2"/>
            <a:r>
              <a:rPr lang="cs-CZ" dirty="0"/>
              <a:t>recenze, posudek, polemika, analýza</a:t>
            </a:r>
          </a:p>
          <a:p>
            <a:pPr lvl="1"/>
            <a:r>
              <a:rPr lang="cs-CZ" dirty="0"/>
              <a:t>Školní práce</a:t>
            </a:r>
          </a:p>
          <a:p>
            <a:pPr lvl="2"/>
            <a:r>
              <a:rPr lang="cs-CZ" dirty="0"/>
              <a:t>seminární práce</a:t>
            </a:r>
          </a:p>
          <a:p>
            <a:pPr lvl="1"/>
            <a:r>
              <a:rPr lang="cs-CZ" dirty="0"/>
              <a:t>Kvalifikační práce</a:t>
            </a:r>
          </a:p>
          <a:p>
            <a:pPr lvl="2"/>
            <a:r>
              <a:rPr lang="cs-CZ" dirty="0"/>
              <a:t>vede k získání akademického titulu</a:t>
            </a:r>
          </a:p>
          <a:p>
            <a:pPr lvl="3"/>
            <a:r>
              <a:rPr lang="cs-CZ" dirty="0"/>
              <a:t>bakalářská práce (Bc.)</a:t>
            </a:r>
          </a:p>
          <a:p>
            <a:pPr lvl="3"/>
            <a:r>
              <a:rPr lang="cs-CZ" dirty="0"/>
              <a:t>magisterská práce (Mgr. nebo Ing.)</a:t>
            </a:r>
          </a:p>
          <a:p>
            <a:pPr lvl="3"/>
            <a:r>
              <a:rPr lang="cs-CZ" dirty="0"/>
              <a:t>rigorózní práce (PhDr., JUDr., RNDr.)</a:t>
            </a:r>
          </a:p>
          <a:p>
            <a:pPr lvl="3"/>
            <a:r>
              <a:rPr lang="cs-CZ" dirty="0"/>
              <a:t>dizertační práce (</a:t>
            </a:r>
            <a:r>
              <a:rPr lang="cs-CZ" dirty="0" err="1"/>
              <a:t>Ph.D</a:t>
            </a:r>
            <a:r>
              <a:rPr lang="cs-CZ" dirty="0"/>
              <a:t>.)</a:t>
            </a:r>
          </a:p>
          <a:p>
            <a:pPr lvl="3"/>
            <a:r>
              <a:rPr lang="cs-CZ" dirty="0"/>
              <a:t>habilitační práce (doc.)</a:t>
            </a:r>
          </a:p>
          <a:p>
            <a:pPr lvl="1"/>
            <a:r>
              <a:rPr lang="cs-CZ" dirty="0"/>
              <a:t>Vzdělávací funkce</a:t>
            </a:r>
          </a:p>
          <a:p>
            <a:pPr lvl="2"/>
            <a:r>
              <a:rPr lang="cs-CZ" dirty="0"/>
              <a:t>učebnice, učební texty, skripta, e-</a:t>
            </a:r>
            <a:r>
              <a:rPr lang="cs-CZ" dirty="0" err="1"/>
              <a:t>learning</a:t>
            </a:r>
            <a:r>
              <a:rPr lang="cs-CZ" dirty="0"/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Dělení podle formy</a:t>
            </a:r>
          </a:p>
          <a:p>
            <a:pPr lvl="1"/>
            <a:r>
              <a:rPr lang="cs-CZ" dirty="0"/>
              <a:t>písemné </a:t>
            </a:r>
          </a:p>
          <a:p>
            <a:pPr lvl="2"/>
            <a:r>
              <a:rPr lang="cs-CZ" dirty="0"/>
              <a:t>monografie, disertace, studie, odborný článek, polemika, posudek, recenze</a:t>
            </a:r>
          </a:p>
          <a:p>
            <a:pPr lvl="1"/>
            <a:r>
              <a:rPr lang="cs-CZ" dirty="0"/>
              <a:t>ústní</a:t>
            </a:r>
          </a:p>
          <a:p>
            <a:pPr lvl="2"/>
            <a:r>
              <a:rPr lang="cs-CZ" dirty="0"/>
              <a:t>diskuze, debata, referát, koreferát, přednáška</a:t>
            </a:r>
          </a:p>
          <a:p>
            <a:r>
              <a:rPr lang="cs-CZ" dirty="0"/>
              <a:t>Dělení podle původnosti obsahu</a:t>
            </a:r>
          </a:p>
          <a:p>
            <a:pPr lvl="1"/>
            <a:r>
              <a:rPr lang="cs-CZ" dirty="0"/>
              <a:t>původní</a:t>
            </a:r>
          </a:p>
          <a:p>
            <a:pPr lvl="2"/>
            <a:r>
              <a:rPr lang="cs-CZ" dirty="0"/>
              <a:t>nové poznatky a závěry</a:t>
            </a:r>
          </a:p>
          <a:p>
            <a:pPr lvl="1"/>
            <a:r>
              <a:rPr lang="cs-CZ" dirty="0"/>
              <a:t>přehledové</a:t>
            </a:r>
          </a:p>
          <a:p>
            <a:pPr lvl="2"/>
            <a:r>
              <a:rPr lang="cs-CZ" dirty="0"/>
              <a:t>rekapitulace dosavadního bádání s nastíněním dalšího vývoje</a:t>
            </a:r>
          </a:p>
          <a:p>
            <a:r>
              <a:rPr lang="cs-CZ" dirty="0"/>
              <a:t>Dělení podle počtu mluvčích</a:t>
            </a:r>
          </a:p>
          <a:p>
            <a:pPr lvl="1"/>
            <a:r>
              <a:rPr lang="cs-CZ" dirty="0"/>
              <a:t>monologické</a:t>
            </a:r>
          </a:p>
          <a:p>
            <a:pPr lvl="2"/>
            <a:r>
              <a:rPr lang="cs-CZ" dirty="0"/>
              <a:t>monografie, disertace, studie, odborný článek, polemika, referát, koreferát, přednáška, posudek, recenze</a:t>
            </a:r>
          </a:p>
          <a:p>
            <a:pPr lvl="1"/>
            <a:r>
              <a:rPr lang="cs-CZ" dirty="0"/>
              <a:t>dialogické</a:t>
            </a:r>
          </a:p>
          <a:p>
            <a:pPr lvl="2"/>
            <a:r>
              <a:rPr lang="cs-CZ" dirty="0"/>
              <a:t>diskuze, polemika, debata</a:t>
            </a:r>
          </a:p>
          <a:p>
            <a:r>
              <a:rPr lang="cs-CZ" dirty="0"/>
              <a:t>Dělení podle typu vědního oboru</a:t>
            </a:r>
          </a:p>
          <a:p>
            <a:pPr lvl="1"/>
            <a:r>
              <a:rPr lang="cs-CZ" dirty="0" err="1"/>
              <a:t>scientes</a:t>
            </a:r>
            <a:r>
              <a:rPr lang="cs-CZ" dirty="0"/>
              <a:t> – přírodní vědy</a:t>
            </a:r>
          </a:p>
          <a:p>
            <a:pPr lvl="1"/>
            <a:r>
              <a:rPr lang="cs-CZ" dirty="0" err="1"/>
              <a:t>arts</a:t>
            </a:r>
            <a:r>
              <a:rPr lang="cs-CZ" dirty="0"/>
              <a:t> </a:t>
            </a:r>
            <a:r>
              <a:rPr lang="cs-CZ" dirty="0" err="1"/>
              <a:t>and</a:t>
            </a:r>
            <a:r>
              <a:rPr lang="cs-CZ" dirty="0"/>
              <a:t> </a:t>
            </a:r>
            <a:r>
              <a:rPr lang="cs-CZ" dirty="0" err="1"/>
              <a:t>humanities</a:t>
            </a:r>
            <a:r>
              <a:rPr lang="cs-CZ" dirty="0"/>
              <a:t> – humanitní vědy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 tématu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29600" cy="5032216"/>
          </a:xfrm>
        </p:spPr>
        <p:txBody>
          <a:bodyPr>
            <a:normAutofit fontScale="70000" lnSpcReduction="20000"/>
          </a:bodyPr>
          <a:lstStyle/>
          <a:p>
            <a:endParaRPr lang="cs-CZ" i="1" dirty="0"/>
          </a:p>
          <a:p>
            <a:r>
              <a:rPr lang="cs-CZ" i="1" dirty="0"/>
              <a:t>„</a:t>
            </a:r>
            <a:r>
              <a:rPr lang="cs-CZ" b="1" i="1" dirty="0"/>
              <a:t>Kdo chce psát diplomovou práci, musí si najít takové téma, které je schopen zpracovat</a:t>
            </a:r>
            <a:r>
              <a:rPr lang="cs-CZ" i="1" dirty="0"/>
              <a:t>.“ </a:t>
            </a:r>
          </a:p>
          <a:p>
            <a:pPr>
              <a:buNone/>
            </a:pPr>
            <a:endParaRPr lang="cs-CZ" i="1" dirty="0"/>
          </a:p>
          <a:p>
            <a:r>
              <a:rPr lang="cs-CZ" i="1" dirty="0"/>
              <a:t>Téma odpovídá zájmům studenta a navazuje na absolvované</a:t>
            </a:r>
          </a:p>
          <a:p>
            <a:pPr>
              <a:buNone/>
            </a:pPr>
            <a:r>
              <a:rPr lang="cs-CZ" i="1" dirty="0"/>
              <a:t>	studijní předměty, na přečtené knihy, vychází ze studentova</a:t>
            </a:r>
          </a:p>
          <a:p>
            <a:pPr>
              <a:buNone/>
            </a:pPr>
            <a:r>
              <a:rPr lang="cs-CZ" i="1" dirty="0"/>
              <a:t>	politického, náboženského a kulturního přesvědčení a interpretace</a:t>
            </a:r>
          </a:p>
          <a:p>
            <a:pPr>
              <a:buNone/>
            </a:pPr>
            <a:r>
              <a:rPr lang="cs-CZ" i="1" dirty="0"/>
              <a:t>	světa.</a:t>
            </a:r>
          </a:p>
          <a:p>
            <a:r>
              <a:rPr lang="cs-CZ" i="1" dirty="0"/>
              <a:t>Prameny nutné pro zpracování práce jsou dostupné.</a:t>
            </a:r>
          </a:p>
          <a:p>
            <a:r>
              <a:rPr lang="cs-CZ" i="1" dirty="0"/>
              <a:t>Zpracovatelnost tématu odpovídá kulturní vyspělosti uchazeče a</a:t>
            </a:r>
          </a:p>
          <a:p>
            <a:pPr>
              <a:buNone/>
            </a:pPr>
            <a:r>
              <a:rPr lang="cs-CZ" i="1" dirty="0"/>
              <a:t>	jeho schopnosti vzhledem k věku, zkušenostem a znalostem některé</a:t>
            </a:r>
          </a:p>
          <a:p>
            <a:pPr>
              <a:buNone/>
            </a:pPr>
            <a:r>
              <a:rPr lang="cs-CZ" i="1" dirty="0"/>
              <a:t>	problémy chápat a interpretovat.</a:t>
            </a:r>
          </a:p>
          <a:p>
            <a:r>
              <a:rPr lang="cs-CZ" i="1" dirty="0"/>
              <a:t>Metoda použitá při zpracování tématu odpovídá zralosti studenta,</a:t>
            </a:r>
          </a:p>
          <a:p>
            <a:pPr>
              <a:buNone/>
            </a:pPr>
            <a:r>
              <a:rPr lang="cs-CZ" i="1" dirty="0"/>
              <a:t>	navazuje na metody vyučované a prakticky zkoušené ve výuce nebo</a:t>
            </a:r>
          </a:p>
          <a:p>
            <a:pPr>
              <a:buNone/>
            </a:pPr>
            <a:r>
              <a:rPr lang="cs-CZ" i="1" dirty="0"/>
              <a:t>	se opírá o znalosti a dovednosti nabyté četbou či praxí.</a:t>
            </a:r>
          </a:p>
          <a:p>
            <a:pPr>
              <a:buNone/>
            </a:pPr>
            <a:r>
              <a:rPr lang="cs-CZ" dirty="0"/>
              <a:t>				</a:t>
            </a:r>
          </a:p>
          <a:p>
            <a:pPr>
              <a:buNone/>
            </a:pPr>
            <a:r>
              <a:rPr lang="cs-CZ" dirty="0"/>
              <a:t>				</a:t>
            </a:r>
            <a:r>
              <a:rPr lang="pt-BR" dirty="0"/>
              <a:t>Umberto Eco: Jak napsat diplomovou práci.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 odborné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Téma odborné práce </a:t>
            </a:r>
          </a:p>
          <a:p>
            <a:pPr lvl="1"/>
            <a:r>
              <a:rPr lang="cs-CZ" dirty="0"/>
              <a:t>odpovídá studijním, odborným a lidským zájmům autora</a:t>
            </a:r>
          </a:p>
          <a:p>
            <a:pPr lvl="2"/>
            <a:r>
              <a:rPr lang="cs-CZ" dirty="0"/>
              <a:t>znalosti o tématu usnadní počáteční orientaci</a:t>
            </a:r>
          </a:p>
          <a:p>
            <a:pPr lvl="1"/>
            <a:r>
              <a:rPr lang="cs-CZ" dirty="0"/>
              <a:t>původní, dosud nezpracované, originální </a:t>
            </a:r>
          </a:p>
          <a:p>
            <a:pPr lvl="2"/>
            <a:r>
              <a:rPr lang="cs-CZ" dirty="0"/>
              <a:t>Ještě to nikdo nikdy nenapsal? 		konzultujte</a:t>
            </a:r>
          </a:p>
          <a:p>
            <a:pPr lvl="1"/>
            <a:r>
              <a:rPr lang="cs-CZ" dirty="0"/>
              <a:t>zpracované, autor k němu přistoupí z jiného úhlu, použije nové prameny, dojde k jiným závěrům</a:t>
            </a:r>
          </a:p>
          <a:p>
            <a:pPr lvl="2"/>
            <a:r>
              <a:rPr lang="cs-CZ" dirty="0"/>
              <a:t>Jiný pohled? Nový objev? Nepoužitý pramen? 	      konzultujte</a:t>
            </a:r>
          </a:p>
          <a:p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4932040" y="3501008"/>
            <a:ext cx="93610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6660232" y="4653136"/>
            <a:ext cx="57606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 tématu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dostatečná časová rezerva</a:t>
            </a:r>
          </a:p>
          <a:p>
            <a:pPr lvl="1"/>
            <a:r>
              <a:rPr lang="cs-CZ" dirty="0"/>
              <a:t>o tématu přemýšlet v předstihu</a:t>
            </a:r>
          </a:p>
          <a:p>
            <a:r>
              <a:rPr lang="cs-CZ" dirty="0"/>
              <a:t>jazyková vybavenost</a:t>
            </a:r>
          </a:p>
          <a:p>
            <a:pPr lvl="1"/>
            <a:r>
              <a:rPr lang="cs-CZ" dirty="0"/>
              <a:t>pro historická témata nutná němčina, případně latina</a:t>
            </a:r>
          </a:p>
          <a:p>
            <a:r>
              <a:rPr lang="cs-CZ" dirty="0"/>
              <a:t>tematické okruhy zadávané jednotlivými obory</a:t>
            </a:r>
          </a:p>
          <a:p>
            <a:pPr lvl="1"/>
            <a:r>
              <a:rPr lang="cs-CZ" dirty="0"/>
              <a:t>vyvěšené na oborových webech</a:t>
            </a:r>
          </a:p>
          <a:p>
            <a:pPr lvl="2"/>
            <a:r>
              <a:rPr lang="cs-CZ" dirty="0"/>
              <a:t>obecné okruhy</a:t>
            </a:r>
          </a:p>
          <a:p>
            <a:pPr lvl="3"/>
            <a:r>
              <a:rPr lang="cs-CZ" dirty="0"/>
              <a:t>potřeba specifikovat konkrétní téma</a:t>
            </a:r>
          </a:p>
          <a:p>
            <a:pPr lvl="2"/>
            <a:r>
              <a:rPr lang="cs-CZ" dirty="0"/>
              <a:t>konkrétní témata</a:t>
            </a:r>
          </a:p>
          <a:p>
            <a:r>
              <a:rPr lang="cs-CZ" dirty="0"/>
              <a:t>vlastní téma</a:t>
            </a:r>
          </a:p>
          <a:p>
            <a:pPr lvl="1"/>
            <a:r>
              <a:rPr lang="cs-CZ" dirty="0"/>
              <a:t>je třeba dobře promyslet obsahovou náplň a cíle</a:t>
            </a:r>
          </a:p>
          <a:p>
            <a:pPr lvl="1"/>
            <a:r>
              <a:rPr lang="cs-CZ" dirty="0"/>
              <a:t>podložit obsáhlejšími rešeršemi </a:t>
            </a:r>
          </a:p>
          <a:p>
            <a:r>
              <a:rPr lang="cs-CZ" dirty="0"/>
              <a:t>pramenná základna</a:t>
            </a:r>
          </a:p>
          <a:p>
            <a:pPr lvl="1"/>
            <a:r>
              <a:rPr lang="cs-CZ" dirty="0"/>
              <a:t>znalost archivní sítě </a:t>
            </a:r>
            <a:r>
              <a:rPr lang="cs-CZ" dirty="0">
                <a:hlinkClick r:id="rId2"/>
              </a:rPr>
              <a:t>www.</a:t>
            </a:r>
            <a:r>
              <a:rPr lang="cs-CZ" dirty="0" err="1">
                <a:hlinkClick r:id="rId2"/>
              </a:rPr>
              <a:t>cesarch.cz</a:t>
            </a:r>
            <a:endParaRPr lang="cs-CZ" dirty="0"/>
          </a:p>
          <a:p>
            <a:pPr lvl="1"/>
            <a:r>
              <a:rPr lang="cs-CZ" dirty="0"/>
              <a:t>zahraniční prameny = zahraniční cesty</a:t>
            </a:r>
          </a:p>
          <a:p>
            <a:r>
              <a:rPr lang="cs-CZ" dirty="0"/>
              <a:t>konzultovat s vybraným vedoucím práce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dostatečně nosné a zajímavé</a:t>
            </a:r>
          </a:p>
          <a:p>
            <a:pPr lvl="1"/>
            <a:r>
              <a:rPr lang="cs-CZ" dirty="0"/>
              <a:t>poskytuje dostatek </a:t>
            </a:r>
          </a:p>
          <a:p>
            <a:pPr lvl="2"/>
            <a:r>
              <a:rPr lang="cs-CZ" dirty="0"/>
              <a:t>prostoru k vyjádření</a:t>
            </a:r>
          </a:p>
          <a:p>
            <a:pPr lvl="2"/>
            <a:r>
              <a:rPr lang="cs-CZ" dirty="0"/>
              <a:t>možností pro myšlený rozsah práce</a:t>
            </a:r>
          </a:p>
          <a:p>
            <a:r>
              <a:rPr lang="cs-CZ" dirty="0"/>
              <a:t>pro autora zábavné</a:t>
            </a:r>
          </a:p>
          <a:p>
            <a:pPr lvl="1"/>
            <a:r>
              <a:rPr lang="cs-CZ" dirty="0"/>
              <a:t>vyžaduje množství času</a:t>
            </a:r>
          </a:p>
          <a:p>
            <a:pPr lvl="1"/>
            <a:r>
              <a:rPr lang="cs-CZ" dirty="0"/>
              <a:t>je třeba se tématu věnovat do hloubky </a:t>
            </a:r>
          </a:p>
          <a:p>
            <a:r>
              <a:rPr lang="cs-CZ" dirty="0"/>
              <a:t>použitelné i do budoucna</a:t>
            </a:r>
          </a:p>
          <a:p>
            <a:pPr lvl="1"/>
            <a:r>
              <a:rPr lang="cs-CZ" dirty="0"/>
              <a:t>možnosti navazujícího bádání</a:t>
            </a:r>
          </a:p>
          <a:p>
            <a:pPr lvl="1"/>
            <a:r>
              <a:rPr lang="cs-CZ" dirty="0"/>
              <a:t>profesní směřování</a:t>
            </a:r>
          </a:p>
          <a:p>
            <a:r>
              <a:rPr lang="cs-CZ" dirty="0"/>
              <a:t>použitelné při hledání práce</a:t>
            </a:r>
          </a:p>
          <a:p>
            <a:pPr lvl="1"/>
            <a:r>
              <a:rPr lang="cs-CZ" dirty="0"/>
              <a:t>lze zpracovat téma zadané příštím zaměstnavatelem</a:t>
            </a:r>
          </a:p>
          <a:p>
            <a:r>
              <a:rPr lang="cs-CZ" dirty="0"/>
              <a:t>otevírá možnosti dalšího studia</a:t>
            </a:r>
          </a:p>
          <a:p>
            <a:pPr lvl="1"/>
            <a:r>
              <a:rPr lang="cs-CZ" dirty="0"/>
              <a:t>magisterské či následně doktorské studium</a:t>
            </a: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Konzultace a termíny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důležitá konzultace s vedoucím práce / školitelem</a:t>
            </a:r>
          </a:p>
          <a:p>
            <a:pPr lvl="1"/>
            <a:r>
              <a:rPr lang="cs-CZ" dirty="0"/>
              <a:t>v dostatečném předstihu vybrat vedoucího práce</a:t>
            </a:r>
          </a:p>
          <a:p>
            <a:pPr lvl="2"/>
            <a:r>
              <a:rPr lang="cs-CZ" dirty="0"/>
              <a:t>volba vyplývá z oborové specializace pro vybrané téma</a:t>
            </a:r>
          </a:p>
          <a:p>
            <a:pPr lvl="2"/>
            <a:r>
              <a:rPr lang="cs-CZ" dirty="0"/>
              <a:t>seznámit se s jeho přístupem, formou komunikace</a:t>
            </a:r>
          </a:p>
          <a:p>
            <a:pPr lvl="2"/>
            <a:r>
              <a:rPr lang="cs-CZ" dirty="0"/>
              <a:t>poznat jeho metody při vedení práce </a:t>
            </a:r>
          </a:p>
          <a:p>
            <a:pPr lvl="1"/>
            <a:r>
              <a:rPr lang="cs-CZ" dirty="0"/>
              <a:t>konzultovat s ním téma</a:t>
            </a:r>
          </a:p>
          <a:p>
            <a:pPr lvl="2"/>
            <a:r>
              <a:rPr lang="cs-CZ" dirty="0"/>
              <a:t>téma zúžit, upravit, rozšířit dle jeho rady</a:t>
            </a:r>
          </a:p>
          <a:p>
            <a:pPr lvl="2"/>
            <a:r>
              <a:rPr lang="cs-CZ" dirty="0"/>
              <a:t>domluvit s ním časovou osu tvorby a odevzdávání částí práce</a:t>
            </a:r>
          </a:p>
          <a:p>
            <a:pPr lvl="2"/>
            <a:r>
              <a:rPr lang="cs-CZ" dirty="0"/>
              <a:t>většinou je nejprve vyžadován úvod a seznam zdrojů</a:t>
            </a:r>
          </a:p>
          <a:p>
            <a:r>
              <a:rPr lang="cs-CZ" dirty="0"/>
              <a:t>nenechávat vše na poslední chvíli</a:t>
            </a:r>
          </a:p>
          <a:p>
            <a:r>
              <a:rPr lang="cs-CZ" dirty="0"/>
              <a:t>zjistit si všechny termíny spojené s odevzdáváním práce</a:t>
            </a:r>
          </a:p>
          <a:p>
            <a:pPr lvl="1"/>
            <a:r>
              <a:rPr lang="cs-CZ" dirty="0"/>
              <a:t>žádaný rozsah, citační pravidla (ČČH, ČMM, AČ)</a:t>
            </a:r>
          </a:p>
          <a:p>
            <a:r>
              <a:rPr lang="cs-CZ" dirty="0"/>
              <a:t>konzultovat a mluvit o tématu s ostatními odborníky a kolegy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 – výzkumné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Základem práce by měla být jasně formulovaná teze, kterou autor v průběhu psaní prozkoumává ze všech stran: </a:t>
            </a:r>
          </a:p>
          <a:p>
            <a:pPr lvl="1"/>
            <a:r>
              <a:rPr lang="cs-CZ" b="1" dirty="0"/>
              <a:t>identifikace problému</a:t>
            </a:r>
          </a:p>
          <a:p>
            <a:pPr lvl="1"/>
            <a:r>
              <a:rPr lang="cs-CZ" b="1" dirty="0"/>
              <a:t>definice problému</a:t>
            </a:r>
          </a:p>
          <a:p>
            <a:pPr lvl="2"/>
            <a:r>
              <a:rPr lang="cs-CZ" dirty="0"/>
              <a:t>popis nevyřešené, nevyjasněné či sporné situace</a:t>
            </a:r>
          </a:p>
          <a:p>
            <a:pPr lvl="1"/>
            <a:r>
              <a:rPr lang="cs-CZ" b="1" dirty="0"/>
              <a:t>výzkumná otázka / otázky</a:t>
            </a:r>
          </a:p>
          <a:p>
            <a:pPr lvl="2"/>
            <a:r>
              <a:rPr lang="cs-CZ" dirty="0"/>
              <a:t>tvrzení, na které hledáme odpověď v souvislosti s problémem</a:t>
            </a:r>
          </a:p>
          <a:p>
            <a:pPr lvl="3"/>
            <a:r>
              <a:rPr lang="cs-CZ" dirty="0"/>
              <a:t>Jaký byl vztah mezi .... ? 	</a:t>
            </a:r>
          </a:p>
          <a:p>
            <a:pPr lvl="3"/>
            <a:r>
              <a:rPr lang="cs-CZ" dirty="0"/>
              <a:t>Jaká je nejlepší cesta k ... ? </a:t>
            </a:r>
          </a:p>
          <a:p>
            <a:pPr lvl="3"/>
            <a:r>
              <a:rPr lang="cs-CZ" dirty="0"/>
              <a:t>Co se stane, když ... ?</a:t>
            </a:r>
          </a:p>
          <a:p>
            <a:pPr lvl="1"/>
            <a:r>
              <a:rPr lang="cs-CZ" b="1" dirty="0"/>
              <a:t>soupis několika vět k tématu</a:t>
            </a:r>
          </a:p>
          <a:p>
            <a:pPr>
              <a:buNone/>
            </a:pPr>
            <a:endParaRPr lang="cs-CZ" b="1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16360"/>
          </a:xfrm>
        </p:spPr>
        <p:txBody>
          <a:bodyPr>
            <a:normAutofit/>
          </a:bodyPr>
          <a:lstStyle/>
          <a:p>
            <a:r>
              <a:rPr lang="cs-CZ" dirty="0"/>
              <a:t>Základy tvorby odborného textu 2018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268760"/>
            <a:ext cx="8496944" cy="5400600"/>
          </a:xfrm>
        </p:spPr>
        <p:txBody>
          <a:bodyPr>
            <a:noAutofit/>
          </a:bodyPr>
          <a:lstStyle/>
          <a:p>
            <a:r>
              <a:rPr lang="cs-CZ" sz="1600" dirty="0"/>
              <a:t>1) </a:t>
            </a:r>
            <a:r>
              <a:rPr lang="cs-CZ" sz="1600" i="1" u="sng" dirty="0"/>
              <a:t>uvedení do tématu </a:t>
            </a:r>
            <a:r>
              <a:rPr lang="cs-CZ" sz="1600" i="1" dirty="0"/>
              <a:t>28. 2.</a:t>
            </a:r>
            <a:br>
              <a:rPr lang="cs-CZ" sz="1600" i="1" dirty="0"/>
            </a:br>
            <a:r>
              <a:rPr lang="cs-CZ" sz="1600" dirty="0"/>
              <a:t>úvod, nastínění programu semináře, charakteristika a účel odborného textu</a:t>
            </a:r>
            <a:br>
              <a:rPr lang="cs-CZ" sz="1600" dirty="0"/>
            </a:br>
            <a:r>
              <a:rPr lang="cs-CZ" sz="1600" dirty="0"/>
              <a:t>výběr tématu, výzkumné otázky, pracovní postup</a:t>
            </a:r>
          </a:p>
          <a:p>
            <a:r>
              <a:rPr lang="cs-CZ" sz="1600" dirty="0"/>
              <a:t>2) </a:t>
            </a:r>
            <a:r>
              <a:rPr lang="cs-CZ" sz="1600" i="1" u="sng" dirty="0"/>
              <a:t>heuristika, kritika zdrojů </a:t>
            </a:r>
            <a:r>
              <a:rPr lang="cs-CZ" sz="1600" i="1" dirty="0"/>
              <a:t>14. 3.</a:t>
            </a:r>
            <a:br>
              <a:rPr lang="cs-CZ" sz="1600" i="1" dirty="0"/>
            </a:br>
            <a:r>
              <a:rPr lang="cs-CZ" sz="1600" dirty="0"/>
              <a:t>informační zdroje (rešerše, bibliografie, databáze, systém knihoven, knihovní katalogy, digitální zdroje, jak pracovat s různými zdroji)</a:t>
            </a:r>
            <a:r>
              <a:rPr lang="cs-CZ" sz="1600" i="1" dirty="0"/>
              <a:t> </a:t>
            </a:r>
          </a:p>
          <a:p>
            <a:pPr>
              <a:buNone/>
            </a:pPr>
            <a:r>
              <a:rPr lang="cs-CZ" sz="1600" i="1" dirty="0"/>
              <a:t>	</a:t>
            </a:r>
            <a:r>
              <a:rPr lang="cs-CZ" sz="1600" dirty="0"/>
              <a:t>kritický přístup k textu (sekundární a primární zdroje, nakládání s nimi, úskalí internetu)</a:t>
            </a:r>
          </a:p>
          <a:p>
            <a:r>
              <a:rPr lang="cs-CZ" sz="1600" dirty="0"/>
              <a:t>3)</a:t>
            </a:r>
            <a:r>
              <a:rPr lang="cs-CZ" sz="1600" i="1" dirty="0"/>
              <a:t> </a:t>
            </a:r>
            <a:r>
              <a:rPr lang="cs-CZ" sz="1600" i="1" u="sng" dirty="0"/>
              <a:t>obsahové zpracování </a:t>
            </a:r>
            <a:r>
              <a:rPr lang="cs-CZ" sz="1600" i="1" dirty="0"/>
              <a:t>28. 3.</a:t>
            </a:r>
            <a:br>
              <a:rPr lang="cs-CZ" sz="1600" i="1" dirty="0"/>
            </a:br>
            <a:r>
              <a:rPr lang="cs-CZ" sz="1600" dirty="0" smtClean="0"/>
              <a:t>odborné</a:t>
            </a:r>
            <a:r>
              <a:rPr lang="cs-CZ" sz="1600" i="1" dirty="0" smtClean="0"/>
              <a:t> </a:t>
            </a:r>
            <a:r>
              <a:rPr lang="cs-CZ" sz="1600" dirty="0" smtClean="0"/>
              <a:t>útvary </a:t>
            </a:r>
            <a:r>
              <a:rPr lang="cs-CZ" sz="1600" dirty="0"/>
              <a:t>(klíčová slova, abstrakt, resumé, anotace, recenze, studie, monografie, kvalifikační práce) </a:t>
            </a:r>
          </a:p>
          <a:p>
            <a:pPr>
              <a:buNone/>
            </a:pPr>
            <a:r>
              <a:rPr lang="cs-CZ" sz="1600" dirty="0"/>
              <a:t>	obsahová rovina textu (osnova, úvod, stať a závěr, váha informací a jejich hierarchizace)</a:t>
            </a:r>
          </a:p>
          <a:p>
            <a:r>
              <a:rPr lang="cs-CZ" sz="1600" dirty="0"/>
              <a:t>4</a:t>
            </a:r>
            <a:r>
              <a:rPr lang="cs-CZ" sz="1600" i="1" dirty="0"/>
              <a:t>) </a:t>
            </a:r>
            <a:r>
              <a:rPr lang="cs-CZ" sz="1600" i="1" u="sng" dirty="0"/>
              <a:t>etika a citace </a:t>
            </a:r>
            <a:r>
              <a:rPr lang="cs-CZ" sz="1600" i="1" dirty="0"/>
              <a:t>11. 4.</a:t>
            </a:r>
            <a:br>
              <a:rPr lang="cs-CZ" sz="1600" i="1" dirty="0"/>
            </a:br>
            <a:r>
              <a:rPr lang="cs-CZ" sz="1600" dirty="0"/>
              <a:t>etika práce se zdroji (citace, parafráze)</a:t>
            </a:r>
          </a:p>
          <a:p>
            <a:pPr>
              <a:buNone/>
            </a:pPr>
            <a:r>
              <a:rPr lang="cs-CZ" sz="1600" dirty="0"/>
              <a:t>	autorský zákon</a:t>
            </a:r>
            <a:endParaRPr lang="cs-CZ" sz="1600" i="1" dirty="0"/>
          </a:p>
          <a:p>
            <a:pPr>
              <a:buNone/>
            </a:pPr>
            <a:r>
              <a:rPr lang="cs-CZ" sz="1600" i="1" dirty="0"/>
              <a:t>	</a:t>
            </a:r>
            <a:r>
              <a:rPr lang="cs-CZ" sz="1600" dirty="0"/>
              <a:t>citace v textu (obecná pravidla, ČSN, různé obory, různé druhy citací)</a:t>
            </a:r>
          </a:p>
          <a:p>
            <a:r>
              <a:rPr lang="cs-CZ" sz="1600" dirty="0"/>
              <a:t>5) </a:t>
            </a:r>
            <a:r>
              <a:rPr lang="cs-CZ" sz="1600" i="1" u="sng" dirty="0"/>
              <a:t>formální zpracování, konečná redakce </a:t>
            </a:r>
            <a:r>
              <a:rPr lang="cs-CZ" sz="1600" i="1" dirty="0" smtClean="0"/>
              <a:t>9. 5.</a:t>
            </a:r>
            <a:r>
              <a:rPr lang="cs-CZ" sz="1600" i="1" dirty="0"/>
              <a:t/>
            </a:r>
            <a:br>
              <a:rPr lang="cs-CZ" sz="1600" i="1" dirty="0"/>
            </a:br>
            <a:r>
              <a:rPr lang="cs-CZ" sz="1600" dirty="0"/>
              <a:t>formální úprava textu (nadpisy, odstavce, typy písem), lektura, korektura, recenzní posudek, korektorské </a:t>
            </a:r>
            <a:r>
              <a:rPr lang="cs-CZ" sz="1600" dirty="0" smtClean="0"/>
              <a:t>značky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 – výzkumné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88840"/>
            <a:ext cx="8229600" cy="4168120"/>
          </a:xfrm>
        </p:spPr>
        <p:txBody>
          <a:bodyPr/>
          <a:lstStyle/>
          <a:p>
            <a:r>
              <a:rPr lang="cs-CZ" b="1" dirty="0"/>
              <a:t>Promýšlení výzkumných otázek a problematizování tématu vede k vytčení klíčových pojmů, množiny výrazů, které použijeme při vyhledávání podkladů k práci:</a:t>
            </a:r>
          </a:p>
          <a:p>
            <a:pPr lvl="1"/>
            <a:r>
              <a:rPr lang="cs-CZ" b="1" dirty="0"/>
              <a:t>pojmy obecné</a:t>
            </a:r>
          </a:p>
          <a:p>
            <a:pPr lvl="1"/>
            <a:r>
              <a:rPr lang="cs-CZ" b="1" dirty="0"/>
              <a:t>pojmy konkrétní</a:t>
            </a:r>
          </a:p>
          <a:p>
            <a:pPr lvl="1"/>
            <a:r>
              <a:rPr lang="cs-CZ" b="1" dirty="0"/>
              <a:t>využití synonym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Vyhledávání podkladů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cs-CZ" dirty="0"/>
              <a:t>prohledat literaturu v katalozích a databázích knihoven</a:t>
            </a:r>
          </a:p>
          <a:p>
            <a:pPr lvl="2"/>
            <a:r>
              <a:rPr lang="cs-CZ" dirty="0">
                <a:hlinkClick r:id="rId2"/>
              </a:rPr>
              <a:t>www.</a:t>
            </a:r>
            <a:r>
              <a:rPr lang="cs-CZ" dirty="0" err="1">
                <a:hlinkClick r:id="rId2"/>
              </a:rPr>
              <a:t>mzk.cz</a:t>
            </a:r>
            <a:r>
              <a:rPr lang="cs-CZ" dirty="0"/>
              <a:t>; </a:t>
            </a:r>
            <a:r>
              <a:rPr lang="cs-CZ" dirty="0">
                <a:hlinkClick r:id="rId3"/>
              </a:rPr>
              <a:t>www.</a:t>
            </a:r>
            <a:r>
              <a:rPr lang="cs-CZ" dirty="0" err="1">
                <a:hlinkClick r:id="rId3"/>
              </a:rPr>
              <a:t>nkp.cz</a:t>
            </a:r>
            <a:r>
              <a:rPr lang="cs-CZ" dirty="0"/>
              <a:t>; zahraniční knihovny</a:t>
            </a:r>
          </a:p>
          <a:p>
            <a:pPr lvl="1"/>
            <a:r>
              <a:rPr lang="cs-CZ" dirty="0"/>
              <a:t>projít on-line vědecké zdroje – databáze MU</a:t>
            </a:r>
          </a:p>
          <a:p>
            <a:pPr lvl="2"/>
            <a:r>
              <a:rPr lang="en-US" sz="2200" u="sng" dirty="0">
                <a:hlinkClick r:id="rId4"/>
              </a:rPr>
              <a:t>https://ezdroje.muni.cz/</a:t>
            </a:r>
            <a:endParaRPr lang="cs-CZ" sz="2200" dirty="0"/>
          </a:p>
          <a:p>
            <a:pPr lvl="1"/>
            <a:r>
              <a:rPr lang="cs-CZ" dirty="0"/>
              <a:t>informovat se o možnostech získání potřebných publikací</a:t>
            </a:r>
          </a:p>
          <a:p>
            <a:pPr lvl="1"/>
            <a:r>
              <a:rPr lang="cs-CZ" dirty="0"/>
              <a:t>projít možnou pramennou základnu v ostatních paměťových institucích</a:t>
            </a:r>
          </a:p>
          <a:p>
            <a:pPr lvl="2"/>
            <a:r>
              <a:rPr lang="cs-CZ" dirty="0"/>
              <a:t>archivech</a:t>
            </a:r>
          </a:p>
          <a:p>
            <a:pPr lvl="3"/>
            <a:r>
              <a:rPr lang="cs-CZ" dirty="0">
                <a:hlinkClick r:id="rId5"/>
              </a:rPr>
              <a:t>www.</a:t>
            </a:r>
            <a:r>
              <a:rPr lang="cs-CZ" dirty="0" err="1">
                <a:hlinkClick r:id="rId5"/>
              </a:rPr>
              <a:t>cesarch.cz</a:t>
            </a:r>
            <a:endParaRPr lang="cs-CZ" dirty="0"/>
          </a:p>
          <a:p>
            <a:pPr lvl="2"/>
            <a:r>
              <a:rPr lang="cs-CZ" dirty="0"/>
              <a:t>muzeích</a:t>
            </a:r>
          </a:p>
          <a:p>
            <a:pPr lvl="3"/>
            <a:r>
              <a:rPr lang="cs-CZ" dirty="0">
                <a:hlinkClick r:id="rId6"/>
              </a:rPr>
              <a:t>www.museum.</a:t>
            </a:r>
            <a:r>
              <a:rPr lang="cs-CZ" dirty="0" err="1">
                <a:hlinkClick r:id="rId6"/>
              </a:rPr>
              <a:t>cz</a:t>
            </a:r>
            <a:endParaRPr lang="cs-CZ" dirty="0"/>
          </a:p>
          <a:p>
            <a:pPr lvl="2"/>
            <a:r>
              <a:rPr lang="cs-CZ" dirty="0"/>
              <a:t>památkových ústavech</a:t>
            </a:r>
          </a:p>
          <a:p>
            <a:pPr lvl="3"/>
            <a:r>
              <a:rPr lang="cs-CZ" dirty="0">
                <a:hlinkClick r:id="rId7"/>
              </a:rPr>
              <a:t>www.</a:t>
            </a:r>
            <a:r>
              <a:rPr lang="cs-CZ" dirty="0" err="1">
                <a:hlinkClick r:id="rId7"/>
              </a:rPr>
              <a:t>npu.cz</a:t>
            </a:r>
            <a:endParaRPr lang="cs-CZ" dirty="0"/>
          </a:p>
          <a:p>
            <a:pPr lvl="2"/>
            <a:r>
              <a:rPr lang="cs-CZ" dirty="0"/>
              <a:t>galeriích, výzkumných ústavech</a:t>
            </a:r>
          </a:p>
          <a:p>
            <a:pPr lvl="2"/>
            <a:endParaRPr lang="cs-CZ" dirty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Specifikace tématu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229600" cy="5176232"/>
          </a:xfrm>
        </p:spPr>
        <p:txBody>
          <a:bodyPr>
            <a:normAutofit fontScale="85000" lnSpcReduction="20000"/>
          </a:bodyPr>
          <a:lstStyle/>
          <a:p>
            <a:endParaRPr lang="cs-CZ" dirty="0"/>
          </a:p>
          <a:p>
            <a:r>
              <a:rPr lang="cs-CZ" dirty="0"/>
              <a:t>dostatek informací</a:t>
            </a:r>
          </a:p>
          <a:p>
            <a:pPr lvl="1"/>
            <a:r>
              <a:rPr lang="cs-CZ" dirty="0"/>
              <a:t>téma zúžíme - specifikujeme</a:t>
            </a:r>
          </a:p>
          <a:p>
            <a:pPr lvl="2"/>
            <a:r>
              <a:rPr lang="cs-CZ" dirty="0"/>
              <a:t>nelze zpracovat širokou škálu výzkumných otázek</a:t>
            </a:r>
          </a:p>
          <a:p>
            <a:r>
              <a:rPr lang="cs-CZ" dirty="0"/>
              <a:t>nedostatek informací</a:t>
            </a:r>
          </a:p>
          <a:p>
            <a:pPr lvl="1"/>
            <a:r>
              <a:rPr lang="cs-CZ" dirty="0"/>
              <a:t>téma rozšíříme - zobecníme</a:t>
            </a:r>
          </a:p>
          <a:p>
            <a:pPr lvl="2"/>
            <a:r>
              <a:rPr lang="cs-CZ" dirty="0"/>
              <a:t>minoritní téma se snadno a rychle vyčerpá</a:t>
            </a:r>
          </a:p>
          <a:p>
            <a:r>
              <a:rPr lang="cs-CZ" dirty="0"/>
              <a:t>k rozšíření či zúžení použijeme:</a:t>
            </a:r>
          </a:p>
          <a:p>
            <a:pPr lvl="1"/>
            <a:r>
              <a:rPr lang="cs-CZ" dirty="0"/>
              <a:t>časové období</a:t>
            </a:r>
          </a:p>
          <a:p>
            <a:pPr lvl="1"/>
            <a:r>
              <a:rPr lang="cs-CZ" dirty="0"/>
              <a:t>geografické určení</a:t>
            </a:r>
          </a:p>
          <a:p>
            <a:pPr lvl="1"/>
            <a:r>
              <a:rPr lang="cs-CZ" dirty="0"/>
              <a:t>specifické aspekty problému</a:t>
            </a:r>
          </a:p>
          <a:p>
            <a:pPr lvl="1"/>
            <a:r>
              <a:rPr lang="cs-CZ" dirty="0"/>
              <a:t>zasazení do širšího kontextu</a:t>
            </a:r>
          </a:p>
          <a:p>
            <a:r>
              <a:rPr lang="cs-CZ" dirty="0"/>
              <a:t>problematické téma</a:t>
            </a:r>
          </a:p>
          <a:p>
            <a:pPr lvl="1"/>
            <a:r>
              <a:rPr lang="cs-CZ" dirty="0"/>
              <a:t>zkuste přeformulovat výzkumnou otázku</a:t>
            </a:r>
          </a:p>
          <a:p>
            <a:pPr lvl="1"/>
            <a:r>
              <a:rPr lang="cs-CZ" dirty="0"/>
              <a:t>zkusit jiný pohled: Jak jinak bychom mohli?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rady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cs-CZ" dirty="0"/>
              <a:t>formulace myšlenek musí být srozumitelná </a:t>
            </a:r>
          </a:p>
          <a:p>
            <a:pPr lvl="2"/>
            <a:r>
              <a:rPr lang="cs-CZ" dirty="0"/>
              <a:t>musí jim rozumět autor i čtenář</a:t>
            </a:r>
          </a:p>
          <a:p>
            <a:pPr lvl="1"/>
            <a:r>
              <a:rPr lang="cs-CZ" dirty="0"/>
              <a:t>v textu nepoužívat slova, kterým autor nerozumí</a:t>
            </a:r>
          </a:p>
          <a:p>
            <a:pPr lvl="1"/>
            <a:r>
              <a:rPr lang="cs-CZ" dirty="0"/>
              <a:t>používat citace z knih, které měl autor k dispozici</a:t>
            </a:r>
          </a:p>
          <a:p>
            <a:pPr lvl="1"/>
            <a:r>
              <a:rPr lang="cs-CZ" dirty="0"/>
              <a:t>vyvarovat se nadužívání módních slov, která do jazyka odborného textu nepatří</a:t>
            </a:r>
          </a:p>
          <a:p>
            <a:pPr lvl="1"/>
            <a:r>
              <a:rPr lang="cs-CZ" dirty="0"/>
              <a:t>odborné texty jsou nejčastěji psány v 1. osobě množného čísla, tedy „my“</a:t>
            </a:r>
          </a:p>
          <a:p>
            <a:pPr lvl="1"/>
            <a:r>
              <a:rPr lang="cs-CZ" dirty="0"/>
              <a:t>užívat spisovné češtiny a mít po ruce Pravidla českého pravopisu</a:t>
            </a:r>
          </a:p>
          <a:p>
            <a:pPr lvl="1"/>
            <a:r>
              <a:rPr lang="cs-CZ" dirty="0"/>
              <a:t>při shromažďování podkladů si důkladně psát odkazy na později citované texty či uložení použitých pramenů</a:t>
            </a:r>
          </a:p>
          <a:p>
            <a:pPr lvl="1"/>
            <a:r>
              <a:rPr lang="cs-CZ" dirty="0"/>
              <a:t>důsledně citovat dle požadovaných citačních pravidel</a:t>
            </a:r>
          </a:p>
          <a:p>
            <a:pPr lvl="1"/>
            <a:r>
              <a:rPr lang="cs-CZ" dirty="0"/>
              <a:t>poznámky psát jako celé věty: začínají velkým písmenem a končí tečkou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Přemýšlejte o tématu v dostatečném předstihu</a:t>
            </a:r>
          </a:p>
          <a:p>
            <a:pPr lvl="1"/>
            <a:r>
              <a:rPr lang="cs-CZ" b="1" dirty="0"/>
              <a:t>Co a proč chci psát?</a:t>
            </a:r>
          </a:p>
          <a:p>
            <a:pPr lvl="1"/>
            <a:r>
              <a:rPr lang="cs-CZ" b="1" dirty="0"/>
              <a:t>hledání nápadů, čtení, archivace</a:t>
            </a:r>
          </a:p>
          <a:p>
            <a:r>
              <a:rPr lang="cs-CZ" b="1" dirty="0"/>
              <a:t>Relevantní a dostupné podklady jsou základ</a:t>
            </a:r>
          </a:p>
          <a:p>
            <a:pPr lvl="1"/>
            <a:r>
              <a:rPr lang="cs-CZ" b="1" dirty="0"/>
              <a:t>vyhledávání dostupných poznatků</a:t>
            </a:r>
          </a:p>
          <a:p>
            <a:r>
              <a:rPr lang="cs-CZ" b="1" dirty="0"/>
              <a:t>Skutečně vás tohle téma zajímá?</a:t>
            </a:r>
          </a:p>
          <a:p>
            <a:pPr lvl="1"/>
            <a:r>
              <a:rPr lang="cs-CZ" b="1" dirty="0"/>
              <a:t>prozkoumání motivace</a:t>
            </a:r>
          </a:p>
          <a:p>
            <a:r>
              <a:rPr lang="cs-CZ" b="1" dirty="0"/>
              <a:t>Diplomka jako brána do profesního života</a:t>
            </a:r>
          </a:p>
          <a:p>
            <a:r>
              <a:rPr lang="cs-CZ" b="1" dirty="0"/>
              <a:t>Zkonzultujte téma ještě před závazným přihlášením</a:t>
            </a:r>
          </a:p>
          <a:p>
            <a:r>
              <a:rPr lang="cs-CZ" b="1" dirty="0"/>
              <a:t>Zdroje, citace</a:t>
            </a:r>
          </a:p>
          <a:p>
            <a:r>
              <a:rPr lang="cs-CZ" dirty="0"/>
              <a:t>Proveďte si test:</a:t>
            </a:r>
          </a:p>
          <a:p>
            <a:r>
              <a:rPr lang="cs-CZ" dirty="0">
                <a:hlinkClick r:id="rId2"/>
              </a:rPr>
              <a:t>https://kuk.muni.cz/inforum/2009/obecna_pravidla.html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17 momentů procesu psaní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Shromažďování znalostí</a:t>
            </a:r>
          </a:p>
          <a:p>
            <a:r>
              <a:rPr lang="cs-CZ" dirty="0"/>
              <a:t>Stanovení záměrů</a:t>
            </a:r>
          </a:p>
          <a:p>
            <a:r>
              <a:rPr lang="cs-CZ" dirty="0"/>
              <a:t>Analýza zadání</a:t>
            </a:r>
          </a:p>
          <a:p>
            <a:r>
              <a:rPr lang="cs-CZ" dirty="0"/>
              <a:t>Plánování</a:t>
            </a:r>
          </a:p>
          <a:p>
            <a:r>
              <a:rPr lang="cs-CZ" dirty="0"/>
              <a:t>Vybavení si vědomostí o typech psaní</a:t>
            </a:r>
          </a:p>
          <a:p>
            <a:r>
              <a:rPr lang="cs-CZ" dirty="0"/>
              <a:t>Zvažování časových a prostorových limitů</a:t>
            </a:r>
          </a:p>
          <a:p>
            <a:r>
              <a:rPr lang="cs-CZ" dirty="0"/>
              <a:t>Předběžné rozvržení látky</a:t>
            </a:r>
          </a:p>
          <a:p>
            <a:r>
              <a:rPr lang="cs-CZ" dirty="0"/>
              <a:t>Formulace myšlenek</a:t>
            </a:r>
          </a:p>
          <a:p>
            <a:r>
              <a:rPr lang="cs-CZ" dirty="0"/>
              <a:t>Revidování</a:t>
            </a:r>
          </a:p>
          <a:p>
            <a:r>
              <a:rPr lang="cs-CZ" dirty="0"/>
              <a:t>Zakoušení paniky a hrůzy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17 momentů procesu psaní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Vyjasnění si upřímnosti myšlenek</a:t>
            </a:r>
          </a:p>
          <a:p>
            <a:r>
              <a:rPr lang="cs-CZ" dirty="0"/>
              <a:t>Stanovení vlastní identity</a:t>
            </a:r>
          </a:p>
          <a:p>
            <a:r>
              <a:rPr lang="cs-CZ" dirty="0"/>
              <a:t>Ohled na čtenáře</a:t>
            </a:r>
          </a:p>
          <a:p>
            <a:r>
              <a:rPr lang="cs-CZ" dirty="0"/>
              <a:t>Zakoušení radosti a uspokojení</a:t>
            </a:r>
          </a:p>
          <a:p>
            <a:r>
              <a:rPr lang="cs-CZ" dirty="0"/>
              <a:t>Rozhodnutí o převzetí odpovědnosti</a:t>
            </a:r>
          </a:p>
          <a:p>
            <a:r>
              <a:rPr lang="cs-CZ" dirty="0"/>
              <a:t>Přiznat pozici, či ji zamaskovat</a:t>
            </a:r>
          </a:p>
          <a:p>
            <a:r>
              <a:rPr lang="cs-CZ" dirty="0"/>
              <a:t>Uplatnění jazykové kompetence</a:t>
            </a:r>
          </a:p>
          <a:p>
            <a:pPr>
              <a:buNone/>
            </a:pPr>
            <a:r>
              <a:rPr lang="cs-CZ" dirty="0"/>
              <a:t>		</a:t>
            </a:r>
          </a:p>
          <a:p>
            <a:pPr>
              <a:buNone/>
            </a:pPr>
            <a:r>
              <a:rPr lang="cs-CZ" i="1" dirty="0"/>
              <a:t>Jak napsat odborný text, Praha 1999, s. 34–35.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Literetura</a:t>
            </a:r>
            <a:r>
              <a:rPr lang="cs-CZ" dirty="0"/>
              <a:t> k tématu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4888200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Kolektiv autorů: </a:t>
            </a:r>
            <a:r>
              <a:rPr lang="cs-CZ" i="1" dirty="0"/>
              <a:t>Úvod do studia dějepisu 1. díl</a:t>
            </a:r>
            <a:r>
              <a:rPr lang="cs-CZ" dirty="0"/>
              <a:t>, Brno 2014. (online verze ke stažení </a:t>
            </a:r>
            <a:r>
              <a:rPr lang="cs-CZ" u="sng" dirty="0">
                <a:hlinkClick r:id="rId2"/>
              </a:rPr>
              <a:t>https://digilib.phil.muni.cz/data/handle/11222.digilib/130405/monography.pdf</a:t>
            </a:r>
            <a:r>
              <a:rPr lang="cs-CZ" dirty="0"/>
              <a:t>, citováno 17. 1. 2016)</a:t>
            </a:r>
          </a:p>
          <a:p>
            <a:r>
              <a:rPr lang="cs-CZ" i="1" dirty="0"/>
              <a:t>Od abstraktu do závěrečné práce: jak napsat diplomovou práci ve společenskovědních a humanitních oborech: praktická příručka</a:t>
            </a:r>
            <a:r>
              <a:rPr lang="cs-CZ" dirty="0"/>
              <a:t>. </a:t>
            </a:r>
            <a:r>
              <a:rPr lang="cs-CZ" dirty="0" err="1"/>
              <a:t>Edited</a:t>
            </a:r>
            <a:r>
              <a:rPr lang="cs-CZ" dirty="0"/>
              <a:t> by Helena Kubátová - Dušan Šimek. 4., </a:t>
            </a:r>
            <a:r>
              <a:rPr lang="cs-CZ" dirty="0" err="1"/>
              <a:t>přeprac</a:t>
            </a:r>
            <a:r>
              <a:rPr lang="cs-CZ" dirty="0"/>
              <a:t>. </a:t>
            </a:r>
            <a:r>
              <a:rPr lang="cs-CZ" dirty="0" err="1"/>
              <a:t>vyd</a:t>
            </a:r>
            <a:r>
              <a:rPr lang="cs-CZ" dirty="0"/>
              <a:t>. Olomouc: Univerzita Palackého v Olomouci, 2007. 90 s. ISBN 978-80-244-1589-5.</a:t>
            </a:r>
          </a:p>
          <a:p>
            <a:r>
              <a:rPr lang="cs-CZ" dirty="0"/>
              <a:t>KŘOVÁČKOVÁ, Blanka; SKUTIL, Martin. </a:t>
            </a:r>
            <a:r>
              <a:rPr lang="cs-CZ" i="1" dirty="0"/>
              <a:t>Jak napsat seminární a závěrečné práce ve společenských vědách</a:t>
            </a:r>
            <a:r>
              <a:rPr lang="cs-CZ" dirty="0"/>
              <a:t>. </a:t>
            </a:r>
            <a:r>
              <a:rPr lang="cs-CZ" dirty="0" err="1"/>
              <a:t>Vyd</a:t>
            </a:r>
            <a:r>
              <a:rPr lang="cs-CZ" dirty="0"/>
              <a:t>. 1. Hradec Králové : </a:t>
            </a:r>
            <a:r>
              <a:rPr lang="cs-CZ" dirty="0" err="1"/>
              <a:t>Gaudeamus</a:t>
            </a:r>
            <a:r>
              <a:rPr lang="cs-CZ" dirty="0"/>
              <a:t>, 2009. s. ISBN 9788070418635.</a:t>
            </a:r>
          </a:p>
          <a:p>
            <a:r>
              <a:rPr lang="cs-CZ" dirty="0"/>
              <a:t>POKORNÝ, Jiří. </a:t>
            </a:r>
            <a:r>
              <a:rPr lang="cs-CZ" i="1" dirty="0"/>
              <a:t>Úspěšnost zaručena: jak efektivně zpracovat a obhájit diplomovou práci</a:t>
            </a:r>
            <a:r>
              <a:rPr lang="cs-CZ" dirty="0"/>
              <a:t>. </a:t>
            </a:r>
            <a:r>
              <a:rPr lang="cs-CZ" dirty="0" err="1"/>
              <a:t>Vyd</a:t>
            </a:r>
            <a:r>
              <a:rPr lang="cs-CZ" dirty="0"/>
              <a:t>. 1. Brno: Akademické nakladatelství CERM, 2004. 207 s. ISBN 80-7204-348-X.</a:t>
            </a:r>
          </a:p>
          <a:p>
            <a:r>
              <a:rPr lang="en-US" dirty="0"/>
              <a:t>ECO, Umberto a Ivan SEIDL. </a:t>
            </a:r>
            <a:r>
              <a:rPr lang="en-US" i="1" dirty="0" err="1"/>
              <a:t>Jak</a:t>
            </a:r>
            <a:r>
              <a:rPr lang="en-US" i="1" dirty="0"/>
              <a:t> </a:t>
            </a:r>
            <a:r>
              <a:rPr lang="en-US" i="1" dirty="0" err="1"/>
              <a:t>napsat</a:t>
            </a:r>
            <a:r>
              <a:rPr lang="en-US" i="1" dirty="0"/>
              <a:t> </a:t>
            </a:r>
            <a:r>
              <a:rPr lang="en-US" i="1" dirty="0" err="1"/>
              <a:t>diplomovou</a:t>
            </a:r>
            <a:r>
              <a:rPr lang="en-US" i="1" dirty="0"/>
              <a:t> </a:t>
            </a:r>
            <a:r>
              <a:rPr lang="en-US" i="1" dirty="0" err="1"/>
              <a:t>práci</a:t>
            </a:r>
            <a:r>
              <a:rPr lang="en-US" dirty="0"/>
              <a:t>. Olomouc: </a:t>
            </a:r>
            <a:r>
              <a:rPr lang="en-US" dirty="0" err="1"/>
              <a:t>Votobia</a:t>
            </a:r>
            <a:r>
              <a:rPr lang="en-US" dirty="0"/>
              <a:t>, 1997. 271 s. ISBN 80-7198-173-7.</a:t>
            </a:r>
            <a:endParaRPr lang="cs-CZ" dirty="0"/>
          </a:p>
          <a:p>
            <a:r>
              <a:rPr lang="cs-CZ" dirty="0"/>
              <a:t>ČMEJRKOVÁ, Světla, Jindra SVĚTLÁ a František DANEŠ. </a:t>
            </a:r>
            <a:r>
              <a:rPr lang="cs-CZ" i="1" dirty="0"/>
              <a:t>Jak napsat odborný text</a:t>
            </a:r>
            <a:r>
              <a:rPr lang="cs-CZ" dirty="0"/>
              <a:t>. </a:t>
            </a:r>
            <a:r>
              <a:rPr lang="cs-CZ" dirty="0" err="1"/>
              <a:t>Vyd</a:t>
            </a:r>
            <a:r>
              <a:rPr lang="cs-CZ" dirty="0"/>
              <a:t>. 1. Praha: Leda, 1999, 255 s. ISBN 80-85927-69-1. </a:t>
            </a:r>
          </a:p>
          <a:p>
            <a:r>
              <a:rPr lang="cs-CZ" dirty="0"/>
              <a:t>ŠANDEROVÁ, </a:t>
            </a:r>
            <a:r>
              <a:rPr lang="cs-CZ" dirty="0" err="1"/>
              <a:t>Jadwiga</a:t>
            </a:r>
            <a:r>
              <a:rPr lang="cs-CZ" dirty="0"/>
              <a:t> a Alena MILTOVÁ. </a:t>
            </a:r>
            <a:r>
              <a:rPr lang="cs-CZ" i="1" dirty="0"/>
              <a:t>Jak číst a psát odborný text ve </a:t>
            </a:r>
            <a:r>
              <a:rPr lang="cs-CZ" i="1" dirty="0" smtClean="0"/>
              <a:t>společenských </a:t>
            </a:r>
            <a:r>
              <a:rPr lang="cs-CZ" i="1" dirty="0"/>
              <a:t>vědách: několik zásad pro začátečníky</a:t>
            </a:r>
            <a:r>
              <a:rPr lang="cs-CZ" dirty="0"/>
              <a:t>. </a:t>
            </a:r>
            <a:r>
              <a:rPr lang="cs-CZ" dirty="0" err="1"/>
              <a:t>Vyd</a:t>
            </a:r>
            <a:r>
              <a:rPr lang="cs-CZ" dirty="0"/>
              <a:t>. 1. Praha: Sociologické nakladatelství, 2005, 209 s. ISBN 80-86429-40-7.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229600" cy="5752296"/>
          </a:xfrm>
        </p:spPr>
        <p:txBody>
          <a:bodyPr>
            <a:normAutofit/>
          </a:bodyPr>
          <a:lstStyle/>
          <a:p>
            <a:r>
              <a:rPr lang="en-US" u="sng" dirty="0">
                <a:hlinkClick r:id="rId2"/>
              </a:rPr>
              <a:t>https://ezdroje.muni.cz/</a:t>
            </a:r>
            <a:endParaRPr lang="cs-CZ" dirty="0"/>
          </a:p>
          <a:p>
            <a:r>
              <a:rPr lang="en-US" u="sng" dirty="0">
                <a:hlinkClick r:id="rId3"/>
              </a:rPr>
              <a:t>www.archive.org</a:t>
            </a:r>
            <a:endParaRPr lang="cs-CZ" dirty="0"/>
          </a:p>
          <a:p>
            <a:r>
              <a:rPr lang="en-US" dirty="0" smtClean="0"/>
              <a:t>biblio.hiu.cas.cz</a:t>
            </a:r>
            <a:endParaRPr lang="cs-CZ" dirty="0"/>
          </a:p>
          <a:p>
            <a:r>
              <a:rPr lang="en-US" dirty="0"/>
              <a:t>aleph.nkp.cz</a:t>
            </a:r>
            <a:endParaRPr lang="cs-CZ" dirty="0"/>
          </a:p>
          <a:p>
            <a:r>
              <a:rPr lang="en-US" u="sng" dirty="0">
                <a:hlinkClick r:id="rId4"/>
              </a:rPr>
              <a:t>https://theses.cz/</a:t>
            </a:r>
            <a:endParaRPr lang="cs-CZ" dirty="0"/>
          </a:p>
          <a:p>
            <a:r>
              <a:rPr lang="de-DE" dirty="0"/>
              <a:t>Kurz </a:t>
            </a:r>
            <a:r>
              <a:rPr lang="de-DE" dirty="0" err="1"/>
              <a:t>práce</a:t>
            </a:r>
            <a:r>
              <a:rPr lang="de-DE" dirty="0"/>
              <a:t> s </a:t>
            </a:r>
            <a:r>
              <a:rPr lang="de-DE" dirty="0" err="1"/>
              <a:t>informacemi</a:t>
            </a:r>
            <a:r>
              <a:rPr lang="de-DE" dirty="0"/>
              <a:t> – </a:t>
            </a:r>
            <a:r>
              <a:rPr lang="de-DE" dirty="0" err="1"/>
              <a:t>Masarykova</a:t>
            </a:r>
            <a:r>
              <a:rPr lang="de-DE" dirty="0"/>
              <a:t> </a:t>
            </a:r>
            <a:r>
              <a:rPr lang="de-DE" dirty="0" err="1"/>
              <a:t>univerzita</a:t>
            </a:r>
            <a:r>
              <a:rPr lang="de-DE" dirty="0"/>
              <a:t> </a:t>
            </a:r>
            <a:r>
              <a:rPr lang="en-US" u="sng" dirty="0">
                <a:hlinkClick r:id="rId5"/>
              </a:rPr>
              <a:t>http://is.muni.cz/do/rect/el/estud/ff/js07/informace/materialy/kurz_prace_s_informacemi.html#01</a:t>
            </a:r>
            <a:endParaRPr lang="cs-CZ" dirty="0"/>
          </a:p>
          <a:p>
            <a:r>
              <a:rPr lang="en-US" dirty="0" err="1"/>
              <a:t>Portál</a:t>
            </a:r>
            <a:r>
              <a:rPr lang="en-US" dirty="0"/>
              <a:t> pro </a:t>
            </a:r>
            <a:r>
              <a:rPr lang="en-US" dirty="0" err="1"/>
              <a:t>podporu</a:t>
            </a:r>
            <a:r>
              <a:rPr lang="en-US" dirty="0"/>
              <a:t> </a:t>
            </a:r>
            <a:r>
              <a:rPr lang="en-US" dirty="0" err="1"/>
              <a:t>informační</a:t>
            </a:r>
            <a:r>
              <a:rPr lang="en-US" dirty="0"/>
              <a:t> </a:t>
            </a:r>
            <a:r>
              <a:rPr lang="en-US" dirty="0" err="1"/>
              <a:t>gramotnosti</a:t>
            </a:r>
            <a:r>
              <a:rPr lang="en-US" dirty="0"/>
              <a:t> INFOGRAM</a:t>
            </a:r>
            <a:r>
              <a:rPr lang="cs-CZ" dirty="0"/>
              <a:t> </a:t>
            </a:r>
            <a:r>
              <a:rPr lang="en-US" u="sng" dirty="0">
                <a:hlinkClick r:id="rId6"/>
              </a:rPr>
              <a:t>http://www.infogram.cz/findInSection.do?sectionId=1115&amp;categoryId=1172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Úkoly semináře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Seminární úkoly</a:t>
            </a:r>
          </a:p>
          <a:p>
            <a:pPr lvl="1"/>
            <a:r>
              <a:rPr lang="cs-CZ" dirty="0"/>
              <a:t>Zpracování výběrové bibliografie k tématu </a:t>
            </a:r>
          </a:p>
          <a:p>
            <a:pPr lvl="1">
              <a:buNone/>
            </a:pPr>
            <a:r>
              <a:rPr lang="cs-CZ" dirty="0"/>
              <a:t>	(úkol ze semináře č. 2)</a:t>
            </a:r>
          </a:p>
          <a:p>
            <a:pPr lvl="1"/>
            <a:r>
              <a:rPr lang="cs-CZ" dirty="0"/>
              <a:t>Abstrakt a klíčová slova vybraného článku </a:t>
            </a:r>
          </a:p>
          <a:p>
            <a:pPr lvl="1">
              <a:buNone/>
            </a:pPr>
            <a:r>
              <a:rPr lang="cs-CZ" dirty="0"/>
              <a:t>	(úkol ze semináře č. 3)</a:t>
            </a:r>
          </a:p>
          <a:p>
            <a:pPr lvl="1"/>
            <a:r>
              <a:rPr lang="cs-CZ" dirty="0"/>
              <a:t>Citace dle různých norem </a:t>
            </a:r>
          </a:p>
          <a:p>
            <a:pPr lvl="1">
              <a:buNone/>
            </a:pPr>
            <a:r>
              <a:rPr lang="cs-CZ" dirty="0"/>
              <a:t>	(úkol ze semináře č. 4)</a:t>
            </a:r>
          </a:p>
          <a:p>
            <a:r>
              <a:rPr lang="cs-CZ" dirty="0"/>
              <a:t>Semestrální práce</a:t>
            </a:r>
          </a:p>
          <a:p>
            <a:pPr lvl="1"/>
            <a:r>
              <a:rPr lang="cs-CZ" dirty="0"/>
              <a:t>Vypracování recenze na jednu ze seznamu vybraných knih – </a:t>
            </a:r>
            <a:r>
              <a:rPr lang="cs-CZ" u="sng" dirty="0"/>
              <a:t>hlasování </a:t>
            </a:r>
            <a:r>
              <a:rPr lang="cs-CZ" u="sng" dirty="0" err="1"/>
              <a:t>google</a:t>
            </a:r>
            <a:r>
              <a:rPr lang="cs-CZ" u="sng" dirty="0"/>
              <a:t> </a:t>
            </a:r>
          </a:p>
          <a:p>
            <a:pPr lvl="2"/>
            <a:r>
              <a:rPr lang="cs-CZ" dirty="0"/>
              <a:t>– </a:t>
            </a:r>
            <a:r>
              <a:rPr lang="cs-CZ" b="1" dirty="0"/>
              <a:t>úkol do příštího semináře na 14. 3. 2018</a:t>
            </a:r>
          </a:p>
          <a:p>
            <a:pPr lvl="1"/>
            <a:endParaRPr lang="cs-CZ" dirty="0"/>
          </a:p>
          <a:p>
            <a:pPr lvl="1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knih k výběru na recenzi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340768"/>
            <a:ext cx="8640960" cy="5040560"/>
          </a:xfrm>
        </p:spPr>
        <p:txBody>
          <a:bodyPr>
            <a:noAutofit/>
          </a:bodyPr>
          <a:lstStyle/>
          <a:p>
            <a:r>
              <a:rPr lang="cs-CZ" sz="2400" dirty="0"/>
              <a:t>SCHMIDT, Ondřej: </a:t>
            </a:r>
            <a:r>
              <a:rPr lang="cs-CZ" sz="2400" i="1" dirty="0"/>
              <a:t>Jan z Moravy: zapomenutý Lucemburk na </a:t>
            </a:r>
            <a:r>
              <a:rPr lang="cs-CZ" sz="2400" i="1" dirty="0" err="1"/>
              <a:t>aquilejském</a:t>
            </a:r>
            <a:r>
              <a:rPr lang="cs-CZ" sz="2400" i="1" dirty="0"/>
              <a:t> </a:t>
            </a:r>
            <a:r>
              <a:rPr lang="cs-CZ" sz="2400" i="1" dirty="0" smtClean="0"/>
              <a:t>stolci</a:t>
            </a:r>
            <a:r>
              <a:rPr lang="cs-CZ" sz="2400" dirty="0"/>
              <a:t>. Praha : Vyšehrad, 2016. 280 stran, ISBN:978-80-7429-741-0.</a:t>
            </a:r>
          </a:p>
          <a:p>
            <a:r>
              <a:rPr lang="cs-CZ" sz="2400" dirty="0"/>
              <a:t>BLOCH, Marc. </a:t>
            </a:r>
            <a:r>
              <a:rPr lang="cs-CZ" sz="2400" i="1" dirty="0"/>
              <a:t>Obrana historie, aneb, Historik a jeho řemeslo</a:t>
            </a:r>
            <a:r>
              <a:rPr lang="cs-CZ" sz="2400" dirty="0"/>
              <a:t>. </a:t>
            </a:r>
            <a:r>
              <a:rPr lang="cs-CZ" sz="2400" dirty="0" err="1"/>
              <a:t>Vyd</a:t>
            </a:r>
            <a:r>
              <a:rPr lang="cs-CZ" sz="2400" dirty="0"/>
              <a:t>. 1. Praha: </a:t>
            </a:r>
            <a:r>
              <a:rPr lang="cs-CZ" sz="2400" dirty="0" err="1"/>
              <a:t>Argo</a:t>
            </a:r>
            <a:r>
              <a:rPr lang="cs-CZ" sz="2400" dirty="0"/>
              <a:t>, 2011, 159 s. ISBN 978-80-257-0403-5.</a:t>
            </a:r>
          </a:p>
          <a:p>
            <a:r>
              <a:rPr lang="cs-CZ" sz="2400" dirty="0"/>
              <a:t>MCDONOUGH, Frank. </a:t>
            </a:r>
            <a:r>
              <a:rPr lang="cs-CZ" sz="2400" i="1" dirty="0"/>
              <a:t>Gestapo: mýtus a realita Hitlerovy tajné policie</a:t>
            </a:r>
            <a:r>
              <a:rPr lang="cs-CZ" sz="2400" dirty="0"/>
              <a:t>. Praha: Vyšehrad, 2016, 292 s. Moderní dějiny. ISBN 978-80-7429-742-7.</a:t>
            </a:r>
          </a:p>
          <a:p>
            <a:r>
              <a:rPr lang="cs-CZ" sz="2400" dirty="0"/>
              <a:t>ZÍDEK, Petr. </a:t>
            </a:r>
            <a:r>
              <a:rPr lang="cs-CZ" sz="2400" i="1" dirty="0"/>
              <a:t>Hana Benešová: neobyčejný příběh manželky druhého československého prezidenta (1885-1974)</a:t>
            </a:r>
            <a:r>
              <a:rPr lang="cs-CZ" sz="2400" dirty="0"/>
              <a:t>. Vyd. 1. Praha: Knižní klub, 2014, 287 s., [40] s. obr. </a:t>
            </a:r>
            <a:r>
              <a:rPr lang="cs-CZ" sz="2400" dirty="0" err="1"/>
              <a:t>příl</a:t>
            </a:r>
            <a:r>
              <a:rPr lang="cs-CZ" sz="2400" dirty="0"/>
              <a:t>. ISBN 978-80-242-4681-9.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4248472" cy="706090"/>
          </a:xfrm>
        </p:spPr>
        <p:txBody>
          <a:bodyPr>
            <a:normAutofit/>
          </a:bodyPr>
          <a:lstStyle/>
          <a:p>
            <a:r>
              <a:rPr lang="cs-CZ" dirty="0"/>
              <a:t>Recenze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988840"/>
            <a:ext cx="8136904" cy="4536504"/>
          </a:xfrm>
        </p:spPr>
        <p:txBody>
          <a:bodyPr>
            <a:noAutofit/>
          </a:bodyPr>
          <a:lstStyle/>
          <a:p>
            <a:r>
              <a:rPr lang="cs-CZ" sz="2100" dirty="0"/>
              <a:t>písemný kritický posudek uměleckého nebo vědeckého díla</a:t>
            </a:r>
          </a:p>
          <a:p>
            <a:r>
              <a:rPr lang="cs-CZ" sz="2100" dirty="0"/>
              <a:t>obsahuje vždy zhodnocení</a:t>
            </a:r>
          </a:p>
          <a:p>
            <a:r>
              <a:rPr lang="cs-CZ" sz="2100" dirty="0"/>
              <a:t>může být určena k publikaci</a:t>
            </a:r>
          </a:p>
          <a:p>
            <a:pPr lvl="1"/>
            <a:r>
              <a:rPr lang="cs-CZ" sz="2000" dirty="0"/>
              <a:t>posouzení předností a nedostatků dané práce</a:t>
            </a:r>
          </a:p>
          <a:p>
            <a:r>
              <a:rPr lang="cs-CZ" sz="2100" dirty="0"/>
              <a:t>nebo jako podklad recenzního řízení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recenze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100" dirty="0"/>
              <a:t>recenze má obsahovat: </a:t>
            </a:r>
          </a:p>
          <a:p>
            <a:pPr lvl="1"/>
            <a:r>
              <a:rPr lang="cs-CZ" sz="2000" dirty="0"/>
              <a:t>bibliografické údaje o hodnocené práci ve formě citace (včetně pořadí vydání, nakladatelství, rozsahu – počet stran podle čísla poslední stránky)</a:t>
            </a:r>
          </a:p>
          <a:p>
            <a:pPr lvl="1"/>
            <a:r>
              <a:rPr lang="cs-CZ" sz="2000" dirty="0"/>
              <a:t>popis struktury díla – názvy oddílů a kapitol, jejich obsah (stručně), základní teze autora</a:t>
            </a:r>
          </a:p>
          <a:p>
            <a:pPr lvl="1"/>
            <a:r>
              <a:rPr lang="cs-CZ" sz="2000" dirty="0"/>
              <a:t>kontext díla – informace o autorovi, souvislosti problému, kterým se jeho práce zabývá s uvedením nejdůležitější sekundární literatury, atp.</a:t>
            </a:r>
          </a:p>
          <a:p>
            <a:pPr lvl="1"/>
            <a:r>
              <a:rPr lang="cs-CZ" sz="2000" dirty="0"/>
              <a:t>znalostí kontextu recenzent prokazuje, že je kompetentní hodnotit danou práci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5040560" cy="732696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Jádro recenze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24744"/>
            <a:ext cx="8568952" cy="5544616"/>
          </a:xfrm>
        </p:spPr>
        <p:txBody>
          <a:bodyPr>
            <a:normAutofit lnSpcReduction="10000"/>
          </a:bodyPr>
          <a:lstStyle/>
          <a:p>
            <a:pPr lvl="1"/>
            <a:r>
              <a:rPr lang="cs-CZ" dirty="0"/>
              <a:t>hodnocení práce v širších souvislostech (interdisciplinárních)</a:t>
            </a:r>
          </a:p>
          <a:p>
            <a:pPr lvl="1"/>
            <a:r>
              <a:rPr lang="cs-CZ" dirty="0"/>
              <a:t>uznání přínosu, významu díla v rámci daného vědního oboru</a:t>
            </a:r>
          </a:p>
          <a:p>
            <a:pPr lvl="1"/>
            <a:r>
              <a:rPr lang="cs-CZ" dirty="0"/>
              <a:t>poukázat na hlavní přednosti či nedostatky v argumentaci, výběru dat, zacházení s pojmovým aparátem </a:t>
            </a:r>
          </a:p>
          <a:p>
            <a:pPr lvl="1"/>
            <a:r>
              <a:rPr lang="cs-CZ" dirty="0"/>
              <a:t>zhodnotit práci po formální stránce, včetně úpravy (obrazové přílohy)</a:t>
            </a:r>
          </a:p>
          <a:p>
            <a:pPr lvl="1"/>
            <a:r>
              <a:rPr lang="cs-CZ" dirty="0"/>
              <a:t>hodnocení z jazykového hlediska (stylistika, gramatika, přehlednost a struktura textu), práce s poznámkovým aparátem, citacemi</a:t>
            </a:r>
          </a:p>
          <a:p>
            <a:pPr lvl="1"/>
            <a:r>
              <a:rPr lang="cs-CZ" dirty="0"/>
              <a:t>konfrontace s vlastními názory recenzenta na danou problematiku</a:t>
            </a:r>
          </a:p>
          <a:p>
            <a:pPr lvl="1"/>
            <a:r>
              <a:rPr lang="cs-CZ" dirty="0"/>
              <a:t>zasadit práci do rámce dosavadní tvorby autora, v rámci jeho vědeckého vývoje</a:t>
            </a:r>
          </a:p>
          <a:p>
            <a:pPr lvl="1"/>
            <a:r>
              <a:rPr lang="cs-CZ" dirty="0"/>
              <a:t>konečný soud, stručné shrnující hodnocení na závěr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Recenze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zásady recenzenta: </a:t>
            </a:r>
          </a:p>
          <a:p>
            <a:pPr lvl="1"/>
            <a:r>
              <a:rPr lang="cs-CZ" dirty="0"/>
              <a:t>napsat dobrou recenzi není snadné</a:t>
            </a:r>
          </a:p>
          <a:p>
            <a:pPr lvl="1"/>
            <a:r>
              <a:rPr lang="cs-CZ" dirty="0"/>
              <a:t>nenechat se strhnout k unáhleným soudům </a:t>
            </a:r>
          </a:p>
          <a:p>
            <a:pPr lvl="1"/>
            <a:r>
              <a:rPr lang="cs-CZ" dirty="0"/>
              <a:t>mít úctu k odvedené práci druhého</a:t>
            </a:r>
          </a:p>
          <a:p>
            <a:endParaRPr lang="cs-CZ" dirty="0"/>
          </a:p>
          <a:p>
            <a:r>
              <a:rPr lang="cs-CZ" b="1" dirty="0"/>
              <a:t>kritika může být:</a:t>
            </a:r>
          </a:p>
          <a:p>
            <a:pPr lvl="1"/>
            <a:r>
              <a:rPr lang="cs-CZ" dirty="0"/>
              <a:t>s opatrným vyslovením vlastního soudu</a:t>
            </a:r>
          </a:p>
          <a:p>
            <a:pPr lvl="1"/>
            <a:r>
              <a:rPr lang="cs-CZ" dirty="0"/>
              <a:t>zdvořilá</a:t>
            </a:r>
          </a:p>
          <a:p>
            <a:pPr lvl="1"/>
            <a:r>
              <a:rPr lang="cs-CZ" dirty="0"/>
              <a:t>mírná a rozvažující</a:t>
            </a:r>
          </a:p>
          <a:p>
            <a:pPr lvl="1"/>
            <a:r>
              <a:rPr lang="cs-CZ" dirty="0"/>
              <a:t>připouštějící jen částečnou oprávněnost tvrzení</a:t>
            </a:r>
          </a:p>
          <a:p>
            <a:pPr lvl="1"/>
            <a:r>
              <a:rPr lang="cs-CZ" dirty="0"/>
              <a:t>poukazující na částečné nedostatky</a:t>
            </a:r>
          </a:p>
          <a:p>
            <a:pPr lvl="1"/>
            <a:r>
              <a:rPr lang="cs-CZ" dirty="0"/>
              <a:t>postupně gradující</a:t>
            </a:r>
          </a:p>
          <a:p>
            <a:pPr lvl="1"/>
            <a:r>
              <a:rPr lang="cs-CZ" dirty="0"/>
              <a:t>rezolutní</a:t>
            </a:r>
          </a:p>
          <a:p>
            <a:pPr lvl="1"/>
            <a:r>
              <a:rPr lang="cs-CZ" dirty="0"/>
              <a:t>ironizující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semestrálnímu úkolu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4600168"/>
          </a:xfrm>
        </p:spPr>
        <p:txBody>
          <a:bodyPr/>
          <a:lstStyle/>
          <a:p>
            <a:r>
              <a:rPr lang="cs-CZ" dirty="0"/>
              <a:t>recenze v délce </a:t>
            </a:r>
            <a:r>
              <a:rPr lang="cs-CZ" dirty="0" smtClean="0"/>
              <a:t>5 </a:t>
            </a:r>
            <a:r>
              <a:rPr lang="cs-CZ" dirty="0"/>
              <a:t>normostran na dříve vybranou publikaci </a:t>
            </a:r>
          </a:p>
          <a:p>
            <a:pPr lvl="1"/>
            <a:r>
              <a:rPr lang="cs-CZ" dirty="0"/>
              <a:t>(normostrana = 1 800 znaků)</a:t>
            </a:r>
          </a:p>
          <a:p>
            <a:r>
              <a:rPr lang="cs-CZ" dirty="0"/>
              <a:t>termín odevzdání: do 31. 5. 2018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1699</TotalTime>
  <Words>1205</Words>
  <Application>Microsoft Office PowerPoint</Application>
  <PresentationFormat>Předvádění na obrazovce (4:3)</PresentationFormat>
  <Paragraphs>296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Původ</vt:lpstr>
      <vt:lpstr>   Základy tvorby odborného textu Mgr. Radana Červená, Ph.D. Archiv města Brna  cervena.radana@brno.cz </vt:lpstr>
      <vt:lpstr>Základy tvorby odborného textu 2018</vt:lpstr>
      <vt:lpstr>Úkoly semináře</vt:lpstr>
      <vt:lpstr>Seznam knih k výběru na recenzi</vt:lpstr>
      <vt:lpstr>Recenze</vt:lpstr>
      <vt:lpstr>Obsah recenze</vt:lpstr>
      <vt:lpstr>Jádro recenze</vt:lpstr>
      <vt:lpstr>Recenze</vt:lpstr>
      <vt:lpstr>K semestrálnímu úkolu</vt:lpstr>
      <vt:lpstr>Odborný text</vt:lpstr>
      <vt:lpstr> Dělení podle stylu </vt:lpstr>
      <vt:lpstr> Dělení podle funkce </vt:lpstr>
      <vt:lpstr>Snímek 13</vt:lpstr>
      <vt:lpstr>Výběr tématu</vt:lpstr>
      <vt:lpstr>Téma odborné práce</vt:lpstr>
      <vt:lpstr>Výběr tématu</vt:lpstr>
      <vt:lpstr>Téma</vt:lpstr>
      <vt:lpstr>Konzultace a termíny</vt:lpstr>
      <vt:lpstr>Téma – výzkumné otázky</vt:lpstr>
      <vt:lpstr>Téma – výzkumné otázky</vt:lpstr>
      <vt:lpstr>Vyhledávání podkladů </vt:lpstr>
      <vt:lpstr>Specifikace tématu</vt:lpstr>
      <vt:lpstr>Obecné rady</vt:lpstr>
      <vt:lpstr>Shrnutí</vt:lpstr>
      <vt:lpstr>17 momentů procesu psaní</vt:lpstr>
      <vt:lpstr>17 momentů procesu psaní</vt:lpstr>
      <vt:lpstr>Literetura k tématu</vt:lpstr>
      <vt:lpstr>Snímek 28</vt:lpstr>
    </vt:vector>
  </TitlesOfParts>
  <Company>MMB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tvorby odborného textu</dc:title>
  <dc:creator>Administrator</dc:creator>
  <cp:lastModifiedBy>Administrator</cp:lastModifiedBy>
  <cp:revision>95</cp:revision>
  <dcterms:created xsi:type="dcterms:W3CDTF">2016-02-25T08:38:29Z</dcterms:created>
  <dcterms:modified xsi:type="dcterms:W3CDTF">2018-02-27T16:47:35Z</dcterms:modified>
</cp:coreProperties>
</file>