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34"/>
  </p:notesMasterIdLst>
  <p:sldIdLst>
    <p:sldId id="256" r:id="rId2"/>
    <p:sldId id="258" r:id="rId3"/>
    <p:sldId id="259" r:id="rId4"/>
    <p:sldId id="267" r:id="rId5"/>
    <p:sldId id="263" r:id="rId6"/>
    <p:sldId id="264" r:id="rId7"/>
    <p:sldId id="265" r:id="rId8"/>
    <p:sldId id="262" r:id="rId9"/>
    <p:sldId id="268" r:id="rId10"/>
    <p:sldId id="269" r:id="rId11"/>
    <p:sldId id="270" r:id="rId12"/>
    <p:sldId id="275" r:id="rId13"/>
    <p:sldId id="271" r:id="rId14"/>
    <p:sldId id="272" r:id="rId15"/>
    <p:sldId id="273" r:id="rId16"/>
    <p:sldId id="274" r:id="rId17"/>
    <p:sldId id="276" r:id="rId18"/>
    <p:sldId id="278" r:id="rId19"/>
    <p:sldId id="280" r:id="rId20"/>
    <p:sldId id="277" r:id="rId21"/>
    <p:sldId id="281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9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88A55B-24F8-48FE-A595-9EB39AEE8AC3}" type="datetimeFigureOut">
              <a:rPr lang="sk-SK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k-SK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6C3F96-DBAA-4255-987F-DD2B983F4E4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C3F96-DBAA-4255-987F-DD2B983F4E44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B68A5-5505-49E8-A8E3-8282AA30ECCE}" type="datetimeFigureOut">
              <a:rPr lang="sk-SK" smtClean="0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BC4DB3E-384B-4D6A-B4F0-9E8BE1183E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B68A5-5505-49E8-A8E3-8282AA30ECCE}" type="datetimeFigureOut">
              <a:rPr lang="sk-SK" smtClean="0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4DB3E-384B-4D6A-B4F0-9E8BE1183E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B68A5-5505-49E8-A8E3-8282AA30ECCE}" type="datetimeFigureOut">
              <a:rPr lang="sk-SK" smtClean="0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4DB3E-384B-4D6A-B4F0-9E8BE1183E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B68A5-5505-49E8-A8E3-8282AA30ECCE}" type="datetimeFigureOut">
              <a:rPr lang="sk-SK" smtClean="0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BC4DB3E-384B-4D6A-B4F0-9E8BE1183E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B68A5-5505-49E8-A8E3-8282AA30ECCE}" type="datetimeFigureOut">
              <a:rPr lang="sk-SK" smtClean="0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4DB3E-384B-4D6A-B4F0-9E8BE1183E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B68A5-5505-49E8-A8E3-8282AA30ECCE}" type="datetimeFigureOut">
              <a:rPr lang="sk-SK" smtClean="0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4DB3E-384B-4D6A-B4F0-9E8BE1183E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B68A5-5505-49E8-A8E3-8282AA30ECCE}" type="datetimeFigureOut">
              <a:rPr lang="sk-SK" smtClean="0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BC4DB3E-384B-4D6A-B4F0-9E8BE1183E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B68A5-5505-49E8-A8E3-8282AA30ECCE}" type="datetimeFigureOut">
              <a:rPr lang="sk-SK" smtClean="0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4DB3E-384B-4D6A-B4F0-9E8BE1183E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B68A5-5505-49E8-A8E3-8282AA30ECCE}" type="datetimeFigureOut">
              <a:rPr lang="sk-SK" smtClean="0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4DB3E-384B-4D6A-B4F0-9E8BE1183E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B68A5-5505-49E8-A8E3-8282AA30ECCE}" type="datetimeFigureOut">
              <a:rPr lang="sk-SK" smtClean="0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4DB3E-384B-4D6A-B4F0-9E8BE1183E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B68A5-5505-49E8-A8E3-8282AA30ECCE}" type="datetimeFigureOut">
              <a:rPr lang="sk-SK" smtClean="0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4DB3E-384B-4D6A-B4F0-9E8BE1183E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F1B68A5-5505-49E8-A8E3-8282AA30ECCE}" type="datetimeFigureOut">
              <a:rPr lang="sk-SK" smtClean="0"/>
              <a:pPr>
                <a:defRPr/>
              </a:pPr>
              <a:t>24. 4. 2018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C4DB3E-384B-4D6A-B4F0-9E8BE1183E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468313" y="188913"/>
            <a:ext cx="8305800" cy="6480175"/>
          </a:xfrm>
        </p:spPr>
        <p:txBody>
          <a:bodyPr>
            <a:normAutofit fontScale="77500" lnSpcReduction="20000"/>
          </a:bodyPr>
          <a:lstStyle/>
          <a:p>
            <a:pPr marR="0" algn="ctr" eaLnBrk="1" hangingPunct="1"/>
            <a:r>
              <a:rPr lang="en-US" sz="3500" b="1" dirty="0" smtClean="0">
                <a:solidFill>
                  <a:srgbClr val="0070C0"/>
                </a:solidFill>
                <a:latin typeface="Arial Rounded MT Bold" pitchFamily="34" charset="0"/>
              </a:rPr>
              <a:t>Roman Kečka</a:t>
            </a:r>
            <a:endParaRPr lang="sk-SK" sz="3500" b="1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R="0" algn="ctr" eaLnBrk="1" hangingPunct="1"/>
            <a:r>
              <a:rPr lang="sk-SK" sz="3500" b="1" dirty="0" smtClean="0">
                <a:solidFill>
                  <a:srgbClr val="0070C0"/>
                </a:solidFill>
                <a:latin typeface="Arial Rounded MT Bold" pitchFamily="34" charset="0"/>
              </a:rPr>
              <a:t>Katedra porovnávacej religionistiky </a:t>
            </a:r>
            <a:r>
              <a:rPr lang="sk-SK" sz="3500" b="1" dirty="0" err="1" smtClean="0">
                <a:solidFill>
                  <a:srgbClr val="0070C0"/>
                </a:solidFill>
                <a:latin typeface="Arial Rounded MT Bold" pitchFamily="34" charset="0"/>
              </a:rPr>
              <a:t>FiF</a:t>
            </a:r>
            <a:r>
              <a:rPr lang="sk-SK" sz="3500" b="1" dirty="0" smtClean="0">
                <a:solidFill>
                  <a:srgbClr val="0070C0"/>
                </a:solidFill>
                <a:latin typeface="Arial Rounded MT Bold" pitchFamily="34" charset="0"/>
              </a:rPr>
              <a:t> UK</a:t>
            </a:r>
          </a:p>
          <a:p>
            <a:pPr marR="0" algn="ctr" eaLnBrk="1" hangingPunct="1"/>
            <a:r>
              <a:rPr lang="sk-SK" sz="3500" b="1" dirty="0" smtClean="0">
                <a:solidFill>
                  <a:srgbClr val="0070C0"/>
                </a:solidFill>
                <a:latin typeface="Arial Rounded MT Bold" pitchFamily="34" charset="0"/>
              </a:rPr>
              <a:t>Bratislava </a:t>
            </a:r>
            <a:endParaRPr lang="en-US" sz="3500" b="1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R="0" algn="ctr" eaLnBrk="1" hangingPunct="1"/>
            <a:endParaRPr lang="en-US" sz="3500" b="1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R="0" algn="ctr" eaLnBrk="1" hangingPunct="1"/>
            <a:endParaRPr lang="en-US" sz="35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endParaRPr lang="sk-SK" sz="35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algn="ctr"/>
            <a:r>
              <a:rPr lang="sk-SK" sz="5600" b="1" cap="small" dirty="0" smtClean="0">
                <a:solidFill>
                  <a:srgbClr val="0070C0"/>
                </a:solidFill>
                <a:latin typeface="Arial Rounded MT Bold" pitchFamily="34" charset="0"/>
              </a:rPr>
              <a:t>Kresťanské myslenie </a:t>
            </a:r>
          </a:p>
          <a:p>
            <a:pPr algn="ctr"/>
            <a:r>
              <a:rPr lang="sk-SK" sz="5600" b="1" cap="small" dirty="0" smtClean="0">
                <a:solidFill>
                  <a:srgbClr val="0070C0"/>
                </a:solidFill>
                <a:latin typeface="Arial Rounded MT Bold" pitchFamily="34" charset="0"/>
              </a:rPr>
              <a:t>v 20. storočí </a:t>
            </a:r>
          </a:p>
          <a:p>
            <a:pPr algn="ctr"/>
            <a:endParaRPr lang="sk-SK" sz="35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R="0" algn="ctr" eaLnBrk="1" hangingPunct="1"/>
            <a:endParaRPr lang="en-US" sz="35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R="0" algn="ctr" eaLnBrk="1" hangingPunct="1"/>
            <a:endParaRPr lang="en-US" sz="35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R="0" algn="ctr" eaLnBrk="1" hangingPunct="1"/>
            <a:r>
              <a:rPr lang="sk-SK" sz="3500" b="1" dirty="0" smtClean="0">
                <a:solidFill>
                  <a:srgbClr val="0070C0"/>
                </a:solidFill>
                <a:latin typeface="Arial Rounded MT Bold" pitchFamily="34" charset="0"/>
              </a:rPr>
              <a:t>Brno 2018</a:t>
            </a:r>
          </a:p>
          <a:p>
            <a:pPr marR="0" algn="ctr" eaLnBrk="1" hangingPunct="1"/>
            <a:r>
              <a:rPr lang="sk-SK" sz="3500" b="1" dirty="0" smtClean="0">
                <a:solidFill>
                  <a:srgbClr val="0070C0"/>
                </a:solidFill>
                <a:latin typeface="Arial Rounded MT Bold" pitchFamily="34" charset="0"/>
              </a:rPr>
              <a:t>CEEPUS </a:t>
            </a:r>
            <a:endParaRPr lang="en-US" sz="35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R="0" algn="l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630288"/>
          </a:xfrm>
        </p:spPr>
        <p:txBody>
          <a:bodyPr>
            <a:noAutofit/>
          </a:bodyPr>
          <a:lstStyle/>
          <a:p>
            <a:pPr algn="ctr"/>
            <a:r>
              <a:rPr lang="sk-SK" sz="3200" b="1" cap="none" dirty="0" smtClean="0">
                <a:latin typeface="Arial Rounded MT Bold" pitchFamily="34" charset="0"/>
              </a:rPr>
              <a:t/>
            </a:r>
            <a:br>
              <a:rPr lang="sk-SK" sz="3200" b="1" cap="none" dirty="0" smtClean="0">
                <a:latin typeface="Arial Rounded MT Bold" pitchFamily="34" charset="0"/>
              </a:rPr>
            </a:br>
            <a:r>
              <a:rPr lang="sk-SK" sz="3200" b="1" cap="none" dirty="0" smtClean="0">
                <a:latin typeface="Arial Rounded MT Bold" pitchFamily="34" charset="0"/>
              </a:rPr>
              <a:t/>
            </a:r>
            <a:br>
              <a:rPr lang="sk-SK" sz="3200" b="1" cap="none" dirty="0" smtClean="0">
                <a:latin typeface="Arial Rounded MT Bold" pitchFamily="34" charset="0"/>
              </a:rPr>
            </a:br>
            <a:r>
              <a:rPr lang="sk-SK" sz="3200" b="1" cap="none" dirty="0" smtClean="0">
                <a:latin typeface="Arial Rounded MT Bold" pitchFamily="34" charset="0"/>
              </a:rPr>
              <a:t>Nenáboženské kresťanstvo</a:t>
            </a:r>
            <a:r>
              <a:rPr lang="sk-SK" sz="3200" dirty="0" smtClean="0">
                <a:latin typeface="Arial Rounded MT Bold" pitchFamily="34" charset="0"/>
              </a:rPr>
              <a:t/>
            </a:r>
            <a:br>
              <a:rPr lang="sk-SK" sz="3200" dirty="0" smtClean="0">
                <a:latin typeface="Arial Rounded MT Bold" pitchFamily="34" charset="0"/>
              </a:rPr>
            </a:br>
            <a:r>
              <a:rPr lang="sk-SK" dirty="0" smtClean="0">
                <a:latin typeface="Arial Rounded MT Bold" pitchFamily="34" charset="0"/>
              </a:rPr>
              <a:t/>
            </a:r>
            <a:br>
              <a:rPr lang="sk-SK" dirty="0" smtClean="0">
                <a:latin typeface="Arial Rounded MT Bold" pitchFamily="34" charset="0"/>
              </a:rPr>
            </a:br>
            <a:r>
              <a:rPr lang="sk-SK" cap="none" dirty="0" smtClean="0">
                <a:latin typeface="Arial Rounded MT Bold" pitchFamily="34" charset="0"/>
              </a:rPr>
              <a:t/>
            </a:r>
            <a:br>
              <a:rPr lang="sk-SK" cap="none" dirty="0" smtClean="0">
                <a:latin typeface="Arial Rounded MT Bold" pitchFamily="34" charset="0"/>
              </a:rPr>
            </a:br>
            <a:endParaRPr lang="sk-SK" cap="none" dirty="0">
              <a:latin typeface="Arial Rounded MT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b="1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cs-CZ" b="1" dirty="0" err="1" smtClean="0">
                <a:latin typeface="Arial Rounded MT Bold" pitchFamily="34" charset="0"/>
              </a:rPr>
              <a:t>Dietrich</a:t>
            </a:r>
            <a:r>
              <a:rPr lang="cs-CZ" b="1" dirty="0" smtClean="0">
                <a:latin typeface="Arial Rounded MT Bold" pitchFamily="34" charset="0"/>
              </a:rPr>
              <a:t> </a:t>
            </a:r>
            <a:r>
              <a:rPr lang="cs-CZ" b="1" dirty="0" err="1" smtClean="0">
                <a:latin typeface="Arial Rounded MT Bold" pitchFamily="34" charset="0"/>
              </a:rPr>
              <a:t>Bonhoeffer</a:t>
            </a:r>
            <a:r>
              <a:rPr lang="cs-CZ" b="1" dirty="0" smtClean="0">
                <a:latin typeface="Arial Rounded MT Bold" pitchFamily="34" charset="0"/>
              </a:rPr>
              <a:t> </a:t>
            </a:r>
          </a:p>
          <a:p>
            <a:pPr>
              <a:buNone/>
            </a:pPr>
            <a:r>
              <a:rPr lang="cs-CZ" b="1" dirty="0" smtClean="0">
                <a:latin typeface="Arial Rounded MT Bold" pitchFamily="34" charset="0"/>
              </a:rPr>
              <a:t>(1906-1945)  </a:t>
            </a:r>
            <a:endParaRPr lang="sk-SK" b="1" dirty="0" smtClean="0">
              <a:latin typeface="Arial Rounded MT Bold" pitchFamily="34" charset="0"/>
            </a:endParaRPr>
          </a:p>
          <a:p>
            <a:pPr>
              <a:buNone/>
            </a:pPr>
            <a:endParaRPr lang="sk-SK" dirty="0" smtClean="0">
              <a:latin typeface="Arial Rounded MT Bold" pitchFamily="34" charset="0"/>
            </a:endParaRPr>
          </a:p>
          <a:p>
            <a:pPr algn="ctr">
              <a:buNone/>
            </a:pPr>
            <a:endParaRPr lang="sk-SK" dirty="0"/>
          </a:p>
        </p:txBody>
      </p:sp>
      <p:pic>
        <p:nvPicPr>
          <p:cNvPr id="2050" name="Picture 2" descr="Výsledok vyhľadávania obrázkov pre dopyt dietrich bonhoef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41105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sk-SK" b="1" cap="none" dirty="0" smtClean="0">
                <a:latin typeface="Arial Rounded MT Bold" pitchFamily="34" charset="0"/>
              </a:rPr>
              <a:t>Spor o kresťanské chápanie sekularizácie</a:t>
            </a:r>
            <a:endParaRPr lang="sk-SK" b="1" cap="none" dirty="0">
              <a:latin typeface="Arial Rounded MT Bold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11560" y="1196752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Friedrich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Gogarten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(1887 -1967)  </a:t>
            </a:r>
          </a:p>
          <a:p>
            <a:endParaRPr lang="sk-SK" sz="14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32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32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32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32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32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32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32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8" name="Obrázok 7" descr="Výsledok vyhľadávania obrázkov pre dopyt fr. Gogart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41764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cap="none" dirty="0" smtClean="0">
                <a:latin typeface="Arial Rounded MT Bold" pitchFamily="34" charset="0"/>
              </a:rPr>
              <a:t>Spor o kresťanské chápanie sekularizácie</a:t>
            </a:r>
            <a:br>
              <a:rPr lang="sk-SK" b="1" cap="none" dirty="0" smtClean="0">
                <a:latin typeface="Arial Rounded MT Bold" pitchFamily="34" charset="0"/>
              </a:rPr>
            </a:b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395536" y="1268760"/>
            <a:ext cx="8886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Romano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Guardini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       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Hans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Blumenberg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   (1885 – 1968)                  (1920 – 1996)</a:t>
            </a:r>
          </a:p>
          <a:p>
            <a:endParaRPr lang="sk-SK" sz="3200" dirty="0"/>
          </a:p>
        </p:txBody>
      </p:sp>
      <p:pic>
        <p:nvPicPr>
          <p:cNvPr id="4" name="Picture 2" descr="Romano Guardini 1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2880320" cy="4070853"/>
          </a:xfrm>
          <a:prstGeom prst="rect">
            <a:avLst/>
          </a:prstGeom>
          <a:noFill/>
        </p:spPr>
      </p:pic>
      <p:pic>
        <p:nvPicPr>
          <p:cNvPr id="5" name="Picture 4" descr="Výsledok vyhľadávania obrázkov pre dopyt hans blumenbe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48880"/>
            <a:ext cx="3024336" cy="4028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892480" cy="841248"/>
          </a:xfrm>
        </p:spPr>
        <p:txBody>
          <a:bodyPr>
            <a:normAutofit fontScale="90000"/>
          </a:bodyPr>
          <a:lstStyle/>
          <a:p>
            <a:r>
              <a:rPr lang="sk-SK" b="1" cap="none" dirty="0" smtClean="0">
                <a:latin typeface="Arial Rounded MT Bold" pitchFamily="34" charset="0"/>
              </a:rPr>
              <a:t>Spor o kresťanské chápanie sekularizácie </a:t>
            </a:r>
            <a:br>
              <a:rPr lang="sk-SK" b="1" cap="none" dirty="0" smtClean="0">
                <a:latin typeface="Arial Rounded MT Bold" pitchFamily="34" charset="0"/>
              </a:rPr>
            </a:b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539552" y="1052736"/>
            <a:ext cx="8389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John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Robinson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     Paul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van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Buren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   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Harvey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Cox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   (1919–1983)             (1924–1998)          (*1929) </a:t>
            </a:r>
          </a:p>
          <a:p>
            <a:endParaRPr lang="sk-SK" sz="28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28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28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28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28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28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28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28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28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2800" b="1" dirty="0" smtClean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4" name="Picture 6" descr="Výsledok vyhľadávania obrázkov pre dopyt john a t robin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376264" cy="3509714"/>
          </a:xfrm>
          <a:prstGeom prst="rect">
            <a:avLst/>
          </a:prstGeom>
          <a:noFill/>
        </p:spPr>
      </p:pic>
      <p:pic>
        <p:nvPicPr>
          <p:cNvPr id="5" name="Picture 8" descr="Výsledok vyhľadávania obrázkov pre dopyt paul van buren theolog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2132856"/>
            <a:ext cx="2605313" cy="3456384"/>
          </a:xfrm>
          <a:prstGeom prst="rect">
            <a:avLst/>
          </a:prstGeom>
          <a:noFill/>
        </p:spPr>
      </p:pic>
      <p:pic>
        <p:nvPicPr>
          <p:cNvPr id="6" name="Picture 10" descr="https://upload.wikimedia.org/wikipedia/commons/thumb/4/4b/Harvey_Cox_%281973%29.jpg/220px-Harvey_Cox_%281973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060848"/>
            <a:ext cx="264930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09040" cy="841248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cap="none" dirty="0" smtClean="0">
                <a:latin typeface="Arial Rounded MT Bold" pitchFamily="34" charset="0"/>
              </a:rPr>
              <a:t>Spor o sekularizáciu – hnutie „Boh je mŕtvy“</a:t>
            </a:r>
            <a:br>
              <a:rPr lang="sk-SK" b="1" cap="none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395536" y="1196752"/>
            <a:ext cx="874846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John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Robinson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, Paul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van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Buren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,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Harvey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Cox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  </a:t>
            </a:r>
          </a:p>
          <a:p>
            <a:endParaRPr lang="sk-SK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Gabriel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Vahanian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(1927 – 2012)      </a:t>
            </a:r>
            <a:r>
              <a:rPr lang="sk-SK" sz="2400" b="1" i="1" dirty="0" smtClean="0">
                <a:solidFill>
                  <a:schemeClr val="tx2"/>
                </a:solidFill>
                <a:latin typeface="Arial Rounded MT Bold" pitchFamily="34" charset="0"/>
              </a:rPr>
              <a:t>kresťanský ateizmus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: </a:t>
            </a:r>
            <a:b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		                  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Thomas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Altizer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  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William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Hamilton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				(*1927)                 (1927-2012) </a:t>
            </a:r>
          </a:p>
          <a:p>
            <a:endParaRPr lang="sk-SK" b="1" dirty="0" smtClean="0">
              <a:latin typeface="Arial Rounded MT Bold" pitchFamily="34" charset="0"/>
            </a:endParaRPr>
          </a:p>
          <a:p>
            <a:endParaRPr lang="sk-SK" b="1" dirty="0" smtClean="0">
              <a:latin typeface="Arial Rounded MT Bold" pitchFamily="34" charset="0"/>
            </a:endParaRPr>
          </a:p>
          <a:p>
            <a:endParaRPr lang="sk-SK" b="1" dirty="0" smtClean="0">
              <a:latin typeface="Arial Rounded MT Bold" pitchFamily="34" charset="0"/>
            </a:endParaRPr>
          </a:p>
          <a:p>
            <a:endParaRPr lang="sk-SK" b="1" dirty="0" smtClean="0">
              <a:latin typeface="Arial Rounded MT Bold" pitchFamily="34" charset="0"/>
            </a:endParaRPr>
          </a:p>
          <a:p>
            <a:endParaRPr lang="sk-SK" b="1" dirty="0" smtClean="0">
              <a:latin typeface="Arial Rounded MT Bold" pitchFamily="34" charset="0"/>
            </a:endParaRPr>
          </a:p>
          <a:p>
            <a:endParaRPr lang="sk-SK" b="1" dirty="0" smtClean="0">
              <a:latin typeface="Arial Rounded MT Bold" pitchFamily="34" charset="0"/>
            </a:endParaRPr>
          </a:p>
          <a:p>
            <a:endParaRPr lang="sk-SK" b="1" dirty="0" smtClean="0">
              <a:latin typeface="Arial Rounded MT Bold" pitchFamily="34" charset="0"/>
            </a:endParaRPr>
          </a:p>
          <a:p>
            <a:endParaRPr lang="sk-SK" b="1" dirty="0" smtClean="0">
              <a:latin typeface="Arial Rounded MT Bold" pitchFamily="34" charset="0"/>
            </a:endParaRPr>
          </a:p>
          <a:p>
            <a:endParaRPr lang="sk-SK" b="1" dirty="0" smtClean="0">
              <a:latin typeface="Arial Rounded MT Bold" pitchFamily="34" charset="0"/>
            </a:endParaRPr>
          </a:p>
          <a:p>
            <a:endParaRPr lang="sk-SK" b="1" dirty="0" smtClean="0">
              <a:latin typeface="Arial Rounded MT Bold" pitchFamily="34" charset="0"/>
            </a:endParaRPr>
          </a:p>
          <a:p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endParaRPr lang="sk-SK" dirty="0"/>
          </a:p>
        </p:txBody>
      </p:sp>
      <p:pic>
        <p:nvPicPr>
          <p:cNvPr id="5" name="Picture 4" descr="Výsledok vyhľadávania obrázkov pre dopyt gabriel vahan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687754" cy="3888432"/>
          </a:xfrm>
          <a:prstGeom prst="rect">
            <a:avLst/>
          </a:prstGeom>
          <a:noFill/>
        </p:spPr>
      </p:pic>
      <p:pic>
        <p:nvPicPr>
          <p:cNvPr id="27650" name="Picture 2" descr="Výsledok vyhľadávania obrázkov pre dopyt thomas altiz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2422825" cy="3600400"/>
          </a:xfrm>
          <a:prstGeom prst="rect">
            <a:avLst/>
          </a:prstGeom>
          <a:noFill/>
        </p:spPr>
      </p:pic>
      <p:pic>
        <p:nvPicPr>
          <p:cNvPr id="27651" name="Picture 3" descr="C:\Users\acer\Downloads\Screenshot-2018-4-1 William Hamilt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96952"/>
            <a:ext cx="2943225" cy="36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cap="none" dirty="0" smtClean="0">
                <a:latin typeface="Arial Rounded MT Bold" pitchFamily="34" charset="0"/>
              </a:rPr>
              <a:t>Spor o kresťanské chápanie sekularizácie </a:t>
            </a: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endParaRPr lang="sk-SK" cap="none" dirty="0"/>
          </a:p>
        </p:txBody>
      </p:sp>
      <p:sp>
        <p:nvSpPr>
          <p:cNvPr id="3" name="BlokTextu 2"/>
          <p:cNvSpPr txBox="1"/>
          <p:nvPr/>
        </p:nvSpPr>
        <p:spPr>
          <a:xfrm>
            <a:off x="467544" y="1196752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katolícke pozície:</a:t>
            </a:r>
            <a:b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Marie-Dominique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Chenu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/>
            </a:r>
            <a:b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Karl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Rahner</a:t>
            </a:r>
            <a:endParaRPr lang="sk-SK" sz="32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Jean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Daniélou</a:t>
            </a:r>
            <a:endParaRPr lang="sk-SK" sz="32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Hans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Urs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von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Balthasar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b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Johann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Baptist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Metz</a:t>
            </a:r>
            <a:endParaRPr lang="sk-SK" sz="3200" b="1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sz="32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sk-SK" b="1" dirty="0" smtClean="0">
              <a:latin typeface="Arial Rounded MT Bold" pitchFamily="34" charset="0"/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cap="none" dirty="0" smtClean="0">
                <a:latin typeface="Arial Rounded MT Bold" pitchFamily="34" charset="0"/>
              </a:rPr>
              <a:t>Katolícky modernizmus a antimodernizmus</a:t>
            </a:r>
            <a:r>
              <a:rPr lang="sk-SK" sz="3200" b="1" cap="none" dirty="0" smtClean="0">
                <a:latin typeface="Arial Rounded MT Bold" pitchFamily="34" charset="0"/>
              </a:rPr>
              <a:t/>
            </a:r>
            <a:br>
              <a:rPr lang="sk-SK" sz="3200" b="1" cap="none" dirty="0" smtClean="0">
                <a:latin typeface="Arial Rounded MT Bold" pitchFamily="34" charset="0"/>
              </a:rPr>
            </a:br>
            <a:r>
              <a:rPr lang="sk-SK" sz="3200" b="1" cap="none" dirty="0" smtClean="0">
                <a:latin typeface="Arial Rounded MT Bold" pitchFamily="34" charset="0"/>
              </a:rPr>
              <a:t> </a:t>
            </a:r>
            <a:endParaRPr lang="sk-SK" sz="3200" b="1" cap="none" dirty="0">
              <a:latin typeface="Arial Rounded MT Bold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3529" y="1268760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   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Alfred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Loisy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              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Maurice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Blondel</a:t>
            </a:r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r>
              <a:rPr lang="sk-SK" sz="3200" b="1" dirty="0" smtClean="0">
                <a:solidFill>
                  <a:schemeClr val="tx2"/>
                </a:solidFill>
                <a:latin typeface="Arial Rounded MT Bold" pitchFamily="34" charset="0"/>
              </a:rPr>
              <a:t>     (1861 – 1949)                   (1957 – 1940)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Výsledok vyhľadávania obrázkov pre dopyt maurice blon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3096344" cy="3467905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loisy alf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2606933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Francúzska „nová teológia“</a:t>
            </a:r>
            <a:br>
              <a:rPr lang="sk-SK" b="1" cap="none" dirty="0" smtClean="0">
                <a:latin typeface="Arial Rounded MT Bold" pitchFamily="34" charset="0"/>
              </a:rPr>
            </a:br>
            <a:r>
              <a:rPr lang="sk-SK" sz="3200" b="1" cap="none" dirty="0" smtClean="0">
                <a:latin typeface="Arial Rounded MT Bold" pitchFamily="34" charset="0"/>
              </a:rPr>
              <a:t> </a:t>
            </a:r>
            <a:endParaRPr lang="sk-SK" sz="3200" b="1" cap="none" dirty="0">
              <a:latin typeface="Arial Rounded MT Bold" pitchFamily="34" charset="0"/>
            </a:endParaRPr>
          </a:p>
        </p:txBody>
      </p:sp>
      <p:pic>
        <p:nvPicPr>
          <p:cNvPr id="1028" name="Picture 4" descr="Výsledok vyhľadávania obrázkov pre dopyt le saulchoir tournai k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885348" cy="2498230"/>
          </a:xfrm>
          <a:prstGeom prst="rect">
            <a:avLst/>
          </a:prstGeom>
          <a:noFill/>
        </p:spPr>
      </p:pic>
      <p:pic>
        <p:nvPicPr>
          <p:cNvPr id="1030" name="Picture 6" descr="Výsledok vyhľadávania obrázkov pre dopyt lyon fourviere jesuites compag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7596" y="2564904"/>
            <a:ext cx="4936404" cy="2714254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79512" y="4005064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Le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Saulchoir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, dominikáni </a:t>
            </a:r>
            <a:endParaRPr lang="sk-SK" sz="24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572000" y="5445224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Lyon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Fourviere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, jezuiti </a:t>
            </a:r>
            <a:endParaRPr lang="sk-SK" sz="24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Francúzska „nová teológia“  </a:t>
            </a:r>
            <a:br>
              <a:rPr lang="sk-SK" b="1" cap="none" dirty="0" smtClean="0">
                <a:latin typeface="Arial Rounded MT Bold" pitchFamily="34" charset="0"/>
              </a:rPr>
            </a:br>
            <a:endParaRPr lang="sk-SK" dirty="0"/>
          </a:p>
        </p:txBody>
      </p:sp>
      <p:pic>
        <p:nvPicPr>
          <p:cNvPr id="32770" name="Picture 2" descr="Výsledok vyhľadávania obrázkov pre dopyt pierre teilhard chard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104456" cy="5149227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67544" y="162880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Pierre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Teilhard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de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Chardin</a:t>
            </a:r>
            <a:endParaRPr lang="sk-SK" sz="30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(1881 – 1955) </a:t>
            </a:r>
            <a:endParaRPr lang="sk-SK" sz="3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Francúzska „nová teológia“</a:t>
            </a:r>
            <a:br>
              <a:rPr lang="sk-SK" b="1" cap="none" dirty="0" smtClean="0">
                <a:latin typeface="Arial Rounded MT Bold" pitchFamily="34" charset="0"/>
              </a:rPr>
            </a:br>
            <a:endParaRPr lang="sk-SK" dirty="0"/>
          </a:p>
        </p:txBody>
      </p:sp>
      <p:pic>
        <p:nvPicPr>
          <p:cNvPr id="34818" name="Picture 2" descr="Výsledok vyhľadávania obrázkov pre dopyt henri de lub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3816424" cy="5190338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539552" y="1556792"/>
            <a:ext cx="3901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Henri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de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Lubac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(1896 – 1991) </a:t>
            </a:r>
            <a:endParaRPr lang="sk-SK" sz="3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Liberálna teológia </a:t>
            </a:r>
            <a:r>
              <a:rPr lang="sk-SK" sz="3200" b="1" cap="none" dirty="0" smtClean="0">
                <a:latin typeface="Arial Rounded MT Bold" pitchFamily="34" charset="0"/>
              </a:rPr>
              <a:t/>
            </a:r>
            <a:br>
              <a:rPr lang="sk-SK" sz="3200" b="1" cap="none" dirty="0" smtClean="0">
                <a:latin typeface="Arial Rounded MT Bold" pitchFamily="34" charset="0"/>
              </a:rPr>
            </a:br>
            <a:endParaRPr lang="sk-SK" sz="3200" b="1" cap="none" dirty="0">
              <a:latin typeface="Arial Rounded MT Bold" pitchFamily="34" charset="0"/>
            </a:endParaRPr>
          </a:p>
        </p:txBody>
      </p:sp>
      <p:sp>
        <p:nvSpPr>
          <p:cNvPr id="7170" name="Subtitle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>
              <a:buNone/>
            </a:pPr>
            <a:endParaRPr lang="cs-CZ" b="1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cs-CZ" b="1" dirty="0" smtClean="0">
                <a:latin typeface="Arial Rounded MT Bold" pitchFamily="34" charset="0"/>
              </a:rPr>
              <a:t>Adolf </a:t>
            </a:r>
            <a:r>
              <a:rPr lang="cs-CZ" b="1" dirty="0" err="1" smtClean="0">
                <a:latin typeface="Arial Rounded MT Bold" pitchFamily="34" charset="0"/>
              </a:rPr>
              <a:t>Harnack</a:t>
            </a:r>
            <a:r>
              <a:rPr lang="cs-CZ" b="1" dirty="0" smtClean="0">
                <a:latin typeface="Arial Rounded MT Bold" pitchFamily="34" charset="0"/>
              </a:rPr>
              <a:t> </a:t>
            </a:r>
          </a:p>
          <a:p>
            <a:pPr>
              <a:buNone/>
            </a:pPr>
            <a:r>
              <a:rPr lang="cs-CZ" b="1" dirty="0" smtClean="0">
                <a:latin typeface="Arial Rounded MT Bold" pitchFamily="34" charset="0"/>
              </a:rPr>
              <a:t>(1851 – 1930) </a:t>
            </a:r>
          </a:p>
          <a:p>
            <a:pPr>
              <a:buNone/>
            </a:pPr>
            <a:endParaRPr lang="sk-SK" dirty="0" smtClean="0">
              <a:latin typeface="Arial Rounded MT Bold" pitchFamily="34" charset="0"/>
            </a:endParaRPr>
          </a:p>
          <a:p>
            <a:pPr>
              <a:buNone/>
            </a:pPr>
            <a:endParaRPr lang="sk-SK" sz="3200" dirty="0" smtClean="0">
              <a:latin typeface="Arial Rounded MT Bold" pitchFamily="34" charset="0"/>
            </a:endParaRPr>
          </a:p>
        </p:txBody>
      </p:sp>
      <p:pic>
        <p:nvPicPr>
          <p:cNvPr id="5" name="Obrázok 4" descr="https://cdn.counter-currents.com/wp-content/uploads/2017/02/2-8-17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96044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Francúzska „nová teológia“</a:t>
            </a:r>
            <a:br>
              <a:rPr lang="sk-SK" b="1" cap="none" dirty="0" smtClean="0">
                <a:latin typeface="Arial Rounded MT Bold" pitchFamily="34" charset="0"/>
              </a:rPr>
            </a:b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79512" y="1484784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Marie-Dominique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Chenu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(1895 – 1990)   </a:t>
            </a:r>
            <a:endParaRPr lang="sk-SK" sz="3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33794" name="Picture 2" descr="Výsledok vyhľadávania obrázkov pre dopyt marie dominique che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384376" cy="510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Francúzska „nová teológia“</a:t>
            </a:r>
            <a:br>
              <a:rPr lang="sk-SK" b="1" cap="none" dirty="0" smtClean="0">
                <a:latin typeface="Arial Rounded MT Bold" pitchFamily="34" charset="0"/>
              </a:rPr>
            </a:br>
            <a:endParaRPr lang="sk-SK" dirty="0"/>
          </a:p>
        </p:txBody>
      </p:sp>
      <p:pic>
        <p:nvPicPr>
          <p:cNvPr id="36866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268760"/>
            <a:ext cx="5367349" cy="3312368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611560" y="1412776"/>
            <a:ext cx="32051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Yves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Congar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(1904 – 1995)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Nové nemecké prístupy </a:t>
            </a:r>
            <a:br>
              <a:rPr lang="sk-SK" b="1" cap="none" dirty="0" smtClean="0">
                <a:latin typeface="Arial Rounded MT Bold" pitchFamily="34" charset="0"/>
              </a:rPr>
            </a:br>
            <a:endParaRPr lang="sk-SK" dirty="0"/>
          </a:p>
        </p:txBody>
      </p:sp>
      <p:pic>
        <p:nvPicPr>
          <p:cNvPr id="3" name="Picture 2" descr="Romano Guardini 1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456384" cy="4885024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683569" y="141277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Romano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Guardini</a:t>
            </a:r>
            <a:endParaRPr lang="sk-SK" sz="30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(1885 – 1968) </a:t>
            </a:r>
            <a:endParaRPr lang="sk-SK" sz="3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Nové nemecké prístupy </a:t>
            </a:r>
            <a:br>
              <a:rPr lang="sk-SK" b="1" cap="none" dirty="0" smtClean="0">
                <a:latin typeface="Arial Rounded MT Bold" pitchFamily="34" charset="0"/>
              </a:rPr>
            </a:b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611561" y="1556792"/>
            <a:ext cx="36724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Karl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Rahner</a:t>
            </a:r>
            <a:endParaRPr lang="sk-SK" sz="30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(1904 – 1984)</a:t>
            </a:r>
          </a:p>
          <a:p>
            <a:endParaRPr lang="sk-SK" dirty="0"/>
          </a:p>
        </p:txBody>
      </p:sp>
      <p:pic>
        <p:nvPicPr>
          <p:cNvPr id="37890" name="Picture 2" descr="Výsledok vyhľadávania obrázkov pre dopyt karl rah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600400" cy="5145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Nové nemecké prístupy </a:t>
            </a:r>
            <a:br>
              <a:rPr lang="sk-SK" b="1" cap="none" dirty="0" smtClean="0">
                <a:latin typeface="Arial Rounded MT Bold" pitchFamily="34" charset="0"/>
              </a:rPr>
            </a:br>
            <a:endParaRPr lang="sk-SK" dirty="0"/>
          </a:p>
        </p:txBody>
      </p:sp>
      <p:pic>
        <p:nvPicPr>
          <p:cNvPr id="38914" name="Picture 2" descr="Výsledok vyhľadávania obrázkov pre dopyt von baltha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1"/>
            <a:ext cx="4320480" cy="5050099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539553" y="1340768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Hans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Urs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von </a:t>
            </a:r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Balthasar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(1905 -1988)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b="1" cap="none" dirty="0" smtClean="0">
                <a:latin typeface="Arial Rounded MT Bold" pitchFamily="34" charset="0"/>
              </a:rPr>
              <a:t>Politická teológia </a:t>
            </a:r>
            <a:br>
              <a:rPr lang="sk-SK" sz="3200" b="1" cap="none" dirty="0" smtClean="0">
                <a:latin typeface="Arial Rounded MT Bold" pitchFamily="34" charset="0"/>
              </a:rPr>
            </a:br>
            <a:endParaRPr lang="sk-SK" sz="3200" b="1" cap="none" dirty="0">
              <a:latin typeface="Arial Rounded MT Bold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67545" y="1196752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0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Johann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Baptist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r>
              <a:rPr lang="sk-SK" sz="3000" b="1" dirty="0" err="1" smtClean="0">
                <a:solidFill>
                  <a:schemeClr val="tx2"/>
                </a:solidFill>
                <a:latin typeface="Arial Rounded MT Bold" pitchFamily="34" charset="0"/>
              </a:rPr>
              <a:t>Metz</a:t>
            </a:r>
            <a:r>
              <a:rPr lang="sk-SK" sz="3000" b="1" dirty="0" smtClean="0">
                <a:solidFill>
                  <a:schemeClr val="tx2"/>
                </a:solidFill>
                <a:latin typeface="Arial Rounded MT Bold" pitchFamily="34" charset="0"/>
              </a:rPr>
              <a:t>  (*1928) </a:t>
            </a:r>
          </a:p>
          <a:p>
            <a:endParaRPr lang="sk-SK" sz="3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991" y="1268760"/>
            <a:ext cx="5366621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b="1" cap="none" dirty="0" smtClean="0">
                <a:latin typeface="Arial Rounded MT Bold" pitchFamily="34" charset="0"/>
              </a:rPr>
              <a:t>Teológia oslobodenia </a:t>
            </a:r>
            <a:r>
              <a:rPr lang="sk-SK" sz="3200" b="1" dirty="0" smtClean="0">
                <a:latin typeface="Arial Rounded MT Bold" pitchFamily="34" charset="0"/>
              </a:rPr>
              <a:t/>
            </a:r>
            <a:br>
              <a:rPr lang="sk-SK" sz="3200" b="1" dirty="0" smtClean="0">
                <a:latin typeface="Arial Rounded MT Bold" pitchFamily="34" charset="0"/>
              </a:rPr>
            </a:br>
            <a:endParaRPr lang="sk-SK" sz="3200" b="1" dirty="0">
              <a:latin typeface="Arial Rounded MT Bold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1196752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Gustavo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Gutierréz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  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Clodovis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Boff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  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Leonardo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Boff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     	(*1928) 		    (*1944)  		      (*1938)    </a:t>
            </a:r>
            <a:endParaRPr lang="sk-SK" sz="28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4096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300362" cy="3218310"/>
          </a:xfrm>
          <a:prstGeom prst="rect">
            <a:avLst/>
          </a:prstGeom>
          <a:noFill/>
        </p:spPr>
      </p:pic>
      <p:pic>
        <p:nvPicPr>
          <p:cNvPr id="40966" name="Picture 6" descr="Výsledok vyhľadávania obrázkov pre dopyt clodovis leonardo b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76872"/>
            <a:ext cx="2304256" cy="3257381"/>
          </a:xfrm>
          <a:prstGeom prst="rect">
            <a:avLst/>
          </a:prstGeom>
          <a:noFill/>
        </p:spPr>
      </p:pic>
      <p:pic>
        <p:nvPicPr>
          <p:cNvPr id="40968" name="Picture 8" descr="Výsledok vyhľadávania obrázkov pre dopyt clodovis bo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276872"/>
            <a:ext cx="267624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b="1" cap="none" dirty="0" smtClean="0">
                <a:latin typeface="Arial Rounded MT Bold" pitchFamily="34" charset="0"/>
              </a:rPr>
              <a:t>Teológia oslobodenia</a:t>
            </a:r>
            <a:br>
              <a:rPr lang="sk-SK" sz="3200" b="1" cap="none" dirty="0" smtClean="0">
                <a:latin typeface="Arial Rounded MT Bold" pitchFamily="34" charset="0"/>
              </a:rPr>
            </a:br>
            <a:endParaRPr lang="sk-SK" sz="3200" dirty="0"/>
          </a:p>
        </p:txBody>
      </p:sp>
      <p:sp>
        <p:nvSpPr>
          <p:cNvPr id="3" name="BlokTextu 2"/>
          <p:cNvSpPr txBox="1"/>
          <p:nvPr/>
        </p:nvSpPr>
        <p:spPr>
          <a:xfrm>
            <a:off x="0" y="1340768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Juan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Luis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Segundo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 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Jon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Sobrino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 / </a:t>
            </a:r>
            <a:r>
              <a:rPr lang="sk-SK" sz="2800" b="1" i="1" dirty="0" err="1" smtClean="0">
                <a:solidFill>
                  <a:schemeClr val="tx2"/>
                </a:solidFill>
                <a:latin typeface="Arial Rounded MT Bold" pitchFamily="34" charset="0"/>
              </a:rPr>
              <a:t>Oscar</a:t>
            </a:r>
            <a:r>
              <a:rPr lang="sk-SK" sz="2800" b="1" i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800" b="1" i="1" dirty="0" err="1" smtClean="0">
                <a:solidFill>
                  <a:schemeClr val="tx2"/>
                </a:solidFill>
                <a:latin typeface="Arial Rounded MT Bold" pitchFamily="34" charset="0"/>
              </a:rPr>
              <a:t>Romero</a:t>
            </a:r>
            <a:r>
              <a:rPr lang="sk-SK" sz="2800" b="1" i="1" dirty="0" smtClean="0">
                <a:solidFill>
                  <a:schemeClr val="tx2"/>
                </a:solidFill>
                <a:latin typeface="Arial Rounded MT Bold" pitchFamily="34" charset="0"/>
              </a:rPr>
              <a:t>   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	(1925-96) 		     (1938) 	        </a:t>
            </a:r>
            <a:r>
              <a:rPr lang="sk-SK" sz="2800" b="1" i="1" dirty="0" smtClean="0">
                <a:solidFill>
                  <a:schemeClr val="tx2"/>
                </a:solidFill>
                <a:latin typeface="Arial Rounded MT Bold" pitchFamily="34" charset="0"/>
              </a:rPr>
              <a:t>(1917-80)</a:t>
            </a:r>
          </a:p>
          <a:p>
            <a:endParaRPr lang="sk-SK" sz="2800" dirty="0" smtClean="0">
              <a:latin typeface="Arial Rounded MT Bold" pitchFamily="34" charset="0"/>
            </a:endParaRPr>
          </a:p>
          <a:p>
            <a:endParaRPr lang="sk-SK" dirty="0"/>
          </a:p>
        </p:txBody>
      </p:sp>
      <p:pic>
        <p:nvPicPr>
          <p:cNvPr id="41986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2933700" cy="3362326"/>
          </a:xfrm>
          <a:prstGeom prst="rect">
            <a:avLst/>
          </a:prstGeom>
          <a:noFill/>
        </p:spPr>
      </p:pic>
      <p:sp>
        <p:nvSpPr>
          <p:cNvPr id="41988" name="AutoShape 4" descr="Výsledok vyhľadávania obrázkov pre dopyt jon sobr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990" name="AutoShape 6" descr="Výsledok vyhľadávania obrázkov pre dopyt jon sobr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992" name="Picture 8" descr="Výsledok vyhľadávania obrázkov pre dopyt jon sobr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5" y="2348880"/>
            <a:ext cx="2707501" cy="3384376"/>
          </a:xfrm>
          <a:prstGeom prst="rect">
            <a:avLst/>
          </a:prstGeom>
          <a:noFill/>
        </p:spPr>
      </p:pic>
      <p:pic>
        <p:nvPicPr>
          <p:cNvPr id="41994" name="Picture 10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48880"/>
            <a:ext cx="2409825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Čierna teológia oslobodenia </a:t>
            </a:r>
            <a:r>
              <a:rPr lang="sk-SK" sz="3200" cap="none" dirty="0" smtClean="0">
                <a:latin typeface="Arial Rounded MT Bold" pitchFamily="34" charset="0"/>
              </a:rPr>
              <a:t/>
            </a:r>
            <a:br>
              <a:rPr lang="sk-SK" sz="3200" cap="none" dirty="0" smtClean="0">
                <a:latin typeface="Arial Rounded MT Bold" pitchFamily="34" charset="0"/>
              </a:rPr>
            </a:br>
            <a:endParaRPr lang="sk-SK" sz="3200" cap="none" dirty="0">
              <a:latin typeface="Arial Rounded MT Bold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51520" y="1268760"/>
            <a:ext cx="8712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Malcolm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X      Martin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Luther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King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    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James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800" b="1" dirty="0" err="1" smtClean="0">
                <a:solidFill>
                  <a:schemeClr val="tx2"/>
                </a:solidFill>
                <a:latin typeface="Arial Rounded MT Bold" pitchFamily="34" charset="0"/>
              </a:rPr>
              <a:t>Cone</a:t>
            </a:r>
            <a:r>
              <a:rPr lang="sk-SK" sz="2800" b="1" dirty="0" smtClean="0">
                <a:solidFill>
                  <a:schemeClr val="tx2"/>
                </a:solidFill>
                <a:latin typeface="Arial Rounded MT Bold" pitchFamily="34" charset="0"/>
              </a:rPr>
              <a:t> (1925-65)              (1929-68)                      (*1936)  </a:t>
            </a:r>
            <a:endParaRPr lang="sk-SK" sz="28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3074" name="Picture 2" descr="Výsledok vyhľadávania obrázkov pre dopyt james c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76872"/>
            <a:ext cx="2808311" cy="3744416"/>
          </a:xfrm>
          <a:prstGeom prst="rect">
            <a:avLst/>
          </a:prstGeom>
          <a:noFill/>
        </p:spPr>
      </p:pic>
      <p:pic>
        <p:nvPicPr>
          <p:cNvPr id="3082" name="Picture 10" descr="Výsledok vyhľadávania obrázkov pre dopyt malcolm 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276872"/>
            <a:ext cx="2736711" cy="3744416"/>
          </a:xfrm>
          <a:prstGeom prst="rect">
            <a:avLst/>
          </a:prstGeom>
          <a:noFill/>
        </p:spPr>
      </p:pic>
      <p:pic>
        <p:nvPicPr>
          <p:cNvPr id="3084" name="Picture 12" descr="Výsledok vyhľadávania obrázkov pre dopyt martin luther 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76872"/>
            <a:ext cx="264878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„</a:t>
            </a:r>
            <a:r>
              <a:rPr lang="sk-SK" b="1" cap="none" dirty="0" err="1" smtClean="0">
                <a:latin typeface="Arial Rounded MT Bold" pitchFamily="34" charset="0"/>
              </a:rPr>
              <a:t>Womanist</a:t>
            </a:r>
            <a:r>
              <a:rPr lang="sk-SK" b="1" cap="none" dirty="0" smtClean="0">
                <a:latin typeface="Arial Rounded MT Bold" pitchFamily="34" charset="0"/>
              </a:rPr>
              <a:t> </a:t>
            </a:r>
            <a:r>
              <a:rPr lang="sk-SK" b="1" cap="none" dirty="0" err="1" smtClean="0">
                <a:latin typeface="Arial Rounded MT Bold" pitchFamily="34" charset="0"/>
              </a:rPr>
              <a:t>Theology</a:t>
            </a:r>
            <a:r>
              <a:rPr lang="sk-SK" b="1" cap="none" dirty="0" smtClean="0">
                <a:latin typeface="Arial Rounded MT Bold" pitchFamily="34" charset="0"/>
              </a:rPr>
              <a:t>“ </a:t>
            </a:r>
            <a:r>
              <a:rPr lang="sk-SK" sz="3200" b="1" dirty="0" smtClean="0">
                <a:latin typeface="Arial Rounded MT Bold" pitchFamily="34" charset="0"/>
              </a:rPr>
              <a:t/>
            </a:r>
            <a:br>
              <a:rPr lang="sk-SK" sz="3200" b="1" dirty="0" smtClean="0">
                <a:latin typeface="Arial Rounded MT Bold" pitchFamily="34" charset="0"/>
              </a:rPr>
            </a:br>
            <a:endParaRPr lang="sk-SK" sz="3200" b="1" dirty="0">
              <a:latin typeface="Arial Rounded MT Bold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112474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600" b="1" dirty="0" smtClean="0">
                <a:solidFill>
                  <a:schemeClr val="tx2"/>
                </a:solidFill>
                <a:latin typeface="Arial Rounded MT Bold" pitchFamily="34" charset="0"/>
              </a:rPr>
              <a:t>Dolores </a:t>
            </a:r>
            <a:r>
              <a:rPr lang="sk-SK" sz="2600" b="1" dirty="0" err="1" smtClean="0">
                <a:solidFill>
                  <a:schemeClr val="tx2"/>
                </a:solidFill>
                <a:latin typeface="Arial Rounded MT Bold" pitchFamily="34" charset="0"/>
              </a:rPr>
              <a:t>Williams</a:t>
            </a:r>
            <a:r>
              <a:rPr lang="sk-SK" sz="26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6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600" b="1" i="1" dirty="0" err="1" smtClean="0">
                <a:solidFill>
                  <a:schemeClr val="tx2"/>
                </a:solidFill>
                <a:latin typeface="Arial Rounded MT Bold" pitchFamily="34" charset="0"/>
              </a:rPr>
              <a:t>Jacquelyn</a:t>
            </a:r>
            <a:r>
              <a:rPr lang="sk-SK" sz="2600" b="1" i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600" b="1" i="1" dirty="0" smtClean="0">
                <a:solidFill>
                  <a:schemeClr val="tx2"/>
                </a:solidFill>
                <a:latin typeface="Arial Rounded MT Bold" pitchFamily="34" charset="0"/>
              </a:rPr>
              <a:t>Grant </a:t>
            </a:r>
            <a:r>
              <a:rPr lang="sk-SK" sz="2600" b="1" i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600" b="1" dirty="0" err="1" smtClean="0">
                <a:solidFill>
                  <a:schemeClr val="tx2"/>
                </a:solidFill>
                <a:latin typeface="Arial Rounded MT Bold" pitchFamily="34" charset="0"/>
              </a:rPr>
              <a:t>Kelly</a:t>
            </a:r>
            <a:r>
              <a:rPr lang="sk-SK" sz="26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600" b="1" dirty="0" err="1" smtClean="0">
                <a:solidFill>
                  <a:schemeClr val="tx2"/>
                </a:solidFill>
                <a:latin typeface="Arial Rounded MT Bold" pitchFamily="34" charset="0"/>
              </a:rPr>
              <a:t>Brown</a:t>
            </a:r>
            <a:r>
              <a:rPr lang="sk-SK" sz="26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600" b="1" dirty="0" err="1" smtClean="0">
                <a:solidFill>
                  <a:schemeClr val="tx2"/>
                </a:solidFill>
                <a:latin typeface="Arial Rounded MT Bold" pitchFamily="34" charset="0"/>
              </a:rPr>
              <a:t>Douglas</a:t>
            </a:r>
            <a:r>
              <a:rPr lang="sk-SK" sz="2600" b="1" dirty="0" smtClean="0">
                <a:solidFill>
                  <a:schemeClr val="tx2"/>
                </a:solidFill>
                <a:latin typeface="Arial Rounded MT Bold" pitchFamily="34" charset="0"/>
              </a:rPr>
              <a:t>   </a:t>
            </a:r>
            <a:r>
              <a:rPr lang="sk-SK" sz="2600" b="1" dirty="0" smtClean="0">
                <a:solidFill>
                  <a:schemeClr val="tx2"/>
                </a:solidFill>
                <a:latin typeface="Arial Rounded MT Bold" pitchFamily="34" charset="0"/>
              </a:rPr>
              <a:t>	(*</a:t>
            </a:r>
            <a:r>
              <a:rPr lang="sk-SK" sz="2600" b="1" dirty="0" smtClean="0">
                <a:solidFill>
                  <a:schemeClr val="tx2"/>
                </a:solidFill>
                <a:latin typeface="Arial Rounded MT Bold" pitchFamily="34" charset="0"/>
              </a:rPr>
              <a:t>1937) </a:t>
            </a:r>
            <a:r>
              <a:rPr lang="sk-SK" sz="2600" b="1" dirty="0" smtClean="0">
                <a:solidFill>
                  <a:schemeClr val="tx2"/>
                </a:solidFill>
                <a:latin typeface="Arial Rounded MT Bold" pitchFamily="34" charset="0"/>
              </a:rPr>
              <a:t>		</a:t>
            </a:r>
            <a:r>
              <a:rPr lang="sk-SK" sz="2600" b="1" i="1" dirty="0" smtClean="0">
                <a:solidFill>
                  <a:schemeClr val="tx2"/>
                </a:solidFill>
                <a:latin typeface="Arial Rounded MT Bold" pitchFamily="34" charset="0"/>
              </a:rPr>
              <a:t>(*</a:t>
            </a:r>
            <a:r>
              <a:rPr lang="sk-SK" sz="2600" b="1" i="1" dirty="0" smtClean="0">
                <a:solidFill>
                  <a:schemeClr val="tx2"/>
                </a:solidFill>
                <a:latin typeface="Arial Rounded MT Bold" pitchFamily="34" charset="0"/>
              </a:rPr>
              <a:t>1948)  </a:t>
            </a:r>
            <a:endParaRPr lang="sk-SK" sz="2600" b="1" i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3717646" cy="2786262"/>
          </a:xfrm>
          <a:prstGeom prst="rect">
            <a:avLst/>
          </a:prstGeom>
          <a:noFill/>
        </p:spPr>
      </p:pic>
      <p:pic>
        <p:nvPicPr>
          <p:cNvPr id="2052" name="Picture 4" descr="Výsledok vyhľadávania obrázkov pre dopyt jacquelyn gr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04864"/>
            <a:ext cx="2448272" cy="3298570"/>
          </a:xfrm>
          <a:prstGeom prst="rect">
            <a:avLst/>
          </a:prstGeom>
          <a:noFill/>
        </p:spPr>
      </p:pic>
      <p:pic>
        <p:nvPicPr>
          <p:cNvPr id="2054" name="Picture 6" descr="Výsledok vyhľadávania obrázkov pre dopyt kelly brown doug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04864"/>
            <a:ext cx="3203848" cy="3203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Liberálna teológia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>
              <a:buNone/>
            </a:pPr>
            <a:endParaRPr lang="cs-CZ" b="1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cs-CZ" b="1" dirty="0" smtClean="0">
                <a:latin typeface="Arial Rounded MT Bold" pitchFamily="34" charset="0"/>
              </a:rPr>
              <a:t>Ernst </a:t>
            </a:r>
            <a:r>
              <a:rPr lang="cs-CZ" b="1" dirty="0" err="1" smtClean="0">
                <a:latin typeface="Arial Rounded MT Bold" pitchFamily="34" charset="0"/>
              </a:rPr>
              <a:t>Troeltsch</a:t>
            </a:r>
            <a:r>
              <a:rPr lang="cs-CZ" b="1" dirty="0" smtClean="0">
                <a:latin typeface="Arial Rounded MT Bold" pitchFamily="34" charset="0"/>
              </a:rPr>
              <a:t>  </a:t>
            </a:r>
          </a:p>
          <a:p>
            <a:pPr>
              <a:buNone/>
            </a:pPr>
            <a:r>
              <a:rPr lang="cs-CZ" b="1" dirty="0" smtClean="0">
                <a:latin typeface="Arial Rounded MT Bold" pitchFamily="34" charset="0"/>
              </a:rPr>
              <a:t>(1865 – 1923)  </a:t>
            </a:r>
          </a:p>
          <a:p>
            <a:pPr>
              <a:buNone/>
            </a:pPr>
            <a:endParaRPr lang="cs-CZ" b="1" dirty="0" smtClean="0">
              <a:latin typeface="Arial Rounded MT Bold" pitchFamily="34" charset="0"/>
            </a:endParaRPr>
          </a:p>
          <a:p>
            <a:pPr>
              <a:buNone/>
            </a:pPr>
            <a:endParaRPr lang="cs-CZ" b="1" dirty="0" smtClean="0">
              <a:latin typeface="Arial Rounded MT Bold" pitchFamily="34" charset="0"/>
            </a:endParaRPr>
          </a:p>
          <a:p>
            <a:pPr>
              <a:buNone/>
            </a:pPr>
            <a:endParaRPr lang="sk-SK" b="1" dirty="0" smtClean="0">
              <a:latin typeface="Arial Rounded MT Bold" pitchFamily="34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6" name="Obrázok 5" descr="Výsledok vyhľadávania obrázkov pre dopyt Ernst Troeltsc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24744"/>
            <a:ext cx="44644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Feministická teológia </a:t>
            </a:r>
            <a:r>
              <a:rPr lang="sk-SK" sz="3200" b="1" cap="none" dirty="0" smtClean="0">
                <a:latin typeface="Arial Rounded MT Bold" pitchFamily="34" charset="0"/>
              </a:rPr>
              <a:t/>
            </a:r>
            <a:br>
              <a:rPr lang="sk-SK" sz="3200" b="1" cap="none" dirty="0" smtClean="0">
                <a:latin typeface="Arial Rounded MT Bold" pitchFamily="34" charset="0"/>
              </a:rPr>
            </a:br>
            <a:endParaRPr lang="sk-SK" sz="3200" b="1" cap="none" dirty="0">
              <a:latin typeface="Arial Rounded MT Bold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119675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Mary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Daly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(1928-2010) 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Rosemary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Radford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Arial Rounded MT Bold" pitchFamily="34" charset="0"/>
              </a:rPr>
              <a:t>Ruether</a:t>
            </a:r>
            <a:r>
              <a:rPr lang="sk-SK" sz="2400" b="1" dirty="0" smtClean="0">
                <a:solidFill>
                  <a:schemeClr val="tx2"/>
                </a:solidFill>
                <a:latin typeface="Arial Rounded MT Bold" pitchFamily="34" charset="0"/>
              </a:rPr>
              <a:t> (*1936)</a:t>
            </a:r>
            <a:endParaRPr lang="sk-SK" sz="24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Výsledok vyhľadávania obrázkov pre dopyt mary d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568753" cy="2869698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rosemary radford ruet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762003" cy="2868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b="1" cap="none" dirty="0" smtClean="0">
                <a:latin typeface="Arial Rounded MT Bold" pitchFamily="34" charset="0"/>
              </a:rPr>
              <a:t>Feministická teológia </a:t>
            </a:r>
            <a:br>
              <a:rPr lang="sk-SK" sz="3200" b="1" cap="none" dirty="0" smtClean="0">
                <a:latin typeface="Arial Rounded MT Bold" pitchFamily="34" charset="0"/>
              </a:rPr>
            </a:br>
            <a:endParaRPr lang="sk-SK" sz="3200" dirty="0"/>
          </a:p>
        </p:txBody>
      </p:sp>
      <p:sp>
        <p:nvSpPr>
          <p:cNvPr id="3" name="BlokTextu 2"/>
          <p:cNvSpPr txBox="1"/>
          <p:nvPr/>
        </p:nvSpPr>
        <p:spPr>
          <a:xfrm>
            <a:off x="0" y="1196752"/>
            <a:ext cx="9043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 err="1" smtClean="0">
                <a:solidFill>
                  <a:schemeClr val="tx2"/>
                </a:solidFill>
                <a:latin typeface="Arial Rounded MT Bold" pitchFamily="34" charset="0"/>
              </a:rPr>
              <a:t>Elisabeth</a:t>
            </a:r>
            <a:r>
              <a:rPr lang="sk-SK" sz="2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200" b="1" dirty="0" err="1" smtClean="0">
                <a:solidFill>
                  <a:schemeClr val="tx2"/>
                </a:solidFill>
                <a:latin typeface="Arial Rounded MT Bold" pitchFamily="34" charset="0"/>
              </a:rPr>
              <a:t>Schüssler</a:t>
            </a:r>
            <a:r>
              <a:rPr lang="sk-SK" sz="2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200" b="1" dirty="0" err="1" smtClean="0">
                <a:solidFill>
                  <a:schemeClr val="tx2"/>
                </a:solidFill>
                <a:latin typeface="Arial Rounded MT Bold" pitchFamily="34" charset="0"/>
              </a:rPr>
              <a:t>Fiorenza</a:t>
            </a:r>
            <a:r>
              <a:rPr lang="sk-SK" sz="2200" b="1" dirty="0" smtClean="0">
                <a:solidFill>
                  <a:schemeClr val="tx2"/>
                </a:solidFill>
                <a:latin typeface="Arial Rounded MT Bold" pitchFamily="34" charset="0"/>
              </a:rPr>
              <a:t>  </a:t>
            </a:r>
            <a:r>
              <a:rPr lang="sk-SK" sz="2200" b="1" i="1" dirty="0" err="1" smtClean="0">
                <a:solidFill>
                  <a:schemeClr val="tx2"/>
                </a:solidFill>
                <a:latin typeface="Arial Rounded MT Bold" pitchFamily="34" charset="0"/>
              </a:rPr>
              <a:t>Elizabeth</a:t>
            </a:r>
            <a:r>
              <a:rPr lang="sk-SK" sz="2200" b="1" i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200" b="1" i="1" dirty="0" err="1" smtClean="0">
                <a:solidFill>
                  <a:schemeClr val="tx2"/>
                </a:solidFill>
                <a:latin typeface="Arial Rounded MT Bold" pitchFamily="34" charset="0"/>
              </a:rPr>
              <a:t>Johnson</a:t>
            </a:r>
            <a:r>
              <a:rPr lang="sk-SK" sz="2200" b="1" i="1" dirty="0" smtClean="0">
                <a:solidFill>
                  <a:schemeClr val="tx2"/>
                </a:solidFill>
                <a:latin typeface="Arial Rounded MT Bold" pitchFamily="34" charset="0"/>
              </a:rPr>
              <a:t>   </a:t>
            </a:r>
            <a:r>
              <a:rPr lang="sk-SK" sz="2200" b="1" dirty="0" err="1" smtClean="0">
                <a:solidFill>
                  <a:schemeClr val="tx2"/>
                </a:solidFill>
                <a:latin typeface="Arial Rounded MT Bold" pitchFamily="34" charset="0"/>
              </a:rPr>
              <a:t>Sallie</a:t>
            </a:r>
            <a:r>
              <a:rPr lang="sk-SK" sz="2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sk-SK" sz="2200" b="1" dirty="0" err="1" smtClean="0">
                <a:solidFill>
                  <a:schemeClr val="tx2"/>
                </a:solidFill>
                <a:latin typeface="Arial Rounded MT Bold" pitchFamily="34" charset="0"/>
              </a:rPr>
              <a:t>McFague</a:t>
            </a:r>
            <a:r>
              <a:rPr lang="sk-SK" sz="2200" b="1" dirty="0" smtClean="0">
                <a:solidFill>
                  <a:schemeClr val="tx2"/>
                </a:solidFill>
                <a:latin typeface="Arial Rounded MT Bold" pitchFamily="34" charset="0"/>
              </a:rPr>
              <a:t> 	(*1938) 			</a:t>
            </a:r>
            <a:r>
              <a:rPr lang="sk-SK" sz="2200" b="1" i="1" dirty="0" smtClean="0">
                <a:solidFill>
                  <a:schemeClr val="tx2"/>
                </a:solidFill>
                <a:latin typeface="Arial Rounded MT Bold" pitchFamily="34" charset="0"/>
              </a:rPr>
              <a:t>(*1941) 		</a:t>
            </a:r>
            <a:r>
              <a:rPr lang="sk-SK" sz="2200" b="1" dirty="0" smtClean="0">
                <a:solidFill>
                  <a:schemeClr val="tx2"/>
                </a:solidFill>
                <a:latin typeface="Arial Rounded MT Bold" pitchFamily="34" charset="0"/>
              </a:rPr>
              <a:t>(*1933) </a:t>
            </a:r>
          </a:p>
          <a:p>
            <a:r>
              <a:rPr lang="sk-SK" dirty="0" smtClean="0"/>
              <a:t>    </a:t>
            </a:r>
            <a:endParaRPr lang="sk-SK" dirty="0"/>
          </a:p>
        </p:txBody>
      </p:sp>
      <p:pic>
        <p:nvPicPr>
          <p:cNvPr id="46082" name="Picture 2" descr="Výsledok vyhľadávania obrázkov pre dopyt elisabeth schussler fioren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312367" cy="3312368"/>
          </a:xfrm>
          <a:prstGeom prst="rect">
            <a:avLst/>
          </a:prstGeom>
          <a:noFill/>
        </p:spPr>
      </p:pic>
      <p:pic>
        <p:nvPicPr>
          <p:cNvPr id="46084" name="Picture 4" descr="Výsledok vyhľadávania obrázkov pre dopyt elizabeth john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20888"/>
            <a:ext cx="2232248" cy="3287894"/>
          </a:xfrm>
          <a:prstGeom prst="rect">
            <a:avLst/>
          </a:prstGeom>
          <a:noFill/>
        </p:spPr>
      </p:pic>
      <p:pic>
        <p:nvPicPr>
          <p:cNvPr id="46086" name="Picture 6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20888"/>
            <a:ext cx="2400300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sk-SK" sz="3200" b="1" cap="none" dirty="0" smtClean="0">
                <a:latin typeface="Arial Rounded MT Bold" pitchFamily="34" charset="0"/>
              </a:rPr>
              <a:t>Liberálna teológia</a:t>
            </a:r>
            <a:br>
              <a:rPr lang="sk-SK" sz="3200" b="1" cap="none" dirty="0" smtClean="0">
                <a:latin typeface="Arial Rounded MT Bold" pitchFamily="34" charset="0"/>
              </a:rPr>
            </a:br>
            <a:endParaRPr lang="sk-SK" sz="3200" dirty="0">
              <a:latin typeface="Arial Rounded MT Bold" pitchFamily="34" charset="0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>
              <a:buNone/>
            </a:pPr>
            <a:endParaRPr lang="cs-CZ" b="1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cs-CZ" b="1" dirty="0" smtClean="0">
                <a:latin typeface="Arial Rounded MT Bold" pitchFamily="34" charset="0"/>
              </a:rPr>
              <a:t>Albrecht  </a:t>
            </a:r>
            <a:r>
              <a:rPr lang="cs-CZ" b="1" dirty="0" err="1" smtClean="0">
                <a:latin typeface="Arial Rounded MT Bold" pitchFamily="34" charset="0"/>
              </a:rPr>
              <a:t>Ritschl</a:t>
            </a:r>
            <a:r>
              <a:rPr lang="cs-CZ" b="1" dirty="0" smtClean="0">
                <a:latin typeface="Arial Rounded MT Bold" pitchFamily="34" charset="0"/>
              </a:rPr>
              <a:t> </a:t>
            </a:r>
          </a:p>
          <a:p>
            <a:pPr>
              <a:buNone/>
            </a:pPr>
            <a:r>
              <a:rPr lang="cs-CZ" b="1" dirty="0" smtClean="0">
                <a:latin typeface="Arial Rounded MT Bold" pitchFamily="34" charset="0"/>
              </a:rPr>
              <a:t>(1822-1889)</a:t>
            </a:r>
          </a:p>
          <a:p>
            <a:pPr>
              <a:buNone/>
            </a:pPr>
            <a:endParaRPr lang="sk-SK" b="1" dirty="0" smtClean="0">
              <a:latin typeface="Arial Rounded MT Bold" pitchFamily="34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10" name="Obrázok 9" descr="Výsledok vyhľadávania obrázkov pre dopyt albrecht ritsch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388843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Autofit/>
          </a:bodyPr>
          <a:lstStyle/>
          <a:p>
            <a:pPr algn="ctr"/>
            <a:r>
              <a:rPr lang="sk-SK" sz="3200" b="1" cap="none" dirty="0" smtClean="0">
                <a:latin typeface="Arial Rounded MT Bold" pitchFamily="34" charset="0"/>
              </a:rPr>
              <a:t>Dialektická teológia </a:t>
            </a:r>
            <a:br>
              <a:rPr lang="sk-SK" sz="3200" b="1" cap="none" dirty="0" smtClean="0">
                <a:latin typeface="Arial Rounded MT Bold" pitchFamily="34" charset="0"/>
              </a:rPr>
            </a:br>
            <a:endParaRPr lang="en-US" sz="3200" b="1" cap="none" dirty="0">
              <a:latin typeface="Arial Rounded MT Bold" pitchFamily="34" charset="0"/>
            </a:endParaRPr>
          </a:p>
        </p:txBody>
      </p:sp>
      <p:sp>
        <p:nvSpPr>
          <p:cNvPr id="10242" name="Subtitle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331222"/>
          </a:xfrm>
        </p:spPr>
        <p:txBody>
          <a:bodyPr/>
          <a:lstStyle/>
          <a:p>
            <a:pPr marR="0" algn="l" eaLnBrk="1" hangingPunct="1">
              <a:buNone/>
            </a:pPr>
            <a:endParaRPr lang="sk-SK" b="1" dirty="0" smtClean="0">
              <a:latin typeface="Arial Rounded MT Bold" pitchFamily="34" charset="0"/>
            </a:endParaRPr>
          </a:p>
          <a:p>
            <a:pPr marR="0" algn="l" eaLnBrk="1" hangingPunct="1">
              <a:buNone/>
            </a:pPr>
            <a:endParaRPr lang="sk-SK" b="1" dirty="0" smtClean="0">
              <a:latin typeface="Arial Rounded MT Bold" pitchFamily="34" charset="0"/>
            </a:endParaRPr>
          </a:p>
          <a:p>
            <a:pPr marR="0" algn="l" eaLnBrk="1" hangingPunct="1">
              <a:buNone/>
            </a:pPr>
            <a:endParaRPr lang="sk-SK" b="1" dirty="0" smtClean="0">
              <a:latin typeface="Arial Rounded MT Bold" pitchFamily="34" charset="0"/>
            </a:endParaRPr>
          </a:p>
          <a:p>
            <a:pPr marR="0" algn="l" eaLnBrk="1" hangingPunct="1">
              <a:buNone/>
            </a:pPr>
            <a:endParaRPr lang="sk-SK" b="1" dirty="0" smtClean="0">
              <a:latin typeface="Arial Rounded MT Bold" pitchFamily="34" charset="0"/>
            </a:endParaRPr>
          </a:p>
          <a:p>
            <a:pPr marR="0" algn="l" eaLnBrk="1" hangingPunct="1">
              <a:buNone/>
            </a:pPr>
            <a:endParaRPr lang="sk-SK" b="1" dirty="0" smtClean="0">
              <a:latin typeface="Arial Rounded MT Bold" pitchFamily="34" charset="0"/>
            </a:endParaRPr>
          </a:p>
          <a:p>
            <a:pPr marR="0" algn="l" eaLnBrk="1" hangingPunct="1">
              <a:buNone/>
            </a:pPr>
            <a:endParaRPr lang="sk-SK" b="1" dirty="0" smtClean="0">
              <a:latin typeface="Arial Rounded MT Bold" pitchFamily="34" charset="0"/>
            </a:endParaRPr>
          </a:p>
          <a:p>
            <a:pPr marR="0" algn="l" eaLnBrk="1" hangingPunct="1">
              <a:buNone/>
            </a:pPr>
            <a:endParaRPr lang="sk-SK" b="1" dirty="0" smtClean="0">
              <a:latin typeface="Arial Rounded MT Bold" pitchFamily="34" charset="0"/>
            </a:endParaRPr>
          </a:p>
          <a:p>
            <a:pPr marR="0" algn="l" eaLnBrk="1" hangingPunct="1"/>
            <a:endParaRPr lang="sk-SK" b="1" dirty="0" smtClean="0">
              <a:latin typeface="Arial Rounded MT Bold" pitchFamily="34" charset="0"/>
            </a:endParaRPr>
          </a:p>
          <a:p>
            <a:pPr marR="0" algn="l" eaLnBrk="1" hangingPunct="1"/>
            <a:endParaRPr lang="sk-SK" dirty="0" smtClean="0">
              <a:latin typeface="Arial Rounded MT Bold" pitchFamily="34" charset="0"/>
            </a:endParaRPr>
          </a:p>
          <a:p>
            <a:pPr marR="0" algn="l" eaLnBrk="1" hangingPunct="1">
              <a:buNone/>
            </a:pPr>
            <a:endParaRPr lang="sk-SK" dirty="0" smtClean="0"/>
          </a:p>
          <a:p>
            <a:pPr marR="0" algn="l" eaLnBrk="1" hangingPunct="1">
              <a:buNone/>
            </a:pPr>
            <a:endParaRPr lang="sk-SK" dirty="0" smtClean="0"/>
          </a:p>
          <a:p>
            <a:pPr marR="0" algn="l" eaLnBrk="1" hangingPunct="1">
              <a:buNone/>
            </a:pPr>
            <a:endParaRPr lang="sk-SK" dirty="0" smtClean="0"/>
          </a:p>
          <a:p>
            <a:pPr marR="0" algn="l" eaLnBrk="1" hangingPunct="1">
              <a:buNone/>
            </a:pPr>
            <a:endParaRPr lang="sk-SK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467544" y="119675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2"/>
                </a:solidFill>
                <a:latin typeface="Arial Rounded MT Bold" pitchFamily="34" charset="0"/>
              </a:rPr>
              <a:t>Karl </a:t>
            </a:r>
            <a:r>
              <a:rPr lang="cs-CZ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Barth</a:t>
            </a:r>
            <a:r>
              <a:rPr lang="cs-CZ" sz="3200" b="1" dirty="0" smtClean="0">
                <a:solidFill>
                  <a:schemeClr val="tx2"/>
                </a:solidFill>
                <a:latin typeface="Arial Rounded MT Bold" pitchFamily="34" charset="0"/>
              </a:rPr>
              <a:t>  (1886 – 1968)  </a:t>
            </a:r>
            <a:endParaRPr lang="sk-SK" sz="3200" b="1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r>
              <a:rPr lang="cs-CZ" sz="3200" dirty="0" smtClean="0">
                <a:latin typeface="Arial Rounded MT Bold" pitchFamily="34" charset="0"/>
              </a:rPr>
              <a:t>	</a:t>
            </a:r>
            <a:endParaRPr lang="sk-SK" sz="3200" dirty="0">
              <a:latin typeface="Arial Rounded MT Bold" pitchFamily="34" charset="0"/>
            </a:endParaRPr>
          </a:p>
        </p:txBody>
      </p:sp>
      <p:pic>
        <p:nvPicPr>
          <p:cNvPr id="6" name="Obrázok 5" descr="https://growrag.files.wordpress.com/2015/04/cropped-barthyoung.jpg?w=275&amp;h=3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8164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Výsledok vyhľadávania obrázkov pre dopyt karl bart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9604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Dialektická teológia </a:t>
            </a:r>
            <a:r>
              <a:rPr lang="sk-SK" sz="3200" b="1" cap="none" dirty="0" smtClean="0">
                <a:latin typeface="Arial Rounded MT Bold" pitchFamily="34" charset="0"/>
              </a:rPr>
              <a:t/>
            </a:r>
            <a:br>
              <a:rPr lang="sk-SK" sz="3200" b="1" cap="none" dirty="0" smtClean="0">
                <a:latin typeface="Arial Rounded MT Bold" pitchFamily="34" charset="0"/>
              </a:rPr>
            </a:br>
            <a:endParaRPr lang="sk-SK" sz="3200" b="1" cap="none" dirty="0">
              <a:latin typeface="Arial Rounded MT Bold" pitchFamily="34" charset="0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/>
          <a:lstStyle/>
          <a:p>
            <a:pPr marR="0" algn="l" eaLnBrk="1" hangingPunct="1"/>
            <a:endParaRPr lang="sk-SK" b="1" dirty="0" smtClean="0">
              <a:latin typeface="Arial Rounded MT Bold" pitchFamily="34" charset="0"/>
            </a:endParaRPr>
          </a:p>
          <a:p>
            <a:pPr marR="0" algn="l" eaLnBrk="1" hangingPunct="1"/>
            <a:endParaRPr lang="sk-SK" dirty="0" smtClean="0">
              <a:latin typeface="Arial Rounded MT Bold" pitchFamily="34" charset="0"/>
            </a:endParaRPr>
          </a:p>
          <a:p>
            <a:pPr marR="0" algn="l" eaLnBrk="1" hangingPunct="1"/>
            <a:endParaRPr lang="sk-SK" dirty="0" smtClean="0">
              <a:latin typeface="Arial Rounded MT Bold" pitchFamily="34" charset="0"/>
            </a:endParaRPr>
          </a:p>
          <a:p>
            <a:pPr marR="0" algn="l" eaLnBrk="1" hangingPunct="1"/>
            <a:endParaRPr lang="sk-SK" dirty="0" smtClean="0">
              <a:latin typeface="Arial Rounded MT Bold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67544" y="1124744"/>
            <a:ext cx="77048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 smtClean="0">
              <a:latin typeface="Arial Rounded MT Bold" pitchFamily="34" charset="0"/>
            </a:endParaRPr>
          </a:p>
          <a:p>
            <a:r>
              <a:rPr lang="cs-CZ" sz="3200" b="1" dirty="0" smtClean="0">
                <a:solidFill>
                  <a:schemeClr val="tx2"/>
                </a:solidFill>
                <a:latin typeface="Arial Rounded MT Bold" pitchFamily="34" charset="0"/>
              </a:rPr>
              <a:t>Friedrich </a:t>
            </a:r>
            <a:r>
              <a:rPr lang="cs-CZ" sz="3200" b="1" dirty="0" err="1" smtClean="0">
                <a:solidFill>
                  <a:schemeClr val="tx2"/>
                </a:solidFill>
                <a:latin typeface="Arial Rounded MT Bold" pitchFamily="34" charset="0"/>
              </a:rPr>
              <a:t>Gogarten</a:t>
            </a:r>
            <a:r>
              <a:rPr lang="cs-CZ" sz="3200" b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r>
              <a:rPr lang="cs-CZ" sz="3200" b="1" dirty="0" smtClean="0">
                <a:solidFill>
                  <a:schemeClr val="tx2"/>
                </a:solidFill>
                <a:latin typeface="Arial Rounded MT Bold" pitchFamily="34" charset="0"/>
              </a:rPr>
              <a:t>(1887 – 1967)</a:t>
            </a:r>
          </a:p>
          <a:p>
            <a:endParaRPr lang="cs-CZ" sz="3200" b="1" dirty="0" smtClean="0">
              <a:latin typeface="Arial Rounded MT Bold" pitchFamily="34" charset="0"/>
            </a:endParaRPr>
          </a:p>
          <a:p>
            <a:endParaRPr lang="cs-CZ" sz="3200" b="1" dirty="0" smtClean="0">
              <a:latin typeface="Arial Rounded MT Bold" pitchFamily="34" charset="0"/>
            </a:endParaRPr>
          </a:p>
          <a:p>
            <a:endParaRPr lang="cs-CZ" sz="3200" b="1" dirty="0" smtClean="0">
              <a:latin typeface="Arial Rounded MT Bold" pitchFamily="34" charset="0"/>
            </a:endParaRPr>
          </a:p>
          <a:p>
            <a:endParaRPr lang="cs-CZ" sz="3200" b="1" dirty="0" smtClean="0">
              <a:latin typeface="Arial Rounded MT Bold" pitchFamily="34" charset="0"/>
            </a:endParaRPr>
          </a:p>
          <a:p>
            <a:endParaRPr lang="sk-SK" sz="3200" b="1" dirty="0" smtClean="0">
              <a:latin typeface="Arial Rounded MT Bold" pitchFamily="34" charset="0"/>
            </a:endParaRPr>
          </a:p>
          <a:p>
            <a:r>
              <a:rPr lang="cs-CZ" dirty="0" smtClean="0"/>
              <a:t>  </a:t>
            </a:r>
            <a:endParaRPr lang="sk-SK" dirty="0"/>
          </a:p>
        </p:txBody>
      </p:sp>
      <p:pic>
        <p:nvPicPr>
          <p:cNvPr id="8" name="Obrázok 7" descr="Výsledok vyhľadávania obrázkov pre dopyt fr. Gogart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1764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Existenciálna teológia </a:t>
            </a: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endParaRPr lang="sk-SK" b="1" dirty="0">
              <a:latin typeface="Arial Rounded MT Bold" pitchFamily="34" charset="0"/>
            </a:endParaRPr>
          </a:p>
        </p:txBody>
      </p:sp>
      <p:sp>
        <p:nvSpPr>
          <p:cNvPr id="12290" name="Subtitle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b="1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cs-CZ" b="1" dirty="0" smtClean="0">
                <a:latin typeface="Arial Rounded MT Bold" pitchFamily="34" charset="0"/>
              </a:rPr>
              <a:t>Rudolf </a:t>
            </a:r>
            <a:r>
              <a:rPr lang="cs-CZ" b="1" dirty="0" err="1" smtClean="0">
                <a:latin typeface="Arial Rounded MT Bold" pitchFamily="34" charset="0"/>
              </a:rPr>
              <a:t>Bultmann</a:t>
            </a:r>
            <a:r>
              <a:rPr lang="cs-CZ" b="1" dirty="0" smtClean="0">
                <a:latin typeface="Arial Rounded MT Bold" pitchFamily="34" charset="0"/>
              </a:rPr>
              <a:t> </a:t>
            </a:r>
          </a:p>
          <a:p>
            <a:pPr>
              <a:buNone/>
            </a:pPr>
            <a:r>
              <a:rPr lang="cs-CZ" b="1" dirty="0" smtClean="0">
                <a:latin typeface="Arial Rounded MT Bold" pitchFamily="34" charset="0"/>
              </a:rPr>
              <a:t>(1884 – 1976)  </a:t>
            </a:r>
            <a:endParaRPr lang="sk-SK" b="1" dirty="0" smtClean="0">
              <a:latin typeface="Arial Rounded MT Bold" pitchFamily="34" charset="0"/>
            </a:endParaRPr>
          </a:p>
          <a:p>
            <a:pPr marR="0" algn="l" eaLnBrk="1" hangingPunct="1">
              <a:buNone/>
            </a:pPr>
            <a:endParaRPr lang="sk-SK" dirty="0" smtClean="0">
              <a:latin typeface="Arial Rounded MT Bold" pitchFamily="34" charset="0"/>
            </a:endParaRPr>
          </a:p>
          <a:p>
            <a:pPr marR="0" algn="l" eaLnBrk="1" hangingPunct="1"/>
            <a:endParaRPr lang="sk-SK" dirty="0" smtClean="0"/>
          </a:p>
        </p:txBody>
      </p:sp>
      <p:pic>
        <p:nvPicPr>
          <p:cNvPr id="6" name="Obrázok 5" descr="Výsledok vyhľadávania obrázkov pre dopyt rudolf bultman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96752"/>
            <a:ext cx="40324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cap="none" dirty="0" smtClean="0">
                <a:latin typeface="Arial Rounded MT Bold" pitchFamily="34" charset="0"/>
              </a:rPr>
              <a:t>Existenciálna teológia</a:t>
            </a:r>
            <a:r>
              <a:rPr lang="en-US" b="1" cap="none" dirty="0" smtClean="0">
                <a:latin typeface="Arial Rounded MT Bold" pitchFamily="34" charset="0"/>
              </a:rPr>
              <a:t> </a:t>
            </a:r>
            <a:r>
              <a:rPr lang="sk-SK" sz="3200" b="1" cap="none" dirty="0" smtClean="0">
                <a:latin typeface="Arial Rounded MT Bold" pitchFamily="34" charset="0"/>
              </a:rPr>
              <a:t/>
            </a:r>
            <a:br>
              <a:rPr lang="sk-SK" sz="3200" b="1" cap="none" dirty="0" smtClean="0">
                <a:latin typeface="Arial Rounded MT Bold" pitchFamily="34" charset="0"/>
              </a:rPr>
            </a:br>
            <a:endParaRPr lang="en-US" sz="3200" b="1" cap="none" dirty="0">
              <a:latin typeface="Arial Rounded MT Bold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>
              <a:buNone/>
            </a:pPr>
            <a:endParaRPr lang="cs-CZ" b="1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cs-CZ" b="1" dirty="0" smtClean="0">
                <a:latin typeface="Arial Rounded MT Bold" pitchFamily="34" charset="0"/>
              </a:rPr>
              <a:t>Ernst </a:t>
            </a:r>
            <a:r>
              <a:rPr lang="cs-CZ" b="1" dirty="0" err="1" smtClean="0">
                <a:latin typeface="Arial Rounded MT Bold" pitchFamily="34" charset="0"/>
              </a:rPr>
              <a:t>Käsemann</a:t>
            </a:r>
            <a:r>
              <a:rPr lang="cs-CZ" b="1" dirty="0" smtClean="0">
                <a:latin typeface="Arial Rounded MT Bold" pitchFamily="34" charset="0"/>
              </a:rPr>
              <a:t> </a:t>
            </a:r>
          </a:p>
          <a:p>
            <a:pPr>
              <a:buNone/>
            </a:pPr>
            <a:r>
              <a:rPr lang="cs-CZ" b="1" dirty="0" smtClean="0">
                <a:latin typeface="Arial Rounded MT Bold" pitchFamily="34" charset="0"/>
              </a:rPr>
              <a:t>(1906 – 1998) </a:t>
            </a:r>
            <a:endParaRPr lang="sk-SK" b="1" dirty="0" smtClean="0">
              <a:latin typeface="Arial Rounded MT Bold" pitchFamily="34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6" name="Obrázok 5" descr="Výsledok vyhľadávania obrázkov pre dopyt ernst käseman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9604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sk-SK" sz="3200" b="1" cap="none" dirty="0" smtClean="0">
                <a:latin typeface="Arial Rounded MT Bold" pitchFamily="34" charset="0"/>
              </a:rPr>
              <a:t>Kresťanstvo verzus moderná kultúra </a:t>
            </a:r>
            <a:endParaRPr lang="en-US" sz="3200" b="1" cap="none" dirty="0">
              <a:latin typeface="Arial Rounded MT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268760"/>
            <a:ext cx="8515672" cy="4811365"/>
          </a:xfrm>
        </p:spPr>
        <p:txBody>
          <a:bodyPr>
            <a:normAutofit/>
          </a:bodyPr>
          <a:lstStyle/>
          <a:p>
            <a:pPr>
              <a:buNone/>
            </a:pPr>
            <a:endParaRPr lang="sk-SK" b="1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sk-SK" b="1" dirty="0" smtClean="0">
                <a:latin typeface="Arial Rounded MT Bold" pitchFamily="34" charset="0"/>
              </a:rPr>
              <a:t>Paul </a:t>
            </a:r>
            <a:r>
              <a:rPr lang="sk-SK" b="1" dirty="0" err="1" smtClean="0">
                <a:latin typeface="Arial Rounded MT Bold" pitchFamily="34" charset="0"/>
              </a:rPr>
              <a:t>Tillich</a:t>
            </a:r>
            <a:r>
              <a:rPr lang="sk-SK" b="1" dirty="0" smtClean="0">
                <a:latin typeface="Arial Rounded MT Bold" pitchFamily="34" charset="0"/>
              </a:rPr>
              <a:t>   </a:t>
            </a:r>
          </a:p>
          <a:p>
            <a:pPr>
              <a:buNone/>
            </a:pPr>
            <a:r>
              <a:rPr lang="sk-SK" b="1" dirty="0" smtClean="0">
                <a:latin typeface="Arial Rounded MT Bold" pitchFamily="34" charset="0"/>
              </a:rPr>
              <a:t>(1886 – 1965)</a:t>
            </a:r>
          </a:p>
          <a:p>
            <a:pPr>
              <a:buNone/>
            </a:pPr>
            <a:r>
              <a:rPr lang="sk-SK" b="1" dirty="0" smtClean="0">
                <a:latin typeface="Arial Rounded MT Bold" pitchFamily="34" charset="0"/>
              </a:rPr>
              <a:t>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Výsledok vyhľadávania obrázkov pre dopyt tillic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12776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1472</TotalTime>
  <Words>368</Words>
  <Application>Microsoft Office PowerPoint</Application>
  <PresentationFormat>Prezentácia na obrazovke (4:3)</PresentationFormat>
  <Paragraphs>158</Paragraphs>
  <Slides>32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Cestovanie</vt:lpstr>
      <vt:lpstr>Snímka 1</vt:lpstr>
      <vt:lpstr>Liberálna teológia  </vt:lpstr>
      <vt:lpstr>Liberálna teológia  </vt:lpstr>
      <vt:lpstr>Liberálna teológia </vt:lpstr>
      <vt:lpstr>Dialektická teológia  </vt:lpstr>
      <vt:lpstr>Dialektická teológia  </vt:lpstr>
      <vt:lpstr>Existenciálna teológia  </vt:lpstr>
      <vt:lpstr>Existenciálna teológia  </vt:lpstr>
      <vt:lpstr>Kresťanstvo verzus moderná kultúra </vt:lpstr>
      <vt:lpstr>  Nenáboženské kresťanstvo   </vt:lpstr>
      <vt:lpstr>Spor o kresťanské chápanie sekularizácie</vt:lpstr>
      <vt:lpstr>Spor o kresťanské chápanie sekularizácie </vt:lpstr>
      <vt:lpstr>Spor o kresťanské chápanie sekularizácie  </vt:lpstr>
      <vt:lpstr>   Spor o sekularizáciu – hnutie „Boh je mŕtvy“    </vt:lpstr>
      <vt:lpstr>   Spor o kresťanské chápanie sekularizácie     </vt:lpstr>
      <vt:lpstr>Katolícky modernizmus a antimodernizmus  </vt:lpstr>
      <vt:lpstr>Francúzska „nová teológia“  </vt:lpstr>
      <vt:lpstr>Francúzska „nová teológia“   </vt:lpstr>
      <vt:lpstr>Francúzska „nová teológia“ </vt:lpstr>
      <vt:lpstr>Francúzska „nová teológia“ </vt:lpstr>
      <vt:lpstr>Francúzska „nová teológia“ </vt:lpstr>
      <vt:lpstr>Nové nemecké prístupy  </vt:lpstr>
      <vt:lpstr>Nové nemecké prístupy  </vt:lpstr>
      <vt:lpstr>Nové nemecké prístupy  </vt:lpstr>
      <vt:lpstr>Politická teológia  </vt:lpstr>
      <vt:lpstr>Teológia oslobodenia  </vt:lpstr>
      <vt:lpstr>Teológia oslobodenia </vt:lpstr>
      <vt:lpstr>Čierna teológia oslobodenia  </vt:lpstr>
      <vt:lpstr>„Womanist Theology“  </vt:lpstr>
      <vt:lpstr>Feministická teológia  </vt:lpstr>
      <vt:lpstr>Feministická teológia  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acer</cp:lastModifiedBy>
  <cp:revision>131</cp:revision>
  <dcterms:created xsi:type="dcterms:W3CDTF">2013-02-14T15:15:00Z</dcterms:created>
  <dcterms:modified xsi:type="dcterms:W3CDTF">2018-04-24T18:29:11Z</dcterms:modified>
</cp:coreProperties>
</file>