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3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7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8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6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47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0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51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67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6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6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3F7FD-8E96-4D02-B1D0-89A5B4CE1BC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EC5D5-2B53-4D62-9057-77EA92F7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ecolonialatlas.wordpress.com/2018/03/17/european-paganism-and-christianiz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7553"/>
            <a:ext cx="9144000" cy="1341119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Christianizace Evropy</a:t>
            </a:r>
            <a:r>
              <a:rPr lang="en-US" b="1" dirty="0" smtClean="0"/>
              <a:t> </a:t>
            </a:r>
            <a:r>
              <a:rPr lang="cs-CZ" b="1" dirty="0" smtClean="0"/>
              <a:t>(jaro 2018)</a:t>
            </a:r>
            <a:br>
              <a:rPr lang="cs-CZ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Základní pojmy, koncepty a charakteristiky christianizace Evropy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652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Křesťanství a</a:t>
            </a:r>
            <a:r>
              <a:rPr lang="en-US" dirty="0" smtClean="0"/>
              <a:t> </a:t>
            </a:r>
            <a:r>
              <a:rPr lang="en-US" dirty="0" err="1"/>
              <a:t>násilí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od </a:t>
            </a:r>
            <a:r>
              <a:rPr lang="en-US" dirty="0" smtClean="0"/>
              <a:t>12. </a:t>
            </a:r>
            <a:r>
              <a:rPr lang="en-US" dirty="0" err="1" smtClean="0"/>
              <a:t>století</a:t>
            </a:r>
            <a:r>
              <a:rPr lang="cs-CZ" dirty="0" smtClean="0"/>
              <a:t> christianizace výhradně násilím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cs-CZ" dirty="0" smtClean="0"/>
              <a:t>Polabí, </a:t>
            </a:r>
            <a:r>
              <a:rPr lang="en-US" dirty="0" err="1" smtClean="0"/>
              <a:t>Pobaltí</a:t>
            </a:r>
            <a:r>
              <a:rPr lang="en-US" dirty="0" smtClean="0"/>
              <a:t>, </a:t>
            </a:r>
            <a:r>
              <a:rPr lang="en-US" dirty="0" err="1"/>
              <a:t>Laponsko</a:t>
            </a:r>
            <a:r>
              <a:rPr lang="en-US" dirty="0"/>
              <a:t>, oblast </a:t>
            </a:r>
            <a:r>
              <a:rPr lang="en-US" dirty="0" err="1" smtClean="0"/>
              <a:t>Volh</a:t>
            </a:r>
            <a:r>
              <a:rPr lang="cs-CZ" dirty="0" smtClean="0"/>
              <a:t>a</a:t>
            </a:r>
            <a:r>
              <a:rPr lang="en-US" dirty="0" smtClean="0"/>
              <a:t>-</a:t>
            </a:r>
            <a:r>
              <a:rPr lang="en-US" dirty="0" err="1" smtClean="0"/>
              <a:t>Ura</a:t>
            </a:r>
            <a:r>
              <a:rPr lang="cs-CZ" dirty="0" smtClean="0"/>
              <a:t>l;</a:t>
            </a:r>
          </a:p>
          <a:p>
            <a:endParaRPr lang="cs-CZ" dirty="0" smtClean="0"/>
          </a:p>
          <a:p>
            <a:r>
              <a:rPr lang="en-US" dirty="0" err="1" smtClean="0"/>
              <a:t>otázka</a:t>
            </a:r>
            <a:r>
              <a:rPr lang="en-US" dirty="0" smtClean="0"/>
              <a:t> </a:t>
            </a:r>
            <a:r>
              <a:rPr lang="en-US" dirty="0" err="1"/>
              <a:t>ideologických</a:t>
            </a:r>
            <a:r>
              <a:rPr lang="en-US" dirty="0"/>
              <a:t> </a:t>
            </a:r>
            <a:r>
              <a:rPr lang="en-US" dirty="0" err="1" smtClean="0"/>
              <a:t>kořenů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en-US" dirty="0" err="1" smtClean="0"/>
              <a:t>exkluzivní</a:t>
            </a:r>
            <a:r>
              <a:rPr lang="en-US" dirty="0" smtClean="0"/>
              <a:t> </a:t>
            </a:r>
            <a:r>
              <a:rPr lang="en-US" dirty="0" err="1"/>
              <a:t>monoteismus</a:t>
            </a:r>
            <a:r>
              <a:rPr lang="en-US" dirty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/>
              <a:t>b</a:t>
            </a:r>
            <a:r>
              <a:rPr lang="en-US" dirty="0" err="1" smtClean="0"/>
              <a:t>ibl</a:t>
            </a:r>
            <a:r>
              <a:rPr lang="cs-CZ" dirty="0" err="1" smtClean="0"/>
              <a:t>ické</a:t>
            </a:r>
            <a:r>
              <a:rPr lang="cs-CZ" dirty="0" smtClean="0"/>
              <a:t> vzory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-misijní etnocentrismus „</a:t>
            </a:r>
            <a:r>
              <a:rPr lang="en-US" dirty="0" err="1" smtClean="0"/>
              <a:t>římanství</a:t>
            </a:r>
            <a:r>
              <a:rPr lang="cs-CZ" dirty="0" smtClean="0"/>
              <a:t>“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en-US" dirty="0" err="1" smtClean="0"/>
              <a:t>římské</a:t>
            </a:r>
            <a:r>
              <a:rPr lang="en-US" dirty="0" smtClean="0"/>
              <a:t> </a:t>
            </a:r>
            <a:r>
              <a:rPr lang="en-US" dirty="0" err="1"/>
              <a:t>protipohanské</a:t>
            </a:r>
            <a:r>
              <a:rPr lang="en-US" dirty="0"/>
              <a:t> </a:t>
            </a:r>
            <a:r>
              <a:rPr lang="en-US" dirty="0" err="1"/>
              <a:t>zákony</a:t>
            </a:r>
            <a:r>
              <a:rPr lang="en-US" dirty="0"/>
              <a:t> (</a:t>
            </a:r>
            <a:r>
              <a:rPr lang="en-US" dirty="0" smtClean="0"/>
              <a:t>331</a:t>
            </a:r>
            <a:r>
              <a:rPr lang="cs-CZ" dirty="0" smtClean="0"/>
              <a:t>-</a:t>
            </a:r>
            <a:r>
              <a:rPr lang="en-US" dirty="0" smtClean="0"/>
              <a:t>391)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-násilný </a:t>
            </a:r>
            <a:r>
              <a:rPr lang="en-US" dirty="0" err="1" smtClean="0"/>
              <a:t>boj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herezemi</a:t>
            </a:r>
            <a:r>
              <a:rPr lang="en-US" dirty="0"/>
              <a:t> </a:t>
            </a:r>
            <a:r>
              <a:rPr lang="cs-CZ" dirty="0" smtClean="0"/>
              <a:t>(sv. Augustin)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smtClean="0"/>
              <a:t>germ</a:t>
            </a:r>
            <a:r>
              <a:rPr lang="cs-CZ" dirty="0" err="1" smtClean="0"/>
              <a:t>anizace</a:t>
            </a:r>
            <a:r>
              <a:rPr lang="cs-CZ" dirty="0" smtClean="0"/>
              <a:t> církve</a:t>
            </a:r>
            <a:r>
              <a:rPr lang="en-US" dirty="0" smtClean="0"/>
              <a:t> (</a:t>
            </a:r>
            <a:r>
              <a:rPr lang="en-US" dirty="0" err="1" smtClean="0"/>
              <a:t>vítězství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boji</a:t>
            </a:r>
            <a:r>
              <a:rPr lang="en-US" dirty="0"/>
              <a:t> </a:t>
            </a:r>
            <a:r>
              <a:rPr lang="cs-CZ" dirty="0"/>
              <a:t>=</a:t>
            </a:r>
            <a:r>
              <a:rPr lang="en-US" dirty="0" smtClean="0"/>
              <a:t> </a:t>
            </a:r>
            <a:r>
              <a:rPr lang="en-US" dirty="0" err="1"/>
              <a:t>akt</a:t>
            </a:r>
            <a:r>
              <a:rPr lang="en-US" dirty="0"/>
              <a:t> </a:t>
            </a:r>
            <a:r>
              <a:rPr lang="en-US" dirty="0" err="1"/>
              <a:t>Božího</a:t>
            </a:r>
            <a:r>
              <a:rPr lang="en-US" dirty="0"/>
              <a:t> </a:t>
            </a:r>
            <a:r>
              <a:rPr lang="en-US" dirty="0" err="1"/>
              <a:t>požehnání</a:t>
            </a:r>
            <a:r>
              <a:rPr lang="en-US" dirty="0"/>
              <a:t>);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-rytířské „poutě“ a „kázání mečem“ (</a:t>
            </a:r>
            <a:r>
              <a:rPr lang="en-US" dirty="0" err="1" smtClean="0"/>
              <a:t>sv</a:t>
            </a:r>
            <a:r>
              <a:rPr lang="en-US" dirty="0" smtClean="0"/>
              <a:t>. Bernard </a:t>
            </a:r>
            <a:r>
              <a:rPr lang="en-US" dirty="0"/>
              <a:t>z </a:t>
            </a:r>
            <a:r>
              <a:rPr lang="en-US" dirty="0" err="1" smtClean="0"/>
              <a:t>Clai</a:t>
            </a:r>
            <a:r>
              <a:rPr lang="cs-CZ" dirty="0" smtClean="0"/>
              <a:t>r</a:t>
            </a:r>
            <a:r>
              <a:rPr lang="en-US" dirty="0" err="1" smtClean="0"/>
              <a:t>vaux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0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 </a:t>
            </a:r>
            <a:r>
              <a:rPr lang="cs-CZ" dirty="0"/>
              <a:t>a</a:t>
            </a:r>
            <a:r>
              <a:rPr lang="cs-CZ" dirty="0" smtClean="0"/>
              <a:t> koncepty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konverze</a:t>
            </a:r>
            <a:r>
              <a:rPr lang="cs-CZ" dirty="0" smtClean="0"/>
              <a:t> (akt přijetí víry)</a:t>
            </a:r>
            <a:r>
              <a:rPr lang="en-US" dirty="0" smtClean="0"/>
              <a:t> </a:t>
            </a:r>
            <a:r>
              <a:rPr lang="en-US" dirty="0"/>
              <a:t>vs. </a:t>
            </a:r>
            <a:r>
              <a:rPr lang="cs-CZ" dirty="0"/>
              <a:t>c</a:t>
            </a:r>
            <a:r>
              <a:rPr lang="en-US" dirty="0" err="1" smtClean="0"/>
              <a:t>hristianizace</a:t>
            </a:r>
            <a:r>
              <a:rPr lang="cs-CZ" dirty="0" smtClean="0"/>
              <a:t> (proces internalizace hodnot)</a:t>
            </a:r>
          </a:p>
          <a:p>
            <a:endParaRPr lang="cs-CZ" dirty="0" smtClean="0"/>
          </a:p>
          <a:p>
            <a:r>
              <a:rPr lang="en-US" dirty="0" err="1" smtClean="0"/>
              <a:t>christianizace</a:t>
            </a:r>
            <a:r>
              <a:rPr lang="en-US" dirty="0" smtClean="0"/>
              <a:t> </a:t>
            </a:r>
            <a:r>
              <a:rPr lang="en-US" dirty="0" err="1"/>
              <a:t>zdola</a:t>
            </a:r>
            <a:r>
              <a:rPr lang="en-US" dirty="0"/>
              <a:t> (</a:t>
            </a:r>
            <a:r>
              <a:rPr lang="en-US" dirty="0" err="1"/>
              <a:t>komunita</a:t>
            </a:r>
            <a:r>
              <a:rPr lang="en-US" dirty="0"/>
              <a:t> </a:t>
            </a:r>
            <a:r>
              <a:rPr lang="en-US" dirty="0" err="1"/>
              <a:t>vyvíjí</a:t>
            </a:r>
            <a:r>
              <a:rPr lang="en-US" dirty="0"/>
              <a:t> </a:t>
            </a:r>
            <a:r>
              <a:rPr lang="en-US" dirty="0" err="1"/>
              <a:t>tlak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vládce</a:t>
            </a:r>
            <a:r>
              <a:rPr lang="en-US" dirty="0"/>
              <a:t>) vs.  </a:t>
            </a:r>
            <a:r>
              <a:rPr lang="en-US" dirty="0" err="1"/>
              <a:t>shora</a:t>
            </a:r>
            <a:r>
              <a:rPr lang="cs-CZ" dirty="0"/>
              <a:t> (vládce tlak na poddané)</a:t>
            </a:r>
          </a:p>
          <a:p>
            <a:endParaRPr lang="cs-CZ" dirty="0" smtClean="0"/>
          </a:p>
          <a:p>
            <a:r>
              <a:rPr lang="en-US" dirty="0" err="1" smtClean="0"/>
              <a:t>christianizace</a:t>
            </a:r>
            <a:r>
              <a:rPr lang="en-US" dirty="0" smtClean="0"/>
              <a:t> </a:t>
            </a:r>
            <a:r>
              <a:rPr lang="en-US" dirty="0" err="1"/>
              <a:t>zevnitř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cs-CZ" dirty="0" smtClean="0"/>
              <a:t>říše,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) </a:t>
            </a:r>
            <a:r>
              <a:rPr lang="en-US" dirty="0"/>
              <a:t>vs. </a:t>
            </a:r>
            <a:r>
              <a:rPr lang="en-US" dirty="0" err="1" smtClean="0"/>
              <a:t>zvenčí</a:t>
            </a:r>
            <a:r>
              <a:rPr lang="cs-CZ" dirty="0" smtClean="0"/>
              <a:t> (podmaněním, dobytím)</a:t>
            </a:r>
          </a:p>
          <a:p>
            <a:endParaRPr lang="cs-CZ" dirty="0" smtClean="0"/>
          </a:p>
          <a:p>
            <a:endParaRPr lang="en-US" dirty="0"/>
          </a:p>
          <a:p>
            <a:pPr lvl="0"/>
            <a:endParaRPr lang="cs-CZ" dirty="0" smtClean="0"/>
          </a:p>
          <a:p>
            <a:pPr lvl="0"/>
            <a:endParaRPr lang="en-US" dirty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55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09" y="-69659"/>
            <a:ext cx="10515600" cy="1325563"/>
          </a:xfrm>
        </p:spPr>
        <p:txBody>
          <a:bodyPr/>
          <a:lstStyle/>
          <a:p>
            <a:r>
              <a:rPr lang="cs-CZ" dirty="0" err="1" smtClean="0"/>
              <a:t>G</a:t>
            </a:r>
            <a:r>
              <a:rPr lang="en-US" dirty="0" err="1" smtClean="0"/>
              <a:t>eografie</a:t>
            </a:r>
            <a:r>
              <a:rPr lang="en-US" dirty="0" smtClean="0"/>
              <a:t> </a:t>
            </a:r>
            <a:r>
              <a:rPr lang="en-US" dirty="0" err="1"/>
              <a:t>christianizace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09" y="1155299"/>
            <a:ext cx="5733288" cy="2660797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nejdříve</a:t>
            </a:r>
            <a:r>
              <a:rPr lang="en-US" sz="2400" dirty="0" smtClean="0"/>
              <a:t> </a:t>
            </a:r>
            <a:r>
              <a:rPr lang="en-US" sz="2400" dirty="0" err="1"/>
              <a:t>politická</a:t>
            </a:r>
            <a:r>
              <a:rPr lang="en-US" sz="2400" dirty="0"/>
              <a:t> </a:t>
            </a:r>
            <a:r>
              <a:rPr lang="en-US" sz="2400" dirty="0" err="1"/>
              <a:t>centra</a:t>
            </a:r>
            <a:r>
              <a:rPr lang="en-US" sz="2400" dirty="0"/>
              <a:t> (</a:t>
            </a:r>
            <a:r>
              <a:rPr lang="en-US" sz="2400" dirty="0" err="1"/>
              <a:t>města</a:t>
            </a:r>
            <a:r>
              <a:rPr lang="en-US" sz="2400" dirty="0"/>
              <a:t>, </a:t>
            </a:r>
            <a:r>
              <a:rPr lang="en-US" sz="2400" dirty="0" err="1" smtClean="0"/>
              <a:t>pobřeží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en-US" sz="2400" dirty="0" err="1" smtClean="0"/>
              <a:t>nejpozději</a:t>
            </a:r>
            <a:r>
              <a:rPr lang="cs-CZ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err="1"/>
              <a:t>nejméně</a:t>
            </a:r>
            <a:r>
              <a:rPr lang="en-US" sz="2400" dirty="0"/>
              <a:t> </a:t>
            </a:r>
            <a:r>
              <a:rPr lang="en-US" sz="2400" dirty="0" err="1" smtClean="0"/>
              <a:t>efektivně</a:t>
            </a:r>
            <a:r>
              <a:rPr lang="cs-CZ" sz="2400" dirty="0" smtClean="0"/>
              <a:t> </a:t>
            </a:r>
            <a:r>
              <a:rPr lang="en-US" sz="2400" dirty="0" err="1" smtClean="0"/>
              <a:t>odlehlé</a:t>
            </a:r>
            <a:r>
              <a:rPr lang="en-US" sz="2400" dirty="0" smtClean="0"/>
              <a:t> </a:t>
            </a:r>
            <a:r>
              <a:rPr lang="cs-CZ" sz="2400" dirty="0"/>
              <a:t>a</a:t>
            </a:r>
            <a:r>
              <a:rPr lang="en-US" sz="2400" dirty="0" smtClean="0"/>
              <a:t> </a:t>
            </a:r>
            <a:r>
              <a:rPr lang="en-US" sz="2400" dirty="0" err="1"/>
              <a:t>špatně</a:t>
            </a:r>
            <a:r>
              <a:rPr lang="en-US" sz="2400" dirty="0"/>
              <a:t> </a:t>
            </a:r>
            <a:r>
              <a:rPr lang="en-US" sz="2400" dirty="0" err="1"/>
              <a:t>kontrolované</a:t>
            </a:r>
            <a:r>
              <a:rPr lang="en-US" sz="2400" dirty="0"/>
              <a:t>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rurální</a:t>
            </a:r>
            <a:r>
              <a:rPr lang="en-US" sz="2400" dirty="0" smtClean="0"/>
              <a:t> </a:t>
            </a:r>
            <a:r>
              <a:rPr lang="en-US" sz="2400" dirty="0" err="1" smtClean="0"/>
              <a:t>venkov</a:t>
            </a:r>
            <a:r>
              <a:rPr lang="cs-CZ" sz="2400" dirty="0" smtClean="0"/>
              <a:t>, </a:t>
            </a:r>
            <a:r>
              <a:rPr lang="cs-CZ" sz="2400" dirty="0" smtClean="0"/>
              <a:t>nezávislá území,</a:t>
            </a:r>
            <a:r>
              <a:rPr lang="cs-CZ" sz="2400" dirty="0" smtClean="0"/>
              <a:t> nomádské prostředí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8102793" y="5944838"/>
            <a:ext cx="21326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00-1800 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n.l.</a:t>
            </a:r>
            <a:endParaRPr lang="en-US" sz="2800" dirty="0"/>
          </a:p>
        </p:txBody>
      </p:sp>
      <p:pic>
        <p:nvPicPr>
          <p:cNvPr id="1026" name="Picture 2" descr="Výsledek obrázku pro christianization of europe ma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102" y="512064"/>
            <a:ext cx="5891793" cy="537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94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en-US" dirty="0" err="1" smtClean="0"/>
              <a:t>fekt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 err="1"/>
              <a:t>christianizace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urychlení</a:t>
            </a:r>
            <a:r>
              <a:rPr lang="en-US" dirty="0" smtClean="0"/>
              <a:t> </a:t>
            </a:r>
            <a:r>
              <a:rPr lang="en-US" dirty="0" err="1"/>
              <a:t>integračních</a:t>
            </a:r>
            <a:r>
              <a:rPr lang="en-US" dirty="0"/>
              <a:t> </a:t>
            </a:r>
            <a:r>
              <a:rPr lang="en-US" dirty="0" err="1"/>
              <a:t>procesů</a:t>
            </a:r>
            <a:r>
              <a:rPr lang="en-US" dirty="0"/>
              <a:t> </a:t>
            </a:r>
            <a:r>
              <a:rPr lang="cs-CZ" dirty="0"/>
              <a:t>na kontinentu</a:t>
            </a:r>
            <a:r>
              <a:rPr lang="en-US" dirty="0"/>
              <a:t> </a:t>
            </a:r>
            <a:endParaRPr lang="cs-CZ" dirty="0" smtClean="0"/>
          </a:p>
          <a:p>
            <a:r>
              <a:rPr lang="en-US" dirty="0" err="1"/>
              <a:t>křesťanství</a:t>
            </a:r>
            <a:r>
              <a:rPr lang="en-US" dirty="0"/>
              <a:t> </a:t>
            </a:r>
            <a:r>
              <a:rPr lang="en-US" dirty="0" err="1"/>
              <a:t>návaznost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cs-CZ" dirty="0"/>
              <a:t>„</a:t>
            </a:r>
            <a:r>
              <a:rPr lang="en-US" dirty="0" err="1"/>
              <a:t>římanství</a:t>
            </a:r>
            <a:r>
              <a:rPr lang="cs-CZ" dirty="0" smtClean="0"/>
              <a:t>“</a:t>
            </a:r>
          </a:p>
          <a:p>
            <a:r>
              <a:rPr lang="en-US" dirty="0" err="1" smtClean="0"/>
              <a:t>čast</a:t>
            </a:r>
            <a:r>
              <a:rPr lang="cs-CZ" dirty="0" err="1" smtClean="0"/>
              <a:t>ým</a:t>
            </a:r>
            <a:r>
              <a:rPr lang="cs-CZ" dirty="0" smtClean="0"/>
              <a:t> rysem import: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kamenné</a:t>
            </a:r>
            <a:r>
              <a:rPr lang="en-US" dirty="0" smtClean="0"/>
              <a:t> </a:t>
            </a:r>
            <a:r>
              <a:rPr lang="en-US" dirty="0" err="1"/>
              <a:t>architektury</a:t>
            </a:r>
            <a:r>
              <a:rPr lang="en-US" dirty="0"/>
              <a:t>,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mincovnictví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en-US" dirty="0" err="1" smtClean="0"/>
              <a:t>literatury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kodifikace</a:t>
            </a:r>
            <a:r>
              <a:rPr lang="en-US" dirty="0"/>
              <a:t> </a:t>
            </a:r>
            <a:r>
              <a:rPr lang="en-US" dirty="0" err="1"/>
              <a:t>právních</a:t>
            </a:r>
            <a:r>
              <a:rPr lang="en-US" dirty="0"/>
              <a:t> </a:t>
            </a:r>
            <a:r>
              <a:rPr lang="en-US" dirty="0" err="1"/>
              <a:t>norem</a:t>
            </a:r>
            <a:r>
              <a:rPr lang="en-US" dirty="0"/>
              <a:t>)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1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Křesťané vs. </a:t>
            </a:r>
            <a:r>
              <a:rPr lang="en-US" dirty="0" err="1" smtClean="0"/>
              <a:t>pohanství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arenR"/>
            </a:pPr>
            <a:r>
              <a:rPr lang="en-US" dirty="0" err="1" smtClean="0"/>
              <a:t>pohanství</a:t>
            </a:r>
            <a:r>
              <a:rPr lang="en-US" dirty="0" smtClean="0"/>
              <a:t> </a:t>
            </a:r>
            <a:r>
              <a:rPr lang="en-US" dirty="0" err="1"/>
              <a:t>tolerováno</a:t>
            </a:r>
            <a:r>
              <a:rPr lang="en-US" dirty="0"/>
              <a:t> (Island </a:t>
            </a:r>
            <a:r>
              <a:rPr lang="en-US" dirty="0" err="1"/>
              <a:t>po</a:t>
            </a:r>
            <a:r>
              <a:rPr lang="en-US" dirty="0"/>
              <a:t> 1000, </a:t>
            </a:r>
            <a:r>
              <a:rPr lang="en-US" dirty="0" err="1"/>
              <a:t>Římská</a:t>
            </a:r>
            <a:r>
              <a:rPr lang="en-US" dirty="0"/>
              <a:t> </a:t>
            </a:r>
            <a:r>
              <a:rPr lang="en-US" dirty="0" err="1"/>
              <a:t>říše</a:t>
            </a:r>
            <a:r>
              <a:rPr lang="en-US" dirty="0"/>
              <a:t> do 375</a:t>
            </a:r>
            <a:r>
              <a:rPr lang="en-US" dirty="0" smtClean="0"/>
              <a:t>)</a:t>
            </a:r>
            <a:endParaRPr lang="cs-CZ" dirty="0" smtClean="0"/>
          </a:p>
          <a:p>
            <a:pPr marL="514350" lvl="0" indent="-514350">
              <a:buAutoNum type="arabicParenR"/>
            </a:pPr>
            <a:r>
              <a:rPr lang="cs-CZ" dirty="0" smtClean="0"/>
              <a:t>pohanství</a:t>
            </a:r>
            <a:r>
              <a:rPr lang="en-US" dirty="0" smtClean="0"/>
              <a:t> </a:t>
            </a:r>
            <a:r>
              <a:rPr lang="en-US" dirty="0" err="1"/>
              <a:t>netolerováno</a:t>
            </a:r>
            <a:r>
              <a:rPr lang="en-US" dirty="0"/>
              <a:t>, ale </a:t>
            </a:r>
            <a:r>
              <a:rPr lang="cs-CZ" dirty="0" smtClean="0"/>
              <a:t>relativní</a:t>
            </a:r>
            <a:r>
              <a:rPr lang="en-US" dirty="0" smtClean="0"/>
              <a:t> benevolence </a:t>
            </a:r>
            <a:r>
              <a:rPr lang="en-US" dirty="0"/>
              <a:t>(</a:t>
            </a:r>
            <a:r>
              <a:rPr lang="en-US" dirty="0" err="1"/>
              <a:t>Itálie</a:t>
            </a:r>
            <a:r>
              <a:rPr lang="en-US" dirty="0"/>
              <a:t> a </a:t>
            </a:r>
            <a:r>
              <a:rPr lang="en-US" dirty="0" err="1"/>
              <a:t>Řecko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3</a:t>
            </a:r>
            <a:r>
              <a:rPr lang="cs-CZ" dirty="0" smtClean="0"/>
              <a:t>91</a:t>
            </a:r>
            <a:r>
              <a:rPr lang="en-US" dirty="0" smtClean="0"/>
              <a:t>, </a:t>
            </a:r>
            <a:r>
              <a:rPr lang="en-US" dirty="0"/>
              <a:t>Island, </a:t>
            </a:r>
            <a:r>
              <a:rPr lang="en-US" dirty="0" err="1"/>
              <a:t>Irsko</a:t>
            </a:r>
            <a:r>
              <a:rPr lang="en-US" dirty="0"/>
              <a:t>, Wales, </a:t>
            </a:r>
            <a:r>
              <a:rPr lang="en-US" dirty="0" err="1"/>
              <a:t>Anglie</a:t>
            </a:r>
            <a:r>
              <a:rPr lang="en-US" dirty="0"/>
              <a:t>, </a:t>
            </a:r>
            <a:r>
              <a:rPr lang="en-US" dirty="0" err="1" smtClean="0"/>
              <a:t>Dánsko</a:t>
            </a:r>
            <a:r>
              <a:rPr lang="en-US" dirty="0" smtClean="0"/>
              <a:t>)</a:t>
            </a:r>
            <a:endParaRPr lang="cs-CZ" dirty="0" smtClean="0"/>
          </a:p>
          <a:p>
            <a:pPr marL="514350" lvl="0" indent="-514350">
              <a:buAutoNum type="arabicParenR"/>
            </a:pPr>
            <a:r>
              <a:rPr lang="en-US" dirty="0" err="1" smtClean="0"/>
              <a:t>netolerance</a:t>
            </a:r>
            <a:r>
              <a:rPr lang="en-US" dirty="0" smtClean="0"/>
              <a:t> </a:t>
            </a:r>
            <a:r>
              <a:rPr lang="en-US" dirty="0"/>
              <a:t>a malevolence (</a:t>
            </a:r>
            <a:r>
              <a:rPr lang="en-US" dirty="0" err="1"/>
              <a:t>Německo</a:t>
            </a:r>
            <a:r>
              <a:rPr lang="en-US" dirty="0"/>
              <a:t>, </a:t>
            </a:r>
            <a:r>
              <a:rPr lang="en-US" dirty="0" err="1"/>
              <a:t>Polsko</a:t>
            </a:r>
            <a:r>
              <a:rPr lang="en-US" dirty="0"/>
              <a:t>, </a:t>
            </a:r>
            <a:r>
              <a:rPr lang="en-US" dirty="0" err="1"/>
              <a:t>Čechy</a:t>
            </a:r>
            <a:r>
              <a:rPr lang="en-US" dirty="0"/>
              <a:t>, </a:t>
            </a:r>
            <a:r>
              <a:rPr lang="en-US" dirty="0" err="1" smtClean="0"/>
              <a:t>Rusko</a:t>
            </a:r>
            <a:r>
              <a:rPr lang="cs-CZ" dirty="0" smtClean="0"/>
              <a:t>)</a:t>
            </a:r>
            <a:r>
              <a:rPr lang="en-US" dirty="0" smtClean="0"/>
              <a:t>; 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r>
              <a:rPr lang="cs-CZ" dirty="0" smtClean="0"/>
              <a:t>odpor křesťanů primárně vůči kultu a ústředním rituálům</a:t>
            </a:r>
            <a:endParaRPr lang="cs-CZ" dirty="0"/>
          </a:p>
          <a:p>
            <a:r>
              <a:rPr lang="en-US" dirty="0" err="1" smtClean="0"/>
              <a:t>často</a:t>
            </a:r>
            <a:r>
              <a:rPr lang="en-US" dirty="0" smtClean="0"/>
              <a:t> </a:t>
            </a:r>
            <a:r>
              <a:rPr lang="en-US" dirty="0" err="1" smtClean="0"/>
              <a:t>netolerovány</a:t>
            </a:r>
            <a:r>
              <a:rPr lang="cs-CZ" dirty="0" smtClean="0"/>
              <a:t> </a:t>
            </a:r>
            <a:r>
              <a:rPr lang="en-US" dirty="0" err="1" smtClean="0"/>
              <a:t>zvyky</a:t>
            </a:r>
            <a:r>
              <a:rPr lang="cs-CZ" dirty="0" smtClean="0"/>
              <a:t> související s náboženstvím spíše okrajově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 smtClean="0"/>
              <a:t>stravování</a:t>
            </a:r>
            <a:r>
              <a:rPr lang="en-US" dirty="0" smtClean="0"/>
              <a:t>; </a:t>
            </a:r>
            <a:r>
              <a:rPr lang="en-US" dirty="0" err="1"/>
              <a:t>uspořádání</a:t>
            </a:r>
            <a:r>
              <a:rPr lang="en-US" dirty="0"/>
              <a:t> </a:t>
            </a:r>
            <a:r>
              <a:rPr lang="en-US" dirty="0" err="1" smtClean="0"/>
              <a:t>rodiny</a:t>
            </a:r>
            <a:r>
              <a:rPr lang="en-US" dirty="0" smtClean="0"/>
              <a:t>; </a:t>
            </a:r>
            <a:r>
              <a:rPr lang="cs-CZ" dirty="0" smtClean="0"/>
              <a:t>způsob </a:t>
            </a:r>
            <a:r>
              <a:rPr lang="en-US" dirty="0" err="1" smtClean="0"/>
              <a:t>pohřb</a:t>
            </a:r>
            <a:r>
              <a:rPr lang="cs-CZ" dirty="0" smtClean="0"/>
              <a:t>u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9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</a:t>
            </a:r>
            <a:r>
              <a:rPr lang="en-US" dirty="0" err="1" smtClean="0"/>
              <a:t>ohanské</a:t>
            </a:r>
            <a:r>
              <a:rPr lang="en-US" dirty="0" smtClean="0"/>
              <a:t> </a:t>
            </a:r>
            <a:r>
              <a:rPr lang="en-US" dirty="0" err="1"/>
              <a:t>reakce</a:t>
            </a:r>
            <a:r>
              <a:rPr lang="en-US" dirty="0"/>
              <a:t> a </a:t>
            </a:r>
            <a:r>
              <a:rPr lang="en-US" dirty="0" err="1"/>
              <a:t>revivaly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silněji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 smtClean="0"/>
              <a:t>oblastech</a:t>
            </a:r>
            <a:r>
              <a:rPr lang="en-US" dirty="0" smtClean="0"/>
              <a:t>, </a:t>
            </a:r>
            <a:r>
              <a:rPr lang="en-US" dirty="0" err="1"/>
              <a:t>kam</a:t>
            </a:r>
            <a:r>
              <a:rPr lang="en-US" dirty="0"/>
              <a:t> </a:t>
            </a:r>
            <a:r>
              <a:rPr lang="en-US" dirty="0" err="1"/>
              <a:t>křesťanství</a:t>
            </a:r>
            <a:r>
              <a:rPr lang="en-US" dirty="0"/>
              <a:t> </a:t>
            </a:r>
            <a:r>
              <a:rPr lang="en-US" dirty="0" err="1"/>
              <a:t>zvenčí</a:t>
            </a:r>
            <a:r>
              <a:rPr lang="en-US" dirty="0"/>
              <a:t> a </a:t>
            </a:r>
            <a:r>
              <a:rPr lang="en-US" dirty="0" err="1"/>
              <a:t>nátlakem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 smtClean="0"/>
              <a:t>násilím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Prusko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Livonsko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Estonsko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Slované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Polabí</a:t>
            </a:r>
            <a:r>
              <a:rPr lang="en-US" dirty="0"/>
              <a:t> a </a:t>
            </a:r>
            <a:r>
              <a:rPr lang="en-US" dirty="0" err="1" smtClean="0"/>
              <a:t>Pobaltí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slaběji v oblastech, kde christianizace zevnitř, ale politickým nátlakem či násilím</a:t>
            </a:r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Čechy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Polsko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Skandinávie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en-US" dirty="0" err="1" smtClean="0"/>
              <a:t>Římská</a:t>
            </a:r>
            <a:r>
              <a:rPr lang="en-US" dirty="0" smtClean="0"/>
              <a:t> </a:t>
            </a:r>
            <a:r>
              <a:rPr lang="en-US" dirty="0" err="1"/>
              <a:t>říše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smtClean="0"/>
              <a:t>375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absence v oblastech, kde christianizace zevnitř a relativně tolerantně vůči pohanské kultuře</a:t>
            </a:r>
          </a:p>
          <a:p>
            <a:pPr marL="0" indent="0">
              <a:buNone/>
            </a:pPr>
            <a:r>
              <a:rPr lang="cs-CZ" dirty="0" smtClean="0"/>
              <a:t>-Island</a:t>
            </a:r>
          </a:p>
          <a:p>
            <a:pPr marL="0" indent="0">
              <a:buNone/>
            </a:pPr>
            <a:r>
              <a:rPr lang="cs-CZ" dirty="0" smtClean="0"/>
              <a:t>-Irsko</a:t>
            </a:r>
          </a:p>
          <a:p>
            <a:pPr marL="0" indent="0">
              <a:buNone/>
            </a:pPr>
            <a:r>
              <a:rPr lang="cs-CZ" dirty="0" smtClean="0"/>
              <a:t>-Británie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1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en-US" dirty="0" err="1"/>
              <a:t>řesťanská</a:t>
            </a:r>
            <a:r>
              <a:rPr lang="en-US" dirty="0"/>
              <a:t> </a:t>
            </a:r>
            <a:r>
              <a:rPr lang="en-US" dirty="0" err="1"/>
              <a:t>perspektiva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pohanství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pohanstv</a:t>
            </a:r>
            <a:r>
              <a:rPr lang="cs-CZ" dirty="0" smtClean="0"/>
              <a:t>í představuje: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uctívání</a:t>
            </a:r>
            <a:r>
              <a:rPr lang="en-US" dirty="0" smtClean="0"/>
              <a:t> </a:t>
            </a:r>
            <a:r>
              <a:rPr lang="en-US" dirty="0" err="1"/>
              <a:t>ďáblů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 smtClean="0"/>
              <a:t>démonů</a:t>
            </a:r>
            <a:endParaRPr lang="cs-CZ" dirty="0"/>
          </a:p>
          <a:p>
            <a:pPr marL="514350" indent="-514350">
              <a:buAutoNum type="arabicParenR"/>
            </a:pPr>
            <a:r>
              <a:rPr lang="en-US" dirty="0" err="1" smtClean="0"/>
              <a:t>uctívání</a:t>
            </a:r>
            <a:r>
              <a:rPr lang="en-US" dirty="0" smtClean="0"/>
              <a:t> </a:t>
            </a:r>
            <a:r>
              <a:rPr lang="en-US" dirty="0" err="1"/>
              <a:t>stvoření</a:t>
            </a:r>
            <a:r>
              <a:rPr lang="en-US" dirty="0"/>
              <a:t> </a:t>
            </a:r>
            <a:r>
              <a:rPr lang="en-US" dirty="0" err="1"/>
              <a:t>místo</a:t>
            </a:r>
            <a:r>
              <a:rPr lang="en-US" dirty="0"/>
              <a:t> </a:t>
            </a:r>
            <a:r>
              <a:rPr lang="en-US" dirty="0" err="1" smtClean="0"/>
              <a:t>Stvořitele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zbožštění </a:t>
            </a:r>
            <a:r>
              <a:rPr lang="cs-CZ" dirty="0" err="1" smtClean="0"/>
              <a:t>hérojských</a:t>
            </a:r>
            <a:r>
              <a:rPr lang="en-US" dirty="0" smtClean="0"/>
              <a:t> </a:t>
            </a:r>
            <a:r>
              <a:rPr lang="en-US" dirty="0" err="1" smtClean="0"/>
              <a:t>předků</a:t>
            </a:r>
            <a:endParaRPr lang="cs-CZ" dirty="0" smtClean="0"/>
          </a:p>
          <a:p>
            <a:endParaRPr lang="cs-CZ" dirty="0"/>
          </a:p>
          <a:p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/>
              <a:t>ničení</a:t>
            </a:r>
            <a:r>
              <a:rPr lang="en-US" dirty="0"/>
              <a:t> </a:t>
            </a:r>
            <a:r>
              <a:rPr lang="en-US" dirty="0" err="1"/>
              <a:t>idolů</a:t>
            </a:r>
            <a:r>
              <a:rPr lang="en-US" dirty="0"/>
              <a:t> 2 </a:t>
            </a:r>
            <a:r>
              <a:rPr lang="en-US" dirty="0" err="1"/>
              <a:t>situace</a:t>
            </a:r>
            <a:r>
              <a:rPr lang="en-US" dirty="0"/>
              <a:t>,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nichž</a:t>
            </a:r>
            <a:r>
              <a:rPr lang="en-US" dirty="0"/>
              <a:t> </a:t>
            </a:r>
            <a:r>
              <a:rPr lang="en-US" dirty="0" err="1"/>
              <a:t>konverze</a:t>
            </a:r>
            <a:r>
              <a:rPr lang="en-US" dirty="0"/>
              <a:t> </a:t>
            </a:r>
            <a:r>
              <a:rPr lang="en-US" dirty="0" err="1"/>
              <a:t>domorodců</a:t>
            </a:r>
            <a:r>
              <a:rPr lang="en-US" dirty="0"/>
              <a:t>: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nic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nestalo</a:t>
            </a:r>
            <a:r>
              <a:rPr lang="en-US" dirty="0"/>
              <a:t> (</a:t>
            </a:r>
            <a:r>
              <a:rPr lang="en-US" dirty="0" err="1"/>
              <a:t>falešní</a:t>
            </a:r>
            <a:r>
              <a:rPr lang="en-US" dirty="0"/>
              <a:t> </a:t>
            </a:r>
            <a:r>
              <a:rPr lang="en-US" dirty="0" err="1"/>
              <a:t>bohové</a:t>
            </a:r>
            <a:r>
              <a:rPr lang="en-US" dirty="0"/>
              <a:t> se </a:t>
            </a:r>
            <a:r>
              <a:rPr lang="en-US" dirty="0" err="1"/>
              <a:t>nebrání</a:t>
            </a:r>
            <a:r>
              <a:rPr lang="en-US" dirty="0" smtClean="0"/>
              <a:t>)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</a:t>
            </a:r>
            <a:r>
              <a:rPr lang="en-US" dirty="0" smtClean="0"/>
              <a:t> </a:t>
            </a:r>
            <a:r>
              <a:rPr lang="cs-CZ" dirty="0" smtClean="0"/>
              <a:t>  </a:t>
            </a:r>
            <a:r>
              <a:rPr lang="en-US" dirty="0" smtClean="0"/>
              <a:t>z </a:t>
            </a:r>
            <a:r>
              <a:rPr lang="en-US" dirty="0" err="1"/>
              <a:t>idolu</a:t>
            </a:r>
            <a:r>
              <a:rPr lang="en-US" dirty="0"/>
              <a:t> </a:t>
            </a:r>
            <a:r>
              <a:rPr lang="en-US" dirty="0" err="1"/>
              <a:t>vyletěl</a:t>
            </a:r>
            <a:r>
              <a:rPr lang="en-US" dirty="0"/>
              <a:t> </a:t>
            </a:r>
            <a:r>
              <a:rPr lang="en-US" dirty="0" err="1"/>
              <a:t>démon</a:t>
            </a:r>
            <a:r>
              <a:rPr lang="en-US" dirty="0"/>
              <a:t> (</a:t>
            </a:r>
            <a:r>
              <a:rPr lang="en-US" dirty="0" err="1"/>
              <a:t>hmyz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zvíře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7576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en-US" dirty="0" err="1"/>
              <a:t>dpor</a:t>
            </a:r>
            <a:r>
              <a:rPr lang="en-US" dirty="0"/>
              <a:t> </a:t>
            </a:r>
            <a:r>
              <a:rPr lang="en-US" dirty="0" err="1"/>
              <a:t>pohanů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křesťanství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rozchod</a:t>
            </a:r>
            <a:r>
              <a:rPr lang="en-US" dirty="0"/>
              <a:t> se </a:t>
            </a:r>
            <a:r>
              <a:rPr lang="en-US" dirty="0" err="1"/>
              <a:t>zákony</a:t>
            </a:r>
            <a:r>
              <a:rPr lang="en-US" dirty="0"/>
              <a:t> a </a:t>
            </a:r>
            <a:r>
              <a:rPr lang="en-US" dirty="0" err="1"/>
              <a:t>zvyky</a:t>
            </a:r>
            <a:r>
              <a:rPr lang="en-US" dirty="0"/>
              <a:t> </a:t>
            </a:r>
            <a:r>
              <a:rPr lang="en-US" dirty="0" err="1"/>
              <a:t>předků</a:t>
            </a:r>
            <a:r>
              <a:rPr lang="en-US" dirty="0"/>
              <a:t> (Lex </a:t>
            </a:r>
            <a:r>
              <a:rPr lang="en-US" dirty="0" err="1"/>
              <a:t>patriis</a:t>
            </a:r>
            <a:r>
              <a:rPr lang="en-US" dirty="0"/>
              <a:t> vs. Lex </a:t>
            </a:r>
            <a:r>
              <a:rPr lang="en-US" dirty="0" err="1"/>
              <a:t>christiana</a:t>
            </a:r>
            <a:r>
              <a:rPr lang="en-US" dirty="0" smtClean="0"/>
              <a:t>)</a:t>
            </a:r>
            <a:r>
              <a:rPr lang="cs-CZ" dirty="0" smtClean="0"/>
              <a:t>;</a:t>
            </a:r>
            <a:r>
              <a:rPr lang="en-US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strach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starých</a:t>
            </a:r>
            <a:r>
              <a:rPr lang="en-US" dirty="0"/>
              <a:t> </a:t>
            </a:r>
            <a:r>
              <a:rPr lang="en-US" dirty="0" err="1"/>
              <a:t>bohů</a:t>
            </a:r>
            <a:r>
              <a:rPr lang="en-US" dirty="0"/>
              <a:t> (</a:t>
            </a:r>
            <a:r>
              <a:rPr lang="en-US" dirty="0" err="1"/>
              <a:t>zajišťovali</a:t>
            </a:r>
            <a:r>
              <a:rPr lang="en-US" dirty="0"/>
              <a:t> </a:t>
            </a:r>
            <a:r>
              <a:rPr lang="cs-CZ" dirty="0" smtClean="0"/>
              <a:t>úrodu</a:t>
            </a:r>
            <a:r>
              <a:rPr lang="en-US" dirty="0" smtClean="0"/>
              <a:t>, </a:t>
            </a:r>
            <a:r>
              <a:rPr lang="en-US" dirty="0" err="1"/>
              <a:t>zdraví</a:t>
            </a:r>
            <a:r>
              <a:rPr lang="en-US" dirty="0"/>
              <a:t>, </a:t>
            </a:r>
            <a:r>
              <a:rPr lang="en-US" dirty="0" err="1"/>
              <a:t>válečný</a:t>
            </a:r>
            <a:r>
              <a:rPr lang="en-US" dirty="0"/>
              <a:t> </a:t>
            </a:r>
            <a:r>
              <a:rPr lang="en-US" dirty="0" err="1" smtClean="0"/>
              <a:t>úspěch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10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Náboženský synkretismus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příčiny:</a:t>
            </a:r>
          </a:p>
          <a:p>
            <a:pPr marL="0" indent="0">
              <a:buNone/>
            </a:pPr>
            <a:r>
              <a:rPr lang="cs-CZ" dirty="0" smtClean="0"/>
              <a:t>1)</a:t>
            </a:r>
            <a:r>
              <a:rPr lang="en-US" dirty="0" smtClean="0"/>
              <a:t> </a:t>
            </a:r>
            <a:r>
              <a:rPr lang="cs-CZ" dirty="0" smtClean="0"/>
              <a:t>strohost </a:t>
            </a:r>
            <a:r>
              <a:rPr lang="en-US" dirty="0" err="1" smtClean="0"/>
              <a:t>Kristova</a:t>
            </a:r>
            <a:r>
              <a:rPr lang="en-US" dirty="0" smtClean="0"/>
              <a:t> </a:t>
            </a:r>
            <a:r>
              <a:rPr lang="en-US" dirty="0" err="1"/>
              <a:t>odkazu</a:t>
            </a:r>
            <a:r>
              <a:rPr lang="en-US" dirty="0"/>
              <a:t> </a:t>
            </a:r>
            <a:r>
              <a:rPr lang="cs-CZ" dirty="0" smtClean="0"/>
              <a:t>(pietní monoteismus +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cs-CZ" dirty="0" smtClean="0"/>
              <a:t>lásky + kult Spasitele)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cs-CZ" dirty="0" smtClean="0"/>
              <a:t>kulturní odlišnosti</a:t>
            </a:r>
            <a:r>
              <a:rPr lang="en-US" dirty="0" smtClean="0"/>
              <a:t> </a:t>
            </a:r>
            <a:r>
              <a:rPr lang="cs-CZ" dirty="0" smtClean="0"/>
              <a:t>židovského a „pohanského“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 smtClean="0"/>
              <a:t>ad</a:t>
            </a:r>
            <a:r>
              <a:rPr lang="cs-CZ" dirty="0" smtClean="0"/>
              <a:t>opce </a:t>
            </a: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/>
              <a:t>kultury</a:t>
            </a:r>
            <a:r>
              <a:rPr lang="en-US" dirty="0"/>
              <a:t> </a:t>
            </a:r>
            <a:r>
              <a:rPr lang="en-US" dirty="0" err="1"/>
              <a:t>řecko-římského</a:t>
            </a:r>
            <a:r>
              <a:rPr lang="en-US" dirty="0"/>
              <a:t> </a:t>
            </a:r>
            <a:r>
              <a:rPr lang="en-US" dirty="0" err="1" smtClean="0"/>
              <a:t>pohanství</a:t>
            </a:r>
            <a:r>
              <a:rPr lang="en-US" dirty="0" smtClean="0"/>
              <a:t>; </a:t>
            </a:r>
            <a:endParaRPr lang="en-US" dirty="0"/>
          </a:p>
          <a:p>
            <a:pPr lvl="0"/>
            <a:r>
              <a:rPr lang="en-US" dirty="0" err="1"/>
              <a:t>antická</a:t>
            </a:r>
            <a:r>
              <a:rPr lang="en-US" dirty="0"/>
              <a:t> </a:t>
            </a:r>
            <a:r>
              <a:rPr lang="en-US" dirty="0" err="1"/>
              <a:t>filozofie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/>
              <a:t>inspirace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cs-CZ" dirty="0" smtClean="0"/>
              <a:t>o</a:t>
            </a:r>
            <a:r>
              <a:rPr lang="en-US" dirty="0" smtClean="0"/>
              <a:t> </a:t>
            </a:r>
            <a:r>
              <a:rPr lang="en-US" dirty="0" err="1"/>
              <a:t>teology</a:t>
            </a:r>
            <a:r>
              <a:rPr lang="en-US" dirty="0"/>
              <a:t> a </a:t>
            </a:r>
            <a:r>
              <a:rPr lang="en-US" dirty="0" err="1"/>
              <a:t>apologety</a:t>
            </a:r>
            <a:r>
              <a:rPr lang="en-US" dirty="0"/>
              <a:t> </a:t>
            </a:r>
            <a:r>
              <a:rPr lang="en-US" dirty="0" err="1" smtClean="0"/>
              <a:t>křesťanství</a:t>
            </a:r>
            <a:endParaRPr lang="cs-CZ" dirty="0" smtClean="0"/>
          </a:p>
          <a:p>
            <a:pPr lvl="0"/>
            <a:r>
              <a:rPr lang="en-US" dirty="0" err="1"/>
              <a:t>dvojvěří</a:t>
            </a:r>
            <a:r>
              <a:rPr lang="en-US" dirty="0"/>
              <a:t> </a:t>
            </a:r>
            <a:r>
              <a:rPr lang="cs-CZ" dirty="0"/>
              <a:t>(</a:t>
            </a:r>
            <a:r>
              <a:rPr lang="en-US" dirty="0" err="1"/>
              <a:t>Kristus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z </a:t>
            </a:r>
            <a:r>
              <a:rPr lang="en-US" dirty="0" err="1"/>
              <a:t>bohů</a:t>
            </a:r>
            <a:r>
              <a:rPr lang="cs-CZ" dirty="0"/>
              <a:t>)</a:t>
            </a:r>
            <a:r>
              <a:rPr lang="en-US" dirty="0"/>
              <a:t>;</a:t>
            </a:r>
          </a:p>
          <a:p>
            <a:pPr lvl="0"/>
            <a:r>
              <a:rPr lang="en-US" dirty="0" err="1"/>
              <a:t>římské</a:t>
            </a:r>
            <a:r>
              <a:rPr lang="en-US" dirty="0"/>
              <a:t> a </a:t>
            </a:r>
            <a:r>
              <a:rPr lang="en-US" dirty="0" err="1"/>
              <a:t>germánské</a:t>
            </a:r>
            <a:r>
              <a:rPr lang="en-US" dirty="0"/>
              <a:t> </a:t>
            </a:r>
            <a:r>
              <a:rPr lang="en-US" dirty="0" err="1" smtClean="0"/>
              <a:t>válečnictví</a:t>
            </a:r>
            <a:r>
              <a:rPr lang="en-US" dirty="0" smtClean="0"/>
              <a:t> –</a:t>
            </a:r>
            <a:r>
              <a:rPr lang="cs-CZ" dirty="0" smtClean="0"/>
              <a:t> „</a:t>
            </a:r>
            <a:r>
              <a:rPr lang="en-US" dirty="0" err="1" smtClean="0"/>
              <a:t>milites</a:t>
            </a:r>
            <a:r>
              <a:rPr lang="en-US" dirty="0" smtClean="0"/>
              <a:t> Christi</a:t>
            </a:r>
            <a:r>
              <a:rPr lang="cs-CZ" dirty="0" smtClean="0"/>
              <a:t>“</a:t>
            </a:r>
            <a:r>
              <a:rPr lang="en-US" dirty="0" smtClean="0"/>
              <a:t> </a:t>
            </a:r>
            <a:r>
              <a:rPr lang="cs-CZ" dirty="0" smtClean="0"/>
              <a:t>jako</a:t>
            </a:r>
            <a:r>
              <a:rPr lang="en-US" dirty="0" smtClean="0"/>
              <a:t> </a:t>
            </a:r>
            <a:r>
              <a:rPr lang="cs-CZ" dirty="0" smtClean="0"/>
              <a:t>transformovaní</a:t>
            </a:r>
            <a:r>
              <a:rPr lang="en-US" dirty="0" smtClean="0"/>
              <a:t> </a:t>
            </a:r>
            <a:r>
              <a:rPr lang="cs-CZ" dirty="0"/>
              <a:t>„</a:t>
            </a:r>
            <a:r>
              <a:rPr lang="en-US" dirty="0" err="1"/>
              <a:t>berserkové</a:t>
            </a:r>
            <a:r>
              <a:rPr lang="en-US" dirty="0" smtClean="0"/>
              <a:t>”</a:t>
            </a:r>
            <a:r>
              <a:rPr lang="cs-CZ" dirty="0"/>
              <a:t>?</a:t>
            </a:r>
            <a:endParaRPr lang="en-US" dirty="0"/>
          </a:p>
          <a:p>
            <a:pPr lvl="0"/>
            <a:r>
              <a:rPr lang="en-US" dirty="0" err="1"/>
              <a:t>dny</a:t>
            </a:r>
            <a:r>
              <a:rPr lang="en-US" dirty="0"/>
              <a:t> v </a:t>
            </a:r>
            <a:r>
              <a:rPr lang="en-US" dirty="0" err="1"/>
              <a:t>týdnu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jmen</a:t>
            </a:r>
            <a:r>
              <a:rPr lang="en-US" dirty="0"/>
              <a:t> </a:t>
            </a:r>
            <a:r>
              <a:rPr lang="en-US" dirty="0" err="1"/>
              <a:t>pohanských</a:t>
            </a:r>
            <a:r>
              <a:rPr lang="en-US" dirty="0"/>
              <a:t> </a:t>
            </a:r>
            <a:r>
              <a:rPr lang="en-US" dirty="0" err="1" smtClean="0"/>
              <a:t>bohů</a:t>
            </a:r>
            <a:endParaRPr lang="en-US" dirty="0"/>
          </a:p>
          <a:p>
            <a:pPr lvl="0"/>
            <a:r>
              <a:rPr lang="en-US" dirty="0" err="1"/>
              <a:t>přírodní</a:t>
            </a:r>
            <a:r>
              <a:rPr lang="en-US" dirty="0"/>
              <a:t> </a:t>
            </a:r>
            <a:r>
              <a:rPr lang="en-US" dirty="0" err="1"/>
              <a:t>místa</a:t>
            </a:r>
            <a:r>
              <a:rPr lang="en-US" dirty="0"/>
              <a:t> (</a:t>
            </a:r>
            <a:r>
              <a:rPr lang="en-US" dirty="0" err="1"/>
              <a:t>stromy</a:t>
            </a:r>
            <a:r>
              <a:rPr lang="en-US" dirty="0"/>
              <a:t>, </a:t>
            </a:r>
            <a:r>
              <a:rPr lang="en-US" dirty="0" err="1"/>
              <a:t>řeky</a:t>
            </a:r>
            <a:r>
              <a:rPr lang="en-US" dirty="0"/>
              <a:t>, </a:t>
            </a:r>
            <a:r>
              <a:rPr lang="en-US" dirty="0" err="1"/>
              <a:t>studánky</a:t>
            </a:r>
            <a:r>
              <a:rPr lang="en-US" dirty="0" smtClean="0"/>
              <a:t>) </a:t>
            </a:r>
            <a:r>
              <a:rPr lang="en-US" dirty="0" err="1" smtClean="0"/>
              <a:t>zasvěc</a:t>
            </a:r>
            <a:r>
              <a:rPr lang="cs-CZ" dirty="0" err="1" smtClean="0"/>
              <a:t>ená</a:t>
            </a:r>
            <a:r>
              <a:rPr lang="en-US" dirty="0" smtClean="0"/>
              <a:t> </a:t>
            </a:r>
            <a:r>
              <a:rPr lang="en-US" dirty="0" err="1" smtClean="0"/>
              <a:t>světcům</a:t>
            </a:r>
            <a:r>
              <a:rPr lang="en-US" dirty="0" smtClean="0"/>
              <a:t>; </a:t>
            </a:r>
            <a:endParaRPr lang="en-US" dirty="0"/>
          </a:p>
          <a:p>
            <a:pPr lvl="0"/>
            <a:r>
              <a:rPr lang="en-US" dirty="0" err="1"/>
              <a:t>lidová</a:t>
            </a:r>
            <a:r>
              <a:rPr lang="en-US" dirty="0"/>
              <a:t> </a:t>
            </a:r>
            <a:r>
              <a:rPr lang="en-US" dirty="0" err="1"/>
              <a:t>magie</a:t>
            </a:r>
            <a:r>
              <a:rPr lang="en-US" dirty="0"/>
              <a:t> a </a:t>
            </a:r>
            <a:r>
              <a:rPr lang="en-US" dirty="0" err="1"/>
              <a:t>kalendářní</a:t>
            </a:r>
            <a:r>
              <a:rPr lang="en-US" dirty="0"/>
              <a:t> </a:t>
            </a:r>
            <a:r>
              <a:rPr lang="en-US" dirty="0" err="1" smtClean="0"/>
              <a:t>rituály</a:t>
            </a:r>
            <a:r>
              <a:rPr lang="en-US" dirty="0" smtClean="0"/>
              <a:t>;</a:t>
            </a:r>
            <a:endParaRPr lang="en-US" dirty="0"/>
          </a:p>
          <a:p>
            <a:pPr lvl="0"/>
            <a:r>
              <a:rPr lang="en-US" dirty="0" err="1"/>
              <a:t>Kristus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Sol </a:t>
            </a:r>
            <a:r>
              <a:rPr lang="en-US" dirty="0" err="1"/>
              <a:t>Invictus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svátek</a:t>
            </a:r>
            <a:r>
              <a:rPr lang="en-US" dirty="0" smtClean="0"/>
              <a:t> </a:t>
            </a:r>
            <a:r>
              <a:rPr lang="en-US" dirty="0" err="1"/>
              <a:t>zimního</a:t>
            </a:r>
            <a:r>
              <a:rPr lang="en-US" dirty="0"/>
              <a:t> </a:t>
            </a:r>
            <a:r>
              <a:rPr lang="en-US" dirty="0" err="1"/>
              <a:t>slunovratu</a:t>
            </a:r>
            <a:r>
              <a:rPr lang="en-US" dirty="0" smtClean="0"/>
              <a:t>)</a:t>
            </a:r>
            <a:r>
              <a:rPr lang="cs-CZ" dirty="0" smtClean="0"/>
              <a:t> + Kristovo vzkříšení</a:t>
            </a:r>
            <a:r>
              <a:rPr lang="en-US" dirty="0" smtClean="0"/>
              <a:t> </a:t>
            </a:r>
            <a:r>
              <a:rPr lang="cs-CZ" dirty="0"/>
              <a:t>(</a:t>
            </a:r>
            <a:r>
              <a:rPr lang="en-US" dirty="0" err="1" smtClean="0"/>
              <a:t>úpl</a:t>
            </a:r>
            <a:r>
              <a:rPr lang="cs-CZ" dirty="0" err="1" smtClean="0"/>
              <a:t>něk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 smtClean="0"/>
              <a:t>rovnodennosti</a:t>
            </a:r>
            <a:r>
              <a:rPr lang="cs-CZ" dirty="0" smtClean="0"/>
              <a:t>)</a:t>
            </a:r>
            <a:r>
              <a:rPr lang="en-US" dirty="0" smtClean="0"/>
              <a:t>;</a:t>
            </a:r>
            <a:endParaRPr lang="en-US" dirty="0"/>
          </a:p>
          <a:p>
            <a:pPr lvl="0"/>
            <a:r>
              <a:rPr lang="cs-CZ" dirty="0" smtClean="0"/>
              <a:t>intelektuální obliba</a:t>
            </a:r>
            <a:r>
              <a:rPr lang="en-US" dirty="0" smtClean="0"/>
              <a:t> </a:t>
            </a:r>
            <a:r>
              <a:rPr lang="en-US" dirty="0" err="1"/>
              <a:t>pohanské</a:t>
            </a:r>
            <a:r>
              <a:rPr lang="en-US" dirty="0"/>
              <a:t> </a:t>
            </a:r>
            <a:r>
              <a:rPr lang="en-US" dirty="0" err="1" smtClean="0"/>
              <a:t>mytologie</a:t>
            </a:r>
            <a:r>
              <a:rPr lang="cs-CZ" dirty="0" smtClean="0"/>
              <a:t>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65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2950</TotalTime>
  <Words>584</Words>
  <Application>Microsoft Office PowerPoint</Application>
  <PresentationFormat>Widescreen</PresentationFormat>
  <Paragraphs>86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Christianizace Evropy (jaro 2018) </vt:lpstr>
      <vt:lpstr>Termíny a koncepty</vt:lpstr>
      <vt:lpstr>Geografie christianizace</vt:lpstr>
      <vt:lpstr>Efekty christianizace</vt:lpstr>
      <vt:lpstr>Křesťané vs. pohanství</vt:lpstr>
      <vt:lpstr>Pohanské reakce a revivaly</vt:lpstr>
      <vt:lpstr>Křesťanská perspektiva vůči pohanství</vt:lpstr>
      <vt:lpstr>Odpor pohanů ke křesťanství</vt:lpstr>
      <vt:lpstr>Náboženský synkretismus</vt:lpstr>
      <vt:lpstr>Křesťanství a násilí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Christianizace Evropy (jaro 2018)</dc:title>
  <dc:creator>Honza</dc:creator>
  <cp:lastModifiedBy>Honza</cp:lastModifiedBy>
  <cp:revision>33</cp:revision>
  <dcterms:created xsi:type="dcterms:W3CDTF">2018-02-18T01:04:15Z</dcterms:created>
  <dcterms:modified xsi:type="dcterms:W3CDTF">2018-05-10T05:39:50Z</dcterms:modified>
</cp:coreProperties>
</file>