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72" r:id="rId9"/>
    <p:sldId id="261" r:id="rId10"/>
    <p:sldId id="262" r:id="rId11"/>
    <p:sldId id="265" r:id="rId12"/>
    <p:sldId id="266" r:id="rId13"/>
    <p:sldId id="267" r:id="rId14"/>
    <p:sldId id="271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0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0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3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5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9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0F37-8FA2-4A64-8D6E-39C68BC8632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5DD9-6D34-4613-8179-9E202C3A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3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pinterest.com/pin/573083121313578809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lic.org.au/Lithuania/Mindaugas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proza.ru/2008/01/04/5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britannica.com/biography/Algirda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legalhistorysources.com/ChurchHistory220/LectureTwo/ChristianizationNEurope1400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://www.zum.de/whkmla/histatlas/eceurope/haxlithuania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osc.pl/doc/1654231.Litwa-od-600-lat-chrzescijansk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interest.com/pin/44212688839160480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Livonian_Crusa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iki/File:Prussian_clans_13th_century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ettyimages.com/photos/malbork-cast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mmons.wikimedia.org/wiki/File:Gdansk_Baby_Pruski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pojezierzeilawskie.pl/baby_pruski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Livonian_Crusa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en.wikipedia.org/wiki/Ancient_Estoni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-stredovek.cz/rservice.php?akce=tisk&amp;cisloclanku=20060416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panzernet.net/php/index.php?topic=847.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iliakalniukrastas.if.vu.lt/piliakalnia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888" y="293307"/>
            <a:ext cx="9144000" cy="596709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Christianizace Evropy</a:t>
            </a:r>
            <a:r>
              <a:rPr lang="en-US" b="1" dirty="0" smtClean="0"/>
              <a:t> </a:t>
            </a:r>
            <a:r>
              <a:rPr lang="cs-CZ" b="1" dirty="0" smtClean="0"/>
              <a:t>(jaro 2018)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Východní Pobaltí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7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4" y="133477"/>
            <a:ext cx="10515600" cy="1325563"/>
          </a:xfrm>
        </p:spPr>
        <p:txBody>
          <a:bodyPr/>
          <a:lstStyle/>
          <a:p>
            <a:r>
              <a:rPr lang="cs-CZ" dirty="0" smtClean="0"/>
              <a:t>Průběh christianizace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" y="1886585"/>
            <a:ext cx="11792712" cy="303898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důvody </a:t>
            </a:r>
            <a:r>
              <a:rPr lang="cs-CZ" dirty="0"/>
              <a:t>konverze </a:t>
            </a:r>
            <a:r>
              <a:rPr lang="cs-CZ" dirty="0" smtClean="0"/>
              <a:t>primárně politické: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1) strach z německých a skandinávských </a:t>
            </a:r>
            <a:r>
              <a:rPr lang="cs-CZ" dirty="0" smtClean="0"/>
              <a:t>armád; 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/>
              <a:t>) povinnost křtu po vojenském záboru v rámci mírové smlouvy (</a:t>
            </a:r>
            <a:r>
              <a:rPr lang="cs-CZ" dirty="0" smtClean="0"/>
              <a:t>povinnosti: opustit pohanství, stavět kostely, </a:t>
            </a:r>
            <a:r>
              <a:rPr lang="cs-CZ" dirty="0"/>
              <a:t>platit církevní dávky</a:t>
            </a:r>
            <a:r>
              <a:rPr lang="cs-CZ" dirty="0" smtClean="0"/>
              <a:t>, sloužit v křižáckých armádách); 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</a:t>
            </a:r>
            <a:r>
              <a:rPr lang="cs-CZ" dirty="0"/>
              <a:t>) síla křesťanského boha (</a:t>
            </a:r>
            <a:r>
              <a:rPr lang="cs-CZ" dirty="0" smtClean="0"/>
              <a:t>vyléčení z</a:t>
            </a:r>
            <a:r>
              <a:rPr lang="cs-CZ" dirty="0"/>
              <a:t> nemoci, </a:t>
            </a:r>
            <a:r>
              <a:rPr lang="cs-CZ" dirty="0" smtClean="0"/>
              <a:t>vyhnání pohanských bohů a zničení idolů</a:t>
            </a:r>
            <a:r>
              <a:rPr lang="cs-CZ" dirty="0"/>
              <a:t>, </a:t>
            </a:r>
            <a:r>
              <a:rPr lang="cs-CZ" dirty="0" smtClean="0"/>
              <a:t>hledání </a:t>
            </a:r>
            <a:r>
              <a:rPr lang="cs-CZ" dirty="0"/>
              <a:t>lepšího </a:t>
            </a:r>
            <a:r>
              <a:rPr lang="cs-CZ" dirty="0" smtClean="0"/>
              <a:t>boha-ochránce); 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</a:t>
            </a:r>
            <a:r>
              <a:rPr lang="cs-CZ" dirty="0"/>
              <a:t>) politické spojenectví (</a:t>
            </a:r>
            <a:r>
              <a:rPr lang="cs-CZ" dirty="0" smtClean="0"/>
              <a:t>oportunismus domorodé aristokracie při získávání pomoci křižáků)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744" y="218821"/>
            <a:ext cx="10515600" cy="37858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Litva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" y="1024128"/>
            <a:ext cx="6583680" cy="566928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od </a:t>
            </a:r>
            <a:r>
              <a:rPr lang="cs-CZ" sz="2000" dirty="0"/>
              <a:t>13. století refugium baltských kmenů z Pruska (Prusové, </a:t>
            </a:r>
            <a:r>
              <a:rPr lang="cs-CZ" sz="2000" dirty="0" err="1"/>
              <a:t>Jatvingové</a:t>
            </a:r>
            <a:r>
              <a:rPr lang="cs-CZ" sz="2000" dirty="0"/>
              <a:t>) a </a:t>
            </a:r>
            <a:r>
              <a:rPr lang="cs-CZ" sz="2000" dirty="0" err="1"/>
              <a:t>Livonska</a:t>
            </a:r>
            <a:r>
              <a:rPr lang="cs-CZ" sz="2000" dirty="0"/>
              <a:t> (Kurové, </a:t>
            </a:r>
            <a:r>
              <a:rPr lang="cs-CZ" sz="2000" dirty="0" err="1"/>
              <a:t>Zemgalové</a:t>
            </a:r>
            <a:r>
              <a:rPr lang="cs-CZ" sz="2000" dirty="0"/>
              <a:t>) </a:t>
            </a:r>
            <a:r>
              <a:rPr lang="cs-CZ" sz="2000" dirty="0" smtClean="0"/>
              <a:t>= diverzita litevských dialektů</a:t>
            </a:r>
            <a:r>
              <a:rPr lang="cs-CZ" sz="2000" dirty="0" smtClean="0"/>
              <a:t>;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1280-1390 - hlavní </a:t>
            </a:r>
            <a:r>
              <a:rPr lang="cs-CZ" sz="2000" dirty="0"/>
              <a:t>cíl křižáků </a:t>
            </a:r>
            <a:r>
              <a:rPr lang="cs-CZ" sz="2000" dirty="0" smtClean="0"/>
              <a:t>(</a:t>
            </a:r>
            <a:r>
              <a:rPr lang="cs-CZ" sz="2000" dirty="0" err="1" smtClean="0"/>
              <a:t>Němci+Vlámové+Skandinávci</a:t>
            </a:r>
            <a:r>
              <a:rPr lang="cs-CZ" sz="2000" dirty="0"/>
              <a:t>, předtím i </a:t>
            </a:r>
            <a:r>
              <a:rPr lang="cs-CZ" sz="2000" dirty="0" err="1"/>
              <a:t>Čechové+Poláci</a:t>
            </a:r>
            <a:r>
              <a:rPr lang="cs-CZ" sz="2000" dirty="0"/>
              <a:t>); </a:t>
            </a:r>
          </a:p>
          <a:p>
            <a:endParaRPr lang="cs-CZ" sz="2000" dirty="0" smtClean="0"/>
          </a:p>
          <a:p>
            <a:r>
              <a:rPr lang="cs-CZ" sz="2000" dirty="0" smtClean="0"/>
              <a:t>1340-1390 – vrchol expanzí (přes </a:t>
            </a:r>
            <a:r>
              <a:rPr lang="cs-CZ" sz="2000" dirty="0"/>
              <a:t>100 tažení);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1328</a:t>
            </a:r>
            <a:r>
              <a:rPr lang="cs-CZ" sz="2000" dirty="0"/>
              <a:t>, 1336, 1344 účast českých Lucemburků </a:t>
            </a:r>
            <a:r>
              <a:rPr lang="cs-CZ" sz="2000" dirty="0" smtClean="0"/>
              <a:t>(Jan a Karel IV.)</a:t>
            </a:r>
          </a:p>
          <a:p>
            <a:endParaRPr lang="cs-CZ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https://upload.wikimedia.org/wikipedia/commons/thumb/9/95/Teutonic_Order_1260.png/800px-Teutonic_Order_12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6" y="592934"/>
            <a:ext cx="5417285" cy="47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0256" y="5322583"/>
            <a:ext cx="45400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Litevské velkoknížectví – pohanský „klín“ mezi </a:t>
            </a:r>
            <a:r>
              <a:rPr lang="cs-CZ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Livonskem</a:t>
            </a:r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Pruskem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7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170053"/>
            <a:ext cx="11122152" cy="1325563"/>
          </a:xfrm>
        </p:spPr>
        <p:txBody>
          <a:bodyPr/>
          <a:lstStyle/>
          <a:p>
            <a:r>
              <a:rPr lang="cs-CZ" dirty="0" smtClean="0"/>
              <a:t>Litva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874393"/>
            <a:ext cx="6839712" cy="4351338"/>
          </a:xfrm>
        </p:spPr>
        <p:txBody>
          <a:bodyPr/>
          <a:lstStyle/>
          <a:p>
            <a:r>
              <a:rPr lang="cs-CZ" dirty="0" smtClean="0"/>
              <a:t>úspěšná rezistence Litvy důsledkem: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1) špatně </a:t>
            </a:r>
            <a:r>
              <a:rPr lang="cs-CZ" dirty="0"/>
              <a:t>dostupné polohy ve vnitrozemí </a:t>
            </a:r>
            <a:r>
              <a:rPr lang="cs-CZ" dirty="0" smtClean="0"/>
              <a:t>(lesy, rokle, močály</a:t>
            </a:r>
            <a:r>
              <a:rPr lang="cs-CZ" dirty="0"/>
              <a:t>),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/>
              <a:t>) vznik centralizovaného státu (1253) před započetím německého dobývání (1283),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</a:t>
            </a:r>
            <a:r>
              <a:rPr lang="cs-CZ" dirty="0"/>
              <a:t>) válečnická kultura </a:t>
            </a:r>
            <a:r>
              <a:rPr lang="cs-CZ" dirty="0" smtClean="0"/>
              <a:t>+ </a:t>
            </a:r>
            <a:r>
              <a:rPr lang="cs-CZ" dirty="0"/>
              <a:t>obeznámenost s taktikou řádu </a:t>
            </a:r>
            <a:r>
              <a:rPr lang="cs-CZ" dirty="0" smtClean="0"/>
              <a:t>(v</a:t>
            </a:r>
            <a:r>
              <a:rPr lang="cs-CZ" dirty="0"/>
              <a:t> bojích v Prusku i </a:t>
            </a:r>
            <a:r>
              <a:rPr lang="cs-CZ" dirty="0" err="1"/>
              <a:t>Livonsku</a:t>
            </a:r>
            <a:r>
              <a:rPr lang="cs-CZ" dirty="0"/>
              <a:t>);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Výsledek obrázku pro expansion of lithuania 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52" y="105092"/>
            <a:ext cx="4523232" cy="63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88352" y="6493736"/>
            <a:ext cx="319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Expanze Litevského velkoknížectví 13.-15. století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191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88" y="96901"/>
            <a:ext cx="10515600" cy="756539"/>
          </a:xfrm>
        </p:spPr>
        <p:txBody>
          <a:bodyPr/>
          <a:lstStyle/>
          <a:p>
            <a:r>
              <a:rPr lang="cs-CZ" dirty="0" smtClean="0"/>
              <a:t>Pokusy o křest ze </a:t>
            </a:r>
            <a:r>
              <a:rPr lang="cs-CZ" dirty="0" smtClean="0"/>
              <a:t>Západu – 13. století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" y="1914144"/>
            <a:ext cx="11158728" cy="4840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200" dirty="0" err="1"/>
              <a:t>Mindaugas</a:t>
            </a:r>
            <a:r>
              <a:rPr lang="cs-CZ" sz="2200" dirty="0"/>
              <a:t> (vládl 1251-1263) </a:t>
            </a:r>
          </a:p>
          <a:p>
            <a:pPr marL="0" indent="0">
              <a:buNone/>
            </a:pPr>
            <a:endParaRPr lang="cs-CZ" sz="2200" dirty="0" smtClean="0"/>
          </a:p>
          <a:p>
            <a:r>
              <a:rPr lang="cs-CZ" sz="2200" dirty="0" smtClean="0"/>
              <a:t>centralizace </a:t>
            </a:r>
            <a:r>
              <a:rPr lang="cs-CZ" sz="2200" dirty="0" smtClean="0"/>
              <a:t>Litvy a expanze </a:t>
            </a:r>
            <a:r>
              <a:rPr lang="cs-CZ" sz="2200" dirty="0"/>
              <a:t>na východ (rozpad kyjevské Rusi po </a:t>
            </a:r>
            <a:r>
              <a:rPr lang="cs-CZ" sz="2200" dirty="0" smtClean="0"/>
              <a:t>1169 + vpády Tatarů po 1237); </a:t>
            </a:r>
          </a:p>
          <a:p>
            <a:r>
              <a:rPr lang="cs-CZ" sz="2200" dirty="0" smtClean="0"/>
              <a:t>1251 - </a:t>
            </a:r>
            <a:r>
              <a:rPr lang="cs-CZ" sz="2200" dirty="0"/>
              <a:t>přijal křest v rámci spojenectví s Řádem německých </a:t>
            </a:r>
            <a:r>
              <a:rPr lang="cs-CZ" sz="2200" dirty="0" smtClean="0"/>
              <a:t>rytířů </a:t>
            </a:r>
            <a:r>
              <a:rPr lang="cs-CZ" sz="2200" dirty="0"/>
              <a:t>– zasvěcení Litvy sv. Petru (tj. podřízení papeži</a:t>
            </a:r>
            <a:r>
              <a:rPr lang="cs-CZ" sz="2200" dirty="0" smtClean="0"/>
              <a:t>)</a:t>
            </a:r>
          </a:p>
          <a:p>
            <a:r>
              <a:rPr lang="cs-CZ" sz="2200" dirty="0" smtClean="0"/>
              <a:t>1253 - </a:t>
            </a:r>
            <a:r>
              <a:rPr lang="cs-CZ" sz="2200" dirty="0"/>
              <a:t>korunovace králem rukou </a:t>
            </a:r>
            <a:r>
              <a:rPr lang="cs-CZ" sz="2200" dirty="0" smtClean="0"/>
              <a:t>biskupa z </a:t>
            </a:r>
            <a:r>
              <a:rPr lang="cs-CZ" sz="2200" dirty="0" err="1" smtClean="0"/>
              <a:t>Chelmna</a:t>
            </a:r>
            <a:r>
              <a:rPr lang="cs-CZ" sz="2200" dirty="0" smtClean="0"/>
              <a:t> </a:t>
            </a:r>
            <a:r>
              <a:rPr lang="cs-CZ" sz="2200" dirty="0"/>
              <a:t>z pověření </a:t>
            </a:r>
            <a:r>
              <a:rPr lang="cs-CZ" sz="2200" dirty="0" smtClean="0"/>
              <a:t>papeže;</a:t>
            </a:r>
            <a:endParaRPr lang="en-US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„</a:t>
            </a:r>
            <a:r>
              <a:rPr lang="cs-CZ" sz="2200" dirty="0"/>
              <a:t>Jeho pokřtění bylo jen lest a on tajně obětoval svým bohům: prvnímu </a:t>
            </a:r>
            <a:r>
              <a:rPr lang="cs-CZ" sz="2200" dirty="0" err="1"/>
              <a:t>Nonadějovi</a:t>
            </a:r>
            <a:r>
              <a:rPr lang="cs-CZ" sz="2200" dirty="0"/>
              <a:t>, </a:t>
            </a:r>
            <a:r>
              <a:rPr lang="cs-CZ" sz="2200" dirty="0" err="1"/>
              <a:t>Teljavelovi</a:t>
            </a:r>
            <a:r>
              <a:rPr lang="cs-CZ" sz="2200" dirty="0"/>
              <a:t>, </a:t>
            </a:r>
            <a:r>
              <a:rPr lang="cs-CZ" sz="2200" dirty="0" err="1"/>
              <a:t>Diverikisovi</a:t>
            </a:r>
            <a:r>
              <a:rPr lang="cs-CZ" sz="2200" dirty="0"/>
              <a:t>, zaječímu bohu </a:t>
            </a:r>
            <a:r>
              <a:rPr lang="cs-CZ" sz="2200" dirty="0" err="1"/>
              <a:t>Mějdějnovi</a:t>
            </a:r>
            <a:r>
              <a:rPr lang="cs-CZ" sz="2200" dirty="0"/>
              <a:t>. Když vyjel na pole a na pole vběhl zajíc, nesměl vkročit do lesa ani ulomit prut. Obětoval svým bohům, těla mrtvých nechával spalovat a zjevně se držel pohanství“ </a:t>
            </a:r>
            <a:r>
              <a:rPr lang="cs-CZ" sz="2200" dirty="0"/>
              <a:t>(</a:t>
            </a:r>
            <a:r>
              <a:rPr lang="cs-CZ" sz="2200" i="1" dirty="0" smtClean="0"/>
              <a:t>Haličsko-volyňský </a:t>
            </a:r>
            <a:r>
              <a:rPr lang="cs-CZ" sz="2200" i="1" dirty="0"/>
              <a:t>letopis</a:t>
            </a:r>
            <a:r>
              <a:rPr lang="cs-CZ" sz="2200" dirty="0"/>
              <a:t>, konec 13. </a:t>
            </a:r>
            <a:r>
              <a:rPr lang="cs-CZ" sz="2200" dirty="0" smtClean="0"/>
              <a:t>století)</a:t>
            </a:r>
            <a:endParaRPr lang="en-US" sz="2200" dirty="0"/>
          </a:p>
          <a:p>
            <a:endParaRPr lang="cs-CZ" sz="2200" dirty="0" smtClean="0"/>
          </a:p>
          <a:p>
            <a:r>
              <a:rPr lang="cs-CZ" sz="2200" dirty="0" smtClean="0"/>
              <a:t>poté odpadnutí </a:t>
            </a:r>
            <a:r>
              <a:rPr lang="cs-CZ" sz="2200" dirty="0"/>
              <a:t>od křesťanství </a:t>
            </a:r>
            <a:r>
              <a:rPr lang="cs-CZ" sz="2200" dirty="0" smtClean="0"/>
              <a:t>- kostel </a:t>
            </a:r>
            <a:r>
              <a:rPr lang="cs-CZ" sz="2200" dirty="0"/>
              <a:t>ve Vilniusu přeměněn na chrám </a:t>
            </a:r>
            <a:r>
              <a:rPr lang="cs-CZ" sz="2200" dirty="0" smtClean="0"/>
              <a:t>boha </a:t>
            </a:r>
            <a:r>
              <a:rPr lang="cs-CZ" sz="2200" dirty="0" err="1" smtClean="0"/>
              <a:t>Perkunase</a:t>
            </a:r>
            <a:endParaRPr lang="en-US" sz="2200" dirty="0"/>
          </a:p>
          <a:p>
            <a:pPr marL="0" indent="0">
              <a:buNone/>
            </a:pPr>
            <a:r>
              <a:rPr lang="cs-CZ" dirty="0"/>
              <a:t>  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Výsledek obrázku pro grand duke mindaug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844" y="93154"/>
            <a:ext cx="19050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4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24" y="0"/>
            <a:ext cx="10515600" cy="683387"/>
          </a:xfrm>
        </p:spPr>
        <p:txBody>
          <a:bodyPr>
            <a:normAutofit fontScale="90000"/>
          </a:bodyPr>
          <a:lstStyle/>
          <a:p>
            <a:r>
              <a:rPr lang="cs-CZ" dirty="0"/>
              <a:t>Pokusy o křest ze Západu – </a:t>
            </a:r>
            <a:r>
              <a:rPr lang="cs-CZ" dirty="0" smtClean="0"/>
              <a:t>14. </a:t>
            </a:r>
            <a:r>
              <a:rPr lang="cs-CZ" dirty="0"/>
              <a:t>století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426464"/>
            <a:ext cx="11122152" cy="4864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err="1"/>
              <a:t>Gediminas</a:t>
            </a:r>
            <a:r>
              <a:rPr lang="cs-CZ" sz="2000" dirty="0"/>
              <a:t> (vládl 1316-1341) </a:t>
            </a:r>
            <a:endParaRPr lang="cs-CZ" sz="2000" dirty="0" smtClean="0"/>
          </a:p>
          <a:p>
            <a:r>
              <a:rPr lang="cs-CZ" sz="2000" dirty="0" smtClean="0"/>
              <a:t>zakladatel </a:t>
            </a:r>
            <a:r>
              <a:rPr lang="cs-CZ" sz="2000" dirty="0"/>
              <a:t>Vilniusu (na základě snu vyloženém veleknězem – </a:t>
            </a:r>
            <a:r>
              <a:rPr lang="cs-CZ" sz="2000" i="1" dirty="0" err="1"/>
              <a:t>krive</a:t>
            </a:r>
            <a:r>
              <a:rPr lang="cs-CZ" sz="2000" i="1" dirty="0"/>
              <a:t> </a:t>
            </a:r>
            <a:r>
              <a:rPr lang="cs-CZ" sz="2000" i="1" dirty="0" err="1"/>
              <a:t>krivaitis</a:t>
            </a:r>
            <a:r>
              <a:rPr lang="cs-CZ" sz="2000" dirty="0"/>
              <a:t>)</a:t>
            </a:r>
          </a:p>
          <a:p>
            <a:r>
              <a:rPr lang="cs-CZ" sz="2000" dirty="0"/>
              <a:t>ekonomická výhoda pohanství (zprostředkující role mezi Východem a Západem)</a:t>
            </a:r>
          </a:p>
          <a:p>
            <a:r>
              <a:rPr lang="cs-CZ" sz="2000" dirty="0"/>
              <a:t>politická výhoda (tolerantní vztahy katolíků, pravoslavných, židů a pohanů v Litvě); </a:t>
            </a:r>
          </a:p>
          <a:p>
            <a:r>
              <a:rPr lang="cs-CZ" sz="2000" dirty="0"/>
              <a:t>oportunistický slib křtu, poté odmítnutí (Němečtí rytíři nedodržovali mírovou smlouvu + protesty pohanských </a:t>
            </a:r>
            <a:r>
              <a:rPr lang="cs-CZ" sz="2000" dirty="0" err="1"/>
              <a:t>Žemaitů</a:t>
            </a:r>
            <a:r>
              <a:rPr lang="cs-CZ" sz="2000" dirty="0"/>
              <a:t> a pravoslavných Rusů)</a:t>
            </a:r>
          </a:p>
          <a:p>
            <a:r>
              <a:rPr lang="cs-CZ" sz="2000" dirty="0"/>
              <a:t>přátelské vazby s polskými králi (sňatková politika – dcera provdána za syna Vladislava </a:t>
            </a:r>
            <a:r>
              <a:rPr lang="cs-CZ" sz="2000" dirty="0" err="1"/>
              <a:t>Lokýtka</a:t>
            </a:r>
            <a:r>
              <a:rPr lang="cs-CZ" sz="2000" dirty="0"/>
              <a:t>); </a:t>
            </a:r>
            <a:endParaRPr lang="en-US" sz="2000" dirty="0"/>
          </a:p>
          <a:p>
            <a:endParaRPr lang="cs-CZ" sz="2000" dirty="0" smtClean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Algirdas</a:t>
            </a:r>
            <a:r>
              <a:rPr lang="cs-CZ" sz="2000" dirty="0"/>
              <a:t> (vládl 1345-1377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1358 </a:t>
            </a:r>
            <a:r>
              <a:rPr lang="cs-CZ" sz="2000" dirty="0"/>
              <a:t>odmítl křest nabídnutý Karlem IV.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050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65" y="61785"/>
            <a:ext cx="2606230" cy="25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400" y="4242817"/>
            <a:ext cx="2356895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6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16" y="109093"/>
            <a:ext cx="10515600" cy="68338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Pravoslaví v Litvě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" y="2389632"/>
            <a:ext cx="6879336" cy="446836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10</a:t>
            </a:r>
            <a:r>
              <a:rPr lang="cs-CZ" sz="2400" dirty="0"/>
              <a:t>.-13. století vliv pravoslavné </a:t>
            </a:r>
            <a:r>
              <a:rPr lang="cs-CZ" sz="2400" dirty="0" smtClean="0"/>
              <a:t>církve - důsledek:</a:t>
            </a:r>
          </a:p>
          <a:p>
            <a:pPr marL="0" indent="0">
              <a:buNone/>
            </a:pPr>
            <a:r>
              <a:rPr lang="cs-CZ" sz="2400" dirty="0" smtClean="0"/>
              <a:t>1) občasné poplatnosti </a:t>
            </a:r>
            <a:r>
              <a:rPr lang="cs-CZ" sz="2400" dirty="0"/>
              <a:t>ruským </a:t>
            </a:r>
            <a:r>
              <a:rPr lang="cs-CZ" sz="2400" dirty="0" smtClean="0"/>
              <a:t>knížatům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2</a:t>
            </a:r>
            <a:r>
              <a:rPr lang="cs-CZ" sz="2400" dirty="0"/>
              <a:t>) </a:t>
            </a:r>
            <a:r>
              <a:rPr lang="cs-CZ" sz="2400" dirty="0" smtClean="0"/>
              <a:t>východní expanze </a:t>
            </a:r>
            <a:r>
              <a:rPr lang="cs-CZ" sz="2400" dirty="0" smtClean="0"/>
              <a:t>Litvy</a:t>
            </a:r>
          </a:p>
          <a:p>
            <a:endParaRPr lang="cs-CZ" sz="2400" dirty="0" smtClean="0"/>
          </a:p>
          <a:p>
            <a:r>
              <a:rPr lang="cs-CZ" sz="2400" dirty="0" smtClean="0"/>
              <a:t>litevská </a:t>
            </a:r>
            <a:r>
              <a:rPr lang="cs-CZ" sz="2400" dirty="0"/>
              <a:t>knížata </a:t>
            </a:r>
            <a:r>
              <a:rPr lang="cs-CZ" sz="2400" dirty="0" smtClean="0"/>
              <a:t>konverze k pravoslaví kvůli symbióze s poddanými </a:t>
            </a:r>
          </a:p>
          <a:p>
            <a:r>
              <a:rPr lang="cs-CZ" sz="2400" dirty="0" smtClean="0"/>
              <a:t>pravoslavní </a:t>
            </a:r>
            <a:r>
              <a:rPr lang="cs-CZ" sz="2400" dirty="0"/>
              <a:t>Rusové </a:t>
            </a:r>
            <a:r>
              <a:rPr lang="cs-CZ" sz="2400" dirty="0" smtClean="0"/>
              <a:t>preference nadvlády </a:t>
            </a:r>
            <a:r>
              <a:rPr lang="cs-CZ" sz="2400" dirty="0" smtClean="0"/>
              <a:t>pohanské Litvy nad katolickým Polskem;</a:t>
            </a:r>
          </a:p>
          <a:p>
            <a:endParaRPr lang="cs-CZ" sz="2400" dirty="0" smtClean="0"/>
          </a:p>
          <a:p>
            <a:r>
              <a:rPr lang="cs-CZ" sz="2400" dirty="0" smtClean="0"/>
              <a:t>14. století - oficiální </a:t>
            </a:r>
            <a:r>
              <a:rPr lang="cs-CZ" sz="2400" dirty="0"/>
              <a:t>konverze k pravoslaví </a:t>
            </a:r>
            <a:r>
              <a:rPr lang="cs-CZ" sz="2400" dirty="0" smtClean="0"/>
              <a:t>odmítnuta: </a:t>
            </a:r>
          </a:p>
          <a:p>
            <a:pPr marL="0" indent="0">
              <a:buNone/>
            </a:pPr>
            <a:r>
              <a:rPr lang="cs-CZ" sz="2400" dirty="0" smtClean="0"/>
              <a:t>1) ruská </a:t>
            </a:r>
            <a:r>
              <a:rPr lang="cs-CZ" sz="2400" dirty="0"/>
              <a:t>knížectví </a:t>
            </a:r>
            <a:r>
              <a:rPr lang="cs-CZ" sz="2400" dirty="0" smtClean="0"/>
              <a:t>slabá</a:t>
            </a:r>
          </a:p>
          <a:p>
            <a:pPr marL="0" indent="0">
              <a:buNone/>
            </a:pPr>
            <a:r>
              <a:rPr lang="cs-CZ" sz="2400" dirty="0" smtClean="0"/>
              <a:t>2) </a:t>
            </a:r>
            <a:r>
              <a:rPr lang="cs-CZ" sz="2400" dirty="0"/>
              <a:t>Němci východní křest </a:t>
            </a:r>
            <a:r>
              <a:rPr lang="cs-CZ" sz="2400" dirty="0" smtClean="0"/>
              <a:t>neuznávali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074" name="Picture 2" descr="Výsledek obrázku pro christianization of europe 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52" y="2506294"/>
            <a:ext cx="4988409" cy="39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83552" y="6467678"/>
            <a:ext cx="458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Náboženská situace v Evropě kolem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1200 </a:t>
            </a:r>
          </a:p>
          <a:p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fialová – katolická církev;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modrozelená – východní církve; </a:t>
            </a:r>
            <a:r>
              <a:rPr lang="cs-CZ" sz="1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žlutá – pohanské tradice)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Výsledek obrázku pro lithuania expans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9" y="55485"/>
            <a:ext cx="2499361" cy="21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30240" y="2173809"/>
            <a:ext cx="319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Expanze</a:t>
            </a:r>
            <a:r>
              <a:rPr lang="en-US" sz="1200" dirty="0"/>
              <a:t> </a:t>
            </a:r>
            <a:r>
              <a:rPr lang="en-US" sz="1200" dirty="0" err="1"/>
              <a:t>Litevského</a:t>
            </a:r>
            <a:r>
              <a:rPr lang="en-US" sz="1200" dirty="0"/>
              <a:t> </a:t>
            </a:r>
            <a:r>
              <a:rPr lang="en-US" sz="1200" dirty="0" err="1"/>
              <a:t>velkoknížectví</a:t>
            </a:r>
            <a:r>
              <a:rPr lang="en-US" sz="1200" dirty="0"/>
              <a:t> 14.-15. </a:t>
            </a:r>
            <a:r>
              <a:rPr lang="en-US" sz="1200" dirty="0" err="1"/>
              <a:t>století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430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97537"/>
            <a:ext cx="10515600" cy="32918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Christianizace Litvy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4" y="524256"/>
            <a:ext cx="11753088" cy="2621280"/>
          </a:xfrm>
        </p:spPr>
        <p:txBody>
          <a:bodyPr>
            <a:normAutofit/>
          </a:bodyPr>
          <a:lstStyle/>
          <a:p>
            <a:r>
              <a:rPr lang="cs-CZ" sz="1600" dirty="0"/>
              <a:t>1385 – na knížecím hradě v </a:t>
            </a:r>
            <a:r>
              <a:rPr lang="cs-CZ" sz="1600" dirty="0" err="1"/>
              <a:t>Krevě</a:t>
            </a:r>
            <a:r>
              <a:rPr lang="cs-CZ" sz="1600" dirty="0"/>
              <a:t> (Bělorusko) smlouva o volné unii Litvy a </a:t>
            </a:r>
            <a:r>
              <a:rPr lang="cs-CZ" sz="1600" dirty="0" smtClean="0"/>
              <a:t>Polska</a:t>
            </a:r>
          </a:p>
          <a:p>
            <a:r>
              <a:rPr lang="cs-CZ" sz="1600" dirty="0" smtClean="0"/>
              <a:t>1387 - Jadwiga </a:t>
            </a:r>
            <a:r>
              <a:rPr lang="cs-CZ" sz="1600" dirty="0"/>
              <a:t>z Anjou provdána za pokřtěného </a:t>
            </a:r>
            <a:r>
              <a:rPr lang="cs-CZ" sz="1600" dirty="0" smtClean="0"/>
              <a:t>velkoknížete </a:t>
            </a:r>
            <a:r>
              <a:rPr lang="cs-CZ" sz="1600" dirty="0" err="1" smtClean="0"/>
              <a:t>Jogailu</a:t>
            </a:r>
            <a:r>
              <a:rPr lang="cs-CZ" sz="1600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Jagello</a:t>
            </a:r>
            <a:r>
              <a:rPr lang="cs-CZ" sz="1600" dirty="0" smtClean="0"/>
              <a:t>);</a:t>
            </a:r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en-US" sz="1600" dirty="0"/>
          </a:p>
          <a:p>
            <a:r>
              <a:rPr lang="cs-CZ" sz="1600" dirty="0" smtClean="0"/>
              <a:t>1409 - pokračování </a:t>
            </a:r>
            <a:r>
              <a:rPr lang="cs-CZ" sz="1600" dirty="0"/>
              <a:t>útoků </a:t>
            </a:r>
            <a:r>
              <a:rPr lang="cs-CZ" sz="1600" dirty="0" smtClean="0"/>
              <a:t>Německých rytířů </a:t>
            </a:r>
            <a:r>
              <a:rPr lang="cs-CZ" sz="1600" dirty="0"/>
              <a:t>na </a:t>
            </a:r>
            <a:r>
              <a:rPr lang="cs-CZ" sz="1600" dirty="0" smtClean="0"/>
              <a:t>Litvu </a:t>
            </a:r>
          </a:p>
          <a:p>
            <a:r>
              <a:rPr lang="cs-CZ" sz="1600" dirty="0" smtClean="0"/>
              <a:t>1410 - </a:t>
            </a:r>
            <a:r>
              <a:rPr lang="cs-CZ" sz="1600" dirty="0"/>
              <a:t>bitva u </a:t>
            </a:r>
            <a:r>
              <a:rPr lang="cs-CZ" sz="1600" dirty="0" err="1"/>
              <a:t>Grunwaldu</a:t>
            </a:r>
            <a:r>
              <a:rPr lang="cs-CZ" sz="1600" dirty="0"/>
              <a:t> (největší středověká bitva – minimálně 50 tisíc účastníků; vojska od </a:t>
            </a:r>
            <a:r>
              <a:rPr lang="cs-CZ" sz="1600" dirty="0" smtClean="0"/>
              <a:t>Donu po Rýn); </a:t>
            </a:r>
          </a:p>
          <a:p>
            <a:r>
              <a:rPr lang="cs-CZ" sz="1600" dirty="0" smtClean="0"/>
              <a:t>1466 - řádová </a:t>
            </a:r>
            <a:r>
              <a:rPr lang="cs-CZ" sz="1600" dirty="0"/>
              <a:t>území součástí polsko-litevského království;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10242" name="Picture 2" descr="Jan Matejko, Bitwa pod Grunwald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4704"/>
            <a:ext cx="9820140" cy="42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20140" y="6457890"/>
            <a:ext cx="1471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Bitva</a:t>
            </a:r>
            <a:r>
              <a:rPr lang="en-US" sz="1000" dirty="0"/>
              <a:t> pod </a:t>
            </a:r>
            <a:r>
              <a:rPr lang="en-US" sz="1000" dirty="0" err="1"/>
              <a:t>Grunwaldem</a:t>
            </a:r>
            <a:r>
              <a:rPr lang="en-US" sz="1000" dirty="0"/>
              <a:t> </a:t>
            </a:r>
            <a:endParaRPr lang="cs-CZ" sz="1000" dirty="0" smtClean="0"/>
          </a:p>
          <a:p>
            <a:r>
              <a:rPr lang="cs-CZ" sz="1000" dirty="0" smtClean="0"/>
              <a:t>(</a:t>
            </a:r>
            <a:r>
              <a:rPr lang="en-US" sz="1000" dirty="0" smtClean="0"/>
              <a:t>Jan </a:t>
            </a:r>
            <a:r>
              <a:rPr lang="en-US" sz="1000" dirty="0" err="1"/>
              <a:t>Matejko</a:t>
            </a:r>
            <a:r>
              <a:rPr lang="en-US" sz="1000" dirty="0"/>
              <a:t>, 19. </a:t>
            </a:r>
            <a:r>
              <a:rPr lang="en-US" sz="1000" dirty="0" err="1" smtClean="0"/>
              <a:t>století</a:t>
            </a:r>
            <a:r>
              <a:rPr lang="cs-CZ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097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09093"/>
            <a:ext cx="10515600" cy="43954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Průběh christianizace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7" y="874648"/>
            <a:ext cx="5443815" cy="5477567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 smtClean="0"/>
              <a:t>vznik </a:t>
            </a:r>
            <a:r>
              <a:rPr lang="cs-CZ" sz="1900" dirty="0"/>
              <a:t>biskupství ve </a:t>
            </a:r>
            <a:r>
              <a:rPr lang="cs-CZ" sz="1900" dirty="0" smtClean="0"/>
              <a:t>Vilniusu (1387) </a:t>
            </a:r>
            <a:r>
              <a:rPr lang="cs-CZ" sz="1900" dirty="0"/>
              <a:t>a </a:t>
            </a:r>
            <a:r>
              <a:rPr lang="cs-CZ" sz="1900" dirty="0" err="1"/>
              <a:t>Medininkai</a:t>
            </a:r>
            <a:r>
              <a:rPr lang="cs-CZ" sz="1900" dirty="0"/>
              <a:t> (</a:t>
            </a:r>
            <a:r>
              <a:rPr lang="cs-CZ" sz="1900" dirty="0" smtClean="0"/>
              <a:t>dnešní </a:t>
            </a:r>
            <a:r>
              <a:rPr lang="cs-CZ" sz="1900" dirty="0" err="1" smtClean="0"/>
              <a:t>Varniai</a:t>
            </a:r>
            <a:r>
              <a:rPr lang="cs-CZ" sz="1900" dirty="0" smtClean="0"/>
              <a:t>, 1414); </a:t>
            </a:r>
            <a:endParaRPr lang="en-US" sz="1900" dirty="0"/>
          </a:p>
          <a:p>
            <a:r>
              <a:rPr lang="cs-CZ" sz="1900" dirty="0" smtClean="0"/>
              <a:t>masové </a:t>
            </a:r>
            <a:r>
              <a:rPr lang="cs-CZ" sz="1900" dirty="0"/>
              <a:t>křty za účasti kněží z Polska a Čech </a:t>
            </a:r>
            <a:endParaRPr lang="cs-CZ" sz="1900" dirty="0" smtClean="0"/>
          </a:p>
          <a:p>
            <a:r>
              <a:rPr lang="cs-CZ" sz="1900" dirty="0" smtClean="0"/>
              <a:t>z</a:t>
            </a:r>
            <a:r>
              <a:rPr lang="cs-CZ" sz="1900" dirty="0"/>
              <a:t> iniciativy velkoknížete </a:t>
            </a:r>
            <a:r>
              <a:rPr lang="cs-CZ" sz="1900" dirty="0" smtClean="0"/>
              <a:t>káceny pohanské háje </a:t>
            </a:r>
            <a:r>
              <a:rPr lang="cs-CZ" sz="1900" dirty="0"/>
              <a:t>a stromy, hašeny ohně, zabíjení </a:t>
            </a:r>
            <a:r>
              <a:rPr lang="cs-CZ" sz="1900" dirty="0" smtClean="0"/>
              <a:t>hadů v domácnostech </a:t>
            </a:r>
            <a:r>
              <a:rPr lang="cs-CZ" sz="1900" dirty="0" smtClean="0"/>
              <a:t>(Jan Jeroným </a:t>
            </a:r>
            <a:r>
              <a:rPr lang="cs-CZ" sz="1900" dirty="0" smtClean="0"/>
              <a:t>Pražský referuje 1433 v Basileji </a:t>
            </a:r>
            <a:r>
              <a:rPr lang="cs-CZ" sz="1900" dirty="0"/>
              <a:t>Aeneovi Silvio </a:t>
            </a:r>
            <a:r>
              <a:rPr lang="cs-CZ" sz="1900" dirty="0" err="1" smtClean="0"/>
              <a:t>Piccolominimu</a:t>
            </a:r>
            <a:r>
              <a:rPr lang="cs-CZ" sz="1900" dirty="0" smtClean="0"/>
              <a:t>);</a:t>
            </a:r>
            <a:endParaRPr lang="en-US" sz="1900" dirty="0"/>
          </a:p>
          <a:p>
            <a:endParaRPr lang="cs-CZ" sz="1900" dirty="0" smtClean="0"/>
          </a:p>
          <a:p>
            <a:endParaRPr lang="cs-CZ" sz="1900" dirty="0"/>
          </a:p>
          <a:p>
            <a:r>
              <a:rPr lang="cs-CZ" sz="1900" dirty="0" smtClean="0"/>
              <a:t>christianizována </a:t>
            </a:r>
            <a:r>
              <a:rPr lang="cs-CZ" sz="1900" dirty="0"/>
              <a:t>elita </a:t>
            </a:r>
            <a:r>
              <a:rPr lang="cs-CZ" sz="1900" dirty="0" smtClean="0"/>
              <a:t>(pravoslavní </a:t>
            </a:r>
            <a:r>
              <a:rPr lang="cs-CZ" sz="1900" dirty="0"/>
              <a:t>aristokraté emigrace na </a:t>
            </a:r>
            <a:r>
              <a:rPr lang="cs-CZ" sz="1900" dirty="0" smtClean="0"/>
              <a:t>Rus) </a:t>
            </a:r>
          </a:p>
          <a:p>
            <a:r>
              <a:rPr lang="cs-CZ" sz="1900" dirty="0" smtClean="0"/>
              <a:t>lid </a:t>
            </a:r>
            <a:r>
              <a:rPr lang="cs-CZ" sz="1900" dirty="0" err="1"/>
              <a:t>dvojvěří</a:t>
            </a:r>
            <a:r>
              <a:rPr lang="cs-CZ" sz="1900" dirty="0"/>
              <a:t> (pohanské kulty na </a:t>
            </a:r>
            <a:r>
              <a:rPr lang="cs-CZ" sz="1900" dirty="0" smtClean="0"/>
              <a:t>venkově; </a:t>
            </a:r>
            <a:r>
              <a:rPr lang="cs-CZ" sz="1900" dirty="0"/>
              <a:t>absence dokladů persekuce pohanských specialistů; absence kněží znalých </a:t>
            </a:r>
            <a:r>
              <a:rPr lang="cs-CZ" sz="1900" dirty="0" smtClean="0"/>
              <a:t>litevštiny)</a:t>
            </a:r>
          </a:p>
          <a:p>
            <a:r>
              <a:rPr lang="cs-CZ" sz="1900" dirty="0" smtClean="0"/>
              <a:t>hlubší </a:t>
            </a:r>
            <a:r>
              <a:rPr lang="cs-CZ" sz="1900" dirty="0"/>
              <a:t>christianizace </a:t>
            </a:r>
            <a:r>
              <a:rPr lang="cs-CZ" sz="1900" dirty="0" smtClean="0"/>
              <a:t>s</a:t>
            </a:r>
            <a:r>
              <a:rPr lang="cs-CZ" sz="1900" dirty="0"/>
              <a:t> </a:t>
            </a:r>
            <a:r>
              <a:rPr lang="cs-CZ" sz="1900" dirty="0" smtClean="0"/>
              <a:t>intenzivními misiemi </a:t>
            </a:r>
            <a:r>
              <a:rPr lang="cs-CZ" sz="1900" dirty="0" smtClean="0"/>
              <a:t>luteránů, kalvinistů</a:t>
            </a:r>
            <a:r>
              <a:rPr lang="cs-CZ" sz="1900" dirty="0" smtClean="0"/>
              <a:t> </a:t>
            </a:r>
            <a:r>
              <a:rPr lang="cs-CZ" sz="1900" dirty="0"/>
              <a:t>a jezuitů po </a:t>
            </a:r>
            <a:r>
              <a:rPr lang="cs-CZ" sz="1900" dirty="0" smtClean="0"/>
              <a:t>1550;</a:t>
            </a:r>
            <a:endParaRPr lang="en-US" sz="1900" dirty="0"/>
          </a:p>
          <a:p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 </a:t>
            </a:r>
            <a:endParaRPr lang="en-US" sz="2200" dirty="0"/>
          </a:p>
          <a:p>
            <a:endParaRPr lang="en-US" dirty="0"/>
          </a:p>
        </p:txBody>
      </p:sp>
      <p:pic>
        <p:nvPicPr>
          <p:cNvPr id="1126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62" y="2494971"/>
            <a:ext cx="6592738" cy="38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9165" y="6352216"/>
            <a:ext cx="2397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Křest</a:t>
            </a:r>
            <a:r>
              <a:rPr lang="en-US" sz="1200" dirty="0" smtClean="0"/>
              <a:t> </a:t>
            </a:r>
            <a:r>
              <a:rPr lang="en-US" sz="1200" dirty="0" err="1" smtClean="0"/>
              <a:t>Litvy</a:t>
            </a:r>
            <a:r>
              <a:rPr lang="en-US" sz="1200" dirty="0" smtClean="0"/>
              <a:t> (Jan </a:t>
            </a:r>
            <a:r>
              <a:rPr lang="en-US" sz="1200" dirty="0" err="1" smtClean="0"/>
              <a:t>Matejko</a:t>
            </a:r>
            <a:r>
              <a:rPr lang="en-US" sz="1200" dirty="0" smtClean="0"/>
              <a:t>, 19. </a:t>
            </a:r>
            <a:r>
              <a:rPr lang="en-US" sz="1200" dirty="0" err="1" smtClean="0"/>
              <a:t>století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952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4" y="365125"/>
            <a:ext cx="10515600" cy="42735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sv. Vojtěch a sv. Bruno z </a:t>
            </a:r>
            <a:r>
              <a:rPr lang="cs-CZ" dirty="0" err="1" smtClean="0"/>
              <a:t>Querfurtu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" y="1353312"/>
            <a:ext cx="7830312" cy="5152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997 - Vojtěchova misie </a:t>
            </a:r>
            <a:r>
              <a:rPr lang="cs-CZ" sz="2000" dirty="0"/>
              <a:t>k Prusům </a:t>
            </a:r>
            <a:r>
              <a:rPr lang="cs-CZ" sz="2000" dirty="0" smtClean="0"/>
              <a:t>(výzva </a:t>
            </a:r>
            <a:r>
              <a:rPr lang="cs-CZ" sz="2000" dirty="0"/>
              <a:t>Boleslava </a:t>
            </a:r>
            <a:r>
              <a:rPr lang="cs-CZ" sz="2000" dirty="0" smtClean="0"/>
              <a:t>Chrabrého)</a:t>
            </a:r>
          </a:p>
          <a:p>
            <a:r>
              <a:rPr lang="cs-CZ" sz="2000" dirty="0" smtClean="0"/>
              <a:t>kázání </a:t>
            </a:r>
            <a:r>
              <a:rPr lang="cs-CZ" sz="2000" dirty="0"/>
              <a:t>v </a:t>
            </a:r>
            <a:r>
              <a:rPr lang="cs-CZ" sz="2000" dirty="0" err="1"/>
              <a:t>Pomesanii</a:t>
            </a:r>
            <a:r>
              <a:rPr lang="cs-CZ" sz="2000" dirty="0"/>
              <a:t> (lit. </a:t>
            </a:r>
            <a:r>
              <a:rPr lang="cs-CZ" sz="2000" i="1" dirty="0" err="1"/>
              <a:t>Pamedė</a:t>
            </a:r>
            <a:r>
              <a:rPr lang="cs-CZ" sz="2000" dirty="0"/>
              <a:t>), </a:t>
            </a:r>
            <a:r>
              <a:rPr lang="cs-CZ" sz="2000" dirty="0" smtClean="0"/>
              <a:t>asi </a:t>
            </a:r>
            <a:r>
              <a:rPr lang="cs-CZ" sz="2000" dirty="0"/>
              <a:t>v přístavu </a:t>
            </a:r>
            <a:r>
              <a:rPr lang="cs-CZ" sz="2000" dirty="0" err="1"/>
              <a:t>Truso</a:t>
            </a:r>
            <a:r>
              <a:rPr lang="cs-CZ" sz="2000" dirty="0"/>
              <a:t> na řece </a:t>
            </a:r>
            <a:r>
              <a:rPr lang="cs-CZ" sz="2000" dirty="0" err="1"/>
              <a:t>Elbing</a:t>
            </a:r>
            <a:r>
              <a:rPr lang="cs-CZ" sz="2000" dirty="0" smtClean="0"/>
              <a:t>;</a:t>
            </a:r>
          </a:p>
          <a:p>
            <a:r>
              <a:rPr lang="cs-CZ" sz="2000" dirty="0" smtClean="0"/>
              <a:t>zabit </a:t>
            </a:r>
            <a:r>
              <a:rPr lang="cs-CZ" sz="2000" dirty="0"/>
              <a:t>pruskou hlídkou (hlava </a:t>
            </a:r>
            <a:r>
              <a:rPr lang="cs-CZ" sz="2000" dirty="0" smtClean="0"/>
              <a:t>odnesena, poté </a:t>
            </a:r>
            <a:r>
              <a:rPr lang="cs-CZ" sz="2000" dirty="0"/>
              <a:t>prodána Polákům</a:t>
            </a:r>
            <a:r>
              <a:rPr lang="cs-CZ" sz="2000" dirty="0" smtClean="0"/>
              <a:t>);</a:t>
            </a:r>
          </a:p>
          <a:p>
            <a:r>
              <a:rPr lang="cs-CZ" sz="2000" dirty="0" smtClean="0"/>
              <a:t>Boleslav </a:t>
            </a:r>
            <a:r>
              <a:rPr lang="cs-CZ" sz="2000" dirty="0"/>
              <a:t>Chrabrý uložil ostatky v Hnězdně (1039 </a:t>
            </a:r>
            <a:r>
              <a:rPr lang="cs-CZ" sz="2000" dirty="0" smtClean="0"/>
              <a:t>odneseny do </a:t>
            </a:r>
            <a:r>
              <a:rPr lang="cs-CZ" sz="2000" dirty="0"/>
              <a:t>Prahy</a:t>
            </a:r>
            <a:r>
              <a:rPr lang="cs-CZ" sz="2000" dirty="0" smtClean="0"/>
              <a:t>);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1008 – misie Bruna </a:t>
            </a:r>
            <a:r>
              <a:rPr lang="cs-CZ" sz="2000" dirty="0"/>
              <a:t>z </a:t>
            </a:r>
            <a:r>
              <a:rPr lang="cs-CZ" sz="2000" dirty="0" err="1" smtClean="0"/>
              <a:t>Querfurtu</a:t>
            </a:r>
            <a:endParaRPr lang="cs-CZ" sz="2000" dirty="0" smtClean="0"/>
          </a:p>
          <a:p>
            <a:r>
              <a:rPr lang="cs-CZ" sz="2000" dirty="0" smtClean="0"/>
              <a:t>Vojtěchův žák a životopisec </a:t>
            </a:r>
            <a:r>
              <a:rPr lang="cs-CZ" sz="2000" dirty="0"/>
              <a:t>(</a:t>
            </a:r>
            <a:r>
              <a:rPr lang="cs-CZ" sz="2000" i="1" dirty="0"/>
              <a:t>Vita </a:t>
            </a:r>
            <a:r>
              <a:rPr lang="cs-CZ" sz="2000" i="1" dirty="0" err="1"/>
              <a:t>Sancti</a:t>
            </a:r>
            <a:r>
              <a:rPr lang="cs-CZ" sz="2000" i="1" dirty="0"/>
              <a:t> Adalberti </a:t>
            </a:r>
            <a:r>
              <a:rPr lang="cs-CZ" sz="2000" i="1" dirty="0" err="1" smtClean="0"/>
              <a:t>Pragensis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obrátil 1 pruského </a:t>
            </a:r>
            <a:r>
              <a:rPr lang="cs-CZ" sz="2000" dirty="0"/>
              <a:t>náčelníka, ale 1009 sťat jeho bratrem;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8" name="Picture 4" descr="Výsledek obrázku pro prussians door gniez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42896"/>
            <a:ext cx="3598926" cy="35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prussians door gniezno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76" y="169535"/>
            <a:ext cx="4108704" cy="25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96252" y="6511406"/>
            <a:ext cx="4973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Kázání</a:t>
            </a:r>
            <a:r>
              <a:rPr lang="cs-CZ" sz="1200" dirty="0" smtClean="0"/>
              <a:t> </a:t>
            </a:r>
            <a:r>
              <a:rPr lang="en-US" sz="1200" dirty="0" err="1"/>
              <a:t>sv</a:t>
            </a:r>
            <a:r>
              <a:rPr lang="en-US" sz="1200" dirty="0"/>
              <a:t>. </a:t>
            </a:r>
            <a:r>
              <a:rPr lang="en-US" sz="1200" dirty="0" err="1"/>
              <a:t>Vojtěcha</a:t>
            </a:r>
            <a:r>
              <a:rPr lang="en-US" sz="1200" dirty="0"/>
              <a:t> </a:t>
            </a:r>
            <a:r>
              <a:rPr lang="en-US" sz="1200" dirty="0" err="1" smtClean="0"/>
              <a:t>Prusům</a:t>
            </a:r>
            <a:r>
              <a:rPr lang="en-US" sz="1200" dirty="0" smtClean="0"/>
              <a:t> a </a:t>
            </a:r>
            <a:r>
              <a:rPr lang="cs-CZ" sz="1200" dirty="0" smtClean="0"/>
              <a:t>jeho </a:t>
            </a:r>
            <a:r>
              <a:rPr lang="en-US" sz="1200" dirty="0" err="1" smtClean="0"/>
              <a:t>vražda</a:t>
            </a:r>
            <a:r>
              <a:rPr lang="en-US" sz="1200" dirty="0" smtClean="0"/>
              <a:t> (</a:t>
            </a:r>
            <a:r>
              <a:rPr lang="cs-CZ" sz="1200" dirty="0" smtClean="0"/>
              <a:t>brána</a:t>
            </a:r>
            <a:r>
              <a:rPr lang="en-US" sz="1200" dirty="0" smtClean="0"/>
              <a:t> </a:t>
            </a:r>
            <a:r>
              <a:rPr lang="en-US" sz="1200" dirty="0" err="1" smtClean="0"/>
              <a:t>katedrály</a:t>
            </a:r>
            <a:r>
              <a:rPr lang="en-US" sz="1200" dirty="0" smtClean="0"/>
              <a:t> v </a:t>
            </a:r>
            <a:r>
              <a:rPr lang="en-US" sz="1200" dirty="0" err="1" smtClean="0"/>
              <a:t>Hnězdně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458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11125"/>
            <a:ext cx="10515600" cy="4095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Misie do </a:t>
            </a:r>
            <a:r>
              <a:rPr lang="cs-CZ" dirty="0" err="1" smtClean="0"/>
              <a:t>Livonska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901700"/>
            <a:ext cx="7505700" cy="5275263"/>
          </a:xfrm>
        </p:spPr>
        <p:txBody>
          <a:bodyPr>
            <a:noAutofit/>
          </a:bodyPr>
          <a:lstStyle/>
          <a:p>
            <a:r>
              <a:rPr lang="cs-CZ" sz="1600" dirty="0" smtClean="0"/>
              <a:t>1158 - kontakty </a:t>
            </a:r>
            <a:r>
              <a:rPr lang="cs-CZ" sz="1600" dirty="0"/>
              <a:t>hanzovní ligy severoněmeckých </a:t>
            </a:r>
            <a:r>
              <a:rPr lang="cs-CZ" sz="1600" dirty="0" smtClean="0"/>
              <a:t>měst </a:t>
            </a:r>
            <a:r>
              <a:rPr lang="cs-CZ" sz="1600" dirty="0"/>
              <a:t>a Novgorodu </a:t>
            </a:r>
            <a:r>
              <a:rPr lang="cs-CZ" sz="1600" dirty="0" smtClean="0"/>
              <a:t>v </a:t>
            </a:r>
            <a:r>
              <a:rPr lang="cs-CZ" sz="1600" dirty="0"/>
              <a:t>oblasti Baltského </a:t>
            </a:r>
            <a:r>
              <a:rPr lang="cs-CZ" sz="1600" dirty="0" smtClean="0"/>
              <a:t>moře</a:t>
            </a:r>
            <a:endParaRPr lang="en-US" sz="1600" dirty="0"/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1180 - příchod </a:t>
            </a:r>
            <a:r>
              <a:rPr lang="cs-CZ" sz="1600" dirty="0"/>
              <a:t>augustiniána </a:t>
            </a:r>
            <a:r>
              <a:rPr lang="cs-CZ" sz="1600" dirty="0" err="1"/>
              <a:t>Meinharda</a:t>
            </a:r>
            <a:r>
              <a:rPr lang="cs-CZ" sz="1600" dirty="0"/>
              <a:t> ze </a:t>
            </a:r>
            <a:r>
              <a:rPr lang="cs-CZ" sz="1600" dirty="0" err="1"/>
              <a:t>Segeburgu</a:t>
            </a:r>
            <a:r>
              <a:rPr lang="cs-CZ" sz="1600" dirty="0"/>
              <a:t> – </a:t>
            </a:r>
            <a:r>
              <a:rPr lang="cs-CZ" sz="1600" dirty="0" smtClean="0"/>
              <a:t>založení kostela </a:t>
            </a:r>
            <a:r>
              <a:rPr lang="cs-CZ" sz="1600" dirty="0"/>
              <a:t>a biskupství v lotyšské </a:t>
            </a:r>
            <a:r>
              <a:rPr lang="cs-CZ" sz="1600" dirty="0" err="1" smtClean="0"/>
              <a:t>Ikškile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1193 - </a:t>
            </a:r>
            <a:r>
              <a:rPr lang="cs-CZ" sz="1600" dirty="0"/>
              <a:t>křížová </a:t>
            </a:r>
            <a:r>
              <a:rPr lang="cs-CZ" sz="1600" dirty="0" smtClean="0"/>
              <a:t>výprava rytířů z Brém, Dánska a Švédska </a:t>
            </a:r>
            <a:r>
              <a:rPr lang="cs-CZ" sz="1600" dirty="0"/>
              <a:t>proti Kurům a </a:t>
            </a:r>
            <a:r>
              <a:rPr lang="cs-CZ" sz="1600" dirty="0" smtClean="0"/>
              <a:t>Estoncům</a:t>
            </a:r>
            <a:endParaRPr lang="en-US" sz="1600" dirty="0"/>
          </a:p>
          <a:p>
            <a:r>
              <a:rPr lang="cs-CZ" sz="1600" dirty="0" smtClean="0"/>
              <a:t>1196 – křížová výprava Sasů (pozvání 2. biskupa z </a:t>
            </a:r>
            <a:r>
              <a:rPr lang="cs-CZ" sz="1600" dirty="0" err="1" smtClean="0"/>
              <a:t>Ikškily</a:t>
            </a:r>
            <a:r>
              <a:rPr lang="cs-CZ" sz="1600" dirty="0" smtClean="0"/>
              <a:t> Bertholda </a:t>
            </a:r>
            <a:r>
              <a:rPr lang="cs-CZ" sz="1600" dirty="0"/>
              <a:t>z </a:t>
            </a:r>
            <a:r>
              <a:rPr lang="cs-CZ" sz="1600" dirty="0" smtClean="0"/>
              <a:t>Hannoveru)</a:t>
            </a:r>
            <a:endParaRPr lang="en-US" sz="1600" dirty="0"/>
          </a:p>
          <a:p>
            <a:endParaRPr lang="cs-CZ" sz="1600" dirty="0" smtClean="0"/>
          </a:p>
          <a:p>
            <a:r>
              <a:rPr lang="cs-CZ" sz="1600" dirty="0" smtClean="0"/>
              <a:t>1201 – založení Rigy</a:t>
            </a:r>
          </a:p>
          <a:p>
            <a:r>
              <a:rPr lang="cs-CZ" sz="1600" dirty="0" smtClean="0"/>
              <a:t>1202 – založení </a:t>
            </a:r>
            <a:r>
              <a:rPr lang="cs-CZ" sz="1600" dirty="0" smtClean="0"/>
              <a:t>řádu Mečových bratří (</a:t>
            </a:r>
            <a:r>
              <a:rPr lang="la-Latn" sz="1600" i="1" dirty="0"/>
              <a:t>Fratres militiæ Christi </a:t>
            </a:r>
            <a:r>
              <a:rPr lang="la-Latn" sz="1600" i="1" dirty="0" smtClean="0"/>
              <a:t>Livoniae</a:t>
            </a:r>
            <a:r>
              <a:rPr lang="cs-CZ" sz="1600" dirty="0" smtClean="0"/>
              <a:t>) -</a:t>
            </a:r>
            <a:r>
              <a:rPr lang="la-Latn" sz="1600" i="1" dirty="0" smtClean="0"/>
              <a:t> </a:t>
            </a:r>
            <a:r>
              <a:rPr lang="cs-CZ" sz="1600" dirty="0" smtClean="0"/>
              <a:t>iniciativa </a:t>
            </a:r>
            <a:r>
              <a:rPr lang="cs-CZ" sz="1600" dirty="0" smtClean="0"/>
              <a:t>3. biskupa Alberta z </a:t>
            </a:r>
            <a:r>
              <a:rPr lang="cs-CZ" sz="1600" dirty="0" err="1" smtClean="0"/>
              <a:t>Buxhoevdenu</a:t>
            </a:r>
            <a:r>
              <a:rPr lang="cs-CZ" sz="1600" dirty="0" smtClean="0"/>
              <a:t>;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1208 </a:t>
            </a:r>
            <a:r>
              <a:rPr lang="cs-CZ" sz="1600" dirty="0"/>
              <a:t>podmaněna </a:t>
            </a:r>
            <a:r>
              <a:rPr lang="cs-CZ" sz="1600" dirty="0" smtClean="0"/>
              <a:t>teritoria </a:t>
            </a:r>
            <a:r>
              <a:rPr lang="cs-CZ" sz="1600" dirty="0" err="1"/>
              <a:t>Livů</a:t>
            </a:r>
            <a:r>
              <a:rPr lang="cs-CZ" sz="1600" dirty="0"/>
              <a:t> a </a:t>
            </a:r>
            <a:r>
              <a:rPr lang="cs-CZ" sz="1600" dirty="0" err="1" smtClean="0"/>
              <a:t>Latgalů</a:t>
            </a:r>
            <a:r>
              <a:rPr lang="cs-CZ" sz="1600" dirty="0" smtClean="0"/>
              <a:t> (masové křty násilím)</a:t>
            </a:r>
          </a:p>
          <a:p>
            <a:endParaRPr lang="cs-CZ" sz="1600" dirty="0"/>
          </a:p>
          <a:p>
            <a:r>
              <a:rPr lang="cs-CZ" sz="1600" dirty="0" err="1" smtClean="0"/>
              <a:t>Livonsko</a:t>
            </a:r>
            <a:r>
              <a:rPr lang="cs-CZ" sz="1600" dirty="0" smtClean="0"/>
              <a:t> = </a:t>
            </a:r>
            <a:r>
              <a:rPr lang="cs-CZ" sz="1600" dirty="0" err="1" smtClean="0"/>
              <a:t>Terra</a:t>
            </a:r>
            <a:r>
              <a:rPr lang="cs-CZ" sz="1600" dirty="0" smtClean="0"/>
              <a:t> Mariana („Bude-li </a:t>
            </a:r>
            <a:r>
              <a:rPr lang="cs-CZ" sz="1600" dirty="0" err="1" smtClean="0"/>
              <a:t>Livonsko</a:t>
            </a:r>
            <a:r>
              <a:rPr lang="cs-CZ" sz="1600" dirty="0" smtClean="0"/>
              <a:t> zasvěceno Matce Boží, tak ji Boží syn nikdy neopustí“ – </a:t>
            </a:r>
            <a:r>
              <a:rPr lang="cs-CZ" sz="1600" i="1" dirty="0" err="1" smtClean="0"/>
              <a:t>Livonská</a:t>
            </a:r>
            <a:r>
              <a:rPr lang="cs-CZ" sz="1600" i="1" dirty="0" smtClean="0"/>
              <a:t> kronika Jindřicha Lotyše</a:t>
            </a:r>
            <a:r>
              <a:rPr lang="cs-CZ" sz="1600" dirty="0" smtClean="0"/>
              <a:t>, 19,7). 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2050" name="Picture 2" descr="Výsledek obrázku pro baltic crusades 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53" y="1222375"/>
            <a:ext cx="4501947" cy="49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1125"/>
            <a:ext cx="10515600" cy="803275"/>
          </a:xfrm>
        </p:spPr>
        <p:txBody>
          <a:bodyPr/>
          <a:lstStyle/>
          <a:p>
            <a:r>
              <a:rPr lang="cs-CZ" dirty="0" err="1" smtClean="0"/>
              <a:t>Livonsko</a:t>
            </a:r>
            <a:r>
              <a:rPr lang="cs-CZ" dirty="0" smtClean="0"/>
              <a:t> a Estonsko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55700"/>
            <a:ext cx="5930900" cy="548639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1208-1227 - </a:t>
            </a:r>
            <a:r>
              <a:rPr lang="cs-CZ" sz="2000" dirty="0"/>
              <a:t>dobývání Estonska (jižní část </a:t>
            </a:r>
            <a:r>
              <a:rPr lang="cs-CZ" sz="2000" dirty="0" smtClean="0"/>
              <a:t>Němci vs. severní část Švédové</a:t>
            </a:r>
            <a:r>
              <a:rPr lang="cs-CZ" sz="2000" dirty="0"/>
              <a:t>, po nich </a:t>
            </a:r>
            <a:r>
              <a:rPr lang="cs-CZ" sz="2000" dirty="0" smtClean="0"/>
              <a:t>Dánové)</a:t>
            </a:r>
            <a:endParaRPr lang="en-US" sz="2000" dirty="0"/>
          </a:p>
          <a:p>
            <a:endParaRPr lang="cs-CZ" sz="2000" dirty="0" smtClean="0"/>
          </a:p>
          <a:p>
            <a:r>
              <a:rPr lang="cs-CZ" sz="2000" dirty="0" smtClean="0"/>
              <a:t>1227-1236 války </a:t>
            </a:r>
            <a:r>
              <a:rPr lang="cs-CZ" sz="2000" dirty="0"/>
              <a:t>na jihu (</a:t>
            </a:r>
            <a:r>
              <a:rPr lang="cs-CZ" sz="2000" dirty="0" err="1"/>
              <a:t>Kuroni</a:t>
            </a:r>
            <a:r>
              <a:rPr lang="cs-CZ" sz="2000" dirty="0"/>
              <a:t>, </a:t>
            </a:r>
            <a:r>
              <a:rPr lang="cs-CZ" sz="2000" dirty="0" err="1"/>
              <a:t>Zemgalové</a:t>
            </a:r>
            <a:r>
              <a:rPr lang="cs-CZ" sz="2000" dirty="0"/>
              <a:t>, Litevci) a východě </a:t>
            </a:r>
            <a:r>
              <a:rPr lang="cs-CZ" sz="2000" dirty="0" smtClean="0"/>
              <a:t>(Novgorod, Pskov</a:t>
            </a:r>
            <a:r>
              <a:rPr lang="cs-CZ" sz="2000" dirty="0"/>
              <a:t>, </a:t>
            </a:r>
            <a:r>
              <a:rPr lang="cs-CZ" sz="2000" dirty="0" err="1" smtClean="0"/>
              <a:t>Polock</a:t>
            </a:r>
            <a:r>
              <a:rPr lang="cs-CZ" sz="2000" dirty="0" smtClean="0"/>
              <a:t>, </a:t>
            </a:r>
            <a:r>
              <a:rPr lang="cs-CZ" sz="2000" dirty="0" err="1"/>
              <a:t>Smolensk</a:t>
            </a:r>
            <a:r>
              <a:rPr lang="cs-CZ" sz="2000" dirty="0" smtClean="0"/>
              <a:t>)</a:t>
            </a:r>
            <a:endParaRPr lang="en-US" sz="2000" dirty="0"/>
          </a:p>
          <a:p>
            <a:endParaRPr lang="cs-CZ" sz="2000" dirty="0" smtClean="0"/>
          </a:p>
          <a:p>
            <a:r>
              <a:rPr lang="cs-CZ" sz="2000" dirty="0" smtClean="0"/>
              <a:t>1236 </a:t>
            </a:r>
            <a:r>
              <a:rPr lang="cs-CZ" sz="2000" dirty="0"/>
              <a:t>– u Saule přepaden </a:t>
            </a:r>
            <a:r>
              <a:rPr lang="cs-CZ" sz="2000" dirty="0" err="1"/>
              <a:t>Zemgalci</a:t>
            </a:r>
            <a:r>
              <a:rPr lang="cs-CZ" sz="2000" dirty="0"/>
              <a:t> a Litevci oddíl </a:t>
            </a:r>
            <a:r>
              <a:rPr lang="cs-CZ" sz="2000" dirty="0" smtClean="0"/>
              <a:t>Mečových rytířů </a:t>
            </a:r>
            <a:r>
              <a:rPr lang="cs-CZ" sz="2000" dirty="0"/>
              <a:t>(smrt velmistra, 48 rytířů a 2000 </a:t>
            </a:r>
            <a:r>
              <a:rPr lang="cs-CZ" sz="2000" dirty="0" smtClean="0"/>
              <a:t>žoldnéřů);</a:t>
            </a:r>
            <a:endParaRPr lang="en-US" sz="2000" dirty="0"/>
          </a:p>
          <a:p>
            <a:endParaRPr lang="cs-CZ" sz="2000" dirty="0" smtClean="0"/>
          </a:p>
          <a:p>
            <a:r>
              <a:rPr lang="cs-CZ" sz="2000" dirty="0" smtClean="0"/>
              <a:t>1237 </a:t>
            </a:r>
            <a:r>
              <a:rPr lang="cs-CZ" sz="2000" dirty="0"/>
              <a:t>- spojení zbytku Mečových rytířů s </a:t>
            </a:r>
            <a:r>
              <a:rPr lang="cs-CZ" sz="2000" dirty="0" smtClean="0"/>
              <a:t>Řádem německých rytířů;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322168" y="539196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Operace Mečových a Německých rytířů v </a:t>
            </a:r>
            <a:r>
              <a:rPr lang="cs-CZ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Livonsku</a:t>
            </a:r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Prusku (13. století)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https://upload.wikimedia.org/wikipedia/commons/thumb/9/95/Teutonic_Order_1260.png/800px-Teutonic_Order_12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68" y="444501"/>
            <a:ext cx="5630029" cy="48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" y="0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Prusko a Řád německých rytířů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7136"/>
            <a:ext cx="6595872" cy="61508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10</a:t>
            </a:r>
            <a:r>
              <a:rPr lang="cs-CZ" dirty="0"/>
              <a:t>.-12. </a:t>
            </a:r>
            <a:r>
              <a:rPr lang="cs-CZ" dirty="0" smtClean="0"/>
              <a:t>století </a:t>
            </a:r>
          </a:p>
          <a:p>
            <a:r>
              <a:rPr lang="cs-CZ" dirty="0" smtClean="0"/>
              <a:t>Prusové zapojeni </a:t>
            </a:r>
            <a:r>
              <a:rPr lang="cs-CZ" dirty="0"/>
              <a:t>do obchodu v Baltském moři 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/>
              <a:t>O těchto národech a jejich mravech by bylo možno říci mnoho pochvalného, jen kdyby měli víru v Krista, jehož hlasatele krutě pronásledují. U nich byl mučednictvím korunován vynikající český biskup Vojtěch</a:t>
            </a:r>
            <a:r>
              <a:rPr lang="cs-CZ" dirty="0" smtClean="0"/>
              <a:t>“ (Adam </a:t>
            </a:r>
            <a:r>
              <a:rPr lang="cs-CZ" dirty="0"/>
              <a:t>Brémský, </a:t>
            </a:r>
            <a:r>
              <a:rPr lang="cs-CZ" i="1" dirty="0"/>
              <a:t>Gesta </a:t>
            </a:r>
            <a:r>
              <a:rPr lang="cs-CZ" i="1" dirty="0" err="1"/>
              <a:t>Hammaburgensis</a:t>
            </a:r>
            <a:r>
              <a:rPr lang="cs-CZ" i="1" dirty="0"/>
              <a:t> </a:t>
            </a:r>
            <a:r>
              <a:rPr lang="cs-CZ" i="1" dirty="0" err="1"/>
              <a:t>ecclesiae</a:t>
            </a:r>
            <a:r>
              <a:rPr lang="cs-CZ" i="1" dirty="0"/>
              <a:t> </a:t>
            </a:r>
            <a:r>
              <a:rPr lang="cs-CZ" i="1" dirty="0" err="1" smtClean="0"/>
              <a:t>pontificum</a:t>
            </a:r>
            <a:r>
              <a:rPr lang="cs-CZ" dirty="0" smtClean="0"/>
              <a:t>, 11. století);</a:t>
            </a:r>
          </a:p>
          <a:p>
            <a:endParaRPr lang="en-US" dirty="0"/>
          </a:p>
          <a:p>
            <a:pPr marL="0" indent="0">
              <a:buNone/>
            </a:pPr>
            <a:r>
              <a:rPr lang="cs-CZ" dirty="0" smtClean="0"/>
              <a:t>1216-1225 </a:t>
            </a:r>
          </a:p>
          <a:p>
            <a:r>
              <a:rPr lang="cs-CZ" dirty="0" smtClean="0"/>
              <a:t>křížové </a:t>
            </a:r>
            <a:r>
              <a:rPr lang="cs-CZ" dirty="0"/>
              <a:t>výpravy z Polska (neúspěch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1226 </a:t>
            </a:r>
          </a:p>
          <a:p>
            <a:r>
              <a:rPr lang="cs-CZ" dirty="0" smtClean="0"/>
              <a:t>kníže </a:t>
            </a:r>
            <a:r>
              <a:rPr lang="cs-CZ" dirty="0"/>
              <a:t>Konrád Mazovský </a:t>
            </a:r>
            <a:r>
              <a:rPr lang="cs-CZ" dirty="0" smtClean="0"/>
              <a:t>pozval </a:t>
            </a:r>
            <a:r>
              <a:rPr lang="cs-CZ" dirty="0"/>
              <a:t>Řád německých </a:t>
            </a:r>
            <a:r>
              <a:rPr lang="cs-CZ" dirty="0" smtClean="0"/>
              <a:t>rytířů (</a:t>
            </a:r>
            <a:r>
              <a:rPr lang="pt-BR" i="1" dirty="0"/>
              <a:t>Ordo domus Sanctæ Mariæ Theutonicorum Hierosolymitanorum</a:t>
            </a:r>
            <a:r>
              <a:rPr lang="cs-CZ" dirty="0" smtClean="0"/>
              <a:t>); 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1230 </a:t>
            </a:r>
          </a:p>
          <a:p>
            <a:r>
              <a:rPr lang="cs-CZ" dirty="0" smtClean="0"/>
              <a:t>usazení </a:t>
            </a:r>
            <a:r>
              <a:rPr lang="cs-CZ" dirty="0"/>
              <a:t>řádu v </a:t>
            </a:r>
            <a:r>
              <a:rPr lang="cs-CZ" dirty="0" err="1"/>
              <a:t>Chelminské</a:t>
            </a:r>
            <a:r>
              <a:rPr lang="cs-CZ" dirty="0"/>
              <a:t> </a:t>
            </a:r>
            <a:r>
              <a:rPr lang="cs-CZ" dirty="0" smtClean="0"/>
              <a:t>zemi </a:t>
            </a:r>
            <a:r>
              <a:rPr lang="cs-CZ" dirty="0"/>
              <a:t>– první výpady </a:t>
            </a:r>
            <a:r>
              <a:rPr lang="cs-CZ" dirty="0" smtClean="0"/>
              <a:t>proti Prusům (1233 </a:t>
            </a:r>
            <a:r>
              <a:rPr lang="cs-CZ" dirty="0"/>
              <a:t>vznik Toruně, 1237 </a:t>
            </a:r>
            <a:r>
              <a:rPr lang="cs-CZ" dirty="0" err="1"/>
              <a:t>Elblang</a:t>
            </a:r>
            <a:r>
              <a:rPr lang="cs-CZ" dirty="0"/>
              <a:t>, 1252 </a:t>
            </a:r>
            <a:r>
              <a:rPr lang="cs-CZ" dirty="0" err="1"/>
              <a:t>Memel-Klaipeda</a:t>
            </a:r>
            <a:r>
              <a:rPr lang="cs-CZ" dirty="0"/>
              <a:t>, 1274 </a:t>
            </a:r>
            <a:r>
              <a:rPr lang="cs-CZ" dirty="0" err="1"/>
              <a:t>Marienburg-Malbork</a:t>
            </a:r>
            <a:r>
              <a:rPr lang="cs-CZ" dirty="0"/>
              <a:t>);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1255 </a:t>
            </a:r>
            <a:endParaRPr lang="cs-CZ" dirty="0" smtClean="0"/>
          </a:p>
          <a:p>
            <a:r>
              <a:rPr lang="cs-CZ" dirty="0" smtClean="0"/>
              <a:t>založení Královce </a:t>
            </a:r>
            <a:r>
              <a:rPr lang="cs-CZ" dirty="0"/>
              <a:t>(</a:t>
            </a:r>
            <a:r>
              <a:rPr lang="cs-CZ" dirty="0" err="1"/>
              <a:t>Regiomontanum</a:t>
            </a:r>
            <a:r>
              <a:rPr lang="cs-CZ" dirty="0"/>
              <a:t>) – Přemysl Otakar II. </a:t>
            </a:r>
            <a:r>
              <a:rPr lang="cs-CZ" dirty="0" smtClean="0"/>
              <a:t>(účast i </a:t>
            </a:r>
            <a:r>
              <a:rPr lang="cs-CZ" dirty="0"/>
              <a:t>na výpravě 1267-1268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 smtClean="0"/>
              <a:t>1283 </a:t>
            </a:r>
          </a:p>
          <a:p>
            <a:r>
              <a:rPr lang="cs-CZ" dirty="0" smtClean="0"/>
              <a:t>dobyto </a:t>
            </a:r>
            <a:r>
              <a:rPr lang="cs-CZ" dirty="0"/>
              <a:t>celé Prusko </a:t>
            </a:r>
            <a:r>
              <a:rPr lang="cs-CZ" dirty="0" smtClean="0"/>
              <a:t>(</a:t>
            </a:r>
            <a:r>
              <a:rPr lang="cs-CZ" dirty="0"/>
              <a:t>kolem 1400 </a:t>
            </a:r>
            <a:r>
              <a:rPr lang="cs-CZ" dirty="0" smtClean="0"/>
              <a:t>polovina obyvatel Prusové; po 1700 Prusko germanizováno, </a:t>
            </a:r>
            <a:r>
              <a:rPr lang="cs-CZ" dirty="0"/>
              <a:t>část </a:t>
            </a:r>
            <a:r>
              <a:rPr lang="cs-CZ" dirty="0" err="1"/>
              <a:t>lituanizována</a:t>
            </a:r>
            <a:r>
              <a:rPr lang="cs-CZ" dirty="0"/>
              <a:t>);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1309 </a:t>
            </a:r>
          </a:p>
          <a:p>
            <a:r>
              <a:rPr lang="cs-CZ" dirty="0" smtClean="0"/>
              <a:t>Němečtí </a:t>
            </a:r>
            <a:r>
              <a:rPr lang="cs-CZ" dirty="0"/>
              <a:t>rytíři dobyli Gdaňsk a Pomořansko (patřící </a:t>
            </a:r>
            <a:r>
              <a:rPr lang="cs-CZ" dirty="0" smtClean="0"/>
              <a:t>Polsku);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 descr="Výsledek obrázku pro prussian tribes 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52" y="122883"/>
            <a:ext cx="4360659" cy="307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04479" y="3194304"/>
            <a:ext cx="2073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Kmenová území starých Prusů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Výsledek obrázku pro malbork cast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16" y="3466401"/>
            <a:ext cx="4595495" cy="307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25816" y="6542724"/>
            <a:ext cx="4779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Křižácký</a:t>
            </a:r>
            <a:r>
              <a:rPr lang="en-US" sz="1200" dirty="0"/>
              <a:t> </a:t>
            </a:r>
            <a:r>
              <a:rPr lang="en-US" sz="1200" dirty="0" err="1"/>
              <a:t>hrad</a:t>
            </a:r>
            <a:r>
              <a:rPr lang="en-US" sz="1200" dirty="0"/>
              <a:t> </a:t>
            </a:r>
            <a:r>
              <a:rPr lang="en-US" sz="1200" dirty="0" err="1" smtClean="0"/>
              <a:t>Marienburg</a:t>
            </a:r>
            <a:r>
              <a:rPr lang="cs-CZ" sz="1200" dirty="0" smtClean="0"/>
              <a:t> (</a:t>
            </a:r>
            <a:r>
              <a:rPr lang="cs-CZ" sz="1200" dirty="0" err="1" smtClean="0"/>
              <a:t>Malbork</a:t>
            </a:r>
            <a:r>
              <a:rPr lang="cs-CZ" sz="1200" dirty="0" smtClean="0"/>
              <a:t>, Polsko)</a:t>
            </a:r>
            <a:r>
              <a:rPr lang="en-US" sz="1200" dirty="0" smtClean="0"/>
              <a:t> </a:t>
            </a:r>
            <a:r>
              <a:rPr lang="en-US" sz="1200" dirty="0"/>
              <a:t>- </a:t>
            </a:r>
            <a:r>
              <a:rPr lang="en-US" sz="1200" dirty="0" err="1"/>
              <a:t>největší</a:t>
            </a:r>
            <a:r>
              <a:rPr lang="en-US" sz="1200" dirty="0"/>
              <a:t> </a:t>
            </a:r>
            <a:r>
              <a:rPr lang="en-US" sz="1200" dirty="0" err="1"/>
              <a:t>cihlová</a:t>
            </a:r>
            <a:r>
              <a:rPr lang="en-US" sz="1200" dirty="0"/>
              <a:t> </a:t>
            </a:r>
            <a:r>
              <a:rPr lang="en-US" sz="1200" dirty="0" err="1"/>
              <a:t>stavba</a:t>
            </a:r>
            <a:r>
              <a:rPr lang="en-US" sz="1200" dirty="0"/>
              <a:t> </a:t>
            </a:r>
            <a:r>
              <a:rPr lang="en-US" sz="1200" dirty="0" err="1" smtClean="0"/>
              <a:t>svět</a:t>
            </a:r>
            <a:r>
              <a:rPr lang="cs-CZ" sz="1200" dirty="0" smtClean="0"/>
              <a:t>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411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33477"/>
            <a:ext cx="10515600" cy="68338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Průběh christianizace v Prusku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80" y="1419037"/>
            <a:ext cx="7292848" cy="53353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200" dirty="0" smtClean="0"/>
              <a:t>-německé dobývání (1226-1283): </a:t>
            </a:r>
          </a:p>
          <a:p>
            <a:endParaRPr lang="cs-CZ" sz="2200" dirty="0" smtClean="0"/>
          </a:p>
          <a:p>
            <a:r>
              <a:rPr lang="cs-CZ" sz="2200" dirty="0" smtClean="0"/>
              <a:t>občas </a:t>
            </a:r>
            <a:r>
              <a:rPr lang="cs-CZ" sz="2200" dirty="0" smtClean="0"/>
              <a:t>vyhlazovací charakter; </a:t>
            </a:r>
          </a:p>
          <a:p>
            <a:r>
              <a:rPr lang="cs-CZ" sz="2200" dirty="0" smtClean="0"/>
              <a:t>mírové smlouvy - pro Prusy povinnost křtu + germanizace území </a:t>
            </a:r>
            <a:endParaRPr lang="cs-CZ" sz="2200" dirty="0"/>
          </a:p>
          <a:p>
            <a:r>
              <a:rPr lang="cs-CZ" sz="2200" dirty="0" smtClean="0"/>
              <a:t>smlouva </a:t>
            </a:r>
            <a:r>
              <a:rPr lang="cs-CZ" sz="2200" dirty="0" smtClean="0"/>
              <a:t>z roku 1249 zahrnuje zákazy: </a:t>
            </a:r>
          </a:p>
          <a:p>
            <a:pPr marL="0" indent="0">
              <a:buNone/>
            </a:pPr>
            <a:r>
              <a:rPr lang="cs-CZ" sz="2200" dirty="0" smtClean="0"/>
              <a:t>-spalování mrtvých a jejich pohřbů s koňmi, služebnictvem, zbrojí, oděvy a cennostmi, </a:t>
            </a:r>
          </a:p>
          <a:p>
            <a:pPr marL="0" indent="0">
              <a:buNone/>
            </a:pPr>
            <a:r>
              <a:rPr lang="cs-CZ" sz="2200" dirty="0" smtClean="0"/>
              <a:t>-obětování po sklizni </a:t>
            </a:r>
            <a:r>
              <a:rPr lang="cs-CZ" sz="2200" dirty="0" smtClean="0"/>
              <a:t>1x</a:t>
            </a:r>
            <a:r>
              <a:rPr lang="cs-CZ" sz="2200" dirty="0" smtClean="0"/>
              <a:t> </a:t>
            </a:r>
            <a:r>
              <a:rPr lang="cs-CZ" sz="2200" dirty="0" smtClean="0"/>
              <a:t>ročně vyřezávanému idolu boha </a:t>
            </a:r>
            <a:r>
              <a:rPr lang="cs-CZ" sz="2200" dirty="0" err="1" smtClean="0"/>
              <a:t>Curche</a:t>
            </a:r>
            <a:r>
              <a:rPr lang="cs-CZ" sz="2200" dirty="0" smtClean="0"/>
              <a:t> a jiným bohům, </a:t>
            </a:r>
          </a:p>
          <a:p>
            <a:pPr marL="0" indent="0">
              <a:buNone/>
            </a:pPr>
            <a:r>
              <a:rPr lang="cs-CZ" sz="2200" dirty="0" smtClean="0"/>
              <a:t>-chození pro radu k věštcům „</a:t>
            </a:r>
            <a:r>
              <a:rPr lang="cs-CZ" sz="2200" dirty="0" err="1" smtClean="0"/>
              <a:t>tulissones</a:t>
            </a:r>
            <a:r>
              <a:rPr lang="cs-CZ" sz="2200" dirty="0" smtClean="0"/>
              <a:t>“ a „</a:t>
            </a:r>
            <a:r>
              <a:rPr lang="cs-CZ" sz="2200" dirty="0" err="1" smtClean="0"/>
              <a:t>ligaschones</a:t>
            </a:r>
            <a:r>
              <a:rPr lang="cs-CZ" sz="2200" dirty="0" smtClean="0"/>
              <a:t>“, kteří o pohřebních hostinách blahořečí zemřelým a popisují jejich odlet na koni na onen </a:t>
            </a:r>
            <a:r>
              <a:rPr lang="cs-CZ" sz="2200" dirty="0" smtClean="0"/>
              <a:t>svět</a:t>
            </a:r>
            <a:endParaRPr lang="cs-CZ" sz="2200" dirty="0" smtClean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-doklady </a:t>
            </a:r>
            <a:r>
              <a:rPr lang="cs-CZ" sz="2200" dirty="0" err="1" smtClean="0"/>
              <a:t>dvojvěří</a:t>
            </a:r>
            <a:r>
              <a:rPr lang="cs-CZ" sz="2200" dirty="0" smtClean="0"/>
              <a:t> (13.-16. století):</a:t>
            </a:r>
          </a:p>
          <a:p>
            <a:endParaRPr lang="cs-CZ" sz="2200" dirty="0" smtClean="0"/>
          </a:p>
          <a:p>
            <a:r>
              <a:rPr lang="cs-CZ" sz="2200" dirty="0" smtClean="0"/>
              <a:t>Prusové </a:t>
            </a:r>
            <a:r>
              <a:rPr lang="cs-CZ" sz="2200" dirty="0" smtClean="0"/>
              <a:t>žádají 1520 řádového velmistra o povolení pohanských obětí pro zažehnání útoku Poláků 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7170" name="Picture 2" descr="Výsledek obrázku pro baby pruski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769" y="133477"/>
            <a:ext cx="4253231" cy="31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baby pruskie pratnic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08" y="4176840"/>
            <a:ext cx="4609592" cy="23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7895" y="3473120"/>
            <a:ext cx="2848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Pruské idoly v Gdaňsku (tzv. baby </a:t>
            </a:r>
            <a:r>
              <a:rPr lang="cs-CZ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pruskie</a:t>
            </a:r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6909" y="6581001"/>
            <a:ext cx="5015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Pruský idol ve zdi kostela v </a:t>
            </a:r>
            <a:r>
              <a:rPr lang="cs-CZ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Pratnici</a:t>
            </a:r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cs-CZ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Varmijsko</a:t>
            </a:r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-mazurské vojvodství, Polsko)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4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10515600" cy="4984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Průběh christianizace v </a:t>
            </a:r>
            <a:r>
              <a:rPr lang="cs-CZ" dirty="0" err="1" smtClean="0"/>
              <a:t>Livonsku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51604"/>
            <a:ext cx="8115300" cy="5608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sz="2200" dirty="0" smtClean="0"/>
              <a:t>neozbrojené misie</a:t>
            </a:r>
          </a:p>
          <a:p>
            <a:r>
              <a:rPr lang="cs-CZ" sz="2200" dirty="0" smtClean="0"/>
              <a:t>každodenní nebezpečí </a:t>
            </a:r>
            <a:r>
              <a:rPr lang="cs-CZ" sz="2200" dirty="0"/>
              <a:t>života (hluboké lesy, bažinatá krajina, neznalost místní infrastruktury, nevyzpytatelnost přístupu domorodců</a:t>
            </a:r>
            <a:r>
              <a:rPr lang="cs-CZ" sz="2200" dirty="0" smtClean="0"/>
              <a:t>);</a:t>
            </a:r>
            <a:endParaRPr lang="en-US" sz="2200" dirty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ideologie misionářů</a:t>
            </a:r>
            <a:endParaRPr lang="en-US" sz="2200" dirty="0"/>
          </a:p>
          <a:p>
            <a:r>
              <a:rPr lang="cs-CZ" sz="2200" dirty="0"/>
              <a:t> vědomí Boží ochrany</a:t>
            </a:r>
          </a:p>
          <a:p>
            <a:r>
              <a:rPr lang="cs-CZ" sz="2200" dirty="0"/>
              <a:t>stylizace do role starozákonních proroků (boj proti </a:t>
            </a:r>
            <a:r>
              <a:rPr lang="cs-CZ" sz="2200" dirty="0" err="1"/>
              <a:t>kenaánským</a:t>
            </a:r>
            <a:r>
              <a:rPr lang="cs-CZ" sz="2200" dirty="0"/>
              <a:t> modlám) </a:t>
            </a:r>
            <a:endParaRPr lang="en-US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misijní metody</a:t>
            </a:r>
          </a:p>
          <a:p>
            <a:r>
              <a:rPr lang="cs-CZ" sz="2200" dirty="0"/>
              <a:t>příslib stavby pevností (</a:t>
            </a:r>
            <a:r>
              <a:rPr lang="cs-CZ" sz="2200" dirty="0" err="1"/>
              <a:t>Latgalům</a:t>
            </a:r>
            <a:r>
              <a:rPr lang="cs-CZ" sz="2200" dirty="0"/>
              <a:t> proti Litevcům)</a:t>
            </a:r>
          </a:p>
          <a:p>
            <a:r>
              <a:rPr lang="cs-CZ" sz="2200" dirty="0"/>
              <a:t>zprostředkování západní medicíny (sliby spojené s následným křtem)</a:t>
            </a:r>
          </a:p>
          <a:p>
            <a:r>
              <a:rPr lang="cs-CZ" sz="2200" dirty="0"/>
              <a:t>vojenská pomoc (</a:t>
            </a:r>
            <a:r>
              <a:rPr lang="cs-CZ" sz="2200" dirty="0" err="1"/>
              <a:t>Latgalové</a:t>
            </a:r>
            <a:r>
              <a:rPr lang="cs-CZ" sz="2200" dirty="0"/>
              <a:t> zjišťovali vůli pohanských bohů, zda přijmout křest z Říma nebo Pskova);</a:t>
            </a:r>
            <a:endParaRPr lang="en-US" sz="2200" dirty="0"/>
          </a:p>
          <a:p>
            <a:pPr marL="0" indent="0">
              <a:buNone/>
            </a:pPr>
            <a:endParaRPr lang="cs-CZ" dirty="0" smtClean="0"/>
          </a:p>
          <a:p>
            <a:endParaRPr lang="en-US" dirty="0"/>
          </a:p>
        </p:txBody>
      </p:sp>
      <p:pic>
        <p:nvPicPr>
          <p:cNvPr id="5122" name="Picture 2" descr="Výsledek obrázku pro baltic crusades 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96" y="2625280"/>
            <a:ext cx="35052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estonian tribes ma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19" y="0"/>
            <a:ext cx="3360978" cy="23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7979" y="6482905"/>
            <a:ext cx="2432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Kmenová území v baltských zemích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0785" y="2303208"/>
            <a:ext cx="19191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Kmenová území v Estonsku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1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573659"/>
          </a:xfrm>
        </p:spPr>
        <p:txBody>
          <a:bodyPr>
            <a:normAutofit fontScale="90000"/>
          </a:bodyPr>
          <a:lstStyle/>
          <a:p>
            <a:r>
              <a:rPr lang="cs-CZ" dirty="0"/>
              <a:t>Průběh christianizace v </a:t>
            </a:r>
            <a:r>
              <a:rPr lang="cs-CZ" dirty="0" err="1"/>
              <a:t>Livonsku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" y="1191640"/>
            <a:ext cx="7293864" cy="45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/>
              <a:t>křížové výpravy </a:t>
            </a:r>
          </a:p>
          <a:p>
            <a:r>
              <a:rPr lang="cs-CZ" sz="2200" dirty="0"/>
              <a:t>rivalita křižáků (Němci vs. Dánové v Estonsku); </a:t>
            </a:r>
          </a:p>
          <a:p>
            <a:r>
              <a:rPr lang="cs-CZ" sz="2200" dirty="0"/>
              <a:t>rivalita křesťanských konfesí (1240 expanze Němců proti ruským „heretikům“, 1387 Němci neuznali křest Litevců z Polska); </a:t>
            </a:r>
            <a:endParaRPr lang="en-US" sz="2200" dirty="0"/>
          </a:p>
          <a:p>
            <a:r>
              <a:rPr lang="cs-CZ" sz="2200" dirty="0"/>
              <a:t>domorodci z </a:t>
            </a:r>
            <a:r>
              <a:rPr lang="cs-CZ" sz="2200" dirty="0" err="1"/>
              <a:t>Livonska</a:t>
            </a:r>
            <a:r>
              <a:rPr lang="cs-CZ" sz="2200" dirty="0"/>
              <a:t> „národy 2. kategorie“ (</a:t>
            </a:r>
            <a:r>
              <a:rPr lang="cs-CZ" sz="2200" i="1" dirty="0" err="1"/>
              <a:t>Undeutsch</a:t>
            </a:r>
            <a:r>
              <a:rPr lang="cs-CZ" sz="2200" dirty="0" smtClean="0"/>
              <a:t>);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motivace </a:t>
            </a:r>
            <a:r>
              <a:rPr lang="cs-CZ" sz="2200" dirty="0"/>
              <a:t>křesťanských rytířů</a:t>
            </a:r>
          </a:p>
          <a:p>
            <a:r>
              <a:rPr lang="cs-CZ" sz="2200" dirty="0"/>
              <a:t>svaté poslání, kariérní oportunismus, společenské kontakty, zisk rytířské reputace;</a:t>
            </a:r>
            <a:endParaRPr lang="en-US" sz="2200" dirty="0"/>
          </a:p>
          <a:p>
            <a:pPr marL="0" indent="0">
              <a:buNone/>
            </a:pPr>
            <a:endParaRPr lang="cs-CZ" sz="2200" dirty="0"/>
          </a:p>
          <a:p>
            <a:endParaRPr lang="en-US" sz="2200" dirty="0"/>
          </a:p>
        </p:txBody>
      </p:sp>
      <p:pic>
        <p:nvPicPr>
          <p:cNvPr id="4098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047" y="80264"/>
            <a:ext cx="3332735" cy="304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66047" y="3183940"/>
            <a:ext cx="1920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Pobaltské země kolem 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1250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 descr="Výsledek obrázku pro řád mečových rytířů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43" y="3460939"/>
            <a:ext cx="4398139" cy="31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00643" y="6581001"/>
            <a:ext cx="308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Spojená vojska 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Mečových a Německých rytířů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8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" y="157861"/>
            <a:ext cx="10515600" cy="51269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Průběh christianizace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" y="1886585"/>
            <a:ext cx="719632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důvody nepřátelství domorodců: </a:t>
            </a:r>
            <a:endParaRPr lang="en-US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</a:t>
            </a:r>
            <a:r>
              <a:rPr lang="cs-CZ" sz="2000" dirty="0"/>
              <a:t>) </a:t>
            </a:r>
            <a:r>
              <a:rPr lang="cs-CZ" sz="2000" dirty="0" smtClean="0"/>
              <a:t>kmenové války </a:t>
            </a:r>
            <a:r>
              <a:rPr lang="cs-CZ" sz="2000" dirty="0"/>
              <a:t>a </a:t>
            </a:r>
            <a:r>
              <a:rPr lang="cs-CZ" sz="2000" dirty="0" smtClean="0"/>
              <a:t>zkušenosti </a:t>
            </a:r>
            <a:r>
              <a:rPr lang="cs-CZ" sz="2000" dirty="0"/>
              <a:t>s armádami Němců </a:t>
            </a:r>
            <a:r>
              <a:rPr lang="cs-CZ" sz="2000" dirty="0" smtClean="0"/>
              <a:t>či Skandinávců; </a:t>
            </a:r>
            <a:endParaRPr lang="en-US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2</a:t>
            </a:r>
            <a:r>
              <a:rPr lang="cs-CZ" sz="2000" dirty="0"/>
              <a:t>) náboženská perspektiva pohanů - přítomnost a počínání misionářů uráží </a:t>
            </a:r>
            <a:r>
              <a:rPr lang="cs-CZ" sz="2000" dirty="0" smtClean="0"/>
              <a:t>božstva = vymýtání „boha Sasů“ ze země, smývání křtů ve vodách </a:t>
            </a:r>
            <a:r>
              <a:rPr lang="cs-CZ" sz="2000" dirty="0" err="1" smtClean="0"/>
              <a:t>Daugavy</a:t>
            </a:r>
            <a:r>
              <a:rPr lang="cs-CZ" sz="2000" dirty="0" smtClean="0"/>
              <a:t>, očistné rituální hostiny s předky, rituální vraždy misionářů; </a:t>
            </a:r>
            <a:endParaRPr lang="en-US" sz="2000" dirty="0"/>
          </a:p>
        </p:txBody>
      </p:sp>
      <p:pic>
        <p:nvPicPr>
          <p:cNvPr id="4098" name="Picture 2" descr="Výsledek obrázku pro latviu piliakaln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67" y="2396887"/>
            <a:ext cx="5016661" cy="33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89267" y="5727621"/>
            <a:ext cx="2978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Rekonstrukce dřevěné pevnosti starých Baltů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16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589</Words>
  <Application>Microsoft Office PowerPoint</Application>
  <PresentationFormat>Widescreen</PresentationFormat>
  <Paragraphs>191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Christianizace Evropy (jaro 2018)</vt:lpstr>
      <vt:lpstr>sv. Vojtěch a sv. Bruno z Querfurtu </vt:lpstr>
      <vt:lpstr>Misie do Livonska</vt:lpstr>
      <vt:lpstr>Livonsko a Estonsko</vt:lpstr>
      <vt:lpstr>Prusko a Řád německých rytířů</vt:lpstr>
      <vt:lpstr>Průběh christianizace v Prusku</vt:lpstr>
      <vt:lpstr>Průběh christianizace v Livonsku</vt:lpstr>
      <vt:lpstr>Průběh christianizace v Livonsku</vt:lpstr>
      <vt:lpstr>Průběh christianizace</vt:lpstr>
      <vt:lpstr>Průběh christianizace</vt:lpstr>
      <vt:lpstr>Litva</vt:lpstr>
      <vt:lpstr>Litva</vt:lpstr>
      <vt:lpstr>Pokusy o křest ze Západu – 13. století</vt:lpstr>
      <vt:lpstr>Pokusy o křest ze Západu – 14. století</vt:lpstr>
      <vt:lpstr>Pravoslaví v Litvě</vt:lpstr>
      <vt:lpstr>Christianizace Litvy</vt:lpstr>
      <vt:lpstr>Průběh christianizace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Christianizace Evropy (jaro 2018)</dc:title>
  <dc:creator>Honza</dc:creator>
  <cp:lastModifiedBy>Honza</cp:lastModifiedBy>
  <cp:revision>45</cp:revision>
  <dcterms:created xsi:type="dcterms:W3CDTF">2018-04-19T04:34:58Z</dcterms:created>
  <dcterms:modified xsi:type="dcterms:W3CDTF">2018-05-10T05:39:38Z</dcterms:modified>
</cp:coreProperties>
</file>