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2AEE-E97B-4F26-8C7D-7370D87839BB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FD33-23B4-4106-A312-98E99B3C1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39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2AEE-E97B-4F26-8C7D-7370D87839BB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FD33-23B4-4106-A312-98E99B3C1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2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2AEE-E97B-4F26-8C7D-7370D87839BB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FD33-23B4-4106-A312-98E99B3C1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45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2AEE-E97B-4F26-8C7D-7370D87839BB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FD33-23B4-4106-A312-98E99B3C1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6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2AEE-E97B-4F26-8C7D-7370D87839BB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FD33-23B4-4106-A312-98E99B3C1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27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2AEE-E97B-4F26-8C7D-7370D87839BB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FD33-23B4-4106-A312-98E99B3C1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131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2AEE-E97B-4F26-8C7D-7370D87839BB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FD33-23B4-4106-A312-98E99B3C1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59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2AEE-E97B-4F26-8C7D-7370D87839BB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FD33-23B4-4106-A312-98E99B3C1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52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2AEE-E97B-4F26-8C7D-7370D87839BB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FD33-23B4-4106-A312-98E99B3C1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59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2AEE-E97B-4F26-8C7D-7370D87839BB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FD33-23B4-4106-A312-98E99B3C1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919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2AEE-E97B-4F26-8C7D-7370D87839BB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CFD33-23B4-4106-A312-98E99B3C1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92AEE-E97B-4F26-8C7D-7370D87839BB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CFD33-23B4-4106-A312-98E99B3C1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26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historyguy.com/wars_of_charlemagne_king_of_franks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andebat.dk/eng-dan14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commons.wikimedia.org/wiki/File:Roman_Empire_with_praetorian_prefectures_in_400_AD.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commons.wikimedia.org/wiki/File:Wulfila_bibel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archive.4plebs.org/pol/thread/135206489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historik.webgarden.cz/temata/historie/franska-ris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hyperlink" Target="https://www.pinterest.com/pin/225672631308898772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quatr.us/medieval/charlemagne-early-middle-ages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2096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Christianizace Evropy</a:t>
            </a:r>
            <a:r>
              <a:rPr lang="en-US" b="1" dirty="0" smtClean="0"/>
              <a:t> </a:t>
            </a:r>
            <a:r>
              <a:rPr lang="cs-CZ" b="1" dirty="0" smtClean="0"/>
              <a:t>(jaro 2018)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/>
              <a:t>Frankové</a:t>
            </a:r>
            <a:r>
              <a:rPr lang="en-US" b="1" dirty="0"/>
              <a:t> a </a:t>
            </a:r>
            <a:r>
              <a:rPr lang="en-US" b="1" dirty="0" err="1"/>
              <a:t>vznik</a:t>
            </a:r>
            <a:r>
              <a:rPr lang="en-US" b="1" dirty="0"/>
              <a:t> </a:t>
            </a:r>
            <a:r>
              <a:rPr lang="en-US" b="1" dirty="0" err="1"/>
              <a:t>Svaté</a:t>
            </a:r>
            <a:r>
              <a:rPr lang="en-US" b="1" dirty="0"/>
              <a:t> </a:t>
            </a:r>
            <a:r>
              <a:rPr lang="en-US" b="1" dirty="0" err="1"/>
              <a:t>říše</a:t>
            </a:r>
            <a:r>
              <a:rPr lang="en-US" b="1" dirty="0"/>
              <a:t> </a:t>
            </a:r>
            <a:r>
              <a:rPr lang="en-US" b="1" dirty="0" err="1"/>
              <a:t>římské</a:t>
            </a:r>
            <a:endParaRPr lang="en-US" b="1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327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Kontinuita Svaté říše římské (800-1806)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087112" cy="4351338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814 </a:t>
            </a:r>
            <a:r>
              <a:rPr lang="en-US" dirty="0" err="1"/>
              <a:t>rozdělení</a:t>
            </a:r>
            <a:r>
              <a:rPr lang="en-US" dirty="0"/>
              <a:t> </a:t>
            </a:r>
            <a:r>
              <a:rPr lang="en-US" dirty="0" err="1"/>
              <a:t>správy</a:t>
            </a:r>
            <a:r>
              <a:rPr lang="en-US" dirty="0"/>
              <a:t> </a:t>
            </a:r>
            <a:r>
              <a:rPr lang="en-US" dirty="0" err="1"/>
              <a:t>říše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3 </a:t>
            </a:r>
            <a:r>
              <a:rPr lang="en-US" dirty="0" err="1"/>
              <a:t>syny</a:t>
            </a:r>
            <a:r>
              <a:rPr lang="en-US" dirty="0"/>
              <a:t>, </a:t>
            </a:r>
            <a:endParaRPr lang="cs-CZ" dirty="0" smtClean="0"/>
          </a:p>
          <a:p>
            <a:r>
              <a:rPr lang="en-US" dirty="0" smtClean="0"/>
              <a:t>843 </a:t>
            </a:r>
            <a:r>
              <a:rPr lang="cs-CZ" dirty="0" smtClean="0"/>
              <a:t>oficiální </a:t>
            </a:r>
            <a:r>
              <a:rPr lang="en-US" dirty="0" err="1" smtClean="0"/>
              <a:t>dělen</a:t>
            </a:r>
            <a:r>
              <a:rPr lang="cs-CZ" dirty="0" smtClean="0"/>
              <a:t>í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vznik</a:t>
            </a:r>
            <a:r>
              <a:rPr lang="en-US" dirty="0"/>
              <a:t> </a:t>
            </a:r>
            <a:r>
              <a:rPr lang="en-US" dirty="0" err="1"/>
              <a:t>Francie</a:t>
            </a:r>
            <a:r>
              <a:rPr lang="en-US" dirty="0"/>
              <a:t> + </a:t>
            </a:r>
            <a:r>
              <a:rPr lang="en-US" dirty="0" err="1"/>
              <a:t>Německa</a:t>
            </a:r>
            <a:r>
              <a:rPr lang="en-US" dirty="0"/>
              <a:t>); </a:t>
            </a:r>
            <a:endParaRPr lang="cs-CZ" dirty="0" smtClean="0"/>
          </a:p>
          <a:p>
            <a:r>
              <a:rPr lang="cs-CZ" dirty="0" smtClean="0"/>
              <a:t>od </a:t>
            </a:r>
            <a:r>
              <a:rPr lang="en-US" dirty="0" smtClean="0"/>
              <a:t>845 </a:t>
            </a:r>
            <a:r>
              <a:rPr lang="en-US" dirty="0" err="1"/>
              <a:t>vpády</a:t>
            </a:r>
            <a:r>
              <a:rPr lang="en-US" dirty="0"/>
              <a:t> </a:t>
            </a:r>
            <a:r>
              <a:rPr lang="en-US" dirty="0" err="1"/>
              <a:t>Normanů</a:t>
            </a:r>
            <a:r>
              <a:rPr lang="en-US" dirty="0"/>
              <a:t> od </a:t>
            </a:r>
            <a:r>
              <a:rPr lang="en-US" dirty="0" err="1"/>
              <a:t>dolního</a:t>
            </a:r>
            <a:r>
              <a:rPr lang="en-US" dirty="0"/>
              <a:t> Labe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jižní</a:t>
            </a:r>
            <a:r>
              <a:rPr lang="en-US" dirty="0"/>
              <a:t> </a:t>
            </a:r>
            <a:r>
              <a:rPr lang="en-US" dirty="0" err="1"/>
              <a:t>Itálii</a:t>
            </a:r>
            <a:r>
              <a:rPr lang="en-US" dirty="0"/>
              <a:t>;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936 obnovení východofranské říše králem Otou (korunovace papežem v Cáchách);</a:t>
            </a:r>
          </a:p>
          <a:p>
            <a:r>
              <a:rPr lang="cs-CZ" dirty="0" smtClean="0"/>
              <a:t>962 obnovení </a:t>
            </a:r>
            <a:r>
              <a:rPr lang="cs-CZ" dirty="0" err="1" smtClean="0"/>
              <a:t>Imperium</a:t>
            </a:r>
            <a:r>
              <a:rPr lang="cs-CZ" dirty="0" smtClean="0"/>
              <a:t> </a:t>
            </a:r>
            <a:r>
              <a:rPr lang="cs-CZ" dirty="0" err="1" smtClean="0"/>
              <a:t>Romanum</a:t>
            </a:r>
            <a:r>
              <a:rPr lang="cs-CZ" dirty="0" smtClean="0"/>
              <a:t> </a:t>
            </a:r>
            <a:r>
              <a:rPr lang="en-US" dirty="0" smtClean="0"/>
              <a:t>– </a:t>
            </a:r>
            <a:r>
              <a:rPr lang="en-US" dirty="0"/>
              <a:t>s </a:t>
            </a:r>
            <a:r>
              <a:rPr lang="en-US" dirty="0" err="1"/>
              <a:t>podporou</a:t>
            </a:r>
            <a:r>
              <a:rPr lang="en-US" dirty="0"/>
              <a:t> </a:t>
            </a:r>
            <a:r>
              <a:rPr lang="en-US" dirty="0" err="1"/>
              <a:t>místní</a:t>
            </a:r>
            <a:r>
              <a:rPr lang="en-US" dirty="0"/>
              <a:t> </a:t>
            </a:r>
            <a:r>
              <a:rPr lang="en-US" dirty="0" err="1" smtClean="0"/>
              <a:t>církve</a:t>
            </a:r>
            <a:endParaRPr lang="cs-CZ" dirty="0" smtClean="0"/>
          </a:p>
          <a:p>
            <a:r>
              <a:rPr lang="en-US" dirty="0" smtClean="0"/>
              <a:t>1157 </a:t>
            </a:r>
            <a:r>
              <a:rPr lang="cs-CZ" dirty="0" smtClean="0"/>
              <a:t>- </a:t>
            </a:r>
            <a:r>
              <a:rPr lang="en-US" dirty="0" err="1" smtClean="0"/>
              <a:t>přívlastek</a:t>
            </a:r>
            <a:r>
              <a:rPr lang="en-US" dirty="0" smtClean="0"/>
              <a:t> </a:t>
            </a:r>
            <a:r>
              <a:rPr lang="en-US" dirty="0"/>
              <a:t>Sacrum </a:t>
            </a:r>
            <a:r>
              <a:rPr lang="cs-CZ" dirty="0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švábsk</a:t>
            </a:r>
            <a:r>
              <a:rPr lang="cs-CZ" dirty="0" err="1" smtClean="0"/>
              <a:t>ého</a:t>
            </a:r>
            <a:r>
              <a:rPr lang="en-US" dirty="0" smtClean="0"/>
              <a:t> </a:t>
            </a:r>
            <a:r>
              <a:rPr lang="en-US" dirty="0" err="1" smtClean="0"/>
              <a:t>císař</a:t>
            </a:r>
            <a:r>
              <a:rPr lang="cs-CZ" dirty="0" smtClean="0"/>
              <a:t>e</a:t>
            </a:r>
            <a:r>
              <a:rPr lang="en-US" dirty="0" smtClean="0"/>
              <a:t> Friedrich</a:t>
            </a:r>
            <a:r>
              <a:rPr lang="cs-CZ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Barbaross</a:t>
            </a:r>
            <a:r>
              <a:rPr lang="cs-CZ" dirty="0" smtClean="0"/>
              <a:t>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Důsledky: </a:t>
            </a:r>
          </a:p>
          <a:p>
            <a:pPr marL="0" indent="0">
              <a:buNone/>
            </a:pPr>
            <a:r>
              <a:rPr lang="cs-CZ" dirty="0" smtClean="0"/>
              <a:t>1) </a:t>
            </a:r>
            <a:r>
              <a:rPr lang="en-US" dirty="0" err="1" smtClean="0"/>
              <a:t>stát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církev</a:t>
            </a:r>
            <a:r>
              <a:rPr lang="en-US" dirty="0"/>
              <a:t> </a:t>
            </a:r>
            <a:r>
              <a:rPr lang="en-US" dirty="0" err="1"/>
              <a:t>spojité</a:t>
            </a:r>
            <a:r>
              <a:rPr lang="en-US" dirty="0"/>
              <a:t> </a:t>
            </a:r>
            <a:r>
              <a:rPr lang="en-US" dirty="0" err="1"/>
              <a:t>nádoby</a:t>
            </a:r>
            <a:r>
              <a:rPr lang="en-US" dirty="0"/>
              <a:t> (</a:t>
            </a:r>
            <a:r>
              <a:rPr lang="en-US" dirty="0" err="1"/>
              <a:t>císař</a:t>
            </a:r>
            <a:r>
              <a:rPr lang="en-US" dirty="0"/>
              <a:t> </a:t>
            </a:r>
            <a:r>
              <a:rPr lang="cs-CZ" dirty="0" smtClean="0"/>
              <a:t>vždy </a:t>
            </a:r>
            <a:r>
              <a:rPr lang="en-US" dirty="0" err="1" smtClean="0"/>
              <a:t>korunován</a:t>
            </a:r>
            <a:r>
              <a:rPr lang="en-US" dirty="0" smtClean="0"/>
              <a:t> v </a:t>
            </a:r>
            <a:r>
              <a:rPr lang="en-US" dirty="0" err="1" smtClean="0"/>
              <a:t>Římě</a:t>
            </a:r>
            <a:r>
              <a:rPr lang="cs-CZ" dirty="0" smtClean="0"/>
              <a:t>)</a:t>
            </a:r>
            <a:r>
              <a:rPr lang="en-US" dirty="0" smtClean="0"/>
              <a:t>;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) </a:t>
            </a:r>
            <a:r>
              <a:rPr lang="cs-CZ" dirty="0" smtClean="0"/>
              <a:t>„</a:t>
            </a:r>
            <a:r>
              <a:rPr lang="en-US" dirty="0" err="1" smtClean="0"/>
              <a:t>svatý</a:t>
            </a:r>
            <a:r>
              <a:rPr lang="en-US" dirty="0" smtClean="0"/>
              <a:t> </a:t>
            </a:r>
            <a:r>
              <a:rPr lang="en-US" dirty="0" err="1"/>
              <a:t>boj</a:t>
            </a:r>
            <a:r>
              <a:rPr lang="en-US" dirty="0"/>
              <a:t>” </a:t>
            </a:r>
            <a:r>
              <a:rPr lang="en-US" dirty="0" err="1" smtClean="0"/>
              <a:t>proti</a:t>
            </a:r>
            <a:r>
              <a:rPr lang="cs-CZ" dirty="0" smtClean="0"/>
              <a:t> nepřátelům (</a:t>
            </a:r>
            <a:r>
              <a:rPr lang="cs-CZ" dirty="0" err="1" smtClean="0"/>
              <a:t>Ottoni</a:t>
            </a:r>
            <a:r>
              <a:rPr lang="cs-CZ" dirty="0" smtClean="0"/>
              <a:t> proti </a:t>
            </a:r>
            <a:r>
              <a:rPr lang="en-US" dirty="0" err="1" smtClean="0"/>
              <a:t>Slovanů</a:t>
            </a:r>
            <a:r>
              <a:rPr lang="cs-CZ" dirty="0" smtClean="0"/>
              <a:t>m</a:t>
            </a:r>
            <a:r>
              <a:rPr lang="en-US" dirty="0" smtClean="0"/>
              <a:t>, </a:t>
            </a:r>
            <a:r>
              <a:rPr lang="en-US" dirty="0" err="1"/>
              <a:t>Maďarům</a:t>
            </a:r>
            <a:r>
              <a:rPr lang="en-US" dirty="0"/>
              <a:t> a </a:t>
            </a:r>
            <a:r>
              <a:rPr lang="en-US" dirty="0" err="1" smtClean="0"/>
              <a:t>Dánům</a:t>
            </a:r>
            <a:r>
              <a:rPr lang="cs-CZ" dirty="0" smtClean="0"/>
              <a:t>)</a:t>
            </a:r>
            <a:endParaRPr lang="en-US" dirty="0"/>
          </a:p>
        </p:txBody>
      </p:sp>
      <p:pic>
        <p:nvPicPr>
          <p:cNvPr id="6146" name="Picture 2" descr="Image result for charlemagne map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5196" y="1922336"/>
            <a:ext cx="6256805" cy="425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5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8043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Římané a Germáni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3168"/>
            <a:ext cx="10515600" cy="5894831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cs-CZ" sz="2600" dirty="0" smtClean="0"/>
              <a:t>1.-4. století</a:t>
            </a:r>
            <a:r>
              <a:rPr lang="cs-CZ" sz="2600" i="1" dirty="0" smtClean="0"/>
              <a:t> - </a:t>
            </a:r>
            <a:r>
              <a:rPr lang="en-US" sz="2600" i="1" dirty="0" smtClean="0"/>
              <a:t>Limes </a:t>
            </a:r>
            <a:r>
              <a:rPr lang="cs-CZ" sz="2600" i="1" dirty="0" err="1" smtClean="0"/>
              <a:t>germanicus</a:t>
            </a:r>
            <a:r>
              <a:rPr lang="en-US" sz="2600" dirty="0" smtClean="0"/>
              <a:t> </a:t>
            </a:r>
            <a:r>
              <a:rPr lang="en-US" sz="2600" dirty="0" err="1" smtClean="0"/>
              <a:t>na</a:t>
            </a:r>
            <a:r>
              <a:rPr lang="en-US" sz="2600" dirty="0" smtClean="0"/>
              <a:t> </a:t>
            </a:r>
            <a:r>
              <a:rPr lang="en-US" sz="2600" dirty="0" err="1" smtClean="0"/>
              <a:t>Rýně</a:t>
            </a:r>
            <a:r>
              <a:rPr lang="en-US" sz="2600" dirty="0" smtClean="0"/>
              <a:t> a </a:t>
            </a:r>
            <a:r>
              <a:rPr lang="en-US" sz="2600" dirty="0" err="1" smtClean="0"/>
              <a:t>Dunaji</a:t>
            </a:r>
            <a:r>
              <a:rPr lang="en-US" sz="2600" dirty="0" smtClean="0"/>
              <a:t> </a:t>
            </a:r>
            <a:r>
              <a:rPr lang="en-US" sz="2600" dirty="0" err="1" smtClean="0"/>
              <a:t>nejopevněnější</a:t>
            </a:r>
            <a:r>
              <a:rPr lang="en-US" sz="2600" dirty="0" smtClean="0"/>
              <a:t> </a:t>
            </a:r>
            <a:r>
              <a:rPr lang="cs-CZ" sz="2600" dirty="0" smtClean="0"/>
              <a:t>část </a:t>
            </a:r>
            <a:r>
              <a:rPr lang="en-US" sz="2600" dirty="0" err="1" smtClean="0"/>
              <a:t>hranice</a:t>
            </a:r>
            <a:r>
              <a:rPr lang="en-US" sz="2600" dirty="0" smtClean="0"/>
              <a:t> </a:t>
            </a:r>
            <a:r>
              <a:rPr lang="en-US" sz="2600" dirty="0" err="1" smtClean="0"/>
              <a:t>Římské</a:t>
            </a:r>
            <a:r>
              <a:rPr lang="en-US" sz="2600" dirty="0" smtClean="0"/>
              <a:t> </a:t>
            </a:r>
            <a:r>
              <a:rPr lang="en-US" sz="2600" dirty="0" err="1" smtClean="0"/>
              <a:t>říše</a:t>
            </a:r>
            <a:r>
              <a:rPr lang="en-US" sz="2600" dirty="0" smtClean="0"/>
              <a:t>;  </a:t>
            </a:r>
          </a:p>
          <a:p>
            <a:r>
              <a:rPr lang="en-US" sz="2600" dirty="0" smtClean="0"/>
              <a:t>376-476 – </a:t>
            </a:r>
            <a:r>
              <a:rPr lang="en-US" sz="2600" dirty="0" err="1" smtClean="0"/>
              <a:t>období</a:t>
            </a:r>
            <a:r>
              <a:rPr lang="en-US" sz="2600" dirty="0" smtClean="0"/>
              <a:t> </a:t>
            </a:r>
            <a:r>
              <a:rPr lang="en-US" sz="2600" dirty="0" err="1" smtClean="0"/>
              <a:t>mezi</a:t>
            </a:r>
            <a:r>
              <a:rPr lang="en-US" sz="2600" dirty="0" smtClean="0"/>
              <a:t> </a:t>
            </a:r>
            <a:r>
              <a:rPr lang="en-US" sz="2600" dirty="0" err="1" smtClean="0"/>
              <a:t>usazením</a:t>
            </a:r>
            <a:r>
              <a:rPr lang="en-US" sz="2600" dirty="0" smtClean="0"/>
              <a:t> </a:t>
            </a:r>
            <a:r>
              <a:rPr lang="en-US" sz="2600" dirty="0" err="1" smtClean="0"/>
              <a:t>Gótů</a:t>
            </a:r>
            <a:r>
              <a:rPr lang="en-US" sz="2600" dirty="0" smtClean="0"/>
              <a:t> v</a:t>
            </a:r>
            <a:r>
              <a:rPr lang="cs-CZ" sz="2600" dirty="0" smtClean="0"/>
              <a:t> </a:t>
            </a:r>
            <a:r>
              <a:rPr lang="en-US" sz="2600" dirty="0" err="1" smtClean="0"/>
              <a:t>Moesii</a:t>
            </a:r>
            <a:r>
              <a:rPr lang="en-US" sz="2600" dirty="0" smtClean="0"/>
              <a:t> a </a:t>
            </a:r>
            <a:r>
              <a:rPr lang="en-US" sz="2600" dirty="0" err="1" smtClean="0"/>
              <a:t>sesazení</a:t>
            </a:r>
            <a:r>
              <a:rPr lang="en-US" sz="2600" dirty="0" smtClean="0"/>
              <a:t> </a:t>
            </a:r>
            <a:r>
              <a:rPr lang="en-US" sz="2600" dirty="0" err="1" smtClean="0"/>
              <a:t>římského</a:t>
            </a:r>
            <a:r>
              <a:rPr lang="en-US" sz="2600" dirty="0" smtClean="0"/>
              <a:t> </a:t>
            </a:r>
            <a:r>
              <a:rPr lang="en-US" sz="2600" dirty="0" err="1" smtClean="0"/>
              <a:t>císaře</a:t>
            </a:r>
            <a:r>
              <a:rPr lang="en-US" sz="2600" dirty="0" smtClean="0"/>
              <a:t> </a:t>
            </a:r>
            <a:r>
              <a:rPr lang="en-US" sz="2600" dirty="0" err="1" smtClean="0"/>
              <a:t>Romula</a:t>
            </a:r>
            <a:r>
              <a:rPr lang="en-US" sz="2600" dirty="0" smtClean="0"/>
              <a:t> </a:t>
            </a:r>
            <a:r>
              <a:rPr lang="en-US" sz="2600" dirty="0" err="1" smtClean="0"/>
              <a:t>Augustula</a:t>
            </a:r>
            <a:r>
              <a:rPr lang="en-US" sz="2600" dirty="0" smtClean="0"/>
              <a:t> </a:t>
            </a:r>
            <a:r>
              <a:rPr lang="en-US" sz="2600" dirty="0" err="1" smtClean="0"/>
              <a:t>germánskými</a:t>
            </a:r>
            <a:r>
              <a:rPr lang="en-US" sz="2600" dirty="0" smtClean="0"/>
              <a:t> </a:t>
            </a:r>
            <a:r>
              <a:rPr lang="en-US" sz="2600" dirty="0" err="1" smtClean="0"/>
              <a:t>generály</a:t>
            </a:r>
            <a:r>
              <a:rPr lang="en-US" sz="2600" dirty="0" smtClean="0"/>
              <a:t> </a:t>
            </a:r>
            <a:r>
              <a:rPr lang="en-US" sz="2600" dirty="0" err="1" smtClean="0"/>
              <a:t>římské</a:t>
            </a:r>
            <a:r>
              <a:rPr lang="en-US" sz="2600" dirty="0" smtClean="0"/>
              <a:t> </a:t>
            </a:r>
            <a:r>
              <a:rPr lang="en-US" sz="2600" dirty="0" err="1" smtClean="0"/>
              <a:t>armády</a:t>
            </a:r>
            <a:r>
              <a:rPr lang="en-US" sz="2600" dirty="0" smtClean="0"/>
              <a:t> </a:t>
            </a:r>
            <a:endParaRPr lang="cs-CZ" sz="2600" dirty="0" smtClean="0"/>
          </a:p>
          <a:p>
            <a:r>
              <a:rPr lang="en-US" sz="2600" dirty="0" err="1" smtClean="0"/>
              <a:t>christianizace</a:t>
            </a:r>
            <a:r>
              <a:rPr lang="cs-CZ" sz="2600" dirty="0" smtClean="0"/>
              <a:t> Germánů</a:t>
            </a:r>
            <a:r>
              <a:rPr lang="en-US" sz="2600" dirty="0" smtClean="0"/>
              <a:t> </a:t>
            </a:r>
            <a:r>
              <a:rPr lang="en-US" sz="2600" dirty="0" err="1" smtClean="0"/>
              <a:t>většinou</a:t>
            </a:r>
            <a:r>
              <a:rPr lang="en-US" sz="2600" dirty="0" smtClean="0"/>
              <a:t> 100 let</a:t>
            </a:r>
            <a:r>
              <a:rPr lang="cs-CZ" sz="2600" dirty="0" smtClean="0"/>
              <a:t> a dříve</a:t>
            </a:r>
            <a:r>
              <a:rPr lang="en-US" sz="2600" dirty="0" smtClean="0"/>
              <a:t> od </a:t>
            </a:r>
            <a:r>
              <a:rPr lang="en-US" sz="2600" dirty="0" err="1" smtClean="0"/>
              <a:t>usazení</a:t>
            </a:r>
            <a:r>
              <a:rPr lang="en-US" sz="2600" dirty="0" smtClean="0"/>
              <a:t> </a:t>
            </a:r>
            <a:r>
              <a:rPr lang="cs-CZ" sz="2600" dirty="0" smtClean="0"/>
              <a:t>v říši</a:t>
            </a:r>
            <a:r>
              <a:rPr lang="en-US" sz="2600" dirty="0" smtClean="0"/>
              <a:t>;</a:t>
            </a:r>
            <a:endParaRPr lang="en-US" sz="2600" dirty="0"/>
          </a:p>
        </p:txBody>
      </p:sp>
      <p:pic>
        <p:nvPicPr>
          <p:cNvPr id="1026" name="Picture 2" descr="Image result for migration period map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0688" y="3120834"/>
            <a:ext cx="3563112" cy="3223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696778" y="6337174"/>
            <a:ext cx="310001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Germánská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království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550 n.l.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199" y="6414763"/>
            <a:ext cx="25624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Římské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impérium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400 n.l.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32" name="Picture 8" descr="Image result for roman empire 400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183" y="3120834"/>
            <a:ext cx="4791653" cy="3300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504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6563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Gótové – první ariánská církev a „národní“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964680" cy="4351338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/>
              <a:t>kolem</a:t>
            </a:r>
            <a:r>
              <a:rPr lang="en-US" dirty="0" smtClean="0"/>
              <a:t> </a:t>
            </a:r>
            <a:r>
              <a:rPr lang="en-US" dirty="0"/>
              <a:t>340 </a:t>
            </a:r>
            <a:r>
              <a:rPr lang="en-US" dirty="0" err="1"/>
              <a:t>vysvěcen</a:t>
            </a:r>
            <a:r>
              <a:rPr lang="en-US" dirty="0"/>
              <a:t> </a:t>
            </a:r>
            <a:r>
              <a:rPr lang="en-US" dirty="0" err="1" smtClean="0"/>
              <a:t>Wulfila</a:t>
            </a:r>
            <a:r>
              <a:rPr lang="en-US" dirty="0" smtClean="0"/>
              <a:t> </a:t>
            </a:r>
            <a:r>
              <a:rPr lang="cs-CZ" dirty="0" smtClean="0"/>
              <a:t>(</a:t>
            </a:r>
            <a:r>
              <a:rPr lang="en-US" dirty="0" err="1" smtClean="0"/>
              <a:t>Gót</a:t>
            </a:r>
            <a:r>
              <a:rPr lang="en-US" dirty="0" smtClean="0"/>
              <a:t> </a:t>
            </a:r>
            <a:r>
              <a:rPr lang="en-US" dirty="0"/>
              <a:t>z </a:t>
            </a:r>
            <a:r>
              <a:rPr lang="en-US" dirty="0" err="1" smtClean="0"/>
              <a:t>Kappadokie</a:t>
            </a:r>
            <a:r>
              <a:rPr lang="cs-CZ" dirty="0" smtClean="0"/>
              <a:t>)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kněze</a:t>
            </a:r>
            <a:r>
              <a:rPr lang="en-US" dirty="0" smtClean="0"/>
              <a:t> </a:t>
            </a:r>
            <a:r>
              <a:rPr lang="en-US" dirty="0" err="1"/>
              <a:t>ariánským</a:t>
            </a:r>
            <a:r>
              <a:rPr lang="en-US" dirty="0"/>
              <a:t> </a:t>
            </a:r>
            <a:r>
              <a:rPr lang="en-US" dirty="0" err="1" smtClean="0"/>
              <a:t>knězem</a:t>
            </a:r>
            <a:r>
              <a:rPr lang="cs-CZ" dirty="0" smtClean="0"/>
              <a:t> </a:t>
            </a:r>
            <a:r>
              <a:rPr lang="cs-CZ" dirty="0" err="1" smtClean="0"/>
              <a:t>Eusebiem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348 </a:t>
            </a:r>
            <a:r>
              <a:rPr lang="en-US" dirty="0"/>
              <a:t>exodus </a:t>
            </a:r>
            <a:r>
              <a:rPr lang="cs-CZ" dirty="0" smtClean="0"/>
              <a:t>„</a:t>
            </a:r>
            <a:r>
              <a:rPr lang="en-US" dirty="0" err="1" smtClean="0"/>
              <a:t>Malých</a:t>
            </a:r>
            <a:r>
              <a:rPr lang="en-US" dirty="0"/>
              <a:t>” </a:t>
            </a:r>
            <a:r>
              <a:rPr lang="en-US" dirty="0" err="1" smtClean="0"/>
              <a:t>Gótů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Trákie</a:t>
            </a:r>
            <a:r>
              <a:rPr lang="en-US" dirty="0"/>
              <a:t>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Wulfila</a:t>
            </a:r>
            <a:r>
              <a:rPr lang="en-US" dirty="0" smtClean="0"/>
              <a:t> </a:t>
            </a:r>
            <a:r>
              <a:rPr lang="en-US" dirty="0" err="1"/>
              <a:t>překládá</a:t>
            </a:r>
            <a:r>
              <a:rPr lang="en-US" dirty="0"/>
              <a:t> do </a:t>
            </a:r>
            <a:r>
              <a:rPr lang="en-US" dirty="0" err="1"/>
              <a:t>gótštiny</a:t>
            </a:r>
            <a:r>
              <a:rPr lang="en-US" dirty="0"/>
              <a:t> </a:t>
            </a:r>
            <a:r>
              <a:rPr lang="en-US" dirty="0" err="1"/>
              <a:t>Starý</a:t>
            </a:r>
            <a:r>
              <a:rPr lang="en-US" dirty="0"/>
              <a:t> a </a:t>
            </a:r>
            <a:r>
              <a:rPr lang="en-US" dirty="0" err="1"/>
              <a:t>Nový</a:t>
            </a:r>
            <a:r>
              <a:rPr lang="en-US" dirty="0"/>
              <a:t> </a:t>
            </a:r>
            <a:r>
              <a:rPr lang="en-US" dirty="0" err="1" smtClean="0"/>
              <a:t>zákon</a:t>
            </a:r>
            <a:r>
              <a:rPr lang="en-US" dirty="0" smtClean="0"/>
              <a:t>; </a:t>
            </a:r>
            <a:endParaRPr lang="cs-CZ" dirty="0" smtClean="0"/>
          </a:p>
          <a:p>
            <a:r>
              <a:rPr lang="en-US" dirty="0" err="1" smtClean="0"/>
              <a:t>ariáns</a:t>
            </a:r>
            <a:r>
              <a:rPr lang="cs-CZ" dirty="0" smtClean="0"/>
              <a:t>tví</a:t>
            </a:r>
            <a:r>
              <a:rPr lang="en-US" dirty="0" smtClean="0"/>
              <a:t> </a:t>
            </a:r>
            <a:r>
              <a:rPr lang="en-US" dirty="0"/>
              <a:t>k </a:t>
            </a:r>
            <a:r>
              <a:rPr lang="en-US" dirty="0" err="1"/>
              <a:t>dalším</a:t>
            </a:r>
            <a:r>
              <a:rPr lang="en-US" dirty="0"/>
              <a:t> </a:t>
            </a:r>
            <a:r>
              <a:rPr lang="en-US" dirty="0" err="1" smtClean="0"/>
              <a:t>Germánům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en-US" dirty="0" err="1" smtClean="0"/>
              <a:t>Ostrogótové</a:t>
            </a:r>
            <a:r>
              <a:rPr lang="en-US" dirty="0"/>
              <a:t>, </a:t>
            </a:r>
            <a:r>
              <a:rPr lang="en-US" dirty="0" err="1"/>
              <a:t>Herulové</a:t>
            </a:r>
            <a:r>
              <a:rPr lang="en-US" dirty="0"/>
              <a:t>, </a:t>
            </a:r>
            <a:r>
              <a:rPr lang="en-US" dirty="0" err="1"/>
              <a:t>Varnové</a:t>
            </a:r>
            <a:r>
              <a:rPr lang="en-US" dirty="0"/>
              <a:t>, </a:t>
            </a:r>
            <a:r>
              <a:rPr lang="en-US" dirty="0" err="1"/>
              <a:t>Frankové</a:t>
            </a:r>
            <a:r>
              <a:rPr lang="en-US" dirty="0"/>
              <a:t>, </a:t>
            </a:r>
            <a:r>
              <a:rPr lang="en-US" dirty="0" err="1"/>
              <a:t>Burgundi</a:t>
            </a:r>
            <a:r>
              <a:rPr lang="en-US" dirty="0"/>
              <a:t>, </a:t>
            </a:r>
            <a:r>
              <a:rPr lang="en-US" dirty="0" err="1"/>
              <a:t>Vandalové</a:t>
            </a:r>
            <a:r>
              <a:rPr lang="en-US" dirty="0"/>
              <a:t>;</a:t>
            </a:r>
          </a:p>
          <a:p>
            <a:endParaRPr lang="cs-CZ" dirty="0" smtClean="0"/>
          </a:p>
          <a:p>
            <a:r>
              <a:rPr lang="en-US" dirty="0" smtClean="0"/>
              <a:t>37</a:t>
            </a:r>
            <a:r>
              <a:rPr lang="cs-CZ" dirty="0" smtClean="0"/>
              <a:t>6</a:t>
            </a:r>
            <a:r>
              <a:rPr lang="en-US" dirty="0" smtClean="0"/>
              <a:t> </a:t>
            </a:r>
            <a:r>
              <a:rPr lang="en-US" dirty="0" err="1" smtClean="0"/>
              <a:t>část</a:t>
            </a:r>
            <a:r>
              <a:rPr lang="en-US" dirty="0" smtClean="0"/>
              <a:t> </a:t>
            </a:r>
            <a:r>
              <a:rPr lang="en-US" dirty="0" err="1"/>
              <a:t>Gótů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území</a:t>
            </a:r>
            <a:r>
              <a:rPr lang="en-US" dirty="0"/>
              <a:t> </a:t>
            </a:r>
            <a:r>
              <a:rPr lang="en-US" dirty="0" err="1"/>
              <a:t>říše</a:t>
            </a:r>
            <a:r>
              <a:rPr lang="en-US" dirty="0"/>
              <a:t> – </a:t>
            </a:r>
            <a:r>
              <a:rPr lang="en-US" dirty="0" err="1"/>
              <a:t>podmínkou</a:t>
            </a:r>
            <a:r>
              <a:rPr lang="en-US" dirty="0"/>
              <a:t> </a:t>
            </a:r>
            <a:r>
              <a:rPr lang="en-US" dirty="0" err="1"/>
              <a:t>ochrana</a:t>
            </a:r>
            <a:r>
              <a:rPr lang="en-US" dirty="0"/>
              <a:t> </a:t>
            </a:r>
            <a:r>
              <a:rPr lang="en-US" dirty="0" err="1"/>
              <a:t>hranic</a:t>
            </a:r>
            <a:r>
              <a:rPr lang="en-US" dirty="0"/>
              <a:t> a </a:t>
            </a:r>
            <a:r>
              <a:rPr lang="en-US" dirty="0" err="1" smtClean="0"/>
              <a:t>přijetí</a:t>
            </a:r>
            <a:r>
              <a:rPr lang="en-US" dirty="0" smtClean="0"/>
              <a:t> </a:t>
            </a:r>
            <a:r>
              <a:rPr lang="en-US" dirty="0" err="1"/>
              <a:t>křesťanství</a:t>
            </a:r>
            <a:r>
              <a:rPr lang="en-US" dirty="0"/>
              <a:t>; </a:t>
            </a:r>
            <a:endParaRPr lang="cs-CZ" dirty="0" smtClean="0"/>
          </a:p>
          <a:p>
            <a:r>
              <a:rPr lang="en-US" dirty="0" smtClean="0"/>
              <a:t>378 </a:t>
            </a:r>
            <a:r>
              <a:rPr lang="en-US" dirty="0" err="1" smtClean="0"/>
              <a:t>vítězství</a:t>
            </a:r>
            <a:r>
              <a:rPr lang="cs-CZ" dirty="0" smtClean="0"/>
              <a:t> Gótů</a:t>
            </a:r>
            <a:r>
              <a:rPr lang="en-US" dirty="0" smtClean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císařem</a:t>
            </a:r>
            <a:r>
              <a:rPr lang="en-US" dirty="0"/>
              <a:t> </a:t>
            </a:r>
            <a:r>
              <a:rPr lang="en-US" dirty="0" err="1"/>
              <a:t>Valentem</a:t>
            </a:r>
            <a:r>
              <a:rPr lang="en-US" dirty="0"/>
              <a:t> u </a:t>
            </a:r>
            <a:r>
              <a:rPr lang="en-US" dirty="0" err="1" smtClean="0"/>
              <a:t>Adrianopole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410 </a:t>
            </a:r>
            <a:r>
              <a:rPr lang="en-US" dirty="0" err="1" smtClean="0"/>
              <a:t>král</a:t>
            </a:r>
            <a:r>
              <a:rPr lang="en-US" dirty="0" smtClean="0"/>
              <a:t> </a:t>
            </a:r>
            <a:r>
              <a:rPr lang="en-US" dirty="0" err="1" smtClean="0"/>
              <a:t>Alarich</a:t>
            </a:r>
            <a:r>
              <a:rPr lang="cs-CZ" dirty="0" smtClean="0"/>
              <a:t> plení</a:t>
            </a:r>
            <a:r>
              <a:rPr lang="en-US" dirty="0" smtClean="0"/>
              <a:t> </a:t>
            </a:r>
            <a:r>
              <a:rPr lang="en-US" dirty="0" err="1" smtClean="0"/>
              <a:t>Řím</a:t>
            </a:r>
            <a:r>
              <a:rPr lang="cs-CZ" dirty="0" smtClean="0"/>
              <a:t>;</a:t>
            </a:r>
          </a:p>
          <a:p>
            <a:r>
              <a:rPr lang="en-US" dirty="0" smtClean="0"/>
              <a:t>414 </a:t>
            </a:r>
            <a:r>
              <a:rPr lang="cs-CZ" dirty="0" smtClean="0"/>
              <a:t>Gótové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/>
              <a:t>římští</a:t>
            </a:r>
            <a:r>
              <a:rPr lang="en-US" dirty="0"/>
              <a:t> </a:t>
            </a:r>
            <a:r>
              <a:rPr lang="en-US" dirty="0" err="1"/>
              <a:t>foederáti</a:t>
            </a:r>
            <a:r>
              <a:rPr lang="en-US" dirty="0"/>
              <a:t> v </a:t>
            </a:r>
            <a:r>
              <a:rPr lang="en-US" dirty="0" err="1"/>
              <a:t>jižní</a:t>
            </a:r>
            <a:r>
              <a:rPr lang="en-US" dirty="0"/>
              <a:t> </a:t>
            </a:r>
            <a:r>
              <a:rPr lang="en-US" dirty="0" err="1" smtClean="0"/>
              <a:t>Galii</a:t>
            </a:r>
            <a:r>
              <a:rPr lang="en-US" dirty="0" smtClean="0"/>
              <a:t>; </a:t>
            </a:r>
            <a:endParaRPr lang="cs-CZ" dirty="0" smtClean="0"/>
          </a:p>
          <a:p>
            <a:r>
              <a:rPr lang="en-US" dirty="0" smtClean="0"/>
              <a:t>452 </a:t>
            </a:r>
            <a:r>
              <a:rPr lang="en-US" dirty="0" err="1"/>
              <a:t>hlavní</a:t>
            </a:r>
            <a:r>
              <a:rPr lang="en-US" dirty="0"/>
              <a:t> </a:t>
            </a:r>
            <a:r>
              <a:rPr lang="en-US" dirty="0" err="1"/>
              <a:t>součást</a:t>
            </a:r>
            <a:r>
              <a:rPr lang="en-US" dirty="0"/>
              <a:t> </a:t>
            </a:r>
            <a:r>
              <a:rPr lang="en-US" dirty="0" err="1"/>
              <a:t>římské</a:t>
            </a:r>
            <a:r>
              <a:rPr lang="en-US" dirty="0"/>
              <a:t> </a:t>
            </a:r>
            <a:r>
              <a:rPr lang="en-US" dirty="0" err="1"/>
              <a:t>armády</a:t>
            </a:r>
            <a:r>
              <a:rPr lang="en-US" dirty="0"/>
              <a:t> </a:t>
            </a:r>
            <a:r>
              <a:rPr lang="en-US" dirty="0" err="1"/>
              <a:t>proti</a:t>
            </a:r>
            <a:r>
              <a:rPr lang="en-US" dirty="0"/>
              <a:t> </a:t>
            </a:r>
            <a:r>
              <a:rPr lang="en-US" dirty="0" err="1"/>
              <a:t>Hunům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Katalaunských</a:t>
            </a:r>
            <a:r>
              <a:rPr lang="en-US" dirty="0"/>
              <a:t> </a:t>
            </a:r>
            <a:r>
              <a:rPr lang="en-US" dirty="0" err="1" smtClean="0"/>
              <a:t>polích</a:t>
            </a:r>
            <a:r>
              <a:rPr lang="en-US" dirty="0" smtClean="0"/>
              <a:t>; </a:t>
            </a:r>
            <a:endParaRPr lang="cs-CZ" dirty="0" smtClean="0"/>
          </a:p>
          <a:p>
            <a:r>
              <a:rPr lang="en-US" dirty="0" smtClean="0"/>
              <a:t>507 </a:t>
            </a:r>
            <a:r>
              <a:rPr lang="en-US" dirty="0" err="1"/>
              <a:t>vytlačeni</a:t>
            </a:r>
            <a:r>
              <a:rPr lang="en-US" dirty="0"/>
              <a:t> </a:t>
            </a:r>
            <a:r>
              <a:rPr lang="en-US" dirty="0" err="1"/>
              <a:t>Franky</a:t>
            </a:r>
            <a:r>
              <a:rPr lang="en-US" dirty="0"/>
              <a:t> do </a:t>
            </a:r>
            <a:r>
              <a:rPr lang="en-US" dirty="0" err="1"/>
              <a:t>Hispánie</a:t>
            </a:r>
            <a:r>
              <a:rPr lang="en-US" dirty="0"/>
              <a:t>, </a:t>
            </a:r>
            <a:endParaRPr lang="cs-CZ" dirty="0"/>
          </a:p>
          <a:p>
            <a:r>
              <a:rPr lang="en-US" dirty="0" smtClean="0"/>
              <a:t>587 </a:t>
            </a:r>
            <a:r>
              <a:rPr lang="en-US" dirty="0" err="1" smtClean="0"/>
              <a:t>konverz</a:t>
            </a:r>
            <a:r>
              <a:rPr lang="cs-CZ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krále</a:t>
            </a:r>
            <a:r>
              <a:rPr lang="en-US" dirty="0"/>
              <a:t> </a:t>
            </a:r>
            <a:r>
              <a:rPr lang="en-US" dirty="0" err="1"/>
              <a:t>Rekareda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katolictví</a:t>
            </a:r>
            <a:r>
              <a:rPr lang="en-US" dirty="0"/>
              <a:t> </a:t>
            </a:r>
            <a:r>
              <a:rPr lang="cs-CZ" dirty="0" smtClean="0"/>
              <a:t>- </a:t>
            </a:r>
            <a:r>
              <a:rPr lang="en-US" dirty="0" err="1" smtClean="0"/>
              <a:t>akceptace</a:t>
            </a:r>
            <a:r>
              <a:rPr lang="en-US" dirty="0" smtClean="0"/>
              <a:t> </a:t>
            </a:r>
            <a:r>
              <a:rPr lang="en-US" dirty="0" err="1" smtClean="0"/>
              <a:t>Hispanořímany</a:t>
            </a:r>
            <a:endParaRPr lang="cs-CZ" dirty="0" smtClean="0"/>
          </a:p>
          <a:p>
            <a:r>
              <a:rPr lang="cs-CZ" dirty="0" smtClean="0"/>
              <a:t>711 vizigótská </a:t>
            </a:r>
            <a:r>
              <a:rPr lang="en-US" dirty="0" err="1" smtClean="0"/>
              <a:t>říše</a:t>
            </a:r>
            <a:r>
              <a:rPr lang="en-US" dirty="0" smtClean="0"/>
              <a:t> </a:t>
            </a:r>
            <a:r>
              <a:rPr lang="en-US" dirty="0" err="1" smtClean="0"/>
              <a:t>zničena</a:t>
            </a:r>
            <a:r>
              <a:rPr lang="en-US" dirty="0" smtClean="0"/>
              <a:t> </a:t>
            </a:r>
            <a:r>
              <a:rPr lang="en-US" dirty="0" err="1" smtClean="0"/>
              <a:t>Araby</a:t>
            </a:r>
            <a:endParaRPr lang="en-US" dirty="0"/>
          </a:p>
        </p:txBody>
      </p:sp>
      <p:pic>
        <p:nvPicPr>
          <p:cNvPr id="2051" name="Picture 3" descr="https://upload.wikimedia.org/wikipedia/commons/thumb/0/08/Wulfila_bibel.jpg/253px-Wulfila_bibel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832" y="1825625"/>
            <a:ext cx="2996772" cy="3766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7008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6539"/>
          </a:xfrm>
        </p:spPr>
        <p:txBody>
          <a:bodyPr/>
          <a:lstStyle/>
          <a:p>
            <a:r>
              <a:rPr lang="cs-CZ" dirty="0" smtClean="0"/>
              <a:t>Ostrogótové a ariánská koalice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408" y="1935353"/>
            <a:ext cx="7281672" cy="4351338"/>
          </a:xfrm>
        </p:spPr>
        <p:txBody>
          <a:bodyPr/>
          <a:lstStyle/>
          <a:p>
            <a:r>
              <a:rPr lang="en-US" dirty="0" smtClean="0"/>
              <a:t>455 </a:t>
            </a:r>
            <a:r>
              <a:rPr lang="cs-CZ" dirty="0" smtClean="0"/>
              <a:t>vzpoura proti nadvládě</a:t>
            </a:r>
            <a:r>
              <a:rPr lang="en-US" dirty="0" smtClean="0"/>
              <a:t> </a:t>
            </a:r>
            <a:r>
              <a:rPr lang="en-US" dirty="0" err="1" smtClean="0"/>
              <a:t>Hunů</a:t>
            </a:r>
            <a:r>
              <a:rPr lang="cs-CZ" dirty="0" smtClean="0"/>
              <a:t> v Panonii</a:t>
            </a:r>
            <a:r>
              <a:rPr lang="en-US" dirty="0" smtClean="0"/>
              <a:t>; </a:t>
            </a:r>
            <a:endParaRPr lang="cs-CZ" dirty="0" smtClean="0"/>
          </a:p>
          <a:p>
            <a:r>
              <a:rPr lang="en-US" dirty="0" smtClean="0"/>
              <a:t>493 </a:t>
            </a:r>
            <a:r>
              <a:rPr lang="en-US" dirty="0" err="1" smtClean="0"/>
              <a:t>král</a:t>
            </a:r>
            <a:r>
              <a:rPr lang="en-US" dirty="0" smtClean="0"/>
              <a:t> </a:t>
            </a:r>
            <a:r>
              <a:rPr lang="en-US" dirty="0" err="1" smtClean="0"/>
              <a:t>Theoderich</a:t>
            </a:r>
            <a:r>
              <a:rPr lang="en-US" dirty="0" smtClean="0"/>
              <a:t> </a:t>
            </a:r>
            <a:r>
              <a:rPr lang="en-US" dirty="0" err="1" smtClean="0"/>
              <a:t>Veliký</a:t>
            </a:r>
            <a:r>
              <a:rPr lang="cs-CZ" dirty="0" smtClean="0"/>
              <a:t> jako správce Itálie a</a:t>
            </a:r>
            <a:r>
              <a:rPr lang="en-US" dirty="0" smtClean="0"/>
              <a:t> </a:t>
            </a:r>
            <a:r>
              <a:rPr lang="en-US" dirty="0" err="1" smtClean="0"/>
              <a:t>spojen</a:t>
            </a:r>
            <a:r>
              <a:rPr lang="cs-CZ" dirty="0" err="1" smtClean="0"/>
              <a:t>ec</a:t>
            </a:r>
            <a:r>
              <a:rPr lang="en-US" dirty="0" smtClean="0"/>
              <a:t> </a:t>
            </a:r>
            <a:r>
              <a:rPr lang="en-US" dirty="0" err="1" smtClean="0"/>
              <a:t>východořímského</a:t>
            </a:r>
            <a:r>
              <a:rPr lang="en-US" dirty="0" smtClean="0"/>
              <a:t> </a:t>
            </a:r>
            <a:r>
              <a:rPr lang="en-US" dirty="0" err="1" smtClean="0"/>
              <a:t>císaře</a:t>
            </a:r>
            <a:r>
              <a:rPr lang="en-US" dirty="0" smtClean="0"/>
              <a:t> </a:t>
            </a:r>
            <a:r>
              <a:rPr lang="en-US" dirty="0" err="1" smtClean="0"/>
              <a:t>Zenóna</a:t>
            </a:r>
            <a:r>
              <a:rPr lang="en-US" dirty="0" smtClean="0"/>
              <a:t>; </a:t>
            </a:r>
            <a:endParaRPr lang="cs-CZ" dirty="0" smtClean="0"/>
          </a:p>
          <a:p>
            <a:r>
              <a:rPr lang="cs-CZ" dirty="0" smtClean="0"/>
              <a:t>idea</a:t>
            </a:r>
            <a:r>
              <a:rPr lang="en-US" dirty="0" smtClean="0"/>
              <a:t> </a:t>
            </a:r>
            <a:r>
              <a:rPr lang="en-US" dirty="0" err="1" smtClean="0"/>
              <a:t>koalice</a:t>
            </a:r>
            <a:r>
              <a:rPr lang="en-US" dirty="0" smtClean="0"/>
              <a:t> </a:t>
            </a:r>
            <a:r>
              <a:rPr lang="en-US" dirty="0" err="1" smtClean="0"/>
              <a:t>ariánských</a:t>
            </a:r>
            <a:r>
              <a:rPr lang="en-US" dirty="0" smtClean="0"/>
              <a:t> </a:t>
            </a:r>
            <a:r>
              <a:rPr lang="en-US" dirty="0" err="1" smtClean="0"/>
              <a:t>germánských</a:t>
            </a:r>
            <a:r>
              <a:rPr lang="en-US" dirty="0" smtClean="0"/>
              <a:t> </a:t>
            </a:r>
            <a:r>
              <a:rPr lang="en-US" dirty="0" err="1" smtClean="0"/>
              <a:t>kmenů</a:t>
            </a:r>
            <a:r>
              <a:rPr lang="cs-CZ" dirty="0" smtClean="0"/>
              <a:t> proti</a:t>
            </a:r>
            <a:r>
              <a:rPr lang="en-US" dirty="0" smtClean="0"/>
              <a:t> </a:t>
            </a:r>
            <a:r>
              <a:rPr lang="cs-CZ" dirty="0" smtClean="0"/>
              <a:t>katolictví</a:t>
            </a:r>
          </a:p>
          <a:p>
            <a:r>
              <a:rPr lang="en-US" dirty="0" smtClean="0"/>
              <a:t>552</a:t>
            </a:r>
            <a:r>
              <a:rPr lang="cs-CZ" dirty="0" smtClean="0"/>
              <a:t> porážka Ostrogótů</a:t>
            </a:r>
            <a:r>
              <a:rPr lang="en-US" dirty="0" smtClean="0"/>
              <a:t> </a:t>
            </a:r>
            <a:r>
              <a:rPr lang="cs-CZ" dirty="0" smtClean="0"/>
              <a:t>východořímským </a:t>
            </a:r>
            <a:r>
              <a:rPr lang="en-US" dirty="0" err="1" smtClean="0"/>
              <a:t>císařem</a:t>
            </a:r>
            <a:r>
              <a:rPr lang="en-US" dirty="0" smtClean="0"/>
              <a:t> </a:t>
            </a:r>
            <a:r>
              <a:rPr lang="en-US" dirty="0" err="1" smtClean="0"/>
              <a:t>Justiniánem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  <p:pic>
        <p:nvPicPr>
          <p:cNvPr id="3074" name="Picture 2" descr="Image result for arian church map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2891663"/>
            <a:ext cx="5191125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474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4619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Křesťanství ariánů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Areios</a:t>
            </a:r>
            <a:r>
              <a:rPr lang="cs-CZ" dirty="0" smtClean="0"/>
              <a:t> (260-336, berberský presbyter v Alexandrii) – hierarchie uvnitř svaté Trojice; Syn není skutečným Bohem;</a:t>
            </a:r>
          </a:p>
          <a:p>
            <a:r>
              <a:rPr lang="en-US" dirty="0" err="1" smtClean="0"/>
              <a:t>neznalost</a:t>
            </a:r>
            <a:r>
              <a:rPr lang="en-US" dirty="0" smtClean="0"/>
              <a:t> </a:t>
            </a:r>
            <a:r>
              <a:rPr lang="cs-CZ" dirty="0" smtClean="0"/>
              <a:t>disputací </a:t>
            </a:r>
            <a:r>
              <a:rPr lang="en-US" dirty="0" err="1" smtClean="0"/>
              <a:t>patristických</a:t>
            </a:r>
            <a:r>
              <a:rPr lang="cs-CZ" dirty="0" smtClean="0"/>
              <a:t> autorit (</a:t>
            </a:r>
            <a:r>
              <a:rPr lang="cs-CZ" dirty="0" err="1" smtClean="0"/>
              <a:t>Tertullian</a:t>
            </a:r>
            <a:r>
              <a:rPr lang="cs-CZ" dirty="0" smtClean="0"/>
              <a:t>, Klemens Alexandrijský, </a:t>
            </a:r>
            <a:r>
              <a:rPr lang="cs-CZ" dirty="0" err="1" smtClean="0"/>
              <a:t>Origenes</a:t>
            </a:r>
            <a:r>
              <a:rPr lang="cs-CZ" dirty="0" smtClean="0"/>
              <a:t>, </a:t>
            </a:r>
            <a:r>
              <a:rPr lang="cs-CZ" dirty="0" err="1" smtClean="0"/>
              <a:t>Eusebios</a:t>
            </a:r>
            <a:r>
              <a:rPr lang="cs-CZ" dirty="0" smtClean="0"/>
              <a:t> z </a:t>
            </a:r>
            <a:r>
              <a:rPr lang="cs-CZ" dirty="0" err="1" smtClean="0"/>
              <a:t>Kaisareje</a:t>
            </a:r>
            <a:r>
              <a:rPr lang="cs-CZ" dirty="0" smtClean="0"/>
              <a:t>);</a:t>
            </a:r>
          </a:p>
          <a:p>
            <a:r>
              <a:rPr lang="en-US" dirty="0" err="1" smtClean="0"/>
              <a:t>důraz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četbu</a:t>
            </a:r>
            <a:r>
              <a:rPr lang="en-US" dirty="0" smtClean="0"/>
              <a:t> Bible, </a:t>
            </a:r>
            <a:r>
              <a:rPr lang="en-US" dirty="0" err="1" smtClean="0"/>
              <a:t>která</a:t>
            </a:r>
            <a:r>
              <a:rPr lang="en-US" dirty="0" smtClean="0"/>
              <a:t> </a:t>
            </a:r>
            <a:r>
              <a:rPr lang="en-US" dirty="0" err="1" smtClean="0"/>
              <a:t>přeložena</a:t>
            </a:r>
            <a:r>
              <a:rPr lang="en-US" dirty="0" smtClean="0"/>
              <a:t> do </a:t>
            </a:r>
            <a:r>
              <a:rPr lang="en-US" dirty="0" err="1" smtClean="0"/>
              <a:t>gótštiny</a:t>
            </a:r>
            <a:r>
              <a:rPr lang="cs-CZ" dirty="0" smtClean="0"/>
              <a:t>; </a:t>
            </a:r>
          </a:p>
          <a:p>
            <a:r>
              <a:rPr lang="cs-CZ" dirty="0" smtClean="0"/>
              <a:t>kázání </a:t>
            </a:r>
            <a:r>
              <a:rPr lang="en-US" dirty="0" smtClean="0"/>
              <a:t>v </a:t>
            </a:r>
            <a:r>
              <a:rPr lang="en-US" dirty="0" err="1" smtClean="0"/>
              <a:t>germánských</a:t>
            </a:r>
            <a:r>
              <a:rPr lang="en-US" dirty="0" smtClean="0"/>
              <a:t> </a:t>
            </a:r>
            <a:r>
              <a:rPr lang="en-US" dirty="0" err="1" smtClean="0"/>
              <a:t>jazycích</a:t>
            </a:r>
            <a:r>
              <a:rPr lang="en-US" dirty="0" smtClean="0"/>
              <a:t>; </a:t>
            </a:r>
            <a:endParaRPr lang="cs-CZ" dirty="0"/>
          </a:p>
          <a:p>
            <a:r>
              <a:rPr lang="en-US" dirty="0" err="1" smtClean="0"/>
              <a:t>kmenový</a:t>
            </a:r>
            <a:r>
              <a:rPr lang="en-US" dirty="0" smtClean="0"/>
              <a:t> </a:t>
            </a:r>
            <a:r>
              <a:rPr lang="en-US" dirty="0" err="1" smtClean="0"/>
              <a:t>charakter</a:t>
            </a:r>
            <a:r>
              <a:rPr lang="cs-CZ" dirty="0" smtClean="0"/>
              <a:t> církve</a:t>
            </a:r>
            <a:r>
              <a:rPr lang="cs-CZ" dirty="0"/>
              <a:t> </a:t>
            </a:r>
            <a:r>
              <a:rPr lang="cs-CZ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hlavou</a:t>
            </a:r>
            <a:r>
              <a:rPr lang="en-US" dirty="0" smtClean="0"/>
              <a:t> </a:t>
            </a:r>
            <a:r>
              <a:rPr lang="en-US" dirty="0" err="1" smtClean="0"/>
              <a:t>král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cs-CZ" dirty="0" smtClean="0"/>
              <a:t>tolerance vůči jinověrcům, ALE ve Středomoří pronásledování katolíků (segregace) a židů (kolaborace s Araby);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396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Frankové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po</a:t>
            </a:r>
            <a:r>
              <a:rPr lang="en-US" sz="2000" dirty="0" smtClean="0"/>
              <a:t> </a:t>
            </a:r>
            <a:r>
              <a:rPr lang="en-US" sz="2000" dirty="0"/>
              <a:t>200 </a:t>
            </a:r>
            <a:r>
              <a:rPr lang="en-US" sz="2000" dirty="0" err="1"/>
              <a:t>vpády</a:t>
            </a:r>
            <a:r>
              <a:rPr lang="en-US" sz="2000" dirty="0"/>
              <a:t> </a:t>
            </a:r>
            <a:r>
              <a:rPr lang="en-US" sz="2000" dirty="0" err="1"/>
              <a:t>ze</a:t>
            </a:r>
            <a:r>
              <a:rPr lang="en-US" sz="2000" dirty="0"/>
              <a:t> </a:t>
            </a:r>
            <a:r>
              <a:rPr lang="en-US" sz="2000" dirty="0" err="1"/>
              <a:t>severního</a:t>
            </a:r>
            <a:r>
              <a:rPr lang="en-US" sz="2000" dirty="0"/>
              <a:t> </a:t>
            </a:r>
            <a:r>
              <a:rPr lang="en-US" sz="2000" dirty="0" err="1"/>
              <a:t>Porýní</a:t>
            </a:r>
            <a:r>
              <a:rPr lang="en-US" sz="2000" dirty="0"/>
              <a:t>, </a:t>
            </a:r>
            <a:endParaRPr lang="cs-CZ" sz="2000" dirty="0" smtClean="0"/>
          </a:p>
          <a:p>
            <a:r>
              <a:rPr lang="en-US" sz="2000" dirty="0" err="1" smtClean="0"/>
              <a:t>po</a:t>
            </a:r>
            <a:r>
              <a:rPr lang="en-US" sz="2000" dirty="0" smtClean="0"/>
              <a:t> </a:t>
            </a:r>
            <a:r>
              <a:rPr lang="en-US" sz="2000" dirty="0"/>
              <a:t>350 </a:t>
            </a:r>
            <a:r>
              <a:rPr lang="en-US" sz="2000" dirty="0" err="1"/>
              <a:t>jako</a:t>
            </a:r>
            <a:r>
              <a:rPr lang="en-US" sz="2000" dirty="0"/>
              <a:t> </a:t>
            </a:r>
            <a:r>
              <a:rPr lang="en-US" sz="2000" dirty="0" err="1"/>
              <a:t>foederáti</a:t>
            </a:r>
            <a:r>
              <a:rPr lang="en-US" sz="2000" dirty="0"/>
              <a:t> </a:t>
            </a:r>
            <a:r>
              <a:rPr lang="en-US" sz="2000" dirty="0" err="1"/>
              <a:t>mezi</a:t>
            </a:r>
            <a:r>
              <a:rPr lang="en-US" sz="2000" dirty="0"/>
              <a:t> </a:t>
            </a:r>
            <a:r>
              <a:rPr lang="en-US" sz="2000" dirty="0" err="1"/>
              <a:t>Seinou</a:t>
            </a:r>
            <a:r>
              <a:rPr lang="en-US" sz="2000" dirty="0"/>
              <a:t> a </a:t>
            </a:r>
            <a:r>
              <a:rPr lang="en-US" sz="2000" dirty="0" err="1"/>
              <a:t>Rýnem</a:t>
            </a:r>
            <a:r>
              <a:rPr lang="en-US" sz="2000" dirty="0"/>
              <a:t>; </a:t>
            </a:r>
            <a:endParaRPr lang="cs-CZ" sz="2000" dirty="0" smtClean="0"/>
          </a:p>
          <a:p>
            <a:r>
              <a:rPr lang="en-US" sz="2000" dirty="0" smtClean="0"/>
              <a:t>486 </a:t>
            </a:r>
            <a:r>
              <a:rPr lang="en-US" sz="2000" dirty="0" err="1"/>
              <a:t>král</a:t>
            </a:r>
            <a:r>
              <a:rPr lang="en-US" sz="2000" dirty="0"/>
              <a:t> </a:t>
            </a:r>
            <a:r>
              <a:rPr lang="en-US" sz="2000" dirty="0" err="1"/>
              <a:t>Chlodvík</a:t>
            </a:r>
            <a:r>
              <a:rPr lang="en-US" sz="2000" dirty="0"/>
              <a:t> </a:t>
            </a:r>
            <a:r>
              <a:rPr lang="en-US" sz="2000" dirty="0" err="1"/>
              <a:t>zničil</a:t>
            </a:r>
            <a:r>
              <a:rPr lang="en-US" sz="2000" dirty="0"/>
              <a:t> </a:t>
            </a:r>
            <a:r>
              <a:rPr lang="en-US" sz="2000" dirty="0" err="1"/>
              <a:t>Syagriovu</a:t>
            </a:r>
            <a:r>
              <a:rPr lang="en-US" sz="2000" dirty="0"/>
              <a:t> </a:t>
            </a:r>
            <a:r>
              <a:rPr lang="en-US" sz="2000" dirty="0" err="1"/>
              <a:t>separatistickou</a:t>
            </a:r>
            <a:r>
              <a:rPr lang="en-US" sz="2000" dirty="0"/>
              <a:t> </a:t>
            </a:r>
            <a:r>
              <a:rPr lang="en-US" sz="2000" dirty="0" err="1"/>
              <a:t>říši</a:t>
            </a:r>
            <a:r>
              <a:rPr lang="en-US" sz="2000" dirty="0"/>
              <a:t> v </a:t>
            </a:r>
            <a:r>
              <a:rPr lang="en-US" sz="2000" dirty="0" err="1"/>
              <a:t>Pařížské</a:t>
            </a:r>
            <a:r>
              <a:rPr lang="en-US" sz="2000" dirty="0"/>
              <a:t> </a:t>
            </a:r>
            <a:r>
              <a:rPr lang="en-US" sz="2000" dirty="0" err="1"/>
              <a:t>pánvi</a:t>
            </a:r>
            <a:r>
              <a:rPr lang="en-US" sz="2000" dirty="0" smtClean="0"/>
              <a:t>;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en-US" sz="2000" dirty="0" smtClean="0"/>
              <a:t>496 </a:t>
            </a:r>
            <a:r>
              <a:rPr lang="en-US" sz="2000" dirty="0" err="1" smtClean="0"/>
              <a:t>bitv</a:t>
            </a:r>
            <a:r>
              <a:rPr lang="cs-CZ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/>
              <a:t>u </a:t>
            </a:r>
            <a:r>
              <a:rPr lang="en-US" sz="2000" dirty="0" err="1" smtClean="0"/>
              <a:t>Tolbiacu</a:t>
            </a:r>
            <a:r>
              <a:rPr lang="cs-CZ" sz="2000" dirty="0" smtClean="0"/>
              <a:t> –</a:t>
            </a:r>
            <a:r>
              <a:rPr lang="en-US" sz="2000" dirty="0" smtClean="0"/>
              <a:t> </a:t>
            </a:r>
            <a:r>
              <a:rPr lang="cs-CZ" sz="2000" dirty="0" err="1" smtClean="0"/>
              <a:t>Chlodvík</a:t>
            </a:r>
            <a:r>
              <a:rPr lang="cs-CZ" sz="2000" dirty="0" smtClean="0"/>
              <a:t> modlitba za</a:t>
            </a:r>
            <a:r>
              <a:rPr lang="en-US" sz="2000" dirty="0" smtClean="0"/>
              <a:t> </a:t>
            </a:r>
            <a:r>
              <a:rPr lang="en-US" sz="2000" dirty="0" err="1"/>
              <a:t>vítězství</a:t>
            </a:r>
            <a:r>
              <a:rPr lang="en-US" sz="2000" dirty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 smtClean="0"/>
              <a:t>Kristu</a:t>
            </a:r>
            <a:r>
              <a:rPr lang="cs-CZ" sz="2000" dirty="0" smtClean="0"/>
              <a:t>;</a:t>
            </a:r>
            <a:r>
              <a:rPr lang="en-US" sz="2000" dirty="0" smtClean="0"/>
              <a:t> </a:t>
            </a:r>
            <a:endParaRPr lang="cs-CZ" sz="2000" dirty="0" smtClean="0"/>
          </a:p>
          <a:p>
            <a:r>
              <a:rPr lang="cs-CZ" sz="2000" dirty="0" smtClean="0"/>
              <a:t>498 - </a:t>
            </a:r>
            <a:r>
              <a:rPr lang="en-US" sz="2000" dirty="0" err="1" smtClean="0"/>
              <a:t>přijímá</a:t>
            </a:r>
            <a:r>
              <a:rPr lang="en-US" sz="2000" dirty="0" smtClean="0"/>
              <a:t> </a:t>
            </a:r>
            <a:r>
              <a:rPr lang="en-US" sz="2000" dirty="0"/>
              <a:t>v </a:t>
            </a:r>
            <a:r>
              <a:rPr lang="en-US" sz="2000" dirty="0" err="1"/>
              <a:t>Remeši</a:t>
            </a:r>
            <a:r>
              <a:rPr lang="en-US" sz="2000" dirty="0"/>
              <a:t> </a:t>
            </a:r>
            <a:r>
              <a:rPr lang="en-US" sz="2000" dirty="0" err="1"/>
              <a:t>katolický</a:t>
            </a:r>
            <a:r>
              <a:rPr lang="en-US" sz="2000" dirty="0"/>
              <a:t> </a:t>
            </a:r>
            <a:r>
              <a:rPr lang="en-US" sz="2000" dirty="0" err="1"/>
              <a:t>křest</a:t>
            </a:r>
            <a:r>
              <a:rPr lang="en-US" sz="2000" dirty="0"/>
              <a:t>; </a:t>
            </a:r>
            <a:endParaRPr lang="cs-CZ" sz="2000" dirty="0" smtClean="0"/>
          </a:p>
          <a:p>
            <a:r>
              <a:rPr lang="en-US" sz="2000" dirty="0" smtClean="0"/>
              <a:t>506 </a:t>
            </a:r>
            <a:r>
              <a:rPr lang="en-US" sz="2000" dirty="0" err="1"/>
              <a:t>připojil</a:t>
            </a:r>
            <a:r>
              <a:rPr lang="en-US" sz="2000" dirty="0"/>
              <a:t> </a:t>
            </a:r>
            <a:r>
              <a:rPr lang="en-US" sz="2000" dirty="0" err="1"/>
              <a:t>říši</a:t>
            </a:r>
            <a:r>
              <a:rPr lang="en-US" sz="2000" dirty="0"/>
              <a:t> </a:t>
            </a:r>
            <a:r>
              <a:rPr lang="en-US" sz="2000" dirty="0" err="1"/>
              <a:t>Alemanů</a:t>
            </a:r>
            <a:r>
              <a:rPr lang="en-US" sz="2000" dirty="0"/>
              <a:t>, </a:t>
            </a:r>
            <a:endParaRPr lang="cs-CZ" sz="2000" dirty="0" smtClean="0"/>
          </a:p>
          <a:p>
            <a:r>
              <a:rPr lang="en-US" sz="2000" dirty="0" smtClean="0"/>
              <a:t>507 </a:t>
            </a:r>
            <a:r>
              <a:rPr lang="cs-CZ" sz="2000" dirty="0" smtClean="0"/>
              <a:t>připojil </a:t>
            </a:r>
            <a:r>
              <a:rPr lang="en-US" sz="2000" dirty="0" err="1" smtClean="0"/>
              <a:t>akvitánskou</a:t>
            </a:r>
            <a:r>
              <a:rPr lang="en-US" sz="2000" dirty="0" smtClean="0"/>
              <a:t> </a:t>
            </a:r>
            <a:r>
              <a:rPr lang="en-US" sz="2000" dirty="0" err="1"/>
              <a:t>Galii</a:t>
            </a:r>
            <a:r>
              <a:rPr lang="en-US" sz="2000" dirty="0"/>
              <a:t> </a:t>
            </a:r>
            <a:r>
              <a:rPr lang="en-US" sz="2000" dirty="0" smtClean="0"/>
              <a:t>(od </a:t>
            </a:r>
            <a:r>
              <a:rPr lang="en-US" sz="2000" dirty="0" err="1"/>
              <a:t>Vizigótů</a:t>
            </a:r>
            <a:r>
              <a:rPr lang="en-US" sz="2000" dirty="0"/>
              <a:t>), </a:t>
            </a:r>
            <a:endParaRPr lang="cs-CZ" sz="2000" dirty="0" smtClean="0"/>
          </a:p>
          <a:p>
            <a:r>
              <a:rPr lang="cs-CZ" sz="2000" dirty="0" smtClean="0"/>
              <a:t>534 připojili </a:t>
            </a:r>
            <a:r>
              <a:rPr lang="cs-CZ" sz="2000" dirty="0" err="1" smtClean="0"/>
              <a:t>Chlodvíkovi</a:t>
            </a:r>
            <a:r>
              <a:rPr lang="en-US" sz="2000" dirty="0" smtClean="0"/>
              <a:t> </a:t>
            </a:r>
            <a:r>
              <a:rPr lang="en-US" sz="2000" dirty="0" err="1" smtClean="0"/>
              <a:t>synové</a:t>
            </a:r>
            <a:r>
              <a:rPr lang="cs-CZ" sz="2000" dirty="0" smtClean="0"/>
              <a:t> </a:t>
            </a:r>
            <a:r>
              <a:rPr lang="en-US" sz="2000" dirty="0" err="1" smtClean="0"/>
              <a:t>říši</a:t>
            </a:r>
            <a:r>
              <a:rPr lang="en-US" sz="2000" dirty="0" smtClean="0"/>
              <a:t> </a:t>
            </a:r>
            <a:r>
              <a:rPr lang="en-US" sz="2000" dirty="0" err="1" smtClean="0"/>
              <a:t>Burgundů</a:t>
            </a:r>
            <a:r>
              <a:rPr lang="en-US" sz="2000" dirty="0" smtClean="0"/>
              <a:t>, </a:t>
            </a:r>
            <a:endParaRPr lang="cs-CZ" sz="2000" dirty="0" smtClean="0"/>
          </a:p>
          <a:p>
            <a:r>
              <a:rPr lang="cs-CZ" sz="2000" dirty="0" smtClean="0"/>
              <a:t>537 připojili </a:t>
            </a:r>
            <a:r>
              <a:rPr lang="en-US" sz="2000" dirty="0" err="1" smtClean="0"/>
              <a:t>provensálskou</a:t>
            </a:r>
            <a:r>
              <a:rPr lang="en-US" sz="2000" dirty="0" smtClean="0"/>
              <a:t> </a:t>
            </a:r>
            <a:r>
              <a:rPr lang="en-US" sz="2000" dirty="0" err="1" smtClean="0"/>
              <a:t>Galii</a:t>
            </a:r>
            <a:r>
              <a:rPr lang="en-US" sz="2000" dirty="0" smtClean="0"/>
              <a:t> (</a:t>
            </a:r>
            <a:r>
              <a:rPr lang="cs-CZ" sz="2000" dirty="0" smtClean="0"/>
              <a:t>od Ostrogótů)</a:t>
            </a:r>
            <a:r>
              <a:rPr lang="en-US" sz="2000" dirty="0" smtClean="0"/>
              <a:t>;   </a:t>
            </a:r>
            <a:endParaRPr lang="en-US" sz="2000" dirty="0"/>
          </a:p>
          <a:p>
            <a:endParaRPr lang="en-US" sz="2000" dirty="0"/>
          </a:p>
        </p:txBody>
      </p:sp>
      <p:pic>
        <p:nvPicPr>
          <p:cNvPr id="4098" name="Picture 2" descr="Image result for chlodvík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1580" y="174594"/>
            <a:ext cx="2366835" cy="2454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mage result for syagrius map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064" y="3104568"/>
            <a:ext cx="3682492" cy="3207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8132064" y="6311900"/>
            <a:ext cx="1523559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Galie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5.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století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997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050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Rané křesťanství Franků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8928"/>
            <a:ext cx="10515600" cy="5120640"/>
          </a:xfrm>
        </p:spPr>
        <p:txBody>
          <a:bodyPr>
            <a:normAutofit/>
          </a:bodyPr>
          <a:lstStyle/>
          <a:p>
            <a:r>
              <a:rPr lang="en-US" dirty="0" err="1" smtClean="0"/>
              <a:t>křesťanství</a:t>
            </a:r>
            <a:r>
              <a:rPr lang="en-US" dirty="0" smtClean="0"/>
              <a:t> </a:t>
            </a:r>
            <a:r>
              <a:rPr lang="en-US" dirty="0" err="1" smtClean="0"/>
              <a:t>součást</a:t>
            </a:r>
            <a:r>
              <a:rPr lang="en-US" dirty="0" smtClean="0"/>
              <a:t> </a:t>
            </a:r>
            <a:r>
              <a:rPr lang="en-US" dirty="0" err="1"/>
              <a:t>polyteismu</a:t>
            </a:r>
            <a:r>
              <a:rPr lang="en-US" dirty="0"/>
              <a:t> (preference </a:t>
            </a:r>
            <a:r>
              <a:rPr lang="en-US" dirty="0" err="1"/>
              <a:t>bohů</a:t>
            </a:r>
            <a:r>
              <a:rPr lang="en-US" dirty="0"/>
              <a:t> </a:t>
            </a:r>
            <a:r>
              <a:rPr lang="en-US" dirty="0" err="1"/>
              <a:t>přinášejících</a:t>
            </a:r>
            <a:r>
              <a:rPr lang="en-US" dirty="0"/>
              <a:t> </a:t>
            </a:r>
            <a:r>
              <a:rPr lang="en-US" dirty="0" err="1"/>
              <a:t>vítězství</a:t>
            </a:r>
            <a:r>
              <a:rPr lang="en-US" dirty="0"/>
              <a:t>); </a:t>
            </a:r>
            <a:endParaRPr lang="cs-CZ" dirty="0" smtClean="0"/>
          </a:p>
          <a:p>
            <a:r>
              <a:rPr lang="en-US" dirty="0" smtClean="0"/>
              <a:t>idea </a:t>
            </a:r>
            <a:r>
              <a:rPr lang="en-US" dirty="0" err="1" smtClean="0"/>
              <a:t>posvěcených</a:t>
            </a:r>
            <a:r>
              <a:rPr lang="en-US" dirty="0" smtClean="0"/>
              <a:t> </a:t>
            </a:r>
            <a:r>
              <a:rPr lang="en-US" dirty="0" err="1" smtClean="0"/>
              <a:t>válečníků</a:t>
            </a:r>
            <a:r>
              <a:rPr lang="en-US" dirty="0" smtClean="0"/>
              <a:t> – n</a:t>
            </a:r>
            <a:r>
              <a:rPr lang="cs-CZ" dirty="0" smtClean="0"/>
              <a:t>á</a:t>
            </a:r>
            <a:r>
              <a:rPr lang="en-US" dirty="0" err="1" smtClean="0"/>
              <a:t>hrad</a:t>
            </a:r>
            <a:r>
              <a:rPr lang="cs-CZ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pohansk</a:t>
            </a:r>
            <a:r>
              <a:rPr lang="cs-CZ" dirty="0" err="1" smtClean="0"/>
              <a:t>ých</a:t>
            </a:r>
            <a:r>
              <a:rPr lang="en-US" dirty="0" smtClean="0"/>
              <a:t> </a:t>
            </a:r>
            <a:r>
              <a:rPr lang="en-US" dirty="0" err="1" smtClean="0"/>
              <a:t>válečnick</a:t>
            </a:r>
            <a:r>
              <a:rPr lang="cs-CZ" dirty="0" err="1" smtClean="0"/>
              <a:t>ých</a:t>
            </a:r>
            <a:r>
              <a:rPr lang="cs-CZ" dirty="0" smtClean="0"/>
              <a:t> rituálů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err="1" smtClean="0"/>
              <a:t>Frankové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cs-CZ" dirty="0" smtClean="0"/>
              <a:t>„</a:t>
            </a:r>
            <a:r>
              <a:rPr lang="en-US" dirty="0" err="1" smtClean="0"/>
              <a:t>oblíbenci</a:t>
            </a:r>
            <a:r>
              <a:rPr lang="en-US" dirty="0" smtClean="0"/>
              <a:t> Krista</a:t>
            </a:r>
            <a:r>
              <a:rPr lang="cs-CZ" dirty="0" smtClean="0"/>
              <a:t>“</a:t>
            </a:r>
            <a:r>
              <a:rPr lang="en-US" dirty="0" smtClean="0"/>
              <a:t> </a:t>
            </a:r>
            <a:r>
              <a:rPr lang="cs-CZ" dirty="0" smtClean="0"/>
              <a:t>- </a:t>
            </a:r>
            <a:r>
              <a:rPr lang="en-US" dirty="0" err="1" smtClean="0"/>
              <a:t>zákoník</a:t>
            </a:r>
            <a:r>
              <a:rPr lang="en-US" dirty="0" smtClean="0"/>
              <a:t> </a:t>
            </a:r>
            <a:r>
              <a:rPr lang="en-US" i="1" dirty="0" smtClean="0"/>
              <a:t>Lex </a:t>
            </a:r>
            <a:r>
              <a:rPr lang="en-US" i="1" dirty="0" err="1" smtClean="0"/>
              <a:t>Salica</a:t>
            </a:r>
            <a:r>
              <a:rPr lang="en-US" dirty="0" smtClean="0"/>
              <a:t> </a:t>
            </a:r>
            <a:r>
              <a:rPr lang="cs-CZ" dirty="0" smtClean="0"/>
              <a:t>(</a:t>
            </a:r>
            <a:r>
              <a:rPr lang="en-US" dirty="0" err="1" smtClean="0"/>
              <a:t>vznik</a:t>
            </a:r>
            <a:r>
              <a:rPr lang="en-US" dirty="0" smtClean="0"/>
              <a:t> </a:t>
            </a:r>
            <a:r>
              <a:rPr lang="en-US" dirty="0" err="1" smtClean="0"/>
              <a:t>okolo</a:t>
            </a:r>
            <a:r>
              <a:rPr lang="en-US" dirty="0" smtClean="0"/>
              <a:t> 510</a:t>
            </a:r>
            <a:r>
              <a:rPr lang="cs-CZ" dirty="0" smtClean="0"/>
              <a:t>)</a:t>
            </a:r>
            <a:r>
              <a:rPr lang="en-US" dirty="0" smtClean="0"/>
              <a:t>: </a:t>
            </a:r>
            <a:r>
              <a:rPr lang="cs-CZ" dirty="0" smtClean="0"/>
              <a:t>„</a:t>
            </a:r>
            <a:r>
              <a:rPr lang="en-US" dirty="0" err="1" smtClean="0"/>
              <a:t>Ať</a:t>
            </a:r>
            <a:r>
              <a:rPr lang="en-US" dirty="0" smtClean="0"/>
              <a:t> </a:t>
            </a:r>
            <a:r>
              <a:rPr lang="en-US" dirty="0" err="1" smtClean="0"/>
              <a:t>žije</a:t>
            </a:r>
            <a:r>
              <a:rPr lang="en-US" dirty="0" smtClean="0"/>
              <a:t> </a:t>
            </a:r>
            <a:r>
              <a:rPr lang="en-US" dirty="0" err="1" smtClean="0"/>
              <a:t>Kristus</a:t>
            </a:r>
            <a:r>
              <a:rPr lang="en-US" dirty="0" smtClean="0"/>
              <a:t>, </a:t>
            </a:r>
            <a:r>
              <a:rPr lang="en-US" dirty="0" err="1" smtClean="0"/>
              <a:t>jenž</a:t>
            </a:r>
            <a:r>
              <a:rPr lang="en-US" dirty="0" smtClean="0"/>
              <a:t> </a:t>
            </a:r>
            <a:r>
              <a:rPr lang="en-US" dirty="0" err="1" smtClean="0"/>
              <a:t>miluje</a:t>
            </a:r>
            <a:r>
              <a:rPr lang="en-US" dirty="0" smtClean="0"/>
              <a:t> </a:t>
            </a:r>
            <a:r>
              <a:rPr lang="en-US" dirty="0" err="1" smtClean="0"/>
              <a:t>Franky</a:t>
            </a:r>
            <a:r>
              <a:rPr lang="en-US" dirty="0" smtClean="0"/>
              <a:t>”; </a:t>
            </a:r>
            <a:endParaRPr lang="cs-CZ" dirty="0" smtClean="0"/>
          </a:p>
          <a:p>
            <a:r>
              <a:rPr lang="en-US" dirty="0" err="1" smtClean="0"/>
              <a:t>magické</a:t>
            </a:r>
            <a:r>
              <a:rPr lang="en-US" dirty="0" smtClean="0"/>
              <a:t> </a:t>
            </a:r>
            <a:r>
              <a:rPr lang="cs-CZ" dirty="0" smtClean="0"/>
              <a:t>pojetí</a:t>
            </a:r>
            <a:r>
              <a:rPr lang="en-US" dirty="0" smtClean="0"/>
              <a:t> Bible, </a:t>
            </a:r>
            <a:r>
              <a:rPr lang="en-US" dirty="0" err="1"/>
              <a:t>ostatků</a:t>
            </a:r>
            <a:r>
              <a:rPr lang="en-US" dirty="0"/>
              <a:t> </a:t>
            </a:r>
            <a:r>
              <a:rPr lang="en-US" dirty="0" err="1" smtClean="0"/>
              <a:t>světců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darů</a:t>
            </a:r>
            <a:r>
              <a:rPr lang="en-US" dirty="0"/>
              <a:t> </a:t>
            </a:r>
            <a:r>
              <a:rPr lang="en-US" dirty="0" err="1" smtClean="0"/>
              <a:t>svatyním</a:t>
            </a:r>
            <a:r>
              <a:rPr lang="en-US" dirty="0" smtClean="0"/>
              <a:t>; </a:t>
            </a:r>
            <a:endParaRPr lang="cs-CZ" dirty="0" smtClean="0"/>
          </a:p>
          <a:p>
            <a:r>
              <a:rPr lang="en-US" dirty="0" err="1" smtClean="0"/>
              <a:t>význam</a:t>
            </a:r>
            <a:r>
              <a:rPr lang="en-US" dirty="0" smtClean="0"/>
              <a:t> </a:t>
            </a:r>
            <a:r>
              <a:rPr lang="en-US" dirty="0" err="1"/>
              <a:t>královského</a:t>
            </a:r>
            <a:r>
              <a:rPr lang="en-US" dirty="0"/>
              <a:t> </a:t>
            </a:r>
            <a:r>
              <a:rPr lang="en-US" dirty="0" err="1"/>
              <a:t>charismatu</a:t>
            </a:r>
            <a:r>
              <a:rPr lang="en-US" dirty="0"/>
              <a:t> (</a:t>
            </a:r>
            <a:r>
              <a:rPr lang="en-US" dirty="0" err="1" smtClean="0"/>
              <a:t>oblíben</a:t>
            </a:r>
            <a:r>
              <a:rPr lang="cs-CZ" dirty="0" err="1" smtClean="0"/>
              <a:t>ec</a:t>
            </a:r>
            <a:r>
              <a:rPr lang="cs-CZ" dirty="0" smtClean="0"/>
              <a:t> </a:t>
            </a:r>
            <a:r>
              <a:rPr lang="en-US" dirty="0" err="1" smtClean="0"/>
              <a:t>bohů</a:t>
            </a:r>
            <a:r>
              <a:rPr lang="en-US" dirty="0"/>
              <a:t>, </a:t>
            </a:r>
            <a:r>
              <a:rPr lang="en-US" dirty="0" err="1"/>
              <a:t>primární</a:t>
            </a:r>
            <a:r>
              <a:rPr lang="en-US" dirty="0"/>
              <a:t> role v </a:t>
            </a:r>
            <a:r>
              <a:rPr lang="en-US" dirty="0" err="1" smtClean="0"/>
              <a:t>kultu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3034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</a:t>
            </a:r>
            <a:r>
              <a:rPr lang="en-US" dirty="0" err="1" smtClean="0"/>
              <a:t>pojenectví</a:t>
            </a:r>
            <a:r>
              <a:rPr lang="en-US" dirty="0" smtClean="0"/>
              <a:t> </a:t>
            </a:r>
            <a:r>
              <a:rPr lang="en-US" dirty="0" err="1" smtClean="0"/>
              <a:t>církve</a:t>
            </a:r>
            <a:r>
              <a:rPr lang="en-US" dirty="0" smtClean="0"/>
              <a:t> a </a:t>
            </a:r>
            <a:r>
              <a:rPr lang="en-US" dirty="0" err="1" smtClean="0"/>
              <a:t>světské</a:t>
            </a:r>
            <a:r>
              <a:rPr lang="en-US" dirty="0" smtClean="0"/>
              <a:t> </a:t>
            </a:r>
            <a:r>
              <a:rPr lang="en-US" dirty="0" err="1" smtClean="0"/>
              <a:t>moci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po 476 </a:t>
            </a:r>
          </a:p>
          <a:p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Východě</a:t>
            </a:r>
            <a:r>
              <a:rPr lang="en-US" dirty="0"/>
              <a:t> </a:t>
            </a:r>
            <a:r>
              <a:rPr lang="en-US" dirty="0" err="1"/>
              <a:t>císař</a:t>
            </a:r>
            <a:r>
              <a:rPr lang="en-US" dirty="0"/>
              <a:t> </a:t>
            </a:r>
            <a:r>
              <a:rPr lang="en-US" dirty="0" err="1"/>
              <a:t>hlavou</a:t>
            </a:r>
            <a:r>
              <a:rPr lang="en-US" dirty="0"/>
              <a:t> </a:t>
            </a:r>
            <a:r>
              <a:rPr lang="en-US" dirty="0" err="1" smtClean="0"/>
              <a:t>církve</a:t>
            </a:r>
            <a:r>
              <a:rPr lang="cs-CZ" dirty="0"/>
              <a:t> </a:t>
            </a:r>
            <a:r>
              <a:rPr lang="cs-CZ" dirty="0" smtClean="0"/>
              <a:t>- Řím</a:t>
            </a:r>
            <a:r>
              <a:rPr lang="en-US" dirty="0" smtClean="0"/>
              <a:t> </a:t>
            </a:r>
            <a:r>
              <a:rPr lang="cs-CZ" dirty="0" smtClean="0"/>
              <a:t>pod </a:t>
            </a:r>
            <a:r>
              <a:rPr lang="en-US" dirty="0" err="1" smtClean="0"/>
              <a:t>ochranou</a:t>
            </a:r>
            <a:r>
              <a:rPr lang="cs-CZ" dirty="0" smtClean="0"/>
              <a:t> Byzance;</a:t>
            </a:r>
            <a:endParaRPr lang="cs-CZ" dirty="0"/>
          </a:p>
          <a:p>
            <a:r>
              <a:rPr lang="cs-CZ" dirty="0" smtClean="0"/>
              <a:t>na Západě </a:t>
            </a:r>
            <a:r>
              <a:rPr lang="cs-CZ" dirty="0" smtClean="0"/>
              <a:t>„</a:t>
            </a:r>
            <a:r>
              <a:rPr lang="en-US" dirty="0" err="1" smtClean="0"/>
              <a:t>transpozice</a:t>
            </a:r>
            <a:r>
              <a:rPr lang="cs-CZ" dirty="0" smtClean="0"/>
              <a:t>“</a:t>
            </a:r>
            <a:r>
              <a:rPr lang="en-US" dirty="0" smtClean="0"/>
              <a:t> </a:t>
            </a:r>
            <a:r>
              <a:rPr lang="cs-CZ" dirty="0" smtClean="0"/>
              <a:t>Římské </a:t>
            </a:r>
            <a:r>
              <a:rPr lang="en-US" dirty="0" err="1" smtClean="0"/>
              <a:t>říše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náboženské</a:t>
            </a:r>
            <a:r>
              <a:rPr lang="en-US" dirty="0"/>
              <a:t>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cs-CZ" dirty="0" smtClean="0"/>
              <a:t>- </a:t>
            </a:r>
            <a:r>
              <a:rPr lang="en-US" dirty="0" err="1" smtClean="0"/>
              <a:t>papež</a:t>
            </a:r>
            <a:r>
              <a:rPr lang="en-US" dirty="0" smtClean="0"/>
              <a:t> </a:t>
            </a:r>
            <a:r>
              <a:rPr lang="cs-CZ" dirty="0" smtClean="0"/>
              <a:t>v</a:t>
            </a:r>
            <a:r>
              <a:rPr lang="en-US" dirty="0" smtClean="0"/>
              <a:t> </a:t>
            </a:r>
            <a:r>
              <a:rPr lang="en-US" dirty="0" err="1"/>
              <a:t>roli</a:t>
            </a:r>
            <a:r>
              <a:rPr lang="en-US" dirty="0"/>
              <a:t> </a:t>
            </a:r>
            <a:r>
              <a:rPr lang="en-US" dirty="0" err="1"/>
              <a:t>politického</a:t>
            </a:r>
            <a:r>
              <a:rPr lang="en-US" dirty="0"/>
              <a:t> </a:t>
            </a:r>
            <a:r>
              <a:rPr lang="en-US" dirty="0" err="1" smtClean="0"/>
              <a:t>vůdce</a:t>
            </a:r>
            <a:r>
              <a:rPr lang="cs-CZ" dirty="0" smtClean="0"/>
              <a:t> Západu</a:t>
            </a:r>
            <a:r>
              <a:rPr lang="en-US" dirty="0" smtClean="0"/>
              <a:t> </a:t>
            </a:r>
            <a:r>
              <a:rPr lang="en-US" dirty="0"/>
              <a:t>v </a:t>
            </a:r>
            <a:r>
              <a:rPr lang="en-US" dirty="0" err="1"/>
              <a:t>případě</a:t>
            </a:r>
            <a:r>
              <a:rPr lang="en-US" dirty="0"/>
              <a:t> </a:t>
            </a:r>
            <a:r>
              <a:rPr lang="en-US" dirty="0" err="1" smtClean="0"/>
              <a:t>invazí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Říma</a:t>
            </a:r>
            <a:r>
              <a:rPr lang="en-US" dirty="0"/>
              <a:t> </a:t>
            </a:r>
            <a:r>
              <a:rPr lang="cs-CZ" dirty="0"/>
              <a:t>(</a:t>
            </a:r>
            <a:r>
              <a:rPr lang="en-US" dirty="0" smtClean="0"/>
              <a:t>410 </a:t>
            </a:r>
            <a:r>
              <a:rPr lang="en-US" dirty="0" err="1"/>
              <a:t>Vizigótové</a:t>
            </a:r>
            <a:r>
              <a:rPr lang="en-US" dirty="0"/>
              <a:t>, 452 </a:t>
            </a:r>
            <a:r>
              <a:rPr lang="en-US" dirty="0" err="1"/>
              <a:t>Hunové</a:t>
            </a:r>
            <a:r>
              <a:rPr lang="en-US" dirty="0"/>
              <a:t>, 455 </a:t>
            </a:r>
            <a:r>
              <a:rPr lang="en-US" dirty="0" err="1"/>
              <a:t>Vandalové</a:t>
            </a:r>
            <a:r>
              <a:rPr lang="en-US" dirty="0"/>
              <a:t>, 568 </a:t>
            </a:r>
            <a:r>
              <a:rPr lang="en-US" dirty="0" err="1"/>
              <a:t>Langobardi</a:t>
            </a:r>
            <a:r>
              <a:rPr lang="en-US" dirty="0"/>
              <a:t>);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 568</a:t>
            </a:r>
            <a:endParaRPr lang="cs-CZ" dirty="0"/>
          </a:p>
          <a:p>
            <a:r>
              <a:rPr lang="cs-CZ" dirty="0"/>
              <a:t>v</a:t>
            </a:r>
            <a:r>
              <a:rPr lang="en-US" dirty="0" smtClean="0"/>
              <a:t> </a:t>
            </a:r>
            <a:r>
              <a:rPr lang="en-US" dirty="0"/>
              <a:t>8. </a:t>
            </a:r>
            <a:r>
              <a:rPr lang="en-US" dirty="0" err="1"/>
              <a:t>století</a:t>
            </a:r>
            <a:r>
              <a:rPr lang="en-US" dirty="0"/>
              <a:t> </a:t>
            </a:r>
            <a:r>
              <a:rPr lang="en-US" dirty="0" err="1" smtClean="0"/>
              <a:t>expanze</a:t>
            </a:r>
            <a:r>
              <a:rPr lang="cs-CZ" dirty="0" smtClean="0"/>
              <a:t> Langobardů a</a:t>
            </a:r>
            <a:r>
              <a:rPr lang="en-US" dirty="0" smtClean="0"/>
              <a:t> </a:t>
            </a:r>
            <a:r>
              <a:rPr lang="en-US" dirty="0" err="1" smtClean="0"/>
              <a:t>Arabů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střední</a:t>
            </a:r>
            <a:r>
              <a:rPr lang="en-US" dirty="0"/>
              <a:t> </a:t>
            </a:r>
            <a:r>
              <a:rPr lang="en-US" dirty="0" err="1"/>
              <a:t>Itálie</a:t>
            </a:r>
            <a:r>
              <a:rPr lang="en-US" dirty="0"/>
              <a:t> – </a:t>
            </a:r>
            <a:r>
              <a:rPr lang="cs-CZ" dirty="0" smtClean="0"/>
              <a:t>740 </a:t>
            </a:r>
            <a:r>
              <a:rPr lang="en-US" dirty="0" err="1" smtClean="0"/>
              <a:t>papež</a:t>
            </a:r>
            <a:r>
              <a:rPr lang="en-US" dirty="0" smtClean="0"/>
              <a:t> </a:t>
            </a:r>
            <a:r>
              <a:rPr lang="en-US" dirty="0" err="1"/>
              <a:t>žádá</a:t>
            </a:r>
            <a:r>
              <a:rPr lang="en-US" dirty="0"/>
              <a:t> o </a:t>
            </a:r>
            <a:r>
              <a:rPr lang="en-US" dirty="0" err="1"/>
              <a:t>pomoc</a:t>
            </a:r>
            <a:r>
              <a:rPr lang="en-US" dirty="0"/>
              <a:t> </a:t>
            </a:r>
            <a:r>
              <a:rPr lang="en-US" dirty="0" err="1"/>
              <a:t>Franky</a:t>
            </a:r>
            <a:r>
              <a:rPr lang="en-US" dirty="0"/>
              <a:t> (</a:t>
            </a:r>
            <a:r>
              <a:rPr lang="en-US" dirty="0" err="1" smtClean="0"/>
              <a:t>majordom</a:t>
            </a:r>
            <a:r>
              <a:rPr lang="cs-CZ" dirty="0" smtClean="0"/>
              <a:t>a</a:t>
            </a:r>
            <a:r>
              <a:rPr lang="en-US" dirty="0" smtClean="0"/>
              <a:t> </a:t>
            </a:r>
            <a:r>
              <a:rPr lang="en-US" dirty="0"/>
              <a:t>Karla </a:t>
            </a:r>
            <a:r>
              <a:rPr lang="en-US" dirty="0" err="1" smtClean="0"/>
              <a:t>Martella</a:t>
            </a:r>
            <a:r>
              <a:rPr lang="cs-CZ" dirty="0" smtClean="0"/>
              <a:t>, poté i</a:t>
            </a:r>
            <a:r>
              <a:rPr lang="en-US" dirty="0" smtClean="0"/>
              <a:t> </a:t>
            </a:r>
            <a:r>
              <a:rPr lang="en-US" dirty="0" err="1"/>
              <a:t>syna</a:t>
            </a:r>
            <a:r>
              <a:rPr lang="en-US" dirty="0"/>
              <a:t> </a:t>
            </a:r>
            <a:r>
              <a:rPr lang="en-US" dirty="0" err="1"/>
              <a:t>Pipina</a:t>
            </a:r>
            <a:r>
              <a:rPr lang="en-US" dirty="0"/>
              <a:t>); </a:t>
            </a:r>
            <a:endParaRPr lang="cs-CZ" dirty="0" smtClean="0"/>
          </a:p>
          <a:p>
            <a:r>
              <a:rPr lang="en-US" dirty="0" smtClean="0"/>
              <a:t>752 </a:t>
            </a:r>
            <a:r>
              <a:rPr lang="cs-CZ" dirty="0" smtClean="0"/>
              <a:t>pomazání Pipina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krále</a:t>
            </a:r>
            <a:r>
              <a:rPr lang="en-US" dirty="0"/>
              <a:t> </a:t>
            </a:r>
            <a:r>
              <a:rPr lang="en-US" dirty="0" err="1" smtClean="0"/>
              <a:t>Franků</a:t>
            </a:r>
            <a:r>
              <a:rPr lang="cs-CZ" dirty="0" smtClean="0"/>
              <a:t> papežem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en-US" dirty="0" smtClean="0"/>
              <a:t>753 </a:t>
            </a:r>
            <a:r>
              <a:rPr lang="en-US" dirty="0" err="1"/>
              <a:t>přísaha</a:t>
            </a:r>
            <a:r>
              <a:rPr lang="en-US" dirty="0"/>
              <a:t> </a:t>
            </a:r>
            <a:r>
              <a:rPr lang="en-US" dirty="0" err="1"/>
              <a:t>vzájemného</a:t>
            </a:r>
            <a:r>
              <a:rPr lang="en-US" dirty="0"/>
              <a:t> </a:t>
            </a:r>
            <a:r>
              <a:rPr lang="en-US" dirty="0" err="1"/>
              <a:t>spojenectví</a:t>
            </a:r>
            <a:r>
              <a:rPr lang="en-US" dirty="0"/>
              <a:t> </a:t>
            </a:r>
            <a:r>
              <a:rPr lang="en-US" dirty="0" err="1" smtClean="0"/>
              <a:t>Franská</a:t>
            </a:r>
            <a:r>
              <a:rPr lang="en-US" dirty="0" smtClean="0"/>
              <a:t> </a:t>
            </a:r>
            <a:r>
              <a:rPr lang="en-US" dirty="0" err="1" smtClean="0"/>
              <a:t>říše</a:t>
            </a:r>
            <a:r>
              <a:rPr lang="cs-CZ" dirty="0" smtClean="0"/>
              <a:t> - </a:t>
            </a:r>
            <a:r>
              <a:rPr lang="en-US" dirty="0" err="1" smtClean="0"/>
              <a:t>Řím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cs-CZ" dirty="0" smtClean="0"/>
              <a:t>kolem 750-760 vznikla </a:t>
            </a:r>
            <a:r>
              <a:rPr lang="en-US" dirty="0" err="1" smtClean="0"/>
              <a:t>Konstantinovsk</a:t>
            </a:r>
            <a:r>
              <a:rPr lang="cs-CZ" dirty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donace</a:t>
            </a:r>
            <a:endParaRPr lang="cs-CZ" dirty="0" smtClean="0"/>
          </a:p>
          <a:p>
            <a:r>
              <a:rPr lang="en-US" dirty="0" smtClean="0"/>
              <a:t>800 </a:t>
            </a:r>
            <a:r>
              <a:rPr lang="cs-CZ" dirty="0" smtClean="0"/>
              <a:t>papežská </a:t>
            </a:r>
            <a:r>
              <a:rPr lang="en-US" dirty="0" err="1" smtClean="0"/>
              <a:t>korunova</a:t>
            </a:r>
            <a:r>
              <a:rPr lang="cs-CZ" dirty="0" err="1" smtClean="0"/>
              <a:t>ce</a:t>
            </a:r>
            <a:r>
              <a:rPr lang="en-US" dirty="0" smtClean="0"/>
              <a:t> </a:t>
            </a:r>
            <a:r>
              <a:rPr lang="en-US" dirty="0" err="1"/>
              <a:t>Pipinova</a:t>
            </a:r>
            <a:r>
              <a:rPr lang="en-US" dirty="0"/>
              <a:t> </a:t>
            </a:r>
            <a:r>
              <a:rPr lang="en-US" dirty="0" err="1"/>
              <a:t>syna</a:t>
            </a:r>
            <a:r>
              <a:rPr lang="en-US" dirty="0"/>
              <a:t> Karla </a:t>
            </a:r>
            <a:r>
              <a:rPr lang="en-US" dirty="0" err="1"/>
              <a:t>Velikého</a:t>
            </a:r>
            <a:r>
              <a:rPr lang="en-US" dirty="0"/>
              <a:t> </a:t>
            </a:r>
            <a:r>
              <a:rPr lang="cs-CZ" dirty="0" err="1" smtClean="0"/>
              <a:t>n</a:t>
            </a:r>
            <a:r>
              <a:rPr lang="en-US" dirty="0" smtClean="0"/>
              <a:t>a </a:t>
            </a:r>
            <a:r>
              <a:rPr lang="en-US" dirty="0" err="1"/>
              <a:t>římského</a:t>
            </a:r>
            <a:r>
              <a:rPr lang="en-US" dirty="0"/>
              <a:t> </a:t>
            </a:r>
            <a:r>
              <a:rPr lang="en-US" dirty="0" err="1"/>
              <a:t>císaře</a:t>
            </a:r>
            <a:r>
              <a:rPr lang="en-US" dirty="0"/>
              <a:t> </a:t>
            </a:r>
            <a:r>
              <a:rPr lang="cs-CZ" dirty="0" smtClean="0"/>
              <a:t>(</a:t>
            </a:r>
            <a:r>
              <a:rPr lang="en-US" i="1" dirty="0" err="1" smtClean="0"/>
              <a:t>translatio</a:t>
            </a:r>
            <a:r>
              <a:rPr lang="en-US" i="1" dirty="0" smtClean="0"/>
              <a:t> </a:t>
            </a:r>
            <a:r>
              <a:rPr lang="en-US" i="1" dirty="0" err="1" smtClean="0"/>
              <a:t>imperii</a:t>
            </a:r>
            <a:r>
              <a:rPr lang="en-US" dirty="0" smtClean="0"/>
              <a:t>);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21895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Karel</a:t>
            </a:r>
            <a:r>
              <a:rPr lang="en-US" dirty="0" smtClean="0"/>
              <a:t> </a:t>
            </a:r>
            <a:r>
              <a:rPr lang="en-US" dirty="0" err="1" smtClean="0"/>
              <a:t>Veliký</a:t>
            </a:r>
            <a:r>
              <a:rPr lang="en-US" dirty="0" smtClean="0"/>
              <a:t> (768-814)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135112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774 </a:t>
            </a:r>
            <a:endParaRPr lang="cs-CZ" dirty="0" smtClean="0"/>
          </a:p>
          <a:p>
            <a:r>
              <a:rPr lang="en-US" dirty="0" err="1" smtClean="0"/>
              <a:t>vládcem</a:t>
            </a:r>
            <a:r>
              <a:rPr lang="en-US" dirty="0" smtClean="0"/>
              <a:t> </a:t>
            </a:r>
            <a:r>
              <a:rPr lang="en-US" dirty="0" err="1"/>
              <a:t>severní</a:t>
            </a:r>
            <a:r>
              <a:rPr lang="en-US" dirty="0"/>
              <a:t> </a:t>
            </a:r>
            <a:r>
              <a:rPr lang="en-US" dirty="0" err="1"/>
              <a:t>Itálie</a:t>
            </a:r>
            <a:r>
              <a:rPr lang="en-US" dirty="0"/>
              <a:t> </a:t>
            </a:r>
            <a:r>
              <a:rPr lang="en-US" dirty="0" smtClean="0"/>
              <a:t>a</a:t>
            </a:r>
            <a:r>
              <a:rPr lang="cs-CZ" dirty="0" smtClean="0"/>
              <a:t> </a:t>
            </a:r>
            <a:r>
              <a:rPr lang="en-US" dirty="0" err="1" smtClean="0"/>
              <a:t>oficiálním</a:t>
            </a:r>
            <a:r>
              <a:rPr lang="en-US" dirty="0" smtClean="0"/>
              <a:t> </a:t>
            </a:r>
            <a:r>
              <a:rPr lang="en-US" dirty="0" err="1"/>
              <a:t>ochráncem</a:t>
            </a:r>
            <a:r>
              <a:rPr lang="en-US" dirty="0"/>
              <a:t> </a:t>
            </a:r>
            <a:r>
              <a:rPr lang="en-US" dirty="0" err="1"/>
              <a:t>Říma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/>
              <a:t>hrobem</a:t>
            </a:r>
            <a:r>
              <a:rPr lang="en-US" dirty="0"/>
              <a:t> </a:t>
            </a:r>
            <a:r>
              <a:rPr lang="en-US" dirty="0" err="1"/>
              <a:t>sv</a:t>
            </a:r>
            <a:r>
              <a:rPr lang="en-US" dirty="0"/>
              <a:t>. Petra v </a:t>
            </a:r>
            <a:r>
              <a:rPr lang="en-US" dirty="0" err="1"/>
              <a:t>Římě</a:t>
            </a:r>
            <a:r>
              <a:rPr lang="en-US" dirty="0"/>
              <a:t> </a:t>
            </a:r>
            <a:r>
              <a:rPr lang="cs-CZ" dirty="0" err="1" smtClean="0"/>
              <a:t>přisaha</a:t>
            </a:r>
            <a:r>
              <a:rPr lang="cs-CZ" dirty="0" smtClean="0"/>
              <a:t> vzájemné věrnosti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 smtClean="0"/>
              <a:t>papežem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„</a:t>
            </a:r>
            <a:r>
              <a:rPr lang="en-US" dirty="0" err="1" smtClean="0"/>
              <a:t>Naším</a:t>
            </a:r>
            <a:r>
              <a:rPr lang="en-US" dirty="0" smtClean="0"/>
              <a:t> </a:t>
            </a:r>
            <a:r>
              <a:rPr lang="en-US" dirty="0" err="1"/>
              <a:t>úkolem</a:t>
            </a:r>
            <a:r>
              <a:rPr lang="en-US" dirty="0"/>
              <a:t> je </a:t>
            </a:r>
            <a:r>
              <a:rPr lang="en-US" dirty="0" err="1"/>
              <a:t>navenek</a:t>
            </a:r>
            <a:r>
              <a:rPr lang="en-US" dirty="0"/>
              <a:t> </a:t>
            </a:r>
            <a:r>
              <a:rPr lang="en-US" dirty="0" err="1"/>
              <a:t>všude</a:t>
            </a:r>
            <a:r>
              <a:rPr lang="en-US" dirty="0"/>
              <a:t> </a:t>
            </a:r>
            <a:r>
              <a:rPr lang="en-US" dirty="0" err="1"/>
              <a:t>chránit</a:t>
            </a:r>
            <a:r>
              <a:rPr lang="en-US" dirty="0"/>
              <a:t> </a:t>
            </a:r>
            <a:r>
              <a:rPr lang="en-US" dirty="0" err="1"/>
              <a:t>svatou</a:t>
            </a:r>
            <a:r>
              <a:rPr lang="en-US" dirty="0"/>
              <a:t> </a:t>
            </a:r>
            <a:r>
              <a:rPr lang="en-US" dirty="0" err="1"/>
              <a:t>církev</a:t>
            </a:r>
            <a:r>
              <a:rPr lang="en-US" dirty="0"/>
              <a:t> </a:t>
            </a:r>
            <a:r>
              <a:rPr lang="cs-CZ" dirty="0"/>
              <a:t>K</a:t>
            </a:r>
            <a:r>
              <a:rPr lang="en-US" dirty="0" err="1" smtClean="0"/>
              <a:t>ristovu</a:t>
            </a:r>
            <a:r>
              <a:rPr lang="en-US" dirty="0" smtClean="0"/>
              <a:t> </a:t>
            </a:r>
            <a:r>
              <a:rPr lang="en-US" dirty="0" err="1"/>
              <a:t>před</a:t>
            </a:r>
            <a:r>
              <a:rPr lang="en-US" dirty="0"/>
              <a:t> </a:t>
            </a:r>
            <a:r>
              <a:rPr lang="en-US" dirty="0" err="1"/>
              <a:t>útoky</a:t>
            </a:r>
            <a:r>
              <a:rPr lang="en-US" dirty="0"/>
              <a:t> </a:t>
            </a:r>
            <a:r>
              <a:rPr lang="en-US" dirty="0" err="1"/>
              <a:t>pohanů</a:t>
            </a:r>
            <a:r>
              <a:rPr lang="en-US" dirty="0"/>
              <a:t> a </a:t>
            </a:r>
            <a:r>
              <a:rPr lang="en-US" dirty="0" err="1"/>
              <a:t>před</a:t>
            </a:r>
            <a:r>
              <a:rPr lang="en-US" dirty="0"/>
              <a:t> </a:t>
            </a:r>
            <a:r>
              <a:rPr lang="en-US" dirty="0" err="1"/>
              <a:t>zpustošením</a:t>
            </a:r>
            <a:r>
              <a:rPr lang="en-US" dirty="0"/>
              <a:t> od </a:t>
            </a:r>
            <a:r>
              <a:rPr lang="en-US" dirty="0" err="1"/>
              <a:t>nevěřících</a:t>
            </a:r>
            <a:r>
              <a:rPr lang="en-US" dirty="0"/>
              <a:t>, a </a:t>
            </a:r>
            <a:r>
              <a:rPr lang="en-US" dirty="0" err="1"/>
              <a:t>uvnitř</a:t>
            </a:r>
            <a:r>
              <a:rPr lang="en-US" dirty="0"/>
              <a:t> </a:t>
            </a:r>
            <a:r>
              <a:rPr lang="en-US" dirty="0" err="1"/>
              <a:t>ji</a:t>
            </a:r>
            <a:r>
              <a:rPr lang="en-US" dirty="0"/>
              <a:t> </a:t>
            </a:r>
            <a:r>
              <a:rPr lang="en-US" dirty="0" err="1"/>
              <a:t>zajišťovat</a:t>
            </a:r>
            <a:r>
              <a:rPr lang="en-US" dirty="0"/>
              <a:t> </a:t>
            </a:r>
            <a:r>
              <a:rPr lang="en-US" dirty="0" err="1"/>
              <a:t>všeobecným</a:t>
            </a:r>
            <a:r>
              <a:rPr lang="en-US" dirty="0"/>
              <a:t> </a:t>
            </a:r>
            <a:r>
              <a:rPr lang="en-US" dirty="0" err="1"/>
              <a:t>uznáváním</a:t>
            </a:r>
            <a:r>
              <a:rPr lang="en-US" dirty="0"/>
              <a:t> </a:t>
            </a:r>
            <a:r>
              <a:rPr lang="en-US" dirty="0" err="1"/>
              <a:t>katolické</a:t>
            </a:r>
            <a:r>
              <a:rPr lang="en-US" dirty="0"/>
              <a:t> </a:t>
            </a:r>
            <a:r>
              <a:rPr lang="en-US" dirty="0" err="1"/>
              <a:t>víry</a:t>
            </a:r>
            <a:r>
              <a:rPr lang="en-US" dirty="0"/>
              <a:t>. </a:t>
            </a:r>
            <a:r>
              <a:rPr lang="en-US" dirty="0" err="1"/>
              <a:t>Vaší</a:t>
            </a:r>
            <a:r>
              <a:rPr lang="en-US" dirty="0"/>
              <a:t> </a:t>
            </a:r>
            <a:r>
              <a:rPr lang="en-US" dirty="0" err="1"/>
              <a:t>úlohou</a:t>
            </a:r>
            <a:r>
              <a:rPr lang="en-US" dirty="0"/>
              <a:t> je </a:t>
            </a:r>
            <a:r>
              <a:rPr lang="en-US" dirty="0" err="1"/>
              <a:t>podporovat</a:t>
            </a:r>
            <a:r>
              <a:rPr lang="en-US" dirty="0"/>
              <a:t> </a:t>
            </a:r>
            <a:r>
              <a:rPr lang="en-US" dirty="0" err="1"/>
              <a:t>naši</a:t>
            </a:r>
            <a:r>
              <a:rPr lang="en-US" dirty="0"/>
              <a:t> </a:t>
            </a:r>
            <a:r>
              <a:rPr lang="en-US" dirty="0" err="1"/>
              <a:t>válečnou</a:t>
            </a:r>
            <a:r>
              <a:rPr lang="en-US" dirty="0"/>
              <a:t> </a:t>
            </a:r>
            <a:r>
              <a:rPr lang="en-US" dirty="0" err="1"/>
              <a:t>službu</a:t>
            </a:r>
            <a:r>
              <a:rPr lang="en-US" dirty="0"/>
              <a:t> </a:t>
            </a:r>
            <a:r>
              <a:rPr lang="en-US" dirty="0" err="1"/>
              <a:t>rukama</a:t>
            </a:r>
            <a:r>
              <a:rPr lang="en-US" dirty="0"/>
              <a:t> </a:t>
            </a:r>
            <a:r>
              <a:rPr lang="en-US" dirty="0" err="1"/>
              <a:t>pozdviženýma</a:t>
            </a:r>
            <a:r>
              <a:rPr lang="en-US" dirty="0"/>
              <a:t> k </a:t>
            </a:r>
            <a:r>
              <a:rPr lang="en-US" dirty="0" err="1"/>
              <a:t>nebi</a:t>
            </a:r>
            <a:r>
              <a:rPr lang="en-US" dirty="0"/>
              <a:t>, </a:t>
            </a:r>
            <a:r>
              <a:rPr lang="en-US" dirty="0" err="1"/>
              <a:t>jak</a:t>
            </a:r>
            <a:r>
              <a:rPr lang="en-US" dirty="0"/>
              <a:t> to </a:t>
            </a:r>
            <a:r>
              <a:rPr lang="en-US" dirty="0" err="1"/>
              <a:t>činil</a:t>
            </a:r>
            <a:r>
              <a:rPr lang="en-US" dirty="0"/>
              <a:t> </a:t>
            </a:r>
            <a:r>
              <a:rPr lang="en-US" dirty="0" err="1"/>
              <a:t>Mojžíš</a:t>
            </a:r>
            <a:r>
              <a:rPr lang="en-US" dirty="0"/>
              <a:t>,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křesťanský</a:t>
            </a:r>
            <a:r>
              <a:rPr lang="en-US" dirty="0"/>
              <a:t> lid </a:t>
            </a:r>
            <a:r>
              <a:rPr lang="en-US" dirty="0" err="1"/>
              <a:t>vaší</a:t>
            </a:r>
            <a:r>
              <a:rPr lang="en-US" dirty="0"/>
              <a:t> </a:t>
            </a:r>
            <a:r>
              <a:rPr lang="en-US" dirty="0" err="1"/>
              <a:t>přímluvou</a:t>
            </a:r>
            <a:r>
              <a:rPr lang="en-US" dirty="0"/>
              <a:t> </a:t>
            </a:r>
            <a:r>
              <a:rPr lang="en-US" dirty="0" err="1"/>
              <a:t>všude</a:t>
            </a:r>
            <a:r>
              <a:rPr lang="en-US" dirty="0"/>
              <a:t> </a:t>
            </a:r>
            <a:r>
              <a:rPr lang="en-US" dirty="0" err="1"/>
              <a:t>dosahoval</a:t>
            </a:r>
            <a:r>
              <a:rPr lang="en-US" dirty="0"/>
              <a:t> </a:t>
            </a:r>
            <a:r>
              <a:rPr lang="en-US" dirty="0" err="1"/>
              <a:t>vítězství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nepřáteli</a:t>
            </a:r>
            <a:r>
              <a:rPr lang="en-US" dirty="0" smtClean="0"/>
              <a:t>”</a:t>
            </a:r>
            <a:r>
              <a:rPr lang="cs-CZ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Karlův</a:t>
            </a:r>
            <a:r>
              <a:rPr lang="en-US" dirty="0" smtClean="0"/>
              <a:t> </a:t>
            </a:r>
            <a:r>
              <a:rPr lang="en-US" dirty="0" err="1" smtClean="0"/>
              <a:t>dopis</a:t>
            </a:r>
            <a:r>
              <a:rPr lang="en-US" dirty="0" smtClean="0"/>
              <a:t> </a:t>
            </a:r>
            <a:r>
              <a:rPr lang="en-US" dirty="0" err="1" smtClean="0"/>
              <a:t>papeži</a:t>
            </a:r>
            <a:r>
              <a:rPr lang="en-US" dirty="0" smtClean="0"/>
              <a:t> </a:t>
            </a:r>
            <a:r>
              <a:rPr lang="en-US" dirty="0" err="1" smtClean="0"/>
              <a:t>Lvu</a:t>
            </a:r>
            <a:r>
              <a:rPr lang="en-US" dirty="0" smtClean="0"/>
              <a:t> III. z </a:t>
            </a:r>
            <a:r>
              <a:rPr lang="en-US" dirty="0" err="1" smtClean="0"/>
              <a:t>roku</a:t>
            </a:r>
            <a:r>
              <a:rPr lang="en-US" dirty="0" smtClean="0"/>
              <a:t> 796</a:t>
            </a:r>
            <a:r>
              <a:rPr lang="cs-CZ" dirty="0" smtClean="0"/>
              <a:t>)</a:t>
            </a:r>
            <a:r>
              <a:rPr lang="en-US" dirty="0" smtClean="0"/>
              <a:t>; </a:t>
            </a:r>
            <a:endParaRPr lang="cs-CZ" dirty="0" smtClean="0"/>
          </a:p>
          <a:p>
            <a:endParaRPr lang="cs-CZ" dirty="0"/>
          </a:p>
          <a:p>
            <a:r>
              <a:rPr lang="en-US" dirty="0" err="1" smtClean="0"/>
              <a:t>zakládal</a:t>
            </a:r>
            <a:r>
              <a:rPr lang="en-US" dirty="0" smtClean="0"/>
              <a:t> </a:t>
            </a:r>
            <a:r>
              <a:rPr lang="en-US" dirty="0" err="1"/>
              <a:t>síť</a:t>
            </a:r>
            <a:r>
              <a:rPr lang="en-US" dirty="0"/>
              <a:t> </a:t>
            </a:r>
            <a:r>
              <a:rPr lang="en-US" dirty="0" err="1"/>
              <a:t>biskupství</a:t>
            </a:r>
            <a:r>
              <a:rPr lang="en-US" dirty="0"/>
              <a:t> a </a:t>
            </a:r>
            <a:r>
              <a:rPr lang="en-US" dirty="0" err="1"/>
              <a:t>klášterů</a:t>
            </a:r>
            <a:r>
              <a:rPr lang="en-US" dirty="0"/>
              <a:t> (</a:t>
            </a:r>
            <a:r>
              <a:rPr lang="en-US" dirty="0" err="1"/>
              <a:t>karolinská</a:t>
            </a:r>
            <a:r>
              <a:rPr lang="en-US" dirty="0"/>
              <a:t> </a:t>
            </a:r>
            <a:r>
              <a:rPr lang="en-US" dirty="0" err="1" smtClean="0"/>
              <a:t>renesance</a:t>
            </a:r>
            <a:r>
              <a:rPr lang="en-US" dirty="0" smtClean="0"/>
              <a:t>)</a:t>
            </a:r>
            <a:r>
              <a:rPr lang="cs-CZ" dirty="0" smtClean="0"/>
              <a:t>; </a:t>
            </a:r>
          </a:p>
          <a:p>
            <a:r>
              <a:rPr lang="en-US" dirty="0" err="1" smtClean="0"/>
              <a:t>zajišťoval</a:t>
            </a:r>
            <a:r>
              <a:rPr lang="en-US" dirty="0" smtClean="0"/>
              <a:t> </a:t>
            </a:r>
            <a:r>
              <a:rPr lang="en-US" dirty="0" err="1"/>
              <a:t>hranice</a:t>
            </a:r>
            <a:r>
              <a:rPr lang="en-US" dirty="0"/>
              <a:t> a </a:t>
            </a:r>
            <a:r>
              <a:rPr lang="en-US" dirty="0" err="1"/>
              <a:t>dobýval</a:t>
            </a:r>
            <a:r>
              <a:rPr lang="en-US" dirty="0"/>
              <a:t> </a:t>
            </a:r>
            <a:r>
              <a:rPr lang="en-US" dirty="0" err="1"/>
              <a:t>nová</a:t>
            </a:r>
            <a:r>
              <a:rPr lang="en-US" dirty="0"/>
              <a:t> </a:t>
            </a:r>
            <a:r>
              <a:rPr lang="en-US" dirty="0" err="1"/>
              <a:t>území</a:t>
            </a:r>
            <a:r>
              <a:rPr lang="en-US" dirty="0"/>
              <a:t> (</a:t>
            </a:r>
            <a:r>
              <a:rPr lang="en-US" dirty="0" smtClean="0"/>
              <a:t>778-811</a:t>
            </a:r>
            <a:r>
              <a:rPr lang="cs-CZ" dirty="0" smtClean="0"/>
              <a:t> </a:t>
            </a:r>
            <a:r>
              <a:rPr lang="en-US" dirty="0" err="1" smtClean="0"/>
              <a:t>tažení</a:t>
            </a:r>
            <a:r>
              <a:rPr lang="en-US" dirty="0" smtClean="0"/>
              <a:t> </a:t>
            </a:r>
            <a:r>
              <a:rPr lang="en-US" dirty="0" err="1"/>
              <a:t>proti</a:t>
            </a:r>
            <a:r>
              <a:rPr lang="en-US" dirty="0"/>
              <a:t> </a:t>
            </a:r>
            <a:r>
              <a:rPr lang="en-US" dirty="0" err="1" smtClean="0"/>
              <a:t>Arabům</a:t>
            </a:r>
            <a:r>
              <a:rPr lang="en-US" dirty="0" smtClean="0"/>
              <a:t>, </a:t>
            </a:r>
            <a:r>
              <a:rPr lang="en-US" dirty="0" err="1"/>
              <a:t>polabským</a:t>
            </a:r>
            <a:r>
              <a:rPr lang="en-US" dirty="0"/>
              <a:t> </a:t>
            </a:r>
            <a:r>
              <a:rPr lang="en-US" dirty="0" err="1"/>
              <a:t>Slovanům</a:t>
            </a:r>
            <a:r>
              <a:rPr lang="en-US" dirty="0"/>
              <a:t>, </a:t>
            </a:r>
            <a:r>
              <a:rPr lang="en-US" dirty="0" err="1"/>
              <a:t>Avarům</a:t>
            </a:r>
            <a:r>
              <a:rPr lang="en-US" dirty="0"/>
              <a:t>, </a:t>
            </a:r>
            <a:r>
              <a:rPr lang="en-US" dirty="0" err="1"/>
              <a:t>Sasům</a:t>
            </a:r>
            <a:r>
              <a:rPr lang="en-US" dirty="0"/>
              <a:t>, </a:t>
            </a:r>
            <a:r>
              <a:rPr lang="en-US" dirty="0" err="1"/>
              <a:t>Čechům</a:t>
            </a:r>
            <a:r>
              <a:rPr lang="en-US" dirty="0"/>
              <a:t>, </a:t>
            </a:r>
            <a:r>
              <a:rPr lang="en-US" dirty="0" err="1" smtClean="0"/>
              <a:t>Dánům</a:t>
            </a:r>
            <a:r>
              <a:rPr lang="cs-CZ" dirty="0" smtClean="0"/>
              <a:t>)</a:t>
            </a:r>
          </a:p>
          <a:p>
            <a:r>
              <a:rPr lang="en-US" dirty="0" err="1" smtClean="0"/>
              <a:t>podmínkou</a:t>
            </a:r>
            <a:r>
              <a:rPr lang="en-US" dirty="0" smtClean="0"/>
              <a:t> </a:t>
            </a:r>
            <a:r>
              <a:rPr lang="en-US" dirty="0" err="1"/>
              <a:t>mírové</a:t>
            </a:r>
            <a:r>
              <a:rPr lang="en-US" dirty="0"/>
              <a:t> </a:t>
            </a:r>
            <a:r>
              <a:rPr lang="en-US" dirty="0" err="1"/>
              <a:t>smlouvy</a:t>
            </a:r>
            <a:r>
              <a:rPr lang="en-US" dirty="0"/>
              <a:t> </a:t>
            </a:r>
            <a:r>
              <a:rPr lang="en-US" dirty="0" err="1"/>
              <a:t>křest</a:t>
            </a:r>
            <a:r>
              <a:rPr lang="en-US" dirty="0"/>
              <a:t> - </a:t>
            </a:r>
            <a:r>
              <a:rPr lang="en-US" dirty="0" err="1"/>
              <a:t>základ</a:t>
            </a:r>
            <a:r>
              <a:rPr lang="en-US" dirty="0"/>
              <a:t> </a:t>
            </a:r>
            <a:r>
              <a:rPr lang="en-US" dirty="0" err="1" smtClean="0"/>
              <a:t>vzoru</a:t>
            </a:r>
            <a:r>
              <a:rPr lang="en-US" dirty="0" smtClean="0"/>
              <a:t> </a:t>
            </a:r>
            <a:r>
              <a:rPr lang="en-US" dirty="0"/>
              <a:t>1) </a:t>
            </a:r>
            <a:r>
              <a:rPr lang="en-US" dirty="0" err="1"/>
              <a:t>svaté</a:t>
            </a:r>
            <a:r>
              <a:rPr lang="en-US" dirty="0"/>
              <a:t> </a:t>
            </a:r>
            <a:r>
              <a:rPr lang="en-US" dirty="0" err="1"/>
              <a:t>války</a:t>
            </a:r>
            <a:r>
              <a:rPr lang="en-US" dirty="0"/>
              <a:t> + 2) </a:t>
            </a:r>
            <a:r>
              <a:rPr lang="en-US" dirty="0" err="1"/>
              <a:t>christianizace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/>
              <a:t> </a:t>
            </a:r>
            <a:r>
              <a:rPr lang="en-US" dirty="0" err="1"/>
              <a:t>politického</a:t>
            </a:r>
            <a:r>
              <a:rPr lang="en-US" dirty="0"/>
              <a:t> </a:t>
            </a:r>
            <a:r>
              <a:rPr lang="en-US" dirty="0" err="1"/>
              <a:t>podrobení</a:t>
            </a:r>
            <a:r>
              <a:rPr lang="en-US" dirty="0"/>
              <a:t>; </a:t>
            </a:r>
            <a:endParaRPr lang="cs-CZ" dirty="0" smtClean="0"/>
          </a:p>
          <a:p>
            <a:r>
              <a:rPr lang="cs-CZ" dirty="0" smtClean="0"/>
              <a:t>splynutí náboženství a politiky</a:t>
            </a:r>
            <a:r>
              <a:rPr lang="cs-CZ" i="1" dirty="0" smtClean="0"/>
              <a:t> </a:t>
            </a:r>
            <a:r>
              <a:rPr lang="cs-CZ" dirty="0" smtClean="0"/>
              <a:t>(Karel = </a:t>
            </a:r>
            <a:r>
              <a:rPr lang="en-US" i="1" dirty="0" err="1" smtClean="0"/>
              <a:t>rex</a:t>
            </a:r>
            <a:r>
              <a:rPr lang="en-US" i="1" dirty="0" smtClean="0"/>
              <a:t> </a:t>
            </a:r>
            <a:r>
              <a:rPr lang="en-US" i="1" dirty="0"/>
              <a:t>et </a:t>
            </a:r>
            <a:r>
              <a:rPr lang="en-US" i="1" dirty="0" err="1" smtClean="0"/>
              <a:t>sacerdos</a:t>
            </a:r>
            <a:r>
              <a:rPr lang="cs-CZ" dirty="0"/>
              <a:t>)</a:t>
            </a:r>
            <a:r>
              <a:rPr lang="en-US" dirty="0" smtClean="0"/>
              <a:t>;</a:t>
            </a:r>
            <a:endParaRPr lang="en-US" dirty="0"/>
          </a:p>
        </p:txBody>
      </p:sp>
      <p:pic>
        <p:nvPicPr>
          <p:cNvPr id="5122" name="Picture 2" descr="Image result for charlemagn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5211" y="1318895"/>
            <a:ext cx="2524125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113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1361</TotalTime>
  <Words>871</Words>
  <Application>Microsoft Office PowerPoint</Application>
  <PresentationFormat>Widescreen</PresentationFormat>
  <Paragraphs>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Christianizace Evropy (jaro 2018) </vt:lpstr>
      <vt:lpstr>Římané a Germáni</vt:lpstr>
      <vt:lpstr>Gótové – první ariánská církev a „národní“ Bible</vt:lpstr>
      <vt:lpstr>Ostrogótové a ariánská koalice</vt:lpstr>
      <vt:lpstr>Křesťanství ariánů </vt:lpstr>
      <vt:lpstr>Frankové</vt:lpstr>
      <vt:lpstr>Rané křesťanství Franků</vt:lpstr>
      <vt:lpstr>Spojenectví církve a světské moci</vt:lpstr>
      <vt:lpstr>Karel Veliký (768-814)</vt:lpstr>
      <vt:lpstr>Kontinuita Svaté říše římské (800-1806)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Christianizace Evropy (jaro 2018) </dc:title>
  <dc:creator>Honza</dc:creator>
  <cp:lastModifiedBy>Honza</cp:lastModifiedBy>
  <cp:revision>30</cp:revision>
  <dcterms:created xsi:type="dcterms:W3CDTF">2018-02-22T19:24:26Z</dcterms:created>
  <dcterms:modified xsi:type="dcterms:W3CDTF">2018-03-15T05:27:41Z</dcterms:modified>
</cp:coreProperties>
</file>