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8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1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5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5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607E-0DC5-4F92-A05C-B74432A80B6D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9D07-BB27-4F7B-80F0-D997706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interest.co.uk/pin/19639923372478827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catholic.org/saints/saint.php?saint_id=5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laybuzz.com/peterk10/how-christianity-came-to-europ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ahistoriaconmapas.com/atlas/maps-bing/Anglo-Saxon-Christianity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ahistoriaconmapas.com/atlas/maps-bing/Anglo-Saxon-Christianity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s.wikipedia.org/wiki/Beda_Ctihodn%C3%B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en.wikipedia.org/wiki/Tons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en.wikipedia.org/wiki/Celtic_Christianit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pinterest.com.au/pin/38294677454207862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arminius1871.deviantart.com/art/Anglo-Saxon-migration-4935148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lickr.com/photos/carolemage/54138809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s.wikipedia.org/wiki/Pelagi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aulhelm.com/st-david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ailymail.co.uk/femail/article-2249391/Bangor-Cathedral-breaks-1-400-year-old-tradition-allowing-boys-perform-female-choi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alchetron.com/Gerald-of-Wal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aronshep.com/books/Mabinog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pinterest.com/pin/33460344729152056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pinterest.com/pin/363243526176377494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steamcommunity.com/sharedfiles/filedetails/?id=6231441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3307"/>
            <a:ext cx="9144000" cy="102342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Christianizace Evropy</a:t>
            </a:r>
            <a:r>
              <a:rPr lang="en-US" b="1" dirty="0" smtClean="0"/>
              <a:t> </a:t>
            </a:r>
            <a:r>
              <a:rPr lang="cs-CZ" b="1" dirty="0" smtClean="0"/>
              <a:t>(jaro 2018)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Keltská</a:t>
            </a:r>
            <a:r>
              <a:rPr lang="en-US" b="1" dirty="0"/>
              <a:t> a </a:t>
            </a:r>
            <a:r>
              <a:rPr lang="en-US" b="1" dirty="0" err="1"/>
              <a:t>anglosaská</a:t>
            </a:r>
            <a:r>
              <a:rPr lang="en-US" b="1" dirty="0"/>
              <a:t> </a:t>
            </a:r>
            <a:r>
              <a:rPr lang="en-US" b="1" dirty="0" err="1"/>
              <a:t>Británie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0"/>
            <a:ext cx="10515600" cy="890016"/>
          </a:xfrm>
        </p:spPr>
        <p:txBody>
          <a:bodyPr/>
          <a:lstStyle/>
          <a:p>
            <a:r>
              <a:rPr lang="cs-CZ" dirty="0" smtClean="0"/>
              <a:t>Římské misie a Anglosasové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" y="1057528"/>
            <a:ext cx="6635496" cy="556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597 </a:t>
            </a:r>
            <a:r>
              <a:rPr lang="en-US" dirty="0" err="1"/>
              <a:t>vylodění</a:t>
            </a:r>
            <a:r>
              <a:rPr lang="en-US" dirty="0"/>
              <a:t> </a:t>
            </a:r>
            <a:r>
              <a:rPr lang="en-US" dirty="0" err="1"/>
              <a:t>římské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dirty="0" err="1"/>
              <a:t>mnicha</a:t>
            </a:r>
            <a:r>
              <a:rPr lang="en-US" dirty="0"/>
              <a:t> </a:t>
            </a:r>
            <a:r>
              <a:rPr lang="en-US" dirty="0" err="1" smtClean="0"/>
              <a:t>Augustina</a:t>
            </a:r>
            <a:r>
              <a:rPr lang="cs-CZ" dirty="0" smtClean="0"/>
              <a:t> </a:t>
            </a:r>
          </a:p>
          <a:p>
            <a:r>
              <a:rPr lang="cs-CZ" dirty="0" smtClean="0"/>
              <a:t>přijat </a:t>
            </a:r>
            <a:r>
              <a:rPr lang="en-US" dirty="0" err="1" smtClean="0"/>
              <a:t>král</a:t>
            </a:r>
            <a:r>
              <a:rPr lang="cs-CZ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Kentu</a:t>
            </a:r>
            <a:r>
              <a:rPr lang="en-US" dirty="0"/>
              <a:t> </a:t>
            </a:r>
            <a:r>
              <a:rPr lang="en-US" dirty="0" err="1" smtClean="0"/>
              <a:t>Æthelberth</a:t>
            </a:r>
            <a:r>
              <a:rPr lang="cs-CZ" dirty="0" err="1" smtClean="0"/>
              <a:t>em</a:t>
            </a:r>
            <a:r>
              <a:rPr lang="en-US" dirty="0" smtClean="0"/>
              <a:t> (</a:t>
            </a:r>
            <a:r>
              <a:rPr lang="en-US" dirty="0" err="1" smtClean="0"/>
              <a:t>manželka</a:t>
            </a:r>
            <a:r>
              <a:rPr lang="en-US" dirty="0" smtClean="0"/>
              <a:t> </a:t>
            </a:r>
            <a:r>
              <a:rPr lang="en-US" dirty="0" err="1"/>
              <a:t>franská</a:t>
            </a:r>
            <a:r>
              <a:rPr lang="en-US" dirty="0"/>
              <a:t> </a:t>
            </a:r>
            <a:r>
              <a:rPr lang="en-US" dirty="0" err="1"/>
              <a:t>křesťanka</a:t>
            </a:r>
            <a:r>
              <a:rPr lang="en-US" dirty="0" smtClean="0"/>
              <a:t>); </a:t>
            </a:r>
            <a:endParaRPr lang="cs-CZ" dirty="0" smtClean="0"/>
          </a:p>
          <a:p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konverzi</a:t>
            </a:r>
            <a:r>
              <a:rPr lang="en-US" dirty="0"/>
              <a:t> </a:t>
            </a:r>
            <a:r>
              <a:rPr lang="en-US" dirty="0" err="1"/>
              <a:t>sídlo</a:t>
            </a:r>
            <a:r>
              <a:rPr lang="en-US" dirty="0"/>
              <a:t> </a:t>
            </a:r>
            <a:r>
              <a:rPr lang="en-US" dirty="0" err="1"/>
              <a:t>církve</a:t>
            </a:r>
            <a:r>
              <a:rPr lang="en-US" dirty="0"/>
              <a:t> v </a:t>
            </a:r>
            <a:r>
              <a:rPr lang="cs-CZ" dirty="0" smtClean="0"/>
              <a:t>Canterbury;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D</a:t>
            </a:r>
            <a:r>
              <a:rPr lang="en-US" dirty="0" smtClean="0"/>
              <a:t>le </a:t>
            </a:r>
            <a:r>
              <a:rPr lang="en-US" dirty="0" err="1" smtClean="0"/>
              <a:t>Bedy</a:t>
            </a:r>
            <a:r>
              <a:rPr lang="cs-CZ" dirty="0" smtClean="0"/>
              <a:t> </a:t>
            </a:r>
            <a:r>
              <a:rPr lang="cs-CZ" dirty="0" err="1" smtClean="0"/>
              <a:t>Venerabilise</a:t>
            </a:r>
            <a:r>
              <a:rPr lang="en-US" dirty="0" smtClean="0"/>
              <a:t> </a:t>
            </a:r>
            <a:r>
              <a:rPr lang="en-US" dirty="0"/>
              <a:t>(II, 1) </a:t>
            </a:r>
            <a:r>
              <a:rPr lang="en-US" dirty="0" err="1"/>
              <a:t>impulzem</a:t>
            </a:r>
            <a:r>
              <a:rPr lang="en-US" dirty="0"/>
              <a:t> </a:t>
            </a:r>
            <a:r>
              <a:rPr lang="en-US" dirty="0" err="1"/>
              <a:t>setkání</a:t>
            </a:r>
            <a:r>
              <a:rPr lang="en-US" dirty="0"/>
              <a:t> </a:t>
            </a:r>
            <a:r>
              <a:rPr lang="en-US" dirty="0" err="1"/>
              <a:t>papeže</a:t>
            </a:r>
            <a:r>
              <a:rPr lang="en-US" dirty="0"/>
              <a:t> </a:t>
            </a:r>
            <a:r>
              <a:rPr lang="en-US" dirty="0" err="1" smtClean="0"/>
              <a:t>Řehoře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anglickými</a:t>
            </a:r>
            <a:r>
              <a:rPr lang="en-US" dirty="0"/>
              <a:t> </a:t>
            </a:r>
            <a:r>
              <a:rPr lang="en-US" dirty="0" err="1" smtClean="0"/>
              <a:t>otroky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err="1" smtClean="0"/>
              <a:t>jméno</a:t>
            </a:r>
            <a:r>
              <a:rPr lang="cs-CZ" dirty="0" smtClean="0"/>
              <a:t> „</a:t>
            </a:r>
            <a:r>
              <a:rPr lang="cs-CZ" dirty="0" err="1" smtClean="0"/>
              <a:t>Angli</a:t>
            </a:r>
            <a:r>
              <a:rPr lang="cs-CZ" dirty="0" smtClean="0"/>
              <a:t>“</a:t>
            </a:r>
            <a:r>
              <a:rPr lang="en-US" dirty="0" smtClean="0"/>
              <a:t> </a:t>
            </a:r>
            <a:r>
              <a:rPr lang="en-US" dirty="0" err="1"/>
              <a:t>připomínalo</a:t>
            </a:r>
            <a:r>
              <a:rPr lang="en-US" dirty="0"/>
              <a:t> </a:t>
            </a:r>
            <a:r>
              <a:rPr lang="cs-CZ" dirty="0" smtClean="0"/>
              <a:t>„</a:t>
            </a:r>
            <a:r>
              <a:rPr lang="en-US" dirty="0" err="1" smtClean="0"/>
              <a:t>angeli</a:t>
            </a:r>
            <a:r>
              <a:rPr lang="en-US" dirty="0"/>
              <a:t>”, </a:t>
            </a:r>
            <a:endParaRPr lang="cs-CZ" dirty="0" smtClean="0"/>
          </a:p>
          <a:p>
            <a:r>
              <a:rPr lang="en-US" dirty="0" err="1" smtClean="0"/>
              <a:t>kmenové</a:t>
            </a:r>
            <a:r>
              <a:rPr lang="en-US" dirty="0" smtClean="0"/>
              <a:t> </a:t>
            </a:r>
            <a:r>
              <a:rPr lang="en-US" dirty="0" err="1" smtClean="0"/>
              <a:t>jméno</a:t>
            </a:r>
            <a:r>
              <a:rPr lang="cs-CZ" dirty="0" smtClean="0"/>
              <a:t> </a:t>
            </a:r>
            <a:r>
              <a:rPr lang="cs-CZ" dirty="0" err="1" smtClean="0"/>
              <a:t>Deira</a:t>
            </a:r>
            <a:r>
              <a:rPr lang="en-US" dirty="0" smtClean="0"/>
              <a:t> </a:t>
            </a:r>
            <a:r>
              <a:rPr lang="en-US" dirty="0" err="1"/>
              <a:t>latinské</a:t>
            </a:r>
            <a:r>
              <a:rPr lang="en-US" dirty="0"/>
              <a:t> </a:t>
            </a:r>
            <a:r>
              <a:rPr lang="cs-CZ" dirty="0" smtClean="0"/>
              <a:t>„</a:t>
            </a:r>
            <a:r>
              <a:rPr lang="en-US" dirty="0" smtClean="0"/>
              <a:t>de </a:t>
            </a:r>
            <a:r>
              <a:rPr lang="en-US" dirty="0" err="1"/>
              <a:t>ira</a:t>
            </a:r>
            <a:r>
              <a:rPr lang="en-US" dirty="0"/>
              <a:t>” = “od </a:t>
            </a:r>
            <a:r>
              <a:rPr lang="en-US" dirty="0" err="1"/>
              <a:t>hněvu</a:t>
            </a:r>
            <a:r>
              <a:rPr lang="en-US" dirty="0"/>
              <a:t>”; </a:t>
            </a:r>
            <a:endParaRPr lang="cs-CZ" dirty="0" smtClean="0"/>
          </a:p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/>
              <a:t>krále</a:t>
            </a:r>
            <a:r>
              <a:rPr lang="en-US" dirty="0"/>
              <a:t> </a:t>
            </a:r>
            <a:r>
              <a:rPr lang="en-US" dirty="0" err="1"/>
              <a:t>Ælle</a:t>
            </a:r>
            <a:r>
              <a:rPr lang="en-US" dirty="0"/>
              <a:t> </a:t>
            </a:r>
            <a:r>
              <a:rPr lang="en-US" dirty="0" err="1"/>
              <a:t>hebrejské</a:t>
            </a:r>
            <a:r>
              <a:rPr lang="en-US" dirty="0"/>
              <a:t> </a:t>
            </a:r>
            <a:r>
              <a:rPr lang="cs-CZ" dirty="0" smtClean="0"/>
              <a:t>„</a:t>
            </a:r>
            <a:r>
              <a:rPr lang="en-US" dirty="0" err="1" smtClean="0"/>
              <a:t>halelujah</a:t>
            </a:r>
            <a:r>
              <a:rPr lang="en-US" dirty="0" smtClean="0"/>
              <a:t>”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= rozhodnutí </a:t>
            </a:r>
            <a:r>
              <a:rPr lang="cs-CZ" dirty="0" smtClean="0"/>
              <a:t>tento národ „</a:t>
            </a:r>
            <a:r>
              <a:rPr lang="en-US" dirty="0" err="1" smtClean="0"/>
              <a:t>vyrvat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moci</a:t>
            </a:r>
            <a:r>
              <a:rPr lang="en-US" dirty="0"/>
              <a:t> </a:t>
            </a:r>
            <a:r>
              <a:rPr lang="en-US" dirty="0" err="1"/>
              <a:t>Satana</a:t>
            </a:r>
            <a:r>
              <a:rPr lang="en-US" dirty="0"/>
              <a:t>” a </a:t>
            </a:r>
            <a:r>
              <a:rPr lang="cs-CZ" dirty="0" smtClean="0"/>
              <a:t>„</a:t>
            </a:r>
            <a:r>
              <a:rPr lang="en-US" dirty="0" err="1" smtClean="0"/>
              <a:t>prázdnoty</a:t>
            </a:r>
            <a:r>
              <a:rPr lang="en-US" dirty="0" smtClean="0"/>
              <a:t> </a:t>
            </a:r>
            <a:r>
              <a:rPr lang="en-US" dirty="0" err="1"/>
              <a:t>duší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milosti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0" name="Picture 2" descr="Výsledek obrázku pro monk august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2" y="662388"/>
            <a:ext cx="4669536" cy="24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gregorius the grea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50" y="3399003"/>
            <a:ext cx="3072574" cy="31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826240" cy="902208"/>
          </a:xfrm>
        </p:spPr>
        <p:txBody>
          <a:bodyPr>
            <a:normAutofit/>
          </a:bodyPr>
          <a:lstStyle/>
          <a:p>
            <a:r>
              <a:rPr lang="cs-CZ" dirty="0" smtClean="0"/>
              <a:t>Akomodační cesta christianizace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" y="1426464"/>
            <a:ext cx="6452616" cy="5193791"/>
          </a:xfrm>
        </p:spPr>
        <p:txBody>
          <a:bodyPr/>
          <a:lstStyle/>
          <a:p>
            <a:endParaRPr lang="cs-CZ" dirty="0" smtClean="0"/>
          </a:p>
          <a:p>
            <a:r>
              <a:rPr lang="cs-CZ" sz="2000" dirty="0" smtClean="0"/>
              <a:t>dobrovolnost </a:t>
            </a:r>
            <a:r>
              <a:rPr lang="cs-CZ" sz="2000" dirty="0"/>
              <a:t>přijetí víry </a:t>
            </a:r>
            <a:r>
              <a:rPr lang="cs-CZ" sz="2000" dirty="0" smtClean="0"/>
              <a:t>(„bez </a:t>
            </a:r>
            <a:r>
              <a:rPr lang="cs-CZ" sz="2000" dirty="0"/>
              <a:t>nucení</a:t>
            </a:r>
            <a:r>
              <a:rPr lang="cs-CZ" sz="2000" dirty="0" smtClean="0"/>
              <a:t>”)</a:t>
            </a:r>
          </a:p>
          <a:p>
            <a:endParaRPr lang="cs-CZ" sz="2000" dirty="0" smtClean="0"/>
          </a:p>
          <a:p>
            <a:r>
              <a:rPr lang="cs-CZ" sz="2000" dirty="0" smtClean="0"/>
              <a:t>zachování </a:t>
            </a:r>
            <a:r>
              <a:rPr lang="cs-CZ" sz="2000" dirty="0"/>
              <a:t>velkých svátečních </a:t>
            </a:r>
            <a:r>
              <a:rPr lang="cs-CZ" sz="2000" dirty="0" smtClean="0"/>
              <a:t>hostin</a:t>
            </a:r>
            <a:r>
              <a:rPr lang="cs-CZ" sz="2000" dirty="0"/>
              <a:t> </a:t>
            </a:r>
            <a:r>
              <a:rPr lang="cs-CZ" sz="2000" dirty="0" smtClean="0"/>
              <a:t>(„oběti </a:t>
            </a:r>
            <a:r>
              <a:rPr lang="cs-CZ" sz="2000" dirty="0"/>
              <a:t>zvířat pro spotřebu lidí a konzumace s úctou k Bohu</a:t>
            </a:r>
            <a:r>
              <a:rPr lang="cs-CZ" sz="2000" dirty="0" smtClean="0"/>
              <a:t>”)</a:t>
            </a:r>
          </a:p>
          <a:p>
            <a:endParaRPr lang="cs-CZ" sz="2000" dirty="0" smtClean="0"/>
          </a:p>
          <a:p>
            <a:r>
              <a:rPr lang="cs-CZ" sz="2000" dirty="0" smtClean="0"/>
              <a:t>konány </a:t>
            </a:r>
            <a:r>
              <a:rPr lang="cs-CZ" sz="2000" dirty="0"/>
              <a:t>na výroční dny světců a založení kostela </a:t>
            </a:r>
            <a:r>
              <a:rPr lang="cs-CZ" sz="2000" dirty="0" smtClean="0"/>
              <a:t>(„hrubým </a:t>
            </a:r>
            <a:r>
              <a:rPr lang="cs-CZ" sz="2000" dirty="0"/>
              <a:t>myslím nelze vzít všechno najednou” </a:t>
            </a:r>
            <a:r>
              <a:rPr lang="cs-CZ" sz="2000" dirty="0" smtClean="0"/>
              <a:t>a </a:t>
            </a:r>
            <a:r>
              <a:rPr lang="cs-CZ" sz="2000" dirty="0" smtClean="0"/>
              <a:t>„budou-li </a:t>
            </a:r>
            <a:r>
              <a:rPr lang="cs-CZ" sz="2000" dirty="0"/>
              <a:t>lidem ponechány nějaké světské radovánky, budou ochotněji přijímat i radosti duchovní</a:t>
            </a:r>
            <a:r>
              <a:rPr lang="cs-CZ" sz="2000" dirty="0" smtClean="0"/>
              <a:t>”)</a:t>
            </a:r>
          </a:p>
          <a:p>
            <a:endParaRPr lang="cs-CZ" sz="2000" dirty="0" smtClean="0"/>
          </a:p>
          <a:p>
            <a:r>
              <a:rPr lang="cs-CZ" sz="2000" dirty="0" smtClean="0"/>
              <a:t>pohanské </a:t>
            </a:r>
            <a:r>
              <a:rPr lang="cs-CZ" sz="2000" dirty="0"/>
              <a:t>svatyně </a:t>
            </a:r>
            <a:r>
              <a:rPr lang="cs-CZ" sz="2000" dirty="0" smtClean="0"/>
              <a:t>zachovány a přesvěceny v kostely („aby </a:t>
            </a:r>
            <a:r>
              <a:rPr lang="cs-CZ" sz="2000" dirty="0"/>
              <a:t>se lid shromažďoval s větší důvěrou na místech, na která si zvykl</a:t>
            </a:r>
            <a:r>
              <a:rPr lang="cs-CZ" sz="2000" dirty="0" smtClean="0"/>
              <a:t>”); </a:t>
            </a:r>
            <a:endParaRPr lang="en-US" sz="2000" dirty="0"/>
          </a:p>
        </p:txBody>
      </p:sp>
      <p:pic>
        <p:nvPicPr>
          <p:cNvPr id="614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73" y="1928495"/>
            <a:ext cx="38481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7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 smtClean="0"/>
              <a:t>Misie v anglosaské Británii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1572768"/>
            <a:ext cx="7123176" cy="5285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604 konverze </a:t>
            </a:r>
            <a:r>
              <a:rPr lang="en-US" sz="1400" dirty="0" err="1" smtClean="0"/>
              <a:t>Sæberta</a:t>
            </a:r>
            <a:r>
              <a:rPr lang="cs-CZ" sz="1400" dirty="0" smtClean="0"/>
              <a:t>, krále</a:t>
            </a:r>
            <a:r>
              <a:rPr lang="en-US" sz="1400" dirty="0" smtClean="0"/>
              <a:t> Essex</a:t>
            </a:r>
            <a:r>
              <a:rPr lang="cs-CZ" sz="1400" dirty="0" smtClean="0"/>
              <a:t>u</a:t>
            </a:r>
            <a:r>
              <a:rPr lang="en-US" sz="1400" dirty="0" smtClean="0"/>
              <a:t> </a:t>
            </a:r>
            <a:r>
              <a:rPr lang="cs-CZ" sz="1400" dirty="0" smtClean="0"/>
              <a:t>-</a:t>
            </a:r>
            <a:r>
              <a:rPr lang="en-US" sz="1400" dirty="0" smtClean="0"/>
              <a:t> </a:t>
            </a:r>
            <a:r>
              <a:rPr lang="en-US" sz="1400" dirty="0" err="1" smtClean="0"/>
              <a:t>jeho</a:t>
            </a:r>
            <a:r>
              <a:rPr lang="en-US" sz="1400" dirty="0" smtClean="0"/>
              <a:t> </a:t>
            </a:r>
            <a:r>
              <a:rPr lang="en-US" sz="1400" dirty="0" err="1" smtClean="0"/>
              <a:t>synové</a:t>
            </a:r>
            <a:r>
              <a:rPr lang="cs-CZ" sz="1400" dirty="0" smtClean="0"/>
              <a:t> ale</a:t>
            </a:r>
            <a:r>
              <a:rPr lang="en-US" sz="1400" dirty="0" smtClean="0"/>
              <a:t> </a:t>
            </a:r>
            <a:r>
              <a:rPr lang="cs-CZ" sz="1400" dirty="0" smtClean="0"/>
              <a:t>„</a:t>
            </a:r>
            <a:r>
              <a:rPr lang="en-US" sz="1400" dirty="0" err="1" smtClean="0"/>
              <a:t>začali</a:t>
            </a:r>
            <a:r>
              <a:rPr lang="en-US" sz="1400" dirty="0" smtClean="0"/>
              <a:t> </a:t>
            </a:r>
            <a:r>
              <a:rPr lang="en-US" sz="1400" dirty="0" err="1"/>
              <a:t>sloužit</a:t>
            </a:r>
            <a:r>
              <a:rPr lang="en-US" sz="1400" dirty="0"/>
              <a:t> </a:t>
            </a:r>
            <a:r>
              <a:rPr lang="en-US" sz="1400" dirty="0" err="1"/>
              <a:t>modlám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života</a:t>
            </a:r>
            <a:r>
              <a:rPr lang="en-US" sz="1400" dirty="0"/>
              <a:t> </a:t>
            </a:r>
            <a:r>
              <a:rPr lang="en-US" sz="1400" dirty="0" err="1"/>
              <a:t>otce</a:t>
            </a:r>
            <a:r>
              <a:rPr lang="en-US" sz="1400" dirty="0"/>
              <a:t> </a:t>
            </a:r>
            <a:r>
              <a:rPr lang="en-US" sz="1400" dirty="0" err="1"/>
              <a:t>naoko</a:t>
            </a:r>
            <a:r>
              <a:rPr lang="en-US" sz="1400" dirty="0"/>
              <a:t> </a:t>
            </a:r>
            <a:r>
              <a:rPr lang="en-US" sz="1400" dirty="0" err="1"/>
              <a:t>opustili</a:t>
            </a:r>
            <a:r>
              <a:rPr lang="en-US" sz="1400" dirty="0"/>
              <a:t>” </a:t>
            </a:r>
            <a:r>
              <a:rPr lang="en-US" sz="1400" dirty="0" smtClean="0"/>
              <a:t>(</a:t>
            </a:r>
            <a:r>
              <a:rPr lang="cs-CZ" sz="1400" dirty="0" err="1" smtClean="0"/>
              <a:t>Beda</a:t>
            </a:r>
            <a:r>
              <a:rPr lang="cs-CZ" sz="1400" dirty="0" smtClean="0"/>
              <a:t> </a:t>
            </a:r>
            <a:r>
              <a:rPr lang="cs-CZ" sz="1400" dirty="0" err="1" smtClean="0"/>
              <a:t>Venerabilis</a:t>
            </a:r>
            <a:r>
              <a:rPr lang="cs-CZ" sz="1400" dirty="0" smtClean="0"/>
              <a:t>, </a:t>
            </a:r>
            <a:r>
              <a:rPr lang="en-US" sz="1400" dirty="0" smtClean="0"/>
              <a:t>II</a:t>
            </a:r>
            <a:r>
              <a:rPr lang="en-US" sz="1400" dirty="0"/>
              <a:t>, 5);</a:t>
            </a:r>
          </a:p>
          <a:p>
            <a:r>
              <a:rPr lang="cs-CZ" sz="1400" dirty="0" smtClean="0"/>
              <a:t>627 konverze Edwina z </a:t>
            </a:r>
            <a:r>
              <a:rPr lang="en-US" sz="1400" dirty="0" err="1" smtClean="0"/>
              <a:t>Northumbri</a:t>
            </a:r>
            <a:r>
              <a:rPr lang="cs-CZ" sz="1400" dirty="0"/>
              <a:t>e</a:t>
            </a:r>
            <a:r>
              <a:rPr lang="en-US" sz="1400" dirty="0" smtClean="0"/>
              <a:t> </a:t>
            </a:r>
            <a:r>
              <a:rPr lang="cs-CZ" sz="1400" dirty="0" smtClean="0"/>
              <a:t>(</a:t>
            </a:r>
            <a:r>
              <a:rPr lang="en-US" sz="1400" dirty="0" err="1" smtClean="0"/>
              <a:t>sňat</a:t>
            </a:r>
            <a:r>
              <a:rPr lang="cs-CZ" sz="1400" dirty="0" err="1" smtClean="0"/>
              <a:t>ek</a:t>
            </a:r>
            <a:r>
              <a:rPr lang="cs-CZ" sz="1400" dirty="0" smtClean="0"/>
              <a:t> s</a:t>
            </a:r>
            <a:r>
              <a:rPr lang="en-US" sz="1400" dirty="0" smtClean="0"/>
              <a:t> </a:t>
            </a:r>
            <a:r>
              <a:rPr lang="en-US" sz="1400" dirty="0" err="1"/>
              <a:t>kentskou</a:t>
            </a:r>
            <a:r>
              <a:rPr lang="en-US" sz="1400" dirty="0"/>
              <a:t> </a:t>
            </a:r>
            <a:r>
              <a:rPr lang="en-US" sz="1400" dirty="0" err="1" smtClean="0"/>
              <a:t>princeznu</a:t>
            </a:r>
            <a:r>
              <a:rPr lang="cs-CZ" sz="1400" dirty="0" smtClean="0"/>
              <a:t>):</a:t>
            </a:r>
            <a:r>
              <a:rPr lang="en-US" sz="1400" dirty="0" smtClean="0"/>
              <a:t> </a:t>
            </a:r>
            <a:r>
              <a:rPr lang="en-US" sz="1400" dirty="0"/>
              <a:t>1) </a:t>
            </a:r>
            <a:r>
              <a:rPr lang="en-US" sz="1400" dirty="0" err="1"/>
              <a:t>žena</a:t>
            </a:r>
            <a:r>
              <a:rPr lang="en-US" sz="1400" dirty="0"/>
              <a:t> </a:t>
            </a:r>
            <a:r>
              <a:rPr lang="en-US" sz="1400" dirty="0" err="1"/>
              <a:t>úspěšně</a:t>
            </a:r>
            <a:r>
              <a:rPr lang="en-US" sz="1400" dirty="0"/>
              <a:t> </a:t>
            </a:r>
            <a:r>
              <a:rPr lang="en-US" sz="1400" dirty="0" err="1" smtClean="0"/>
              <a:t>porodila</a:t>
            </a:r>
            <a:r>
              <a:rPr lang="en-US" sz="1400" dirty="0" smtClean="0"/>
              <a:t>, </a:t>
            </a:r>
            <a:r>
              <a:rPr lang="en-US" sz="1400" dirty="0"/>
              <a:t>2) </a:t>
            </a:r>
            <a:r>
              <a:rPr lang="en-US" sz="1400" dirty="0" err="1" smtClean="0"/>
              <a:t>vítězství</a:t>
            </a:r>
            <a:r>
              <a:rPr lang="cs-CZ" sz="1400" dirty="0" smtClean="0"/>
              <a:t> v bitvě</a:t>
            </a:r>
            <a:r>
              <a:rPr lang="cs-CZ" sz="1400" dirty="0"/>
              <a:t> </a:t>
            </a:r>
            <a:r>
              <a:rPr lang="cs-CZ" sz="1400" dirty="0" smtClean="0"/>
              <a:t>s</a:t>
            </a:r>
            <a:r>
              <a:rPr lang="en-US" sz="1400" dirty="0" smtClean="0"/>
              <a:t> </a:t>
            </a:r>
            <a:r>
              <a:rPr lang="en-US" sz="1400" dirty="0" err="1" smtClean="0"/>
              <a:t>Wessexem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cs-CZ" sz="1400" dirty="0" smtClean="0"/>
              <a:t>634</a:t>
            </a:r>
            <a:r>
              <a:rPr lang="en-US" sz="1400" dirty="0" smtClean="0"/>
              <a:t> </a:t>
            </a:r>
            <a:r>
              <a:rPr lang="en-US" sz="1400" dirty="0" err="1"/>
              <a:t>král</a:t>
            </a:r>
            <a:r>
              <a:rPr lang="en-US" sz="1400" dirty="0"/>
              <a:t> Oswald z </a:t>
            </a:r>
            <a:r>
              <a:rPr lang="en-US" sz="1400" dirty="0" err="1"/>
              <a:t>Northumbrie</a:t>
            </a:r>
            <a:r>
              <a:rPr lang="en-US" sz="1400" dirty="0"/>
              <a:t> </a:t>
            </a:r>
            <a:r>
              <a:rPr lang="en-US" sz="1400" dirty="0" err="1" smtClean="0"/>
              <a:t>zve</a:t>
            </a:r>
            <a:r>
              <a:rPr lang="en-US" sz="1400" dirty="0" smtClean="0"/>
              <a:t> </a:t>
            </a:r>
            <a:r>
              <a:rPr lang="cs-CZ" sz="1400" dirty="0" smtClean="0"/>
              <a:t>irské mnichy </a:t>
            </a:r>
            <a:r>
              <a:rPr lang="cs-CZ" sz="1400" dirty="0" smtClean="0"/>
              <a:t>z </a:t>
            </a:r>
            <a:r>
              <a:rPr lang="en-US" sz="1400" dirty="0" smtClean="0"/>
              <a:t>I</a:t>
            </a:r>
            <a:r>
              <a:rPr lang="cs-CZ" sz="1400" dirty="0" smtClean="0"/>
              <a:t>ony </a:t>
            </a:r>
            <a:r>
              <a:rPr lang="cs-CZ" sz="1400" dirty="0" smtClean="0"/>
              <a:t>–</a:t>
            </a:r>
            <a:r>
              <a:rPr lang="en-US" sz="1400" dirty="0" smtClean="0"/>
              <a:t> </a:t>
            </a:r>
            <a:r>
              <a:rPr lang="en-US" sz="1400" dirty="0"/>
              <a:t>635 </a:t>
            </a:r>
            <a:r>
              <a:rPr lang="en-US" sz="1400" dirty="0" err="1"/>
              <a:t>založen</a:t>
            </a:r>
            <a:r>
              <a:rPr lang="en-US" sz="1400" dirty="0"/>
              <a:t> </a:t>
            </a:r>
            <a:r>
              <a:rPr lang="en-US" sz="1400" dirty="0" err="1"/>
              <a:t>klášter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ostrově</a:t>
            </a:r>
            <a:r>
              <a:rPr lang="en-US" sz="1400" dirty="0"/>
              <a:t> </a:t>
            </a:r>
            <a:r>
              <a:rPr lang="en-US" sz="1400" dirty="0" err="1"/>
              <a:t>Lindisfarne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cs-CZ" sz="1400" dirty="0" smtClean="0"/>
              <a:t>„</a:t>
            </a:r>
            <a:r>
              <a:rPr lang="en-US" sz="1400" dirty="0" err="1" smtClean="0"/>
              <a:t>podle</a:t>
            </a:r>
            <a:r>
              <a:rPr lang="en-US" sz="1400" dirty="0" smtClean="0"/>
              <a:t> </a:t>
            </a:r>
            <a:r>
              <a:rPr lang="en-US" sz="1400" dirty="0" err="1"/>
              <a:t>irského</a:t>
            </a:r>
            <a:r>
              <a:rPr lang="en-US" sz="1400" dirty="0"/>
              <a:t> </a:t>
            </a:r>
            <a:r>
              <a:rPr lang="en-US" sz="1400" dirty="0" err="1"/>
              <a:t>zvyku</a:t>
            </a:r>
            <a:r>
              <a:rPr lang="en-US" sz="1400" dirty="0"/>
              <a:t>”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dřeva</a:t>
            </a:r>
            <a:r>
              <a:rPr lang="en-US" sz="1400" dirty="0"/>
              <a:t> se </a:t>
            </a:r>
            <a:r>
              <a:rPr lang="en-US" sz="1400" dirty="0" err="1"/>
              <a:t>střechou</a:t>
            </a:r>
            <a:r>
              <a:rPr lang="en-US" sz="1400" dirty="0"/>
              <a:t> z </a:t>
            </a:r>
            <a:r>
              <a:rPr lang="en-US" sz="1400" dirty="0" err="1" smtClean="0"/>
              <a:t>rákosí</a:t>
            </a:r>
            <a:r>
              <a:rPr lang="en-US" sz="1400" dirty="0" smtClean="0"/>
              <a:t>)</a:t>
            </a:r>
            <a:r>
              <a:rPr lang="cs-CZ" sz="1400" dirty="0" smtClean="0"/>
              <a:t>;</a:t>
            </a:r>
            <a:endParaRPr lang="en-US" sz="1400" dirty="0"/>
          </a:p>
          <a:p>
            <a:r>
              <a:rPr lang="cs-CZ" sz="1400" dirty="0"/>
              <a:t>635</a:t>
            </a:r>
            <a:r>
              <a:rPr lang="en-US" sz="1400" dirty="0"/>
              <a:t> </a:t>
            </a:r>
            <a:r>
              <a:rPr lang="cs-CZ" sz="1400" dirty="0"/>
              <a:t>konverze prvních vládců </a:t>
            </a:r>
            <a:r>
              <a:rPr lang="en-US" sz="1400" dirty="0" err="1"/>
              <a:t>Wessex</a:t>
            </a:r>
            <a:r>
              <a:rPr lang="cs-CZ" sz="1400" dirty="0"/>
              <a:t>u;</a:t>
            </a:r>
            <a:endParaRPr lang="cs-CZ" sz="1400" dirty="0" smtClean="0"/>
          </a:p>
          <a:p>
            <a:r>
              <a:rPr lang="en-US" sz="1400" dirty="0" smtClean="0"/>
              <a:t>653 </a:t>
            </a:r>
            <a:r>
              <a:rPr lang="en-US" sz="1400" dirty="0" err="1"/>
              <a:t>pokřtěn</a:t>
            </a:r>
            <a:r>
              <a:rPr lang="en-US" sz="1400" dirty="0"/>
              <a:t> </a:t>
            </a:r>
            <a:r>
              <a:rPr lang="en-US" sz="1400" dirty="0" err="1"/>
              <a:t>princ</a:t>
            </a:r>
            <a:r>
              <a:rPr lang="en-US" sz="1400" dirty="0"/>
              <a:t> </a:t>
            </a:r>
            <a:r>
              <a:rPr lang="en-US" sz="1400" dirty="0" err="1"/>
              <a:t>Peada</a:t>
            </a:r>
            <a:r>
              <a:rPr lang="en-US" sz="1400" dirty="0"/>
              <a:t> z </a:t>
            </a:r>
            <a:r>
              <a:rPr lang="en-US" sz="1400" dirty="0" err="1" smtClean="0"/>
              <a:t>Mercii</a:t>
            </a:r>
            <a:r>
              <a:rPr lang="cs-CZ" sz="1400" dirty="0"/>
              <a:t>;</a:t>
            </a:r>
            <a:r>
              <a:rPr lang="en-US" sz="1400" dirty="0" smtClean="0"/>
              <a:t>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otec</a:t>
            </a:r>
            <a:r>
              <a:rPr lang="en-US" sz="1400" dirty="0"/>
              <a:t> Penda </a:t>
            </a:r>
            <a:r>
              <a:rPr lang="en-US" sz="1400" dirty="0" err="1" smtClean="0"/>
              <a:t>pohan</a:t>
            </a:r>
            <a:r>
              <a:rPr lang="en-US" sz="1400" dirty="0"/>
              <a:t>, ale </a:t>
            </a:r>
            <a:r>
              <a:rPr lang="en-US" sz="1400" dirty="0" err="1"/>
              <a:t>nebránil</a:t>
            </a:r>
            <a:r>
              <a:rPr lang="en-US" sz="1400" dirty="0"/>
              <a:t> </a:t>
            </a:r>
            <a:r>
              <a:rPr lang="en-US" sz="1400" dirty="0" err="1" smtClean="0"/>
              <a:t>misiím</a:t>
            </a:r>
            <a:r>
              <a:rPr lang="cs-CZ" sz="1400" dirty="0" smtClean="0"/>
              <a:t>: „</a:t>
            </a:r>
            <a:r>
              <a:rPr lang="en-US" sz="1400" dirty="0" err="1" smtClean="0"/>
              <a:t>Spíše</a:t>
            </a:r>
            <a:r>
              <a:rPr lang="en-US" sz="1400" dirty="0" smtClean="0"/>
              <a:t> </a:t>
            </a:r>
            <a:r>
              <a:rPr lang="en-US" sz="1400" dirty="0" err="1"/>
              <a:t>nenáviděl</a:t>
            </a:r>
            <a:r>
              <a:rPr lang="en-US" sz="1400" dirty="0"/>
              <a:t> a s </a:t>
            </a:r>
            <a:r>
              <a:rPr lang="en-US" sz="1400" dirty="0" err="1"/>
              <a:t>pohrdáním</a:t>
            </a:r>
            <a:r>
              <a:rPr lang="en-US" sz="1400" dirty="0"/>
              <a:t> </a:t>
            </a:r>
            <a:r>
              <a:rPr lang="en-US" sz="1400" dirty="0" err="1"/>
              <a:t>hleděl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ty, o </a:t>
            </a:r>
            <a:r>
              <a:rPr lang="en-US" sz="1400" dirty="0" err="1"/>
              <a:t>nichž</a:t>
            </a:r>
            <a:r>
              <a:rPr lang="en-US" sz="1400" dirty="0"/>
              <a:t> </a:t>
            </a:r>
            <a:r>
              <a:rPr lang="en-US" sz="1400" dirty="0" err="1"/>
              <a:t>věděl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přijali</a:t>
            </a:r>
            <a:r>
              <a:rPr lang="en-US" sz="1400" dirty="0"/>
              <a:t> </a:t>
            </a:r>
            <a:r>
              <a:rPr lang="en-US" sz="1400" dirty="0" err="1"/>
              <a:t>víru</a:t>
            </a:r>
            <a:r>
              <a:rPr lang="en-US" sz="1400" dirty="0"/>
              <a:t> v Krista, ale </a:t>
            </a:r>
            <a:r>
              <a:rPr lang="en-US" sz="1400" dirty="0" err="1" smtClean="0"/>
              <a:t>jako</a:t>
            </a:r>
            <a:r>
              <a:rPr lang="cs-CZ" sz="1400" dirty="0" smtClean="0"/>
              <a:t> </a:t>
            </a:r>
            <a:r>
              <a:rPr lang="en-US" sz="1400" dirty="0" err="1" smtClean="0"/>
              <a:t>věřící</a:t>
            </a:r>
            <a:r>
              <a:rPr lang="en-US" sz="1400" dirty="0" smtClean="0"/>
              <a:t> </a:t>
            </a:r>
            <a:r>
              <a:rPr lang="en-US" sz="1400" dirty="0" err="1"/>
              <a:t>nejednají</a:t>
            </a:r>
            <a:r>
              <a:rPr lang="en-US" sz="1400" dirty="0"/>
              <a:t>. </a:t>
            </a:r>
            <a:r>
              <a:rPr lang="en-US" sz="1400" dirty="0" err="1"/>
              <a:t>Říkal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ti, </a:t>
            </a:r>
            <a:r>
              <a:rPr lang="en-US" sz="1400" dirty="0" err="1"/>
              <a:t>kdo</a:t>
            </a:r>
            <a:r>
              <a:rPr lang="en-US" sz="1400" dirty="0"/>
              <a:t> </a:t>
            </a:r>
            <a:r>
              <a:rPr lang="en-US" sz="1400" dirty="0" err="1"/>
              <a:t>odmítají</a:t>
            </a:r>
            <a:r>
              <a:rPr lang="en-US" sz="1400" dirty="0"/>
              <a:t> </a:t>
            </a:r>
            <a:r>
              <a:rPr lang="en-US" sz="1400" dirty="0" err="1"/>
              <a:t>poslouchat</a:t>
            </a:r>
            <a:r>
              <a:rPr lang="en-US" sz="1400" dirty="0"/>
              <a:t> </a:t>
            </a:r>
            <a:r>
              <a:rPr lang="en-US" sz="1400" dirty="0" err="1"/>
              <a:t>boha</a:t>
            </a:r>
            <a:r>
              <a:rPr lang="en-US" sz="1400" dirty="0"/>
              <a:t>, v </a:t>
            </a:r>
            <a:r>
              <a:rPr lang="en-US" sz="1400" dirty="0" err="1"/>
              <a:t>něhož</a:t>
            </a:r>
            <a:r>
              <a:rPr lang="en-US" sz="1400" dirty="0"/>
              <a:t> </a:t>
            </a:r>
            <a:r>
              <a:rPr lang="en-US" sz="1400" dirty="0" err="1"/>
              <a:t>věří</a:t>
            </a:r>
            <a:r>
              <a:rPr lang="en-US" sz="1400" dirty="0"/>
              <a:t>, </a:t>
            </a:r>
            <a:r>
              <a:rPr lang="en-US" sz="1400" dirty="0" err="1"/>
              <a:t>zaslouží</a:t>
            </a:r>
            <a:r>
              <a:rPr lang="en-US" sz="1400" dirty="0"/>
              <a:t> </a:t>
            </a:r>
            <a:r>
              <a:rPr lang="en-US" sz="1400" dirty="0" err="1"/>
              <a:t>opovržení</a:t>
            </a:r>
            <a:r>
              <a:rPr lang="en-US" sz="1400" dirty="0"/>
              <a:t>...” </a:t>
            </a:r>
            <a:r>
              <a:rPr lang="en-US" sz="1400" dirty="0" smtClean="0"/>
              <a:t>(</a:t>
            </a:r>
            <a:r>
              <a:rPr lang="cs-CZ" sz="1400" dirty="0" err="1" smtClean="0"/>
              <a:t>Beda</a:t>
            </a:r>
            <a:r>
              <a:rPr lang="cs-CZ" sz="1400" dirty="0" smtClean="0"/>
              <a:t> </a:t>
            </a:r>
            <a:r>
              <a:rPr lang="cs-CZ" sz="1400" dirty="0" err="1" smtClean="0"/>
              <a:t>Venerabilis</a:t>
            </a:r>
            <a:r>
              <a:rPr lang="cs-CZ" sz="1400" dirty="0" smtClean="0"/>
              <a:t>, </a:t>
            </a:r>
            <a:r>
              <a:rPr lang="en-US" sz="1400" dirty="0" smtClean="0"/>
              <a:t>III</a:t>
            </a:r>
            <a:r>
              <a:rPr lang="en-US" sz="1400" dirty="0"/>
              <a:t>, 21); </a:t>
            </a:r>
          </a:p>
          <a:p>
            <a:r>
              <a:rPr lang="en-US" sz="1400" dirty="0" smtClean="0"/>
              <a:t>675 </a:t>
            </a:r>
            <a:r>
              <a:rPr lang="cs-CZ" sz="1400" dirty="0" smtClean="0"/>
              <a:t>konverze</a:t>
            </a:r>
            <a:r>
              <a:rPr lang="en-US" sz="1400" dirty="0" smtClean="0"/>
              <a:t> </a:t>
            </a:r>
            <a:r>
              <a:rPr lang="en-US" sz="1400" dirty="0" err="1" smtClean="0"/>
              <a:t>král</a:t>
            </a:r>
            <a:r>
              <a:rPr lang="cs-CZ" sz="1400" dirty="0" smtClean="0"/>
              <a:t>e</a:t>
            </a:r>
            <a:r>
              <a:rPr lang="en-US" sz="1400" dirty="0" smtClean="0"/>
              <a:t> </a:t>
            </a:r>
            <a:r>
              <a:rPr lang="en-US" sz="1400" dirty="0" err="1"/>
              <a:t>Sussexu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sňat</a:t>
            </a:r>
            <a:r>
              <a:rPr lang="cs-CZ" sz="1400" dirty="0" err="1" smtClean="0"/>
              <a:t>ek</a:t>
            </a:r>
            <a:r>
              <a:rPr lang="cs-CZ" sz="1400" dirty="0" smtClean="0"/>
              <a:t> s </a:t>
            </a:r>
            <a:r>
              <a:rPr lang="cs-CZ" sz="1400" dirty="0" err="1" smtClean="0"/>
              <a:t>mercijskou</a:t>
            </a:r>
            <a:r>
              <a:rPr lang="en-US" sz="1400" dirty="0" smtClean="0"/>
              <a:t> p</a:t>
            </a:r>
            <a:r>
              <a:rPr lang="cs-CZ" sz="1400" dirty="0" err="1" smtClean="0"/>
              <a:t>rinceznou</a:t>
            </a:r>
            <a:r>
              <a:rPr lang="en-US" sz="1400" dirty="0" smtClean="0"/>
              <a:t>)</a:t>
            </a:r>
            <a:r>
              <a:rPr lang="cs-CZ" sz="1400" dirty="0" smtClean="0"/>
              <a:t> –</a:t>
            </a:r>
            <a:r>
              <a:rPr lang="en-US" sz="1400" dirty="0" smtClean="0"/>
              <a:t> </a:t>
            </a:r>
            <a:r>
              <a:rPr lang="en-US" sz="1400" dirty="0" err="1" smtClean="0"/>
              <a:t>misie</a:t>
            </a:r>
            <a:r>
              <a:rPr lang="en-US" sz="1400" dirty="0" smtClean="0"/>
              <a:t> </a:t>
            </a:r>
            <a:r>
              <a:rPr lang="en-US" sz="1400" dirty="0" err="1" smtClean="0"/>
              <a:t>Anglosas</a:t>
            </a:r>
            <a:r>
              <a:rPr lang="cs-CZ" sz="1400" dirty="0" smtClean="0"/>
              <a:t>a</a:t>
            </a:r>
            <a:r>
              <a:rPr lang="en-US" sz="1400" dirty="0" smtClean="0"/>
              <a:t> Wilfrid</a:t>
            </a:r>
            <a:r>
              <a:rPr lang="cs-CZ" sz="1400" dirty="0" smtClean="0"/>
              <a:t>a;</a:t>
            </a:r>
            <a:endParaRPr lang="en-US" sz="1400" dirty="0"/>
          </a:p>
          <a:p>
            <a:r>
              <a:rPr lang="en-US" sz="1400" dirty="0" smtClean="0"/>
              <a:t>686 </a:t>
            </a:r>
            <a:r>
              <a:rPr lang="en-US" sz="1400" dirty="0" err="1" smtClean="0"/>
              <a:t>christianizováni</a:t>
            </a:r>
            <a:r>
              <a:rPr lang="en-US" sz="1400" dirty="0" smtClean="0"/>
              <a:t> </a:t>
            </a:r>
            <a:r>
              <a:rPr lang="en-US" sz="1400" dirty="0" err="1"/>
              <a:t>Jutové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ostrově</a:t>
            </a:r>
            <a:r>
              <a:rPr lang="en-US" sz="1400" dirty="0"/>
              <a:t> </a:t>
            </a:r>
            <a:r>
              <a:rPr lang="en-US" sz="1400" dirty="0" smtClean="0"/>
              <a:t>Wight; 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074" name="Picture 2" descr="Výsledek obrázku pro christianity in anglo-saxon eng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48" y="253409"/>
            <a:ext cx="4511040" cy="59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9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/>
          <a:lstStyle/>
          <a:p>
            <a:r>
              <a:rPr lang="cs-CZ" dirty="0" smtClean="0"/>
              <a:t>Průběh christianizace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914401"/>
            <a:ext cx="7427976" cy="56936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KENT</a:t>
            </a:r>
          </a:p>
          <a:p>
            <a:r>
              <a:rPr lang="cs-CZ" dirty="0" smtClean="0"/>
              <a:t>konverze lidu </a:t>
            </a:r>
            <a:r>
              <a:rPr lang="cs-CZ" dirty="0"/>
              <a:t>1) aby se zalíbili králi, 2) ze strachu z krále (</a:t>
            </a:r>
            <a:r>
              <a:rPr lang="cs-CZ" dirty="0" err="1" smtClean="0"/>
              <a:t>Beda</a:t>
            </a:r>
            <a:r>
              <a:rPr lang="cs-CZ" dirty="0" smtClean="0"/>
              <a:t> </a:t>
            </a:r>
            <a:r>
              <a:rPr lang="cs-CZ" dirty="0" err="1" smtClean="0"/>
              <a:t>Venerabilis</a:t>
            </a:r>
            <a:r>
              <a:rPr lang="cs-CZ" dirty="0" smtClean="0"/>
              <a:t> </a:t>
            </a:r>
            <a:r>
              <a:rPr lang="cs-CZ" dirty="0"/>
              <a:t>II, 5); </a:t>
            </a:r>
            <a:endParaRPr lang="cs-CZ" dirty="0" smtClean="0"/>
          </a:p>
          <a:p>
            <a:r>
              <a:rPr lang="cs-CZ" dirty="0" err="1" smtClean="0"/>
              <a:t>protipohanské</a:t>
            </a:r>
            <a:r>
              <a:rPr lang="cs-CZ" dirty="0" smtClean="0"/>
              <a:t> </a:t>
            </a:r>
            <a:r>
              <a:rPr lang="cs-CZ" dirty="0"/>
              <a:t>zákony zde až </a:t>
            </a:r>
            <a:r>
              <a:rPr lang="cs-CZ" dirty="0" smtClean="0"/>
              <a:t>640 (král </a:t>
            </a:r>
            <a:r>
              <a:rPr lang="cs-CZ" dirty="0" err="1" smtClean="0"/>
              <a:t>Eorcenberth</a:t>
            </a:r>
            <a:r>
              <a:rPr lang="cs-CZ" dirty="0" smtClean="0"/>
              <a:t>): „aby </a:t>
            </a:r>
            <a:r>
              <a:rPr lang="cs-CZ" dirty="0"/>
              <a:t>byly v </a:t>
            </a:r>
            <a:r>
              <a:rPr lang="cs-CZ" dirty="0" smtClean="0"/>
              <a:t>celém království </a:t>
            </a:r>
            <a:r>
              <a:rPr lang="cs-CZ" dirty="0"/>
              <a:t>zavrženy a zničeny modly a aby byl dodržován 40-denní půst” </a:t>
            </a:r>
            <a:r>
              <a:rPr lang="cs-CZ" dirty="0" smtClean="0"/>
              <a:t>(</a:t>
            </a:r>
            <a:r>
              <a:rPr lang="cs-CZ" dirty="0" err="1" smtClean="0"/>
              <a:t>Beda</a:t>
            </a:r>
            <a:r>
              <a:rPr lang="cs-CZ" dirty="0" smtClean="0"/>
              <a:t>, III</a:t>
            </a:r>
            <a:r>
              <a:rPr lang="cs-CZ" dirty="0"/>
              <a:t>, 8</a:t>
            </a:r>
            <a:r>
              <a:rPr lang="cs-CZ" dirty="0" smtClean="0"/>
              <a:t>);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NORTHUMBRIA</a:t>
            </a:r>
            <a:endParaRPr lang="cs-CZ" dirty="0"/>
          </a:p>
          <a:p>
            <a:r>
              <a:rPr lang="cs-CZ" dirty="0" smtClean="0"/>
              <a:t>obrácení krále Edwina po poradě </a:t>
            </a:r>
            <a:r>
              <a:rPr lang="cs-CZ" dirty="0"/>
              <a:t>s pohanskými kněžími, kteří konverzi </a:t>
            </a:r>
            <a:r>
              <a:rPr lang="cs-CZ" dirty="0" smtClean="0"/>
              <a:t>doporučili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1) </a:t>
            </a:r>
            <a:r>
              <a:rPr lang="cs-CZ" dirty="0" smtClean="0"/>
              <a:t>pohanští </a:t>
            </a:r>
            <a:r>
              <a:rPr lang="cs-CZ" dirty="0"/>
              <a:t>bohové </a:t>
            </a:r>
            <a:r>
              <a:rPr lang="cs-CZ" dirty="0" smtClean="0"/>
              <a:t>neslouží nejoddanějším uctívačům nejvíce, </a:t>
            </a:r>
            <a:r>
              <a:rPr lang="cs-CZ" dirty="0"/>
              <a:t>2) lidský život </a:t>
            </a:r>
            <a:r>
              <a:rPr lang="cs-CZ" dirty="0" smtClean="0"/>
              <a:t>krátký </a:t>
            </a:r>
            <a:r>
              <a:rPr lang="cs-CZ" dirty="0"/>
              <a:t>a nejistota života po smrti, jež křesťanství zaručuje ve věčné blaženosti</a:t>
            </a:r>
            <a:r>
              <a:rPr lang="cs-CZ" dirty="0" smtClean="0"/>
              <a:t>;</a:t>
            </a:r>
            <a:endParaRPr lang="en-US" dirty="0"/>
          </a:p>
          <a:p>
            <a:r>
              <a:rPr lang="cs-CZ" dirty="0"/>
              <a:t>pohanští králové mezi Edwinem a Oswaldem vyloučeni z historiografie (III, 3</a:t>
            </a:r>
            <a:r>
              <a:rPr lang="cs-CZ" dirty="0" smtClean="0"/>
              <a:t>);</a:t>
            </a:r>
          </a:p>
          <a:p>
            <a:r>
              <a:rPr lang="cs-CZ" dirty="0"/>
              <a:t>uťaté ruce krále Oswalda + zemina z místa, kde padl + třísky z kříže (dávány do vody, která se pije), který vztyčil po vítězství nad </a:t>
            </a:r>
            <a:r>
              <a:rPr lang="cs-CZ" dirty="0" err="1"/>
              <a:t>Mercijci</a:t>
            </a:r>
            <a:r>
              <a:rPr lang="cs-CZ" dirty="0"/>
              <a:t>;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VÝCHODNÍ ANGLIE</a:t>
            </a:r>
            <a:endParaRPr lang="cs-CZ" dirty="0"/>
          </a:p>
          <a:p>
            <a:r>
              <a:rPr lang="cs-CZ" dirty="0" smtClean="0"/>
              <a:t>král </a:t>
            </a:r>
            <a:r>
              <a:rPr lang="cs-CZ" dirty="0" err="1"/>
              <a:t>Rædwald</a:t>
            </a:r>
            <a:r>
              <a:rPr lang="cs-CZ" dirty="0"/>
              <a:t> vytvořil </a:t>
            </a:r>
            <a:r>
              <a:rPr lang="cs-CZ" dirty="0" smtClean="0"/>
              <a:t>kompromis – ve </a:t>
            </a:r>
            <a:r>
              <a:rPr lang="cs-CZ" dirty="0"/>
              <a:t>svatyni zasvětil oltář starým bohům i </a:t>
            </a:r>
            <a:r>
              <a:rPr lang="cs-CZ" dirty="0" smtClean="0"/>
              <a:t>Kristovi (dle </a:t>
            </a:r>
            <a:r>
              <a:rPr lang="cs-CZ" dirty="0" err="1" smtClean="0"/>
              <a:t>Bedy</a:t>
            </a:r>
            <a:r>
              <a:rPr lang="cs-CZ" dirty="0" smtClean="0"/>
              <a:t> = „samaritánský</a:t>
            </a:r>
            <a:r>
              <a:rPr lang="cs-CZ" dirty="0"/>
              <a:t>” </a:t>
            </a:r>
            <a:r>
              <a:rPr lang="cs-CZ" dirty="0" smtClean="0"/>
              <a:t>kult); 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E</a:t>
            </a:r>
            <a:r>
              <a:rPr lang="cs-CZ" dirty="0" smtClean="0"/>
              <a:t>SSEX</a:t>
            </a:r>
            <a:endParaRPr lang="en-US" dirty="0"/>
          </a:p>
          <a:p>
            <a:r>
              <a:rPr lang="cs-CZ" dirty="0" err="1" smtClean="0"/>
              <a:t>northumbrijský</a:t>
            </a:r>
            <a:r>
              <a:rPr lang="cs-CZ" dirty="0" smtClean="0"/>
              <a:t> </a:t>
            </a:r>
            <a:r>
              <a:rPr lang="cs-CZ" dirty="0"/>
              <a:t>král </a:t>
            </a:r>
            <a:r>
              <a:rPr lang="cs-CZ" dirty="0" err="1"/>
              <a:t>Oswy</a:t>
            </a:r>
            <a:r>
              <a:rPr lang="cs-CZ" dirty="0"/>
              <a:t> přesvědčuje odpadlého krále </a:t>
            </a:r>
            <a:r>
              <a:rPr lang="cs-CZ" dirty="0"/>
              <a:t>E</a:t>
            </a:r>
            <a:r>
              <a:rPr lang="cs-CZ" dirty="0" smtClean="0"/>
              <a:t>ssexu </a:t>
            </a:r>
            <a:r>
              <a:rPr lang="cs-CZ" dirty="0" err="1" smtClean="0"/>
              <a:t>Sigebertha</a:t>
            </a:r>
            <a:r>
              <a:rPr lang="cs-CZ" dirty="0" smtClean="0"/>
              <a:t>: „Pravý </a:t>
            </a:r>
            <a:r>
              <a:rPr lang="cs-CZ" dirty="0" smtClean="0"/>
              <a:t>Bůh </a:t>
            </a:r>
            <a:r>
              <a:rPr lang="cs-CZ" dirty="0" smtClean="0"/>
              <a:t>je neviditelný</a:t>
            </a:r>
            <a:r>
              <a:rPr lang="cs-CZ" dirty="0"/>
              <a:t>, nepochopitelný, věčný a žijící na </a:t>
            </a:r>
            <a:r>
              <a:rPr lang="cs-CZ" dirty="0" smtClean="0"/>
              <a:t>nebesích, nikoli </a:t>
            </a:r>
            <a:r>
              <a:rPr lang="cs-CZ" dirty="0"/>
              <a:t>socha, kterou lze snadno zničit </a:t>
            </a:r>
            <a:r>
              <a:rPr lang="cs-CZ" dirty="0" smtClean="0"/>
              <a:t>(</a:t>
            </a:r>
            <a:r>
              <a:rPr lang="cs-CZ" dirty="0" err="1" smtClean="0"/>
              <a:t>Beda</a:t>
            </a:r>
            <a:r>
              <a:rPr lang="cs-CZ" dirty="0" smtClean="0"/>
              <a:t>, III</a:t>
            </a:r>
            <a:r>
              <a:rPr lang="cs-CZ" dirty="0"/>
              <a:t>, 22); 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WIGHT</a:t>
            </a:r>
          </a:p>
          <a:p>
            <a:r>
              <a:rPr lang="en-US" dirty="0" err="1"/>
              <a:t>pohanský</a:t>
            </a:r>
            <a:r>
              <a:rPr lang="en-US" dirty="0"/>
              <a:t> </a:t>
            </a:r>
            <a:r>
              <a:rPr lang="en-US" dirty="0" err="1"/>
              <a:t>král</a:t>
            </a:r>
            <a:r>
              <a:rPr lang="en-US" dirty="0"/>
              <a:t> </a:t>
            </a:r>
            <a:r>
              <a:rPr lang="en-US" dirty="0" err="1"/>
              <a:t>Arwald</a:t>
            </a:r>
            <a:r>
              <a:rPr lang="en-US" dirty="0"/>
              <a:t> </a:t>
            </a:r>
            <a:r>
              <a:rPr lang="en-US" dirty="0" err="1" smtClean="0"/>
              <a:t>padl</a:t>
            </a:r>
            <a:r>
              <a:rPr lang="cs-CZ" dirty="0" smtClean="0"/>
              <a:t> 686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bitvě</a:t>
            </a:r>
            <a:r>
              <a:rPr lang="en-US" dirty="0"/>
              <a:t> s </a:t>
            </a:r>
            <a:r>
              <a:rPr lang="cs-CZ" dirty="0" smtClean="0"/>
              <a:t>armádou </a:t>
            </a:r>
            <a:r>
              <a:rPr lang="en-US" dirty="0" err="1" smtClean="0"/>
              <a:t>Wessex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cs-CZ" dirty="0" smtClean="0"/>
              <a:t>jeho </a:t>
            </a:r>
            <a:r>
              <a:rPr lang="en-US" dirty="0" err="1" smtClean="0"/>
              <a:t>spolubojovníci</a:t>
            </a:r>
            <a:r>
              <a:rPr lang="en-US" dirty="0" smtClean="0"/>
              <a:t>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pokřtěni</a:t>
            </a:r>
            <a:r>
              <a:rPr lang="en-US" dirty="0"/>
              <a:t> a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 smtClean="0"/>
              <a:t>popraveni</a:t>
            </a:r>
            <a:r>
              <a:rPr lang="cs-CZ" dirty="0" smtClean="0"/>
              <a:t>;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Výsledek obrázku pro christianity in anglo-saxon eng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70" y="1024128"/>
            <a:ext cx="3903670" cy="51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4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8" y="0"/>
            <a:ext cx="10134600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Beda </a:t>
            </a:r>
            <a:r>
              <a:rPr lang="en-US" dirty="0" err="1"/>
              <a:t>Venerabilis</a:t>
            </a:r>
            <a:r>
              <a:rPr lang="en-US" dirty="0"/>
              <a:t> </a:t>
            </a:r>
            <a:r>
              <a:rPr lang="cs-CZ" dirty="0"/>
              <a:t>(672/3-735)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" y="1024128"/>
            <a:ext cx="6813804" cy="5657088"/>
          </a:xfrm>
        </p:spPr>
        <p:txBody>
          <a:bodyPr>
            <a:noAutofit/>
          </a:bodyPr>
          <a:lstStyle/>
          <a:p>
            <a:r>
              <a:rPr lang="cs-CZ" sz="1800" dirty="0" err="1" smtClean="0"/>
              <a:t>Northumbria</a:t>
            </a:r>
            <a:r>
              <a:rPr lang="cs-CZ" sz="1800" dirty="0" smtClean="0"/>
              <a:t>, </a:t>
            </a:r>
            <a:r>
              <a:rPr lang="cs-CZ" sz="1800" dirty="0"/>
              <a:t>působnost v klášterech </a:t>
            </a:r>
            <a:r>
              <a:rPr lang="cs-CZ" sz="1800" dirty="0" err="1"/>
              <a:t>Wearmouth</a:t>
            </a:r>
            <a:r>
              <a:rPr lang="cs-CZ" sz="1800" dirty="0"/>
              <a:t> a </a:t>
            </a:r>
            <a:r>
              <a:rPr lang="cs-CZ" sz="1800" dirty="0" err="1"/>
              <a:t>Jarrow</a:t>
            </a:r>
            <a:r>
              <a:rPr lang="cs-CZ" sz="1800" dirty="0"/>
              <a:t>; </a:t>
            </a:r>
            <a:endParaRPr lang="cs-CZ" sz="1800" dirty="0" smtClean="0"/>
          </a:p>
          <a:p>
            <a:r>
              <a:rPr lang="cs-CZ" sz="1800" dirty="0" smtClean="0"/>
              <a:t>ostatky v</a:t>
            </a:r>
            <a:r>
              <a:rPr lang="cs-CZ" sz="1800" dirty="0"/>
              <a:t> klášteře </a:t>
            </a:r>
            <a:r>
              <a:rPr lang="cs-CZ" sz="1800" dirty="0" err="1" smtClean="0"/>
              <a:t>Jarrow</a:t>
            </a:r>
            <a:r>
              <a:rPr lang="cs-CZ" sz="1800" dirty="0" smtClean="0"/>
              <a:t> význam </a:t>
            </a:r>
            <a:r>
              <a:rPr lang="cs-CZ" sz="1800" dirty="0"/>
              <a:t>relikvie (</a:t>
            </a:r>
            <a:r>
              <a:rPr lang="cs-CZ" sz="1800" dirty="0" smtClean="0"/>
              <a:t>1020 </a:t>
            </a:r>
            <a:r>
              <a:rPr lang="cs-CZ" sz="1800" dirty="0"/>
              <a:t>uloupeny mnichem z </a:t>
            </a:r>
            <a:r>
              <a:rPr lang="cs-CZ" sz="1800" dirty="0" err="1" smtClean="0"/>
              <a:t>Durhamu</a:t>
            </a:r>
            <a:r>
              <a:rPr lang="cs-CZ" sz="1800" dirty="0" smtClean="0"/>
              <a:t>);</a:t>
            </a:r>
          </a:p>
          <a:p>
            <a:r>
              <a:rPr lang="cs-CZ" sz="1800" dirty="0" smtClean="0"/>
              <a:t>autor </a:t>
            </a:r>
            <a:r>
              <a:rPr lang="cs-CZ" sz="1800" dirty="0"/>
              <a:t>kroniky </a:t>
            </a:r>
            <a:r>
              <a:rPr lang="cs-CZ" sz="1800" i="1" dirty="0" err="1"/>
              <a:t>Historia</a:t>
            </a:r>
            <a:r>
              <a:rPr lang="cs-CZ" sz="1800" i="1" dirty="0"/>
              <a:t> </a:t>
            </a:r>
            <a:r>
              <a:rPr lang="cs-CZ" sz="1800" i="1" dirty="0" err="1"/>
              <a:t>ecclesiastica</a:t>
            </a:r>
            <a:r>
              <a:rPr lang="cs-CZ" sz="1800" i="1" dirty="0"/>
              <a:t> </a:t>
            </a:r>
            <a:r>
              <a:rPr lang="cs-CZ" sz="1800" i="1" dirty="0" err="1"/>
              <a:t>gentis</a:t>
            </a:r>
            <a:r>
              <a:rPr lang="cs-CZ" sz="1800" i="1" dirty="0"/>
              <a:t> </a:t>
            </a:r>
            <a:r>
              <a:rPr lang="cs-CZ" sz="1800" i="1" dirty="0" err="1" smtClean="0"/>
              <a:t>Anglorum</a:t>
            </a:r>
            <a:r>
              <a:rPr lang="cs-CZ" sz="1800" i="1" dirty="0" smtClean="0"/>
              <a:t> </a:t>
            </a:r>
            <a:r>
              <a:rPr lang="cs-CZ" sz="1800" dirty="0" smtClean="0"/>
              <a:t>(okolo 731)</a:t>
            </a:r>
            <a:endParaRPr lang="cs-CZ" sz="1800" i="1" dirty="0" smtClean="0"/>
          </a:p>
          <a:p>
            <a:endParaRPr lang="cs-CZ" sz="1800" dirty="0"/>
          </a:p>
          <a:p>
            <a:r>
              <a:rPr lang="cs-CZ" sz="1800" dirty="0" smtClean="0"/>
              <a:t>v rámci raně středověkých kronikářů </a:t>
            </a:r>
            <a:r>
              <a:rPr lang="cs-CZ" sz="1800" dirty="0"/>
              <a:t>6.-8. </a:t>
            </a:r>
            <a:r>
              <a:rPr lang="cs-CZ" sz="1800" dirty="0" smtClean="0"/>
              <a:t>století: </a:t>
            </a:r>
            <a:r>
              <a:rPr lang="cs-CZ" sz="1800" dirty="0" smtClean="0"/>
              <a:t>1) </a:t>
            </a:r>
            <a:r>
              <a:rPr lang="cs-CZ" sz="1800" dirty="0"/>
              <a:t>vynikající </a:t>
            </a:r>
            <a:r>
              <a:rPr lang="cs-CZ" sz="1800" dirty="0" smtClean="0"/>
              <a:t>latina, 2) </a:t>
            </a:r>
            <a:r>
              <a:rPr lang="cs-CZ" sz="1800" dirty="0"/>
              <a:t>snaha o věcnost a objektivitu (heslo „vera lex </a:t>
            </a:r>
            <a:r>
              <a:rPr lang="cs-CZ" sz="1800" dirty="0" err="1"/>
              <a:t>historiae</a:t>
            </a:r>
            <a:r>
              <a:rPr lang="cs-CZ" sz="1800" dirty="0"/>
              <a:t> </a:t>
            </a:r>
            <a:r>
              <a:rPr lang="cs-CZ" sz="1800" dirty="0" err="1"/>
              <a:t>est</a:t>
            </a:r>
            <a:r>
              <a:rPr lang="cs-CZ" sz="1800" dirty="0" smtClean="0"/>
              <a:t>“)</a:t>
            </a:r>
          </a:p>
          <a:p>
            <a:pPr marL="0" indent="0">
              <a:buNone/>
            </a:pPr>
            <a:r>
              <a:rPr lang="cs-CZ" sz="1800" dirty="0" smtClean="0"/>
              <a:t>ALE</a:t>
            </a:r>
          </a:p>
          <a:p>
            <a:r>
              <a:rPr lang="cs-CZ" sz="1800" dirty="0"/>
              <a:t>informace </a:t>
            </a:r>
            <a:r>
              <a:rPr lang="cs-CZ" sz="1800" dirty="0" smtClean="0"/>
              <a:t>z</a:t>
            </a:r>
            <a:r>
              <a:rPr lang="cs-CZ" sz="1800" dirty="0"/>
              <a:t> druhé ruky – latinské </a:t>
            </a:r>
            <a:r>
              <a:rPr lang="cs-CZ" sz="1800" dirty="0" smtClean="0"/>
              <a:t>texty, </a:t>
            </a:r>
            <a:r>
              <a:rPr lang="cs-CZ" sz="1800" dirty="0"/>
              <a:t>kroniky (zvláště </a:t>
            </a:r>
            <a:r>
              <a:rPr lang="cs-CZ" sz="1800" dirty="0" err="1"/>
              <a:t>Gildas</a:t>
            </a:r>
            <a:r>
              <a:rPr lang="cs-CZ" sz="1800" dirty="0"/>
              <a:t> z 5. století) a „vyprávění starých lidí“</a:t>
            </a:r>
            <a:endParaRPr lang="cs-CZ" sz="1800" dirty="0" smtClean="0"/>
          </a:p>
          <a:p>
            <a:r>
              <a:rPr lang="cs-CZ" sz="1800" dirty="0" smtClean="0"/>
              <a:t>teologické </a:t>
            </a:r>
            <a:r>
              <a:rPr lang="cs-CZ" sz="1800" dirty="0"/>
              <a:t>hodnocení historie (zázraky kolem </a:t>
            </a:r>
            <a:r>
              <a:rPr lang="cs-CZ" sz="1800" dirty="0" smtClean="0"/>
              <a:t>misionářů, </a:t>
            </a:r>
            <a:r>
              <a:rPr lang="cs-CZ" sz="1800" dirty="0"/>
              <a:t>neúroda, mor a </a:t>
            </a:r>
            <a:r>
              <a:rPr lang="cs-CZ" sz="1800" dirty="0" smtClean="0"/>
              <a:t>invaze = Boží znamení)</a:t>
            </a:r>
          </a:p>
          <a:p>
            <a:r>
              <a:rPr lang="cs-CZ" sz="1800" dirty="0" smtClean="0"/>
              <a:t>účelem </a:t>
            </a:r>
            <a:r>
              <a:rPr lang="cs-CZ" sz="1800" dirty="0"/>
              <a:t>kroniky </a:t>
            </a:r>
            <a:r>
              <a:rPr lang="cs-CZ" sz="1800" dirty="0" smtClean="0"/>
              <a:t>1) </a:t>
            </a:r>
            <a:r>
              <a:rPr lang="cs-CZ" sz="1800" dirty="0"/>
              <a:t>„povzbudit zbožné a </a:t>
            </a:r>
            <a:r>
              <a:rPr lang="cs-CZ" sz="1800" dirty="0" smtClean="0"/>
              <a:t>soucitné“ + 2) „vyvarování </a:t>
            </a:r>
            <a:r>
              <a:rPr lang="cs-CZ" sz="1800" dirty="0"/>
              <a:t>se všemu škodlivému a </a:t>
            </a:r>
            <a:r>
              <a:rPr lang="cs-CZ" sz="1800" dirty="0" smtClean="0"/>
              <a:t>zvrácenému“</a:t>
            </a:r>
          </a:p>
          <a:p>
            <a:endParaRPr lang="cs-CZ" sz="1800" dirty="0"/>
          </a:p>
          <a:p>
            <a:r>
              <a:rPr lang="cs-CZ" sz="1800" dirty="0" smtClean="0"/>
              <a:t>radikálně </a:t>
            </a:r>
            <a:r>
              <a:rPr lang="cs-CZ" sz="1800" dirty="0" err="1"/>
              <a:t>protipohanský</a:t>
            </a:r>
            <a:r>
              <a:rPr lang="cs-CZ" sz="1800" dirty="0"/>
              <a:t> </a:t>
            </a:r>
            <a:r>
              <a:rPr lang="cs-CZ" sz="1800" dirty="0" smtClean="0"/>
              <a:t>+ </a:t>
            </a:r>
            <a:r>
              <a:rPr lang="cs-CZ" sz="1800" dirty="0" err="1"/>
              <a:t>protiheretický</a:t>
            </a:r>
            <a:r>
              <a:rPr lang="cs-CZ" sz="1800" dirty="0"/>
              <a:t> (</a:t>
            </a:r>
            <a:r>
              <a:rPr lang="cs-CZ" sz="1800" dirty="0" smtClean="0"/>
              <a:t>ariánství a </a:t>
            </a:r>
            <a:r>
              <a:rPr lang="cs-CZ" sz="1800" dirty="0" err="1" smtClean="0"/>
              <a:t>pelagiánství</a:t>
            </a:r>
            <a:r>
              <a:rPr lang="cs-CZ" sz="1800" dirty="0" smtClean="0"/>
              <a:t> = </a:t>
            </a:r>
            <a:r>
              <a:rPr lang="cs-CZ" sz="1800" dirty="0"/>
              <a:t>„jed</a:t>
            </a:r>
            <a:r>
              <a:rPr lang="cs-CZ" sz="1800" dirty="0" smtClean="0"/>
              <a:t>“; pohanství = </a:t>
            </a:r>
            <a:r>
              <a:rPr lang="cs-CZ" sz="1800" dirty="0"/>
              <a:t>„šílenství</a:t>
            </a:r>
            <a:r>
              <a:rPr lang="cs-CZ" sz="1800" dirty="0" smtClean="0"/>
              <a:t>“; irští mniši = </a:t>
            </a:r>
            <a:r>
              <a:rPr lang="cs-CZ" sz="1800" dirty="0"/>
              <a:t>„nevzdělanci a barbaři</a:t>
            </a:r>
            <a:r>
              <a:rPr lang="cs-CZ" sz="1800" dirty="0" smtClean="0"/>
              <a:t>“); </a:t>
            </a:r>
          </a:p>
          <a:p>
            <a:endParaRPr lang="en-US" sz="1800" dirty="0"/>
          </a:p>
        </p:txBody>
      </p:sp>
      <p:pic>
        <p:nvPicPr>
          <p:cNvPr id="4098" name="Picture 2" descr="Výsledek obrázku pro beda venerabil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38" y="1531186"/>
            <a:ext cx="3186938" cy="40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3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26592"/>
          </a:xfrm>
        </p:spPr>
        <p:txBody>
          <a:bodyPr/>
          <a:lstStyle/>
          <a:p>
            <a:r>
              <a:rPr lang="cs-CZ" dirty="0" smtClean="0"/>
              <a:t>Římské katolictví vs. keltské křesťanství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4315967"/>
            <a:ext cx="10515600" cy="1982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664</a:t>
            </a:r>
            <a:r>
              <a:rPr lang="cs-CZ" dirty="0" smtClean="0"/>
              <a:t> -</a:t>
            </a:r>
            <a:r>
              <a:rPr lang="en-US" dirty="0" smtClean="0"/>
              <a:t> </a:t>
            </a:r>
            <a:r>
              <a:rPr lang="en-US" dirty="0" err="1"/>
              <a:t>synoda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Whitby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 err="1" smtClean="0"/>
              <a:t>Northumbri</a:t>
            </a:r>
            <a:r>
              <a:rPr lang="cs-CZ" dirty="0" smtClean="0"/>
              <a:t>a)</a:t>
            </a:r>
            <a:r>
              <a:rPr lang="en-US" dirty="0" smtClean="0"/>
              <a:t> </a:t>
            </a:r>
            <a:r>
              <a:rPr lang="en-US" dirty="0" err="1" smtClean="0"/>
              <a:t>kvůli</a:t>
            </a:r>
            <a:r>
              <a:rPr lang="cs-CZ" dirty="0" smtClean="0"/>
              <a:t> stanovení</a:t>
            </a:r>
            <a:r>
              <a:rPr lang="en-US" dirty="0" smtClean="0"/>
              <a:t> </a:t>
            </a:r>
            <a:r>
              <a:rPr lang="en-US" dirty="0" err="1" smtClean="0"/>
              <a:t>Velikonocí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tonzuře</a:t>
            </a:r>
            <a:r>
              <a:rPr lang="en-US" dirty="0"/>
              <a:t> (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smtClean="0"/>
              <a:t>Petr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err="1" smtClean="0"/>
              <a:t>Šimon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Mág</a:t>
            </a:r>
            <a:r>
              <a:rPr lang="cs-CZ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4" name="Picture 4" descr="Výsledek obrázku pro irish tons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79" y="982947"/>
            <a:ext cx="2387601" cy="29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irish tons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1092030"/>
            <a:ext cx="2499360" cy="28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1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/>
          <a:lstStyle/>
          <a:p>
            <a:r>
              <a:rPr lang="cs-CZ" dirty="0" smtClean="0"/>
              <a:t>Efekty christianizace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16" y="914401"/>
            <a:ext cx="8939784" cy="5754623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jistá míra </a:t>
            </a:r>
            <a:r>
              <a:rPr lang="cs-CZ" sz="1800" dirty="0"/>
              <a:t>pacifikace vztahů mezi různými </a:t>
            </a:r>
            <a:r>
              <a:rPr lang="cs-CZ" sz="1800" dirty="0" smtClean="0"/>
              <a:t>Anglosasy, </a:t>
            </a:r>
            <a:r>
              <a:rPr lang="cs-CZ" sz="1800" dirty="0" err="1"/>
              <a:t>Pikty</a:t>
            </a:r>
            <a:r>
              <a:rPr lang="cs-CZ" sz="1800" dirty="0"/>
              <a:t> a </a:t>
            </a:r>
            <a:r>
              <a:rPr lang="cs-CZ" sz="1800" dirty="0" smtClean="0"/>
              <a:t>Iry </a:t>
            </a:r>
          </a:p>
          <a:p>
            <a:endParaRPr lang="cs-CZ" sz="1800" dirty="0" smtClean="0"/>
          </a:p>
          <a:p>
            <a:r>
              <a:rPr lang="cs-CZ" sz="1800" dirty="0" smtClean="0"/>
              <a:t>christianizace skrze mnichy – </a:t>
            </a:r>
            <a:r>
              <a:rPr lang="cs-CZ" sz="1800" dirty="0" smtClean="0"/>
              <a:t>33 </a:t>
            </a:r>
            <a:r>
              <a:rPr lang="cs-CZ" sz="1800" dirty="0" smtClean="0"/>
              <a:t>anglosaských králů a královen dožilo v </a:t>
            </a:r>
            <a:r>
              <a:rPr lang="cs-CZ" sz="1800" dirty="0" smtClean="0"/>
              <a:t>klášterech</a:t>
            </a:r>
            <a:endParaRPr lang="en-US" sz="1800" dirty="0"/>
          </a:p>
          <a:p>
            <a:endParaRPr lang="cs-CZ" sz="1800" dirty="0" smtClean="0"/>
          </a:p>
          <a:p>
            <a:r>
              <a:rPr lang="cs-CZ" sz="1800" dirty="0" smtClean="0"/>
              <a:t>pohanské </a:t>
            </a:r>
            <a:r>
              <a:rPr lang="cs-CZ" sz="1800" dirty="0" err="1" smtClean="0"/>
              <a:t>revivaly</a:t>
            </a:r>
            <a:r>
              <a:rPr lang="cs-CZ" sz="1800" dirty="0" smtClean="0"/>
              <a:t> „zdola“ </a:t>
            </a:r>
            <a:r>
              <a:rPr lang="cs-CZ" sz="1800" dirty="0"/>
              <a:t>v období </a:t>
            </a:r>
            <a:r>
              <a:rPr lang="cs-CZ" sz="1800" dirty="0" smtClean="0"/>
              <a:t>katastrof (neúroda, epidemie) </a:t>
            </a:r>
            <a:r>
              <a:rPr lang="cs-CZ" sz="1800" dirty="0"/>
              <a:t>– obnova pohanských kultů, rituálů a výroba </a:t>
            </a:r>
            <a:r>
              <a:rPr lang="cs-CZ" sz="1800" dirty="0" smtClean="0"/>
              <a:t>amuletů; </a:t>
            </a:r>
            <a:endParaRPr lang="en-US" sz="1800" dirty="0"/>
          </a:p>
          <a:p>
            <a:endParaRPr lang="cs-CZ" sz="1800" dirty="0" smtClean="0"/>
          </a:p>
          <a:p>
            <a:r>
              <a:rPr lang="cs-CZ" sz="1800" dirty="0" smtClean="0"/>
              <a:t>pohanské </a:t>
            </a:r>
            <a:r>
              <a:rPr lang="cs-CZ" sz="1800" dirty="0" err="1" smtClean="0"/>
              <a:t>revivaly</a:t>
            </a:r>
            <a:r>
              <a:rPr lang="cs-CZ" sz="1800" dirty="0" smtClean="0"/>
              <a:t> „shora“ </a:t>
            </a:r>
            <a:r>
              <a:rPr lang="cs-CZ" sz="1800" dirty="0"/>
              <a:t>po smrti krále-iniciátora christianizace </a:t>
            </a:r>
            <a:r>
              <a:rPr lang="cs-CZ" sz="1800" dirty="0" smtClean="0"/>
              <a:t>(ale obvykle krátké)</a:t>
            </a:r>
            <a:endParaRPr lang="en-US" sz="1800" dirty="0"/>
          </a:p>
          <a:p>
            <a:endParaRPr lang="cs-CZ" sz="1800" dirty="0" smtClean="0"/>
          </a:p>
          <a:p>
            <a:r>
              <a:rPr lang="cs-CZ" sz="1800" dirty="0" smtClean="0"/>
              <a:t>důsledkem </a:t>
            </a:r>
            <a:r>
              <a:rPr lang="cs-CZ" sz="1800" dirty="0"/>
              <a:t>akomodačního charakteru římské misie a </a:t>
            </a:r>
            <a:r>
              <a:rPr lang="cs-CZ" sz="1800" dirty="0" smtClean="0"/>
              <a:t>benevolence </a:t>
            </a:r>
            <a:r>
              <a:rPr lang="cs-CZ" sz="1800" dirty="0"/>
              <a:t>Irů </a:t>
            </a:r>
            <a:r>
              <a:rPr lang="cs-CZ" sz="1800" dirty="0" smtClean="0"/>
              <a:t>širší inkluze pohanských elementů</a:t>
            </a:r>
            <a:r>
              <a:rPr lang="cs-CZ" sz="1800" dirty="0"/>
              <a:t> </a:t>
            </a:r>
            <a:r>
              <a:rPr lang="cs-CZ" sz="1800" dirty="0" smtClean="0"/>
              <a:t>- například:</a:t>
            </a:r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i="1" dirty="0" smtClean="0"/>
              <a:t>-</a:t>
            </a:r>
            <a:r>
              <a:rPr lang="cs-CZ" sz="1800" i="1" dirty="0" err="1" smtClean="0"/>
              <a:t>bless</a:t>
            </a:r>
            <a:r>
              <a:rPr lang="cs-CZ" sz="1800" dirty="0" smtClean="0"/>
              <a:t> „žehnat“ </a:t>
            </a:r>
            <a:r>
              <a:rPr lang="cs-CZ" sz="1800" dirty="0"/>
              <a:t>ze </a:t>
            </a:r>
            <a:r>
              <a:rPr lang="cs-CZ" sz="1800" dirty="0" err="1"/>
              <a:t>st.angl</a:t>
            </a:r>
            <a:r>
              <a:rPr lang="cs-CZ" sz="1800" dirty="0"/>
              <a:t>. </a:t>
            </a:r>
            <a:r>
              <a:rPr lang="cs-CZ" sz="1800" i="1" dirty="0" err="1" smtClean="0"/>
              <a:t>bledsian</a:t>
            </a:r>
            <a:r>
              <a:rPr lang="cs-CZ" sz="1800" dirty="0" smtClean="0"/>
              <a:t> </a:t>
            </a:r>
            <a:r>
              <a:rPr lang="cs-CZ" sz="1800" dirty="0"/>
              <a:t>„pokropit </a:t>
            </a:r>
            <a:r>
              <a:rPr lang="cs-CZ" sz="1800" dirty="0" smtClean="0"/>
              <a:t>krví“</a:t>
            </a:r>
          </a:p>
          <a:p>
            <a:pPr marL="0" indent="0">
              <a:buNone/>
            </a:pPr>
            <a:r>
              <a:rPr lang="cs-CZ" sz="1800" i="1" dirty="0" smtClean="0"/>
              <a:t>-</a:t>
            </a:r>
            <a:r>
              <a:rPr lang="cs-CZ" sz="1800" i="1" dirty="0" err="1" smtClean="0"/>
              <a:t>Easter</a:t>
            </a:r>
            <a:r>
              <a:rPr lang="cs-CZ" sz="1800" dirty="0" smtClean="0"/>
              <a:t> </a:t>
            </a:r>
            <a:r>
              <a:rPr lang="cs-CZ" sz="1800" dirty="0"/>
              <a:t>ze </a:t>
            </a:r>
            <a:r>
              <a:rPr lang="cs-CZ" sz="1800" dirty="0" err="1"/>
              <a:t>st.angl</a:t>
            </a:r>
            <a:r>
              <a:rPr lang="cs-CZ" sz="1800" dirty="0"/>
              <a:t>. teonyma </a:t>
            </a:r>
            <a:r>
              <a:rPr lang="cs-CZ" sz="1800" i="1" dirty="0" err="1"/>
              <a:t>Eostor</a:t>
            </a:r>
            <a:r>
              <a:rPr lang="cs-CZ" sz="1800" dirty="0"/>
              <a:t> (bohyně </a:t>
            </a:r>
            <a:r>
              <a:rPr lang="cs-CZ" sz="1800" dirty="0" smtClean="0"/>
              <a:t>spojená </a:t>
            </a:r>
            <a:r>
              <a:rPr lang="cs-CZ" sz="1800" dirty="0"/>
              <a:t>s jarní rovnodenností</a:t>
            </a:r>
            <a:r>
              <a:rPr lang="cs-CZ" sz="1800" dirty="0" smtClean="0"/>
              <a:t>); </a:t>
            </a:r>
          </a:p>
          <a:p>
            <a:pPr marL="0" indent="0">
              <a:buNone/>
            </a:pPr>
            <a:r>
              <a:rPr lang="cs-CZ" sz="1800" dirty="0" smtClean="0"/>
              <a:t>-dny </a:t>
            </a:r>
            <a:r>
              <a:rPr lang="cs-CZ" sz="1800" dirty="0"/>
              <a:t>v týdnu na základě teonym </a:t>
            </a:r>
            <a:r>
              <a:rPr lang="cs-CZ" sz="1800" dirty="0" err="1"/>
              <a:t>Tīw</a:t>
            </a:r>
            <a:r>
              <a:rPr lang="cs-CZ" sz="1800" dirty="0"/>
              <a:t>, </a:t>
            </a:r>
            <a:r>
              <a:rPr lang="cs-CZ" sz="1800" dirty="0" err="1"/>
              <a:t>Wōden</a:t>
            </a:r>
            <a:r>
              <a:rPr lang="cs-CZ" sz="1800" dirty="0"/>
              <a:t>, </a:t>
            </a:r>
            <a:r>
              <a:rPr lang="cs-CZ" sz="1800" dirty="0" err="1"/>
              <a:t>Thunor</a:t>
            </a:r>
            <a:r>
              <a:rPr lang="cs-CZ" sz="1800" dirty="0"/>
              <a:t>, </a:t>
            </a:r>
            <a:r>
              <a:rPr lang="cs-CZ" sz="1800" dirty="0" err="1"/>
              <a:t>Frīge</a:t>
            </a:r>
            <a:r>
              <a:rPr lang="cs-CZ" sz="1800" dirty="0" smtClean="0"/>
              <a:t>;</a:t>
            </a:r>
          </a:p>
          <a:p>
            <a:pPr marL="0" indent="0">
              <a:buNone/>
            </a:pPr>
            <a:r>
              <a:rPr lang="cs-CZ" sz="1800" dirty="0" smtClean="0"/>
              <a:t>- </a:t>
            </a:r>
            <a:r>
              <a:rPr lang="cs-CZ" sz="1800" i="1" dirty="0" err="1" smtClean="0"/>
              <a:t>Béowulf</a:t>
            </a:r>
            <a:r>
              <a:rPr lang="cs-CZ" sz="1800" dirty="0" smtClean="0"/>
              <a:t> – nejstarší delší staroanglická báseň (750-950?): evidence prolínání pohanství a křesťanství  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796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4672"/>
          </a:xfrm>
        </p:spPr>
        <p:txBody>
          <a:bodyPr/>
          <a:lstStyle/>
          <a:p>
            <a:r>
              <a:rPr lang="cs-CZ" dirty="0"/>
              <a:t>Ř</a:t>
            </a:r>
            <a:r>
              <a:rPr lang="en-US" dirty="0" err="1" smtClean="0"/>
              <a:t>ímská</a:t>
            </a:r>
            <a:r>
              <a:rPr lang="en-US" dirty="0" smtClean="0"/>
              <a:t> </a:t>
            </a:r>
            <a:r>
              <a:rPr lang="en-US" dirty="0" err="1"/>
              <a:t>Británie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776"/>
            <a:ext cx="3855720" cy="5602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43</a:t>
            </a:r>
            <a:r>
              <a:rPr lang="cs-CZ" sz="1800" dirty="0" smtClean="0"/>
              <a:t>-47</a:t>
            </a:r>
            <a:r>
              <a:rPr lang="en-US" sz="1800" dirty="0" smtClean="0"/>
              <a:t> </a:t>
            </a:r>
            <a:r>
              <a:rPr lang="en-US" sz="1800" dirty="0" err="1"/>
              <a:t>n.l</a:t>
            </a:r>
            <a:r>
              <a:rPr lang="en-US" sz="1800" dirty="0"/>
              <a:t>. </a:t>
            </a:r>
            <a:r>
              <a:rPr lang="en-US" sz="1800" dirty="0" err="1"/>
              <a:t>invaze</a:t>
            </a:r>
            <a:r>
              <a:rPr lang="en-US" sz="1800" dirty="0"/>
              <a:t> </a:t>
            </a:r>
            <a:r>
              <a:rPr lang="en-US" sz="1800" dirty="0" err="1"/>
              <a:t>císaře</a:t>
            </a:r>
            <a:r>
              <a:rPr lang="en-US" sz="1800" dirty="0"/>
              <a:t> </a:t>
            </a:r>
            <a:r>
              <a:rPr lang="en-US" sz="1800" dirty="0" smtClean="0"/>
              <a:t>Claudia</a:t>
            </a:r>
            <a:endParaRPr lang="cs-CZ" sz="1800" dirty="0" smtClean="0"/>
          </a:p>
          <a:p>
            <a:r>
              <a:rPr lang="cs-CZ" sz="1800" dirty="0" smtClean="0"/>
              <a:t>337 </a:t>
            </a:r>
            <a:r>
              <a:rPr lang="en-US" sz="1800" dirty="0" err="1" smtClean="0"/>
              <a:t>smrt</a:t>
            </a:r>
            <a:r>
              <a:rPr lang="en-US" sz="1800" dirty="0" smtClean="0"/>
              <a:t> </a:t>
            </a:r>
            <a:r>
              <a:rPr lang="en-US" sz="1800" dirty="0" err="1"/>
              <a:t>Konstantina</a:t>
            </a:r>
            <a:r>
              <a:rPr lang="en-US" sz="1800" dirty="0"/>
              <a:t> </a:t>
            </a:r>
            <a:r>
              <a:rPr lang="cs-CZ" sz="1800" dirty="0" smtClean="0"/>
              <a:t>Velikého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/>
              <a:t>oslabení</a:t>
            </a:r>
            <a:r>
              <a:rPr lang="en-US" sz="1800" dirty="0"/>
              <a:t> </a:t>
            </a:r>
            <a:r>
              <a:rPr lang="en-US" sz="1800" dirty="0" err="1"/>
              <a:t>říše</a:t>
            </a:r>
            <a:r>
              <a:rPr lang="en-US" sz="1800" dirty="0"/>
              <a:t> </a:t>
            </a:r>
            <a:r>
              <a:rPr lang="en-US" sz="1800" dirty="0" smtClean="0"/>
              <a:t>a</a:t>
            </a:r>
            <a:r>
              <a:rPr lang="cs-CZ" sz="1800" dirty="0" smtClean="0"/>
              <a:t> </a:t>
            </a:r>
            <a:r>
              <a:rPr lang="en-US" sz="1800" dirty="0" err="1" smtClean="0"/>
              <a:t>vpádů</a:t>
            </a:r>
            <a:r>
              <a:rPr lang="en-US" sz="1800" dirty="0" smtClean="0"/>
              <a:t> </a:t>
            </a:r>
            <a:r>
              <a:rPr lang="en-US" sz="1800" dirty="0" err="1"/>
              <a:t>zvenčí</a:t>
            </a:r>
            <a:r>
              <a:rPr lang="en-US" sz="1800" dirty="0"/>
              <a:t> (</a:t>
            </a:r>
            <a:r>
              <a:rPr lang="en-US" sz="1800" dirty="0" err="1" smtClean="0"/>
              <a:t>Irové</a:t>
            </a:r>
            <a:r>
              <a:rPr lang="en-US" sz="1800" dirty="0" smtClean="0"/>
              <a:t>, </a:t>
            </a:r>
            <a:r>
              <a:rPr lang="en-US" sz="1800" dirty="0" err="1" smtClean="0"/>
              <a:t>Piktové</a:t>
            </a:r>
            <a:r>
              <a:rPr lang="en-US" sz="1800" dirty="0" smtClean="0"/>
              <a:t>, </a:t>
            </a:r>
            <a:r>
              <a:rPr lang="en-US" sz="1800" dirty="0" err="1" smtClean="0"/>
              <a:t>Sasové</a:t>
            </a:r>
            <a:r>
              <a:rPr lang="cs-CZ" sz="1800" dirty="0" smtClean="0"/>
              <a:t>)</a:t>
            </a:r>
            <a:r>
              <a:rPr lang="en-US" sz="1800" dirty="0" smtClean="0"/>
              <a:t> </a:t>
            </a:r>
            <a:endParaRPr lang="cs-CZ" sz="1800" dirty="0" smtClean="0"/>
          </a:p>
          <a:p>
            <a:r>
              <a:rPr lang="en-US" sz="1800" dirty="0" smtClean="0"/>
              <a:t>4</a:t>
            </a:r>
            <a:r>
              <a:rPr lang="cs-CZ" sz="1800" dirty="0" smtClean="0"/>
              <a:t>07-410</a:t>
            </a:r>
            <a:r>
              <a:rPr lang="en-US" sz="1800" dirty="0" smtClean="0"/>
              <a:t> </a:t>
            </a:r>
            <a:r>
              <a:rPr lang="en-US" sz="1800" dirty="0" err="1"/>
              <a:t>stažení</a:t>
            </a:r>
            <a:r>
              <a:rPr lang="en-US" sz="1800" dirty="0"/>
              <a:t> </a:t>
            </a:r>
            <a:r>
              <a:rPr lang="en-US" sz="1800" dirty="0" err="1"/>
              <a:t>římské</a:t>
            </a:r>
            <a:r>
              <a:rPr lang="en-US" sz="1800" dirty="0"/>
              <a:t> </a:t>
            </a:r>
            <a:r>
              <a:rPr lang="en-US" sz="1800" dirty="0" err="1"/>
              <a:t>armády</a:t>
            </a:r>
            <a:r>
              <a:rPr lang="en-US" sz="1800" dirty="0"/>
              <a:t> z </a:t>
            </a:r>
            <a:r>
              <a:rPr lang="en-US" sz="1800" dirty="0" err="1"/>
              <a:t>Británie</a:t>
            </a:r>
            <a:r>
              <a:rPr lang="en-US" sz="1800" dirty="0"/>
              <a:t> </a:t>
            </a:r>
            <a:r>
              <a:rPr lang="cs-CZ" sz="1800" dirty="0" smtClean="0"/>
              <a:t>=</a:t>
            </a:r>
            <a:r>
              <a:rPr lang="en-US" sz="1800" dirty="0" smtClean="0"/>
              <a:t> </a:t>
            </a:r>
            <a:r>
              <a:rPr lang="en-US" sz="1800" dirty="0" err="1"/>
              <a:t>počátek</a:t>
            </a:r>
            <a:r>
              <a:rPr lang="en-US" sz="1800" dirty="0"/>
              <a:t> </a:t>
            </a:r>
            <a:r>
              <a:rPr lang="en-US" sz="1800" dirty="0" err="1"/>
              <a:t>vlády</a:t>
            </a:r>
            <a:r>
              <a:rPr lang="en-US" sz="1800" dirty="0"/>
              <a:t> </a:t>
            </a:r>
            <a:r>
              <a:rPr lang="en-US" sz="1800" dirty="0" err="1"/>
              <a:t>brito-římských</a:t>
            </a:r>
            <a:r>
              <a:rPr lang="en-US" sz="1800" dirty="0"/>
              <a:t> </a:t>
            </a:r>
            <a:r>
              <a:rPr lang="en-US" sz="1800" dirty="0" err="1"/>
              <a:t>uchvatitelů</a:t>
            </a:r>
            <a:r>
              <a:rPr lang="en-US" sz="1800" dirty="0"/>
              <a:t> (</a:t>
            </a:r>
            <a:r>
              <a:rPr lang="en-US" sz="1800" dirty="0" err="1"/>
              <a:t>tyranni</a:t>
            </a:r>
            <a:r>
              <a:rPr lang="en-US" sz="1800" dirty="0"/>
              <a:t>); </a:t>
            </a:r>
            <a:endParaRPr lang="cs-CZ" sz="1800" dirty="0" smtClean="0"/>
          </a:p>
          <a:p>
            <a:r>
              <a:rPr lang="en-US" sz="1800" dirty="0" smtClean="0"/>
              <a:t>449 </a:t>
            </a:r>
            <a:r>
              <a:rPr lang="en-US" sz="1800" dirty="0" err="1" smtClean="0"/>
              <a:t>povoláni</a:t>
            </a:r>
            <a:r>
              <a:rPr lang="cs-CZ" sz="1800" dirty="0" smtClean="0"/>
              <a:t> coby „armáda“</a:t>
            </a:r>
            <a:r>
              <a:rPr lang="en-US" sz="1800" dirty="0" smtClean="0"/>
              <a:t> </a:t>
            </a:r>
            <a:r>
              <a:rPr lang="en-US" sz="1800" dirty="0" err="1"/>
              <a:t>Sasové</a:t>
            </a:r>
            <a:r>
              <a:rPr lang="en-US" sz="1800" dirty="0"/>
              <a:t>; </a:t>
            </a:r>
            <a:endParaRPr lang="cs-CZ" sz="1800" dirty="0" smtClean="0"/>
          </a:p>
          <a:p>
            <a:r>
              <a:rPr lang="en-US" sz="1800" dirty="0" err="1" smtClean="0"/>
              <a:t>kolem</a:t>
            </a:r>
            <a:r>
              <a:rPr lang="en-US" sz="1800" dirty="0" smtClean="0"/>
              <a:t> 500</a:t>
            </a:r>
            <a:r>
              <a:rPr lang="cs-CZ" sz="1800" dirty="0" smtClean="0"/>
              <a:t> vítězství Britů nad Sasy u pahorku </a:t>
            </a:r>
            <a:r>
              <a:rPr lang="cs-CZ" sz="1800" dirty="0" err="1" smtClean="0"/>
              <a:t>Badonicus</a:t>
            </a:r>
            <a:r>
              <a:rPr lang="cs-CZ" sz="1800" dirty="0" smtClean="0"/>
              <a:t> - </a:t>
            </a:r>
            <a:r>
              <a:rPr lang="en-US" sz="1800" dirty="0" err="1" smtClean="0"/>
              <a:t>Ambrosi</a:t>
            </a:r>
            <a:r>
              <a:rPr lang="cs-CZ" sz="1800" dirty="0" err="1" smtClean="0"/>
              <a:t>us</a:t>
            </a:r>
            <a:r>
              <a:rPr lang="en-US" sz="1800" dirty="0" smtClean="0"/>
              <a:t> </a:t>
            </a:r>
            <a:r>
              <a:rPr lang="en-US" sz="1800" dirty="0" err="1" smtClean="0"/>
              <a:t>Aureli</a:t>
            </a:r>
            <a:r>
              <a:rPr lang="cs-CZ" sz="1800" dirty="0" err="1" smtClean="0"/>
              <a:t>us</a:t>
            </a:r>
            <a:r>
              <a:rPr lang="en-US" sz="1800" dirty="0" smtClean="0"/>
              <a:t> (</a:t>
            </a:r>
            <a:r>
              <a:rPr lang="cs-CZ" sz="1800" dirty="0" smtClean="0"/>
              <a:t>=</a:t>
            </a:r>
            <a:r>
              <a:rPr lang="en-US" sz="1800" dirty="0" smtClean="0"/>
              <a:t> </a:t>
            </a:r>
            <a:r>
              <a:rPr lang="cs-CZ" sz="1800" dirty="0" smtClean="0"/>
              <a:t>král </a:t>
            </a:r>
            <a:r>
              <a:rPr lang="en-US" sz="1800" dirty="0" err="1" smtClean="0"/>
              <a:t>Artuš</a:t>
            </a:r>
            <a:r>
              <a:rPr lang="cs-CZ" sz="1800" dirty="0" smtClean="0"/>
              <a:t>?)</a:t>
            </a:r>
          </a:p>
          <a:p>
            <a:r>
              <a:rPr lang="cs-CZ" sz="1800" dirty="0" smtClean="0"/>
              <a:t>do 550 zlomen odpor </a:t>
            </a:r>
            <a:r>
              <a:rPr lang="cs-CZ" sz="1800" dirty="0" smtClean="0"/>
              <a:t>Britů</a:t>
            </a:r>
          </a:p>
          <a:p>
            <a:r>
              <a:rPr lang="cs-CZ" sz="1800" dirty="0" smtClean="0"/>
              <a:t>do </a:t>
            </a:r>
            <a:r>
              <a:rPr lang="cs-CZ" sz="1800" dirty="0" smtClean="0"/>
              <a:t>650 většina Británie </a:t>
            </a:r>
            <a:r>
              <a:rPr lang="cs-CZ" sz="1800" dirty="0" err="1" smtClean="0"/>
              <a:t>anglo</a:t>
            </a:r>
            <a:r>
              <a:rPr lang="cs-CZ" sz="1800" dirty="0" smtClean="0"/>
              <a:t>-saská</a:t>
            </a:r>
            <a:endParaRPr lang="cs-CZ" sz="1800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Výsledek obrázku pro roman brit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039939"/>
            <a:ext cx="3121001" cy="38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nglo-saxons ma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39939"/>
            <a:ext cx="43434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3920" y="4929186"/>
            <a:ext cx="6096000" cy="590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Romanizace Británie před 410 n.l. – předpokládaný rozsah (vlevo)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Expanze Sasů,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Anglů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Jutů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400-700 n.l. (vpravo)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1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81" y="0"/>
            <a:ext cx="10515600" cy="57302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Británie</a:t>
            </a:r>
            <a:r>
              <a:rPr lang="en-US" dirty="0"/>
              <a:t> </a:t>
            </a:r>
            <a:r>
              <a:rPr lang="en-US" dirty="0" err="1"/>
              <a:t>křesťanská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018032"/>
            <a:ext cx="4815840" cy="58399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možná</a:t>
            </a:r>
            <a:r>
              <a:rPr lang="en-US" dirty="0" smtClean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cs-CZ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století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161</a:t>
            </a:r>
            <a:r>
              <a:rPr lang="en-US" dirty="0" smtClean="0"/>
              <a:t> </a:t>
            </a:r>
            <a:r>
              <a:rPr lang="en-US" dirty="0" err="1" smtClean="0"/>
              <a:t>britsk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en-US" dirty="0" err="1" smtClean="0"/>
              <a:t>král</a:t>
            </a:r>
            <a:r>
              <a:rPr lang="en-US" dirty="0" smtClean="0"/>
              <a:t> </a:t>
            </a:r>
            <a:r>
              <a:rPr lang="en-US" dirty="0" err="1" smtClean="0"/>
              <a:t>Luci</a:t>
            </a:r>
            <a:r>
              <a:rPr lang="cs-CZ" dirty="0" err="1" smtClean="0"/>
              <a:t>us</a:t>
            </a:r>
            <a:r>
              <a:rPr lang="en-US" dirty="0" smtClean="0"/>
              <a:t> </a:t>
            </a:r>
            <a:r>
              <a:rPr lang="cs-CZ" dirty="0" smtClean="0"/>
              <a:t>žádá </a:t>
            </a:r>
            <a:r>
              <a:rPr lang="en-US" dirty="0" err="1" smtClean="0"/>
              <a:t>římské</a:t>
            </a:r>
            <a:r>
              <a:rPr lang="cs-CZ" dirty="0" smtClean="0"/>
              <a:t>ho</a:t>
            </a:r>
            <a:r>
              <a:rPr lang="en-US" dirty="0" smtClean="0"/>
              <a:t> </a:t>
            </a:r>
            <a:r>
              <a:rPr lang="en-US" dirty="0" err="1" smtClean="0"/>
              <a:t>papež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Eleutheri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 smtClean="0"/>
              <a:t>křest</a:t>
            </a:r>
            <a:r>
              <a:rPr lang="cs-CZ" dirty="0" smtClean="0"/>
              <a:t> (</a:t>
            </a:r>
            <a:r>
              <a:rPr lang="en-US" dirty="0" smtClean="0"/>
              <a:t>Beda </a:t>
            </a:r>
            <a:r>
              <a:rPr lang="en-US" dirty="0" err="1" smtClean="0"/>
              <a:t>Venerabilis</a:t>
            </a:r>
            <a:r>
              <a:rPr lang="cs-CZ" dirty="0" smtClean="0"/>
              <a:t>, </a:t>
            </a:r>
            <a:r>
              <a:rPr lang="en-US" dirty="0" smtClean="0"/>
              <a:t>I, 4);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err="1" smtClean="0"/>
              <a:t>mučedníci</a:t>
            </a:r>
            <a:r>
              <a:rPr lang="en-US" dirty="0" smtClean="0"/>
              <a:t> </a:t>
            </a:r>
            <a:r>
              <a:rPr lang="en-US" dirty="0"/>
              <a:t>3. </a:t>
            </a:r>
            <a:r>
              <a:rPr lang="en-US" dirty="0" err="1" smtClean="0"/>
              <a:t>století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sv</a:t>
            </a:r>
            <a:r>
              <a:rPr lang="en-US" dirty="0"/>
              <a:t>. Alban </a:t>
            </a:r>
            <a:r>
              <a:rPr lang="en-US" dirty="0" smtClean="0"/>
              <a:t>v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Verulamiu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/>
              <a:t>. Julius a Aaron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pevnosti</a:t>
            </a:r>
            <a:r>
              <a:rPr lang="en-US" dirty="0"/>
              <a:t> </a:t>
            </a:r>
            <a:r>
              <a:rPr lang="en-US" dirty="0" err="1" smtClean="0"/>
              <a:t>Caerleon</a:t>
            </a:r>
            <a:r>
              <a:rPr lang="en-US" dirty="0" smtClean="0"/>
              <a:t>,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ve 4. století doložena síť biskupství: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314</a:t>
            </a:r>
            <a:r>
              <a:rPr lang="cs-CZ" dirty="0" smtClean="0"/>
              <a:t> – na koncilu v </a:t>
            </a:r>
            <a:r>
              <a:rPr lang="cs-CZ" dirty="0" err="1" smtClean="0"/>
              <a:t>Arles</a:t>
            </a:r>
            <a:r>
              <a:rPr lang="en-US" dirty="0" smtClean="0"/>
              <a:t> </a:t>
            </a:r>
            <a:r>
              <a:rPr lang="en-US" dirty="0" err="1" smtClean="0"/>
              <a:t>účast</a:t>
            </a:r>
            <a:r>
              <a:rPr lang="en-US" dirty="0" smtClean="0"/>
              <a:t> </a:t>
            </a:r>
            <a:r>
              <a:rPr lang="en-US" dirty="0" err="1"/>
              <a:t>britských</a:t>
            </a:r>
            <a:r>
              <a:rPr lang="en-US" dirty="0"/>
              <a:t> </a:t>
            </a:r>
            <a:r>
              <a:rPr lang="en-US" dirty="0" err="1"/>
              <a:t>biskupů</a:t>
            </a:r>
            <a:r>
              <a:rPr lang="en-US" dirty="0"/>
              <a:t> z </a:t>
            </a:r>
            <a:r>
              <a:rPr lang="en-US" dirty="0" err="1"/>
              <a:t>Londýna</a:t>
            </a:r>
            <a:r>
              <a:rPr lang="en-US" dirty="0"/>
              <a:t>, </a:t>
            </a:r>
            <a:r>
              <a:rPr lang="en-US" dirty="0" err="1"/>
              <a:t>Lincolnu</a:t>
            </a:r>
            <a:r>
              <a:rPr lang="en-US" dirty="0"/>
              <a:t> a </a:t>
            </a:r>
            <a:r>
              <a:rPr lang="en-US" dirty="0" err="1"/>
              <a:t>Yorku</a:t>
            </a:r>
            <a:r>
              <a:rPr lang="en-US" dirty="0"/>
              <a:t>;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kontinuita v post-římském 5. století:</a:t>
            </a:r>
          </a:p>
          <a:p>
            <a:pPr marL="0" indent="0">
              <a:buNone/>
            </a:pPr>
            <a:r>
              <a:rPr lang="cs-CZ" dirty="0" smtClean="0"/>
              <a:t>429 přijíždí </a:t>
            </a:r>
            <a:r>
              <a:rPr lang="en-US" dirty="0" err="1" smtClean="0"/>
              <a:t>sv</a:t>
            </a:r>
            <a:r>
              <a:rPr lang="en-US" dirty="0" smtClean="0"/>
              <a:t>. German</a:t>
            </a:r>
            <a:r>
              <a:rPr lang="cs-CZ" dirty="0" err="1" smtClean="0"/>
              <a:t>us</a:t>
            </a:r>
            <a:r>
              <a:rPr lang="cs-CZ" dirty="0" smtClean="0"/>
              <a:t> potlačovat </a:t>
            </a:r>
            <a:r>
              <a:rPr lang="cs-CZ" dirty="0" err="1" smtClean="0"/>
              <a:t>pelagiánství</a:t>
            </a:r>
            <a:r>
              <a:rPr lang="cs-CZ" dirty="0" smtClean="0"/>
              <a:t> -</a:t>
            </a:r>
            <a:r>
              <a:rPr lang="en-US" dirty="0" smtClean="0"/>
              <a:t> </a:t>
            </a:r>
            <a:r>
              <a:rPr lang="cs-CZ" dirty="0" smtClean="0"/>
              <a:t>přijat</a:t>
            </a:r>
            <a:r>
              <a:rPr lang="en-US" dirty="0" smtClean="0"/>
              <a:t> “</a:t>
            </a:r>
            <a:r>
              <a:rPr lang="en-US" dirty="0" err="1" smtClean="0"/>
              <a:t>skvěle</a:t>
            </a:r>
            <a:r>
              <a:rPr lang="en-US" dirty="0" smtClean="0"/>
              <a:t> </a:t>
            </a:r>
            <a:r>
              <a:rPr lang="en-US" dirty="0" err="1" smtClean="0"/>
              <a:t>oděnými</a:t>
            </a:r>
            <a:r>
              <a:rPr lang="en-US" dirty="0" smtClean="0"/>
              <a:t>” </a:t>
            </a:r>
            <a:r>
              <a:rPr lang="en-US" dirty="0" err="1" smtClean="0"/>
              <a:t>britskými</a:t>
            </a:r>
            <a:r>
              <a:rPr lang="en-US" dirty="0" smtClean="0"/>
              <a:t> </a:t>
            </a:r>
            <a:r>
              <a:rPr lang="cs-CZ" dirty="0" smtClean="0"/>
              <a:t>králi (</a:t>
            </a:r>
            <a:r>
              <a:rPr lang="en-US" dirty="0" err="1" smtClean="0"/>
              <a:t>dílo</a:t>
            </a:r>
            <a:r>
              <a:rPr lang="en-US" dirty="0" smtClean="0"/>
              <a:t> Vita </a:t>
            </a:r>
            <a:r>
              <a:rPr lang="en-US" dirty="0" err="1" smtClean="0"/>
              <a:t>Germani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21551" y="4636008"/>
            <a:ext cx="387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Hinton St Mary, Dorset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Anglie 4. století</a:t>
            </a:r>
            <a:endParaRPr lang="en-US" dirty="0"/>
          </a:p>
        </p:txBody>
      </p:sp>
      <p:pic>
        <p:nvPicPr>
          <p:cNvPr id="205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51" y="890016"/>
            <a:ext cx="4994657" cy="37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5307"/>
          </a:xfrm>
        </p:spPr>
        <p:txBody>
          <a:bodyPr/>
          <a:lstStyle/>
          <a:p>
            <a:r>
              <a:rPr lang="en-US" dirty="0" smtClean="0"/>
              <a:t>Pelagius (360-418)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4611624" cy="509187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znalec</a:t>
            </a:r>
            <a:r>
              <a:rPr lang="en-US" sz="2000" dirty="0" smtClean="0"/>
              <a:t> </a:t>
            </a:r>
            <a:r>
              <a:rPr lang="en-US" sz="2000" dirty="0" err="1"/>
              <a:t>latiny</a:t>
            </a:r>
            <a:r>
              <a:rPr lang="en-US" sz="2000" dirty="0"/>
              <a:t> a </a:t>
            </a:r>
            <a:r>
              <a:rPr lang="en-US" sz="2000" dirty="0" err="1" smtClean="0"/>
              <a:t>řečtiny</a:t>
            </a:r>
            <a:endParaRPr lang="cs-CZ" sz="2000" dirty="0" smtClean="0"/>
          </a:p>
          <a:p>
            <a:r>
              <a:rPr lang="en-US" sz="2000" dirty="0" err="1" smtClean="0"/>
              <a:t>svobodn</a:t>
            </a:r>
            <a:r>
              <a:rPr lang="cs-CZ" sz="2000" dirty="0" smtClean="0"/>
              <a:t>á</a:t>
            </a:r>
            <a:r>
              <a:rPr lang="en-US" sz="2000" dirty="0" smtClean="0"/>
              <a:t> </a:t>
            </a:r>
            <a:r>
              <a:rPr lang="en-US" sz="2000" dirty="0" err="1" smtClean="0"/>
              <a:t>vůl</a:t>
            </a:r>
            <a:r>
              <a:rPr lang="cs-CZ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k </a:t>
            </a:r>
            <a:r>
              <a:rPr lang="en-US" sz="2000" dirty="0" err="1"/>
              <a:t>dobru</a:t>
            </a:r>
            <a:r>
              <a:rPr lang="en-US" sz="2000" dirty="0"/>
              <a:t>, </a:t>
            </a:r>
            <a:r>
              <a:rPr lang="en-US" sz="2000" dirty="0" err="1" smtClean="0"/>
              <a:t>která</a:t>
            </a:r>
            <a:r>
              <a:rPr lang="cs-CZ" sz="2000" dirty="0" smtClean="0"/>
              <a:t> je</a:t>
            </a:r>
            <a:r>
              <a:rPr lang="en-US" sz="2000" dirty="0" smtClean="0"/>
              <a:t> </a:t>
            </a:r>
            <a:r>
              <a:rPr lang="en-US" sz="2000" dirty="0" err="1"/>
              <a:t>přirozená</a:t>
            </a:r>
            <a:r>
              <a:rPr lang="en-US" sz="2000" dirty="0"/>
              <a:t> a </a:t>
            </a:r>
            <a:r>
              <a:rPr lang="cs-CZ" sz="2000" dirty="0" smtClean="0"/>
              <a:t>není</a:t>
            </a:r>
            <a:r>
              <a:rPr lang="en-US" sz="2000" dirty="0" smtClean="0"/>
              <a:t> </a:t>
            </a:r>
            <a:r>
              <a:rPr lang="cs-CZ" sz="2000" dirty="0" smtClean="0"/>
              <a:t>k ní tedy</a:t>
            </a:r>
            <a:r>
              <a:rPr lang="en-US" sz="2000" dirty="0" smtClean="0"/>
              <a:t> </a:t>
            </a:r>
            <a:r>
              <a:rPr lang="en-US" sz="2000" dirty="0" err="1"/>
              <a:t>zapotřebí</a:t>
            </a:r>
            <a:r>
              <a:rPr lang="en-US" sz="2000" dirty="0"/>
              <a:t> </a:t>
            </a:r>
            <a:r>
              <a:rPr lang="en-US" sz="2000" dirty="0" err="1"/>
              <a:t>Boží</a:t>
            </a:r>
            <a:r>
              <a:rPr lang="en-US" sz="2000" dirty="0"/>
              <a:t> </a:t>
            </a:r>
            <a:r>
              <a:rPr lang="en-US" sz="2000" dirty="0" err="1" smtClean="0"/>
              <a:t>milost</a:t>
            </a:r>
            <a:r>
              <a:rPr lang="cs-CZ" sz="2000" dirty="0" smtClean="0"/>
              <a:t>i</a:t>
            </a:r>
            <a:r>
              <a:rPr lang="en-US" sz="2000" dirty="0" smtClean="0"/>
              <a:t>; </a:t>
            </a:r>
            <a:endParaRPr lang="cs-CZ" sz="2000" dirty="0" smtClean="0"/>
          </a:p>
          <a:p>
            <a:r>
              <a:rPr lang="en-US" sz="2000" dirty="0" err="1" smtClean="0"/>
              <a:t>působil</a:t>
            </a:r>
            <a:r>
              <a:rPr lang="en-US" sz="2000" dirty="0" smtClean="0"/>
              <a:t> </a:t>
            </a:r>
            <a:r>
              <a:rPr lang="en-US" sz="2000" dirty="0"/>
              <a:t>v </a:t>
            </a:r>
            <a:r>
              <a:rPr lang="en-US" sz="2000" dirty="0" err="1"/>
              <a:t>Itálii</a:t>
            </a:r>
            <a:r>
              <a:rPr lang="en-US" sz="2000" dirty="0"/>
              <a:t>,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vpádu</a:t>
            </a:r>
            <a:r>
              <a:rPr lang="en-US" sz="2000" dirty="0"/>
              <a:t> </a:t>
            </a:r>
            <a:r>
              <a:rPr lang="en-US" sz="2000" dirty="0" err="1"/>
              <a:t>Gótů</a:t>
            </a:r>
            <a:r>
              <a:rPr lang="en-US" sz="2000" dirty="0"/>
              <a:t> </a:t>
            </a:r>
            <a:r>
              <a:rPr lang="en-US" sz="2000" dirty="0" err="1"/>
              <a:t>emigrace</a:t>
            </a:r>
            <a:r>
              <a:rPr lang="en-US" sz="2000" dirty="0"/>
              <a:t> do </a:t>
            </a:r>
            <a:r>
              <a:rPr lang="en-US" sz="2000" dirty="0" err="1"/>
              <a:t>Afriky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/>
              <a:t>Jeruzaléma</a:t>
            </a:r>
            <a:r>
              <a:rPr lang="en-US" sz="2000" dirty="0"/>
              <a:t>; 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 err="1" smtClean="0"/>
              <a:t>vliv</a:t>
            </a:r>
            <a:r>
              <a:rPr lang="en-US" sz="2000" dirty="0" smtClean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učení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Brity</a:t>
            </a:r>
            <a:r>
              <a:rPr lang="en-US" sz="2000" dirty="0"/>
              <a:t> </a:t>
            </a:r>
            <a:r>
              <a:rPr lang="en-US" sz="2000" dirty="0" err="1"/>
              <a:t>permanentně</a:t>
            </a:r>
            <a:r>
              <a:rPr lang="en-US" sz="2000" dirty="0"/>
              <a:t> </a:t>
            </a:r>
            <a:r>
              <a:rPr lang="en-US" sz="2000" dirty="0" err="1"/>
              <a:t>zmiňuje</a:t>
            </a:r>
            <a:r>
              <a:rPr lang="en-US" sz="2000" dirty="0"/>
              <a:t> Beda </a:t>
            </a:r>
            <a:r>
              <a:rPr lang="en-US" sz="2000" dirty="0" err="1" smtClean="0"/>
              <a:t>Venerabilis</a:t>
            </a:r>
            <a:r>
              <a:rPr lang="cs-CZ" sz="2000" dirty="0" smtClean="0"/>
              <a:t> (8. století)</a:t>
            </a:r>
            <a:r>
              <a:rPr lang="en-US" sz="2000" dirty="0" smtClean="0"/>
              <a:t>; </a:t>
            </a:r>
            <a:endParaRPr lang="cs-CZ" sz="2000" dirty="0" smtClean="0"/>
          </a:p>
          <a:p>
            <a:r>
              <a:rPr lang="en-US" sz="2000" dirty="0" err="1" smtClean="0"/>
              <a:t>otázka</a:t>
            </a:r>
            <a:r>
              <a:rPr lang="en-US" sz="2000" dirty="0" smtClean="0"/>
              <a:t> </a:t>
            </a:r>
            <a:r>
              <a:rPr lang="en-US" sz="2000" dirty="0" err="1"/>
              <a:t>vazby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pohanskou</a:t>
            </a:r>
            <a:r>
              <a:rPr lang="en-US" sz="2000" dirty="0"/>
              <a:t> (</a:t>
            </a:r>
            <a:r>
              <a:rPr lang="en-US" sz="2000" dirty="0" err="1"/>
              <a:t>druidskou</a:t>
            </a:r>
            <a:r>
              <a:rPr lang="en-US" sz="2000" dirty="0"/>
              <a:t>) </a:t>
            </a:r>
            <a:r>
              <a:rPr lang="en-US" sz="2000" dirty="0" err="1"/>
              <a:t>existenciální</a:t>
            </a:r>
            <a:r>
              <a:rPr lang="en-US" sz="2000" dirty="0"/>
              <a:t> </a:t>
            </a:r>
            <a:r>
              <a:rPr lang="en-US" sz="2000" dirty="0" err="1" smtClean="0"/>
              <a:t>filozofii</a:t>
            </a:r>
            <a:endParaRPr lang="en-US" sz="2000" dirty="0"/>
          </a:p>
        </p:txBody>
      </p:sp>
      <p:pic>
        <p:nvPicPr>
          <p:cNvPr id="3074" name="Picture 2" descr="Výsledek obrázku pro pelagi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41" y="164328"/>
            <a:ext cx="3604895" cy="50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0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1883"/>
          </a:xfrm>
        </p:spPr>
        <p:txBody>
          <a:bodyPr/>
          <a:lstStyle/>
          <a:p>
            <a:r>
              <a:rPr lang="cs-CZ" dirty="0" smtClean="0"/>
              <a:t>K</a:t>
            </a:r>
            <a:r>
              <a:rPr lang="en-US" dirty="0" err="1" smtClean="0"/>
              <a:t>řesťanští</a:t>
            </a:r>
            <a:r>
              <a:rPr lang="en-US" dirty="0" smtClean="0"/>
              <a:t> </a:t>
            </a:r>
            <a:r>
              <a:rPr lang="en-US" dirty="0" err="1" smtClean="0"/>
              <a:t>Britové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835"/>
            <a:ext cx="4184904" cy="5315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 smtClean="0"/>
              <a:t>po 550 </a:t>
            </a:r>
            <a:r>
              <a:rPr lang="en-US" sz="2600" dirty="0" err="1" smtClean="0"/>
              <a:t>největší</a:t>
            </a:r>
            <a:r>
              <a:rPr lang="en-US" sz="2600" dirty="0" smtClean="0"/>
              <a:t> </a:t>
            </a:r>
            <a:r>
              <a:rPr lang="en-US" sz="2600" dirty="0" err="1"/>
              <a:t>enkláva</a:t>
            </a:r>
            <a:r>
              <a:rPr lang="en-US" sz="2600" dirty="0"/>
              <a:t> </a:t>
            </a:r>
            <a:r>
              <a:rPr lang="en-US" sz="2600" dirty="0" err="1"/>
              <a:t>Britů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 smtClean="0"/>
              <a:t>Walesu</a:t>
            </a:r>
            <a:r>
              <a:rPr lang="cs-CZ" sz="2600" dirty="0" smtClean="0"/>
              <a:t>:</a:t>
            </a:r>
          </a:p>
          <a:p>
            <a:pPr marL="0" indent="0">
              <a:buNone/>
            </a:pPr>
            <a:r>
              <a:rPr lang="cs-CZ" sz="2600" dirty="0" smtClean="0"/>
              <a:t> </a:t>
            </a:r>
          </a:p>
          <a:p>
            <a:r>
              <a:rPr lang="en-US" sz="2600" dirty="0" err="1" smtClean="0"/>
              <a:t>teritorium</a:t>
            </a:r>
            <a:r>
              <a:rPr lang="en-US" sz="2600" dirty="0" smtClean="0"/>
              <a:t> </a:t>
            </a:r>
            <a:r>
              <a:rPr lang="en-US" sz="2600" dirty="0" err="1"/>
              <a:t>biskupství</a:t>
            </a:r>
            <a:r>
              <a:rPr lang="en-US" sz="2600" dirty="0"/>
              <a:t> = </a:t>
            </a:r>
            <a:r>
              <a:rPr lang="en-US" sz="2600" dirty="0" err="1"/>
              <a:t>kmen</a:t>
            </a:r>
            <a:r>
              <a:rPr lang="en-US" sz="2600" dirty="0"/>
              <a:t> (</a:t>
            </a:r>
            <a:r>
              <a:rPr lang="en-US" sz="2600" dirty="0" err="1"/>
              <a:t>jako</a:t>
            </a:r>
            <a:r>
              <a:rPr lang="en-US" sz="2600" dirty="0"/>
              <a:t> v </a:t>
            </a:r>
            <a:r>
              <a:rPr lang="en-US" sz="2600" dirty="0" err="1" smtClean="0"/>
              <a:t>Irsku</a:t>
            </a:r>
            <a:r>
              <a:rPr lang="en-US" sz="2600" dirty="0" smtClean="0"/>
              <a:t>)</a:t>
            </a:r>
            <a:endParaRPr lang="cs-CZ" sz="2600" dirty="0" smtClean="0"/>
          </a:p>
          <a:p>
            <a:r>
              <a:rPr lang="en-US" sz="2600" dirty="0" err="1" smtClean="0"/>
              <a:t>kontakt</a:t>
            </a:r>
            <a:r>
              <a:rPr lang="en-US" sz="2600" dirty="0" smtClean="0"/>
              <a:t> z </a:t>
            </a:r>
            <a:r>
              <a:rPr lang="en-US" sz="2600" dirty="0" err="1" smtClean="0"/>
              <a:t>církví</a:t>
            </a:r>
            <a:r>
              <a:rPr lang="en-US" sz="2600" dirty="0" smtClean="0"/>
              <a:t> v </a:t>
            </a:r>
            <a:r>
              <a:rPr lang="en-US" sz="2600" dirty="0" err="1" smtClean="0"/>
              <a:t>Galii</a:t>
            </a:r>
            <a:r>
              <a:rPr lang="cs-CZ" sz="2600" dirty="0"/>
              <a:t> </a:t>
            </a:r>
            <a:r>
              <a:rPr lang="cs-CZ" sz="2600" dirty="0" smtClean="0"/>
              <a:t>-</a:t>
            </a:r>
            <a:r>
              <a:rPr lang="en-US" sz="2600" dirty="0" smtClean="0"/>
              <a:t> od</a:t>
            </a:r>
            <a:r>
              <a:rPr lang="cs-CZ" sz="2600" dirty="0" smtClean="0"/>
              <a:t>t</a:t>
            </a:r>
            <a:r>
              <a:rPr lang="en-US" sz="2600" dirty="0" err="1" smtClean="0"/>
              <a:t>ud</a:t>
            </a:r>
            <a:r>
              <a:rPr lang="en-US" sz="2600" dirty="0" smtClean="0"/>
              <a:t> </a:t>
            </a:r>
            <a:r>
              <a:rPr lang="en-US" sz="2600" dirty="0" err="1" smtClean="0"/>
              <a:t>mniši</a:t>
            </a:r>
            <a:r>
              <a:rPr lang="en-US" sz="2600" dirty="0" smtClean="0"/>
              <a:t> a </a:t>
            </a:r>
            <a:r>
              <a:rPr lang="en-US" sz="2600" dirty="0" err="1" smtClean="0"/>
              <a:t>zakladatelé</a:t>
            </a:r>
            <a:r>
              <a:rPr lang="cs-CZ" sz="2600" dirty="0" smtClean="0"/>
              <a:t> </a:t>
            </a:r>
            <a:r>
              <a:rPr lang="en-US" sz="2600" dirty="0" err="1" smtClean="0"/>
              <a:t>klášterních</a:t>
            </a:r>
            <a:r>
              <a:rPr lang="en-US" sz="2600" dirty="0" smtClean="0"/>
              <a:t> </a:t>
            </a:r>
            <a:r>
              <a:rPr lang="en-US" sz="2600" dirty="0" err="1" smtClean="0"/>
              <a:t>škol</a:t>
            </a:r>
            <a:r>
              <a:rPr lang="en-US" sz="2600" dirty="0" smtClean="0"/>
              <a:t> </a:t>
            </a:r>
            <a:r>
              <a:rPr lang="cs-CZ" sz="2600" dirty="0" smtClean="0"/>
              <a:t>(</a:t>
            </a:r>
            <a:r>
              <a:rPr lang="en-US" sz="2600" dirty="0" err="1" smtClean="0"/>
              <a:t>sv</a:t>
            </a:r>
            <a:r>
              <a:rPr lang="en-US" sz="2600" dirty="0" smtClean="0"/>
              <a:t>. </a:t>
            </a:r>
            <a:r>
              <a:rPr lang="en-US" sz="2600" dirty="0" err="1" smtClean="0"/>
              <a:t>Illtud</a:t>
            </a:r>
            <a:r>
              <a:rPr lang="cs-CZ" sz="2600" dirty="0"/>
              <a:t> </a:t>
            </a:r>
            <a:r>
              <a:rPr lang="en-US" sz="2600" dirty="0" smtClean="0"/>
              <a:t>v </a:t>
            </a:r>
            <a:r>
              <a:rPr lang="en-US" sz="2600" dirty="0" err="1" smtClean="0"/>
              <a:t>jižní</a:t>
            </a:r>
            <a:r>
              <a:rPr lang="cs-CZ" sz="2600" dirty="0" smtClean="0"/>
              <a:t>m</a:t>
            </a:r>
            <a:r>
              <a:rPr lang="en-US" sz="2600" dirty="0" smtClean="0"/>
              <a:t> </a:t>
            </a:r>
            <a:r>
              <a:rPr lang="en-US" sz="2600" dirty="0" err="1" smtClean="0"/>
              <a:t>Walesu</a:t>
            </a:r>
            <a:r>
              <a:rPr lang="en-US" sz="2600" dirty="0" smtClean="0"/>
              <a:t>, </a:t>
            </a:r>
            <a:r>
              <a:rPr lang="en-US" sz="2600" dirty="0" err="1" smtClean="0"/>
              <a:t>sv</a:t>
            </a:r>
            <a:r>
              <a:rPr lang="en-US" sz="2600" dirty="0" smtClean="0"/>
              <a:t>. Samson v </a:t>
            </a:r>
            <a:r>
              <a:rPr lang="en-US" sz="2600" dirty="0" err="1" smtClean="0"/>
              <a:t>Cornwallu</a:t>
            </a:r>
            <a:r>
              <a:rPr lang="en-US" sz="2600" dirty="0" smtClean="0"/>
              <a:t> </a:t>
            </a:r>
            <a:r>
              <a:rPr lang="en-US" sz="2600" dirty="0" err="1" smtClean="0"/>
              <a:t>či</a:t>
            </a:r>
            <a:r>
              <a:rPr lang="en-US" sz="2600" dirty="0" smtClean="0"/>
              <a:t> </a:t>
            </a:r>
            <a:r>
              <a:rPr lang="en-US" sz="2600" dirty="0" err="1" smtClean="0"/>
              <a:t>Bretani</a:t>
            </a:r>
            <a:r>
              <a:rPr lang="cs-CZ" sz="2600" dirty="0" smtClean="0"/>
              <a:t>)</a:t>
            </a:r>
            <a:r>
              <a:rPr lang="en-US" sz="2600" dirty="0" smtClean="0"/>
              <a:t>; </a:t>
            </a:r>
            <a:endParaRPr lang="cs-CZ" sz="2600" dirty="0" smtClean="0"/>
          </a:p>
          <a:p>
            <a:r>
              <a:rPr lang="cs-CZ" sz="2600" dirty="0" smtClean="0"/>
              <a:t>silný </a:t>
            </a:r>
            <a:r>
              <a:rPr lang="en-US" sz="2600" dirty="0" smtClean="0"/>
              <a:t>v</a:t>
            </a:r>
            <a:r>
              <a:rPr lang="cs-CZ" sz="2600" dirty="0" err="1" smtClean="0"/>
              <a:t>liv</a:t>
            </a:r>
            <a:r>
              <a:rPr lang="en-US" sz="2600" dirty="0" smtClean="0"/>
              <a:t> </a:t>
            </a:r>
            <a:r>
              <a:rPr lang="en-US" sz="2600" dirty="0" err="1" smtClean="0"/>
              <a:t>monasticismu</a:t>
            </a:r>
            <a:r>
              <a:rPr lang="en-US" sz="2600" dirty="0" smtClean="0"/>
              <a:t> – </a:t>
            </a:r>
            <a:r>
              <a:rPr lang="en-US" sz="2600" dirty="0" err="1" smtClean="0"/>
              <a:t>sv</a:t>
            </a:r>
            <a:r>
              <a:rPr lang="en-US" sz="2600" dirty="0" smtClean="0"/>
              <a:t>. David, </a:t>
            </a:r>
            <a:r>
              <a:rPr lang="en-US" sz="2600" dirty="0" err="1" smtClean="0"/>
              <a:t>národní</a:t>
            </a:r>
            <a:r>
              <a:rPr lang="en-US" sz="2600" dirty="0" smtClean="0"/>
              <a:t> </a:t>
            </a:r>
            <a:r>
              <a:rPr lang="en-US" sz="2600" dirty="0" err="1" smtClean="0"/>
              <a:t>světec</a:t>
            </a:r>
            <a:r>
              <a:rPr lang="en-US" sz="2600" dirty="0" smtClean="0"/>
              <a:t> </a:t>
            </a:r>
            <a:r>
              <a:rPr lang="en-US" sz="2600" dirty="0" err="1" smtClean="0"/>
              <a:t>Walesu</a:t>
            </a:r>
            <a:r>
              <a:rPr lang="en-US" sz="2600" dirty="0" smtClean="0"/>
              <a:t> (6. </a:t>
            </a:r>
            <a:r>
              <a:rPr lang="en-US" sz="2600" dirty="0" err="1" smtClean="0"/>
              <a:t>století</a:t>
            </a:r>
            <a:r>
              <a:rPr lang="en-US" sz="2600" dirty="0" smtClean="0"/>
              <a:t>); </a:t>
            </a:r>
            <a:endParaRPr lang="cs-CZ" sz="2600" dirty="0" smtClean="0"/>
          </a:p>
          <a:p>
            <a:r>
              <a:rPr lang="en-US" sz="2600" dirty="0" err="1" smtClean="0"/>
              <a:t>odmítání</a:t>
            </a:r>
            <a:r>
              <a:rPr lang="en-US" sz="2600" dirty="0" smtClean="0"/>
              <a:t> </a:t>
            </a:r>
            <a:r>
              <a:rPr lang="en-US" sz="2600" dirty="0" err="1" smtClean="0"/>
              <a:t>misijní</a:t>
            </a:r>
            <a:r>
              <a:rPr lang="en-US" sz="2600" dirty="0" smtClean="0"/>
              <a:t> </a:t>
            </a:r>
            <a:r>
              <a:rPr lang="en-US" sz="2600" dirty="0" err="1" smtClean="0"/>
              <a:t>činnosti</a:t>
            </a:r>
            <a:r>
              <a:rPr lang="en-US" sz="2600" dirty="0" smtClean="0"/>
              <a:t> u </a:t>
            </a:r>
            <a:r>
              <a:rPr lang="en-US" sz="2600" dirty="0" err="1" smtClean="0"/>
              <a:t>Anglosasů</a:t>
            </a:r>
            <a:endParaRPr lang="en-US" sz="2600" dirty="0" smtClean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ýsledek obrázku pro saint dav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61" y="420941"/>
            <a:ext cx="4227639" cy="42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1633" y="4742467"/>
            <a:ext cx="528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David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(atributy holubice a pórek)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moderní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portrét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3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76" y="0"/>
            <a:ext cx="10515600" cy="5248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Britské křesťanství vs. římská ortodoxie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9056"/>
            <a:ext cx="4367784" cy="58399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1) </a:t>
            </a:r>
            <a:r>
              <a:rPr lang="cs-CZ" dirty="0" err="1" smtClean="0"/>
              <a:t>pelagianismus</a:t>
            </a:r>
            <a:r>
              <a:rPr lang="cs-CZ" dirty="0" smtClean="0"/>
              <a:t> - v 5. století zde působení galských biskupů (</a:t>
            </a:r>
            <a:r>
              <a:rPr lang="cs-CZ" dirty="0" err="1" smtClean="0"/>
              <a:t>Germanus</a:t>
            </a:r>
            <a:r>
              <a:rPr lang="cs-CZ" dirty="0" smtClean="0"/>
              <a:t> </a:t>
            </a:r>
            <a:r>
              <a:rPr lang="cs-CZ" dirty="0"/>
              <a:t>z </a:t>
            </a:r>
            <a:r>
              <a:rPr lang="cs-CZ" dirty="0" err="1"/>
              <a:t>Auxerre</a:t>
            </a:r>
            <a:r>
              <a:rPr lang="cs-CZ" dirty="0"/>
              <a:t> a Lupus z </a:t>
            </a:r>
            <a:r>
              <a:rPr lang="cs-CZ" dirty="0" smtClean="0"/>
              <a:t>Trevíru)</a:t>
            </a:r>
          </a:p>
          <a:p>
            <a:endParaRPr lang="cs-CZ" dirty="0" smtClean="0"/>
          </a:p>
          <a:p>
            <a:r>
              <a:rPr lang="cs-CZ" dirty="0" smtClean="0"/>
              <a:t>2) keltské Velikonoce a rituál křtu - </a:t>
            </a:r>
            <a:r>
              <a:rPr lang="cs-CZ" dirty="0"/>
              <a:t>v 7. století </a:t>
            </a:r>
            <a:r>
              <a:rPr lang="cs-CZ" dirty="0" smtClean="0"/>
              <a:t>konflikty s </a:t>
            </a:r>
            <a:r>
              <a:rPr lang="cs-CZ" dirty="0"/>
              <a:t>římskou Augustinovou </a:t>
            </a:r>
            <a:r>
              <a:rPr lang="cs-CZ" dirty="0" smtClean="0"/>
              <a:t>misií - souboj testem „Božích znamení” + Augustin vyhrožuje „válkou </a:t>
            </a:r>
            <a:r>
              <a:rPr lang="cs-CZ" dirty="0"/>
              <a:t>s nepřáteli, </a:t>
            </a:r>
            <a:r>
              <a:rPr lang="cs-CZ" dirty="0" smtClean="0"/>
              <a:t>odmítají-li </a:t>
            </a:r>
            <a:r>
              <a:rPr lang="cs-CZ" dirty="0"/>
              <a:t>mír s přáteli</a:t>
            </a:r>
            <a:r>
              <a:rPr lang="cs-CZ" dirty="0" smtClean="0"/>
              <a:t>”;</a:t>
            </a:r>
            <a:endParaRPr lang="en-US" dirty="0"/>
          </a:p>
        </p:txBody>
      </p:sp>
      <p:pic>
        <p:nvPicPr>
          <p:cNvPr id="5122" name="Picture 2" descr="Výsledek obrázku pro bangor cathedral wa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6" y="1207008"/>
            <a:ext cx="6470678" cy="36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5984" y="4860799"/>
            <a:ext cx="573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Katedrála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velšském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Bangoru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zaniklého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kláštera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9963"/>
          </a:xfrm>
        </p:spPr>
        <p:txBody>
          <a:bodyPr/>
          <a:lstStyle/>
          <a:p>
            <a:r>
              <a:rPr lang="cs-CZ" dirty="0" smtClean="0"/>
              <a:t>R</a:t>
            </a:r>
            <a:r>
              <a:rPr lang="en-US" dirty="0" err="1" smtClean="0"/>
              <a:t>elikt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pohanství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2438400"/>
            <a:ext cx="10728960" cy="4291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Gerald </a:t>
            </a:r>
            <a:r>
              <a:rPr lang="en-US" dirty="0"/>
              <a:t>z </a:t>
            </a:r>
            <a:r>
              <a:rPr lang="en-US" dirty="0" err="1" smtClean="0"/>
              <a:t>Walesu</a:t>
            </a:r>
            <a:r>
              <a:rPr lang="cs-CZ" dirty="0" smtClean="0"/>
              <a:t> (</a:t>
            </a:r>
            <a:r>
              <a:rPr lang="en-US" i="1" dirty="0" err="1" smtClean="0"/>
              <a:t>Putování</a:t>
            </a:r>
            <a:r>
              <a:rPr lang="en-US" i="1" dirty="0" smtClean="0"/>
              <a:t> </a:t>
            </a:r>
            <a:r>
              <a:rPr lang="en-US" i="1" dirty="0" err="1"/>
              <a:t>Walesem</a:t>
            </a:r>
            <a:r>
              <a:rPr lang="en-US" dirty="0"/>
              <a:t> I, </a:t>
            </a:r>
            <a:r>
              <a:rPr lang="en-US" dirty="0" smtClean="0"/>
              <a:t>1</a:t>
            </a:r>
            <a:r>
              <a:rPr lang="cs-CZ" dirty="0" smtClean="0"/>
              <a:t>6):</a:t>
            </a:r>
            <a:r>
              <a:rPr lang="en-US" dirty="0" smtClean="0"/>
              <a:t> </a:t>
            </a:r>
            <a:r>
              <a:rPr lang="en-US" i="1" dirty="0" smtClean="0"/>
              <a:t>„</a:t>
            </a:r>
            <a:r>
              <a:rPr lang="en-US" i="1" dirty="0" err="1"/>
              <a:t>Mezi</a:t>
            </a:r>
            <a:r>
              <a:rPr lang="en-US" i="1" dirty="0"/>
              <a:t> </a:t>
            </a:r>
            <a:r>
              <a:rPr lang="en-US" i="1" dirty="0" err="1"/>
              <a:t>Velšany</a:t>
            </a:r>
            <a:r>
              <a:rPr lang="en-US" i="1" dirty="0"/>
              <a:t> se </a:t>
            </a:r>
            <a:r>
              <a:rPr lang="en-US" i="1" dirty="0" err="1"/>
              <a:t>vyskytují</a:t>
            </a:r>
            <a:r>
              <a:rPr lang="en-US" i="1" dirty="0"/>
              <a:t> </a:t>
            </a:r>
            <a:r>
              <a:rPr lang="en-US" i="1" dirty="0" err="1"/>
              <a:t>lidé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jinde</a:t>
            </a:r>
            <a:r>
              <a:rPr lang="en-US" i="1" dirty="0"/>
              <a:t> </a:t>
            </a:r>
            <a:r>
              <a:rPr lang="en-US" i="1" dirty="0" err="1"/>
              <a:t>nenaleznete</a:t>
            </a:r>
            <a:r>
              <a:rPr lang="en-US" i="1" dirty="0"/>
              <a:t>. </a:t>
            </a:r>
            <a:r>
              <a:rPr lang="en-US" i="1" dirty="0" err="1"/>
              <a:t>Říkají</a:t>
            </a:r>
            <a:r>
              <a:rPr lang="en-US" i="1" dirty="0"/>
              <a:t> </a:t>
            </a:r>
            <a:r>
              <a:rPr lang="en-US" i="1" dirty="0" err="1"/>
              <a:t>jim</a:t>
            </a:r>
            <a:r>
              <a:rPr lang="en-US" i="1" dirty="0"/>
              <a:t> </a:t>
            </a:r>
            <a:r>
              <a:rPr lang="en-US" dirty="0" err="1"/>
              <a:t>awenyddion</a:t>
            </a:r>
            <a:r>
              <a:rPr lang="en-US" i="1" dirty="0"/>
              <a:t> </a:t>
            </a:r>
            <a:r>
              <a:rPr lang="en-US" i="1" dirty="0" err="1"/>
              <a:t>čili</a:t>
            </a:r>
            <a:r>
              <a:rPr lang="en-US" i="1" dirty="0"/>
              <a:t> </a:t>
            </a:r>
            <a:r>
              <a:rPr lang="en-US" i="1" dirty="0" err="1"/>
              <a:t>duchem</a:t>
            </a:r>
            <a:r>
              <a:rPr lang="en-US" i="1" dirty="0"/>
              <a:t> </a:t>
            </a:r>
            <a:r>
              <a:rPr lang="en-US" i="1" dirty="0" err="1"/>
              <a:t>inspirovaní</a:t>
            </a:r>
            <a:r>
              <a:rPr lang="en-US" i="1" dirty="0"/>
              <a:t>. </a:t>
            </a:r>
            <a:r>
              <a:rPr lang="en-US" i="1" dirty="0" err="1"/>
              <a:t>Jsou</a:t>
            </a:r>
            <a:r>
              <a:rPr lang="en-US" i="1" dirty="0"/>
              <a:t>-li </a:t>
            </a:r>
            <a:r>
              <a:rPr lang="en-US" i="1" dirty="0" err="1"/>
              <a:t>tázáni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radu</a:t>
            </a:r>
            <a:r>
              <a:rPr lang="en-US" i="1" dirty="0"/>
              <a:t> </a:t>
            </a:r>
            <a:r>
              <a:rPr lang="en-US" i="1" dirty="0" err="1"/>
              <a:t>ohledně</a:t>
            </a:r>
            <a:r>
              <a:rPr lang="en-US" i="1" dirty="0"/>
              <a:t> </a:t>
            </a:r>
            <a:r>
              <a:rPr lang="en-US" i="1" dirty="0" err="1"/>
              <a:t>nějakého</a:t>
            </a:r>
            <a:r>
              <a:rPr lang="en-US" i="1" dirty="0"/>
              <a:t> </a:t>
            </a:r>
            <a:r>
              <a:rPr lang="en-US" i="1" dirty="0" err="1"/>
              <a:t>problému</a:t>
            </a:r>
            <a:r>
              <a:rPr lang="en-US" i="1" dirty="0"/>
              <a:t>, </a:t>
            </a:r>
            <a:r>
              <a:rPr lang="en-US" i="1" dirty="0" err="1"/>
              <a:t>dostávají</a:t>
            </a:r>
            <a:r>
              <a:rPr lang="en-US" i="1" dirty="0"/>
              <a:t> se </a:t>
            </a:r>
            <a:r>
              <a:rPr lang="en-US" i="1" dirty="0" err="1"/>
              <a:t>okamžitě</a:t>
            </a:r>
            <a:r>
              <a:rPr lang="en-US" i="1" dirty="0"/>
              <a:t> do </a:t>
            </a:r>
            <a:r>
              <a:rPr lang="en-US" i="1" dirty="0" err="1"/>
              <a:t>transu</a:t>
            </a:r>
            <a:r>
              <a:rPr lang="en-US" i="1" dirty="0"/>
              <a:t> a </a:t>
            </a:r>
            <a:r>
              <a:rPr lang="en-US" i="1" dirty="0" err="1"/>
              <a:t>jakoby</a:t>
            </a:r>
            <a:r>
              <a:rPr lang="en-US" i="1" dirty="0"/>
              <a:t> v </a:t>
            </a:r>
            <a:r>
              <a:rPr lang="en-US" i="1" dirty="0" err="1"/>
              <a:t>záchvatu</a:t>
            </a:r>
            <a:r>
              <a:rPr lang="en-US" i="1" dirty="0"/>
              <a:t> </a:t>
            </a:r>
            <a:r>
              <a:rPr lang="en-US" i="1" dirty="0" err="1"/>
              <a:t>něco</a:t>
            </a:r>
            <a:r>
              <a:rPr lang="en-US" i="1" dirty="0"/>
              <a:t> </a:t>
            </a:r>
            <a:r>
              <a:rPr lang="en-US" i="1" dirty="0" err="1"/>
              <a:t>vykřikují</a:t>
            </a:r>
            <a:r>
              <a:rPr lang="en-US" i="1" dirty="0"/>
              <a:t>. </a:t>
            </a:r>
            <a:r>
              <a:rPr lang="en-US" i="1" dirty="0" err="1"/>
              <a:t>Jejich</a:t>
            </a:r>
            <a:r>
              <a:rPr lang="en-US" i="1" dirty="0"/>
              <a:t> </a:t>
            </a:r>
            <a:r>
              <a:rPr lang="en-US" i="1" dirty="0" err="1"/>
              <a:t>odpovědi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v </a:t>
            </a:r>
            <a:r>
              <a:rPr lang="en-US" i="1" dirty="0" err="1"/>
              <a:t>žádném</a:t>
            </a:r>
            <a:r>
              <a:rPr lang="en-US" i="1" dirty="0"/>
              <a:t> </a:t>
            </a:r>
            <a:r>
              <a:rPr lang="en-US" i="1" dirty="0" err="1"/>
              <a:t>případě</a:t>
            </a:r>
            <a:r>
              <a:rPr lang="en-US" i="1" dirty="0"/>
              <a:t> </a:t>
            </a:r>
            <a:r>
              <a:rPr lang="en-US" i="1" dirty="0" err="1"/>
              <a:t>určeny</a:t>
            </a:r>
            <a:r>
              <a:rPr lang="en-US" i="1" dirty="0"/>
              <a:t> </a:t>
            </a:r>
            <a:r>
              <a:rPr lang="en-US" i="1" dirty="0" err="1"/>
              <a:t>netrpělivému</a:t>
            </a:r>
            <a:r>
              <a:rPr lang="en-US" i="1" dirty="0"/>
              <a:t> </a:t>
            </a:r>
            <a:r>
              <a:rPr lang="en-US" i="1" dirty="0" err="1"/>
              <a:t>tazateli</a:t>
            </a:r>
            <a:r>
              <a:rPr lang="en-US" i="1" dirty="0"/>
              <a:t>. </a:t>
            </a:r>
            <a:r>
              <a:rPr lang="en-US" i="1" dirty="0" err="1"/>
              <a:t>Pouze</a:t>
            </a:r>
            <a:r>
              <a:rPr lang="en-US" i="1" dirty="0"/>
              <a:t> </a:t>
            </a:r>
            <a:r>
              <a:rPr lang="en-US" i="1" dirty="0" err="1"/>
              <a:t>vytrvalý</a:t>
            </a:r>
            <a:r>
              <a:rPr lang="en-US" i="1" dirty="0"/>
              <a:t> </a:t>
            </a:r>
            <a:r>
              <a:rPr lang="en-US" i="1" dirty="0" err="1"/>
              <a:t>posluchač</a:t>
            </a:r>
            <a:r>
              <a:rPr lang="en-US" i="1" dirty="0"/>
              <a:t> se </a:t>
            </a:r>
            <a:r>
              <a:rPr lang="en-US" i="1" dirty="0" err="1"/>
              <a:t>přes</a:t>
            </a:r>
            <a:r>
              <a:rPr lang="en-US" i="1" dirty="0"/>
              <a:t> </a:t>
            </a:r>
            <a:r>
              <a:rPr lang="en-US" i="1" dirty="0" err="1"/>
              <a:t>mnohé</a:t>
            </a:r>
            <a:r>
              <a:rPr lang="en-US" i="1" dirty="0"/>
              <a:t> </a:t>
            </a:r>
            <a:r>
              <a:rPr lang="en-US" i="1" dirty="0" err="1"/>
              <a:t>odbočky</a:t>
            </a:r>
            <a:r>
              <a:rPr lang="en-US" i="1" dirty="0"/>
              <a:t> v </a:t>
            </a:r>
            <a:r>
              <a:rPr lang="en-US" i="1" dirty="0" err="1"/>
              <a:t>nesouvislé</a:t>
            </a:r>
            <a:r>
              <a:rPr lang="en-US" i="1" dirty="0"/>
              <a:t> </a:t>
            </a:r>
            <a:r>
              <a:rPr lang="en-US" i="1" dirty="0" err="1"/>
              <a:t>záplavě</a:t>
            </a:r>
            <a:r>
              <a:rPr lang="en-US" i="1" dirty="0"/>
              <a:t> </a:t>
            </a:r>
            <a:r>
              <a:rPr lang="en-US" i="1" dirty="0" err="1"/>
              <a:t>prázdných</a:t>
            </a:r>
            <a:r>
              <a:rPr lang="en-US" i="1" dirty="0"/>
              <a:t>, </a:t>
            </a:r>
            <a:r>
              <a:rPr lang="en-US" i="1" dirty="0" err="1"/>
              <a:t>třebaže</a:t>
            </a:r>
            <a:r>
              <a:rPr lang="en-US" i="1" dirty="0"/>
              <a:t> </a:t>
            </a:r>
            <a:r>
              <a:rPr lang="en-US" i="1" dirty="0" err="1"/>
              <a:t>krásně</a:t>
            </a:r>
            <a:r>
              <a:rPr lang="en-US" i="1" dirty="0"/>
              <a:t> </a:t>
            </a:r>
            <a:r>
              <a:rPr lang="en-US" i="1" dirty="0" err="1"/>
              <a:t>znějících</a:t>
            </a:r>
            <a:r>
              <a:rPr lang="en-US" i="1" dirty="0"/>
              <a:t> </a:t>
            </a:r>
            <a:r>
              <a:rPr lang="en-US" i="1" dirty="0" err="1"/>
              <a:t>slov</a:t>
            </a:r>
            <a:r>
              <a:rPr lang="en-US" i="1" dirty="0"/>
              <a:t> </a:t>
            </a:r>
            <a:r>
              <a:rPr lang="en-US" i="1" dirty="0" err="1"/>
              <a:t>přece</a:t>
            </a:r>
            <a:r>
              <a:rPr lang="en-US" i="1" dirty="0"/>
              <a:t> </a:t>
            </a:r>
            <a:r>
              <a:rPr lang="en-US" i="1" dirty="0" err="1"/>
              <a:t>jen</a:t>
            </a:r>
            <a:r>
              <a:rPr lang="en-US" i="1" dirty="0"/>
              <a:t> </a:t>
            </a:r>
            <a:r>
              <a:rPr lang="en-US" i="1" dirty="0" err="1"/>
              <a:t>nakonec</a:t>
            </a:r>
            <a:r>
              <a:rPr lang="en-US" i="1" dirty="0"/>
              <a:t> </a:t>
            </a:r>
            <a:r>
              <a:rPr lang="en-US" i="1" dirty="0" err="1"/>
              <a:t>dobere</a:t>
            </a:r>
            <a:r>
              <a:rPr lang="en-US" i="1" dirty="0"/>
              <a:t> </a:t>
            </a:r>
            <a:r>
              <a:rPr lang="en-US" i="1" dirty="0" err="1"/>
              <a:t>jádra</a:t>
            </a:r>
            <a:r>
              <a:rPr lang="en-US" i="1" dirty="0"/>
              <a:t> </a:t>
            </a:r>
            <a:r>
              <a:rPr lang="en-US" i="1" dirty="0" err="1"/>
              <a:t>výpovědi</a:t>
            </a:r>
            <a:r>
              <a:rPr lang="en-US" i="1" dirty="0"/>
              <a:t>. Z </a:t>
            </a:r>
            <a:r>
              <a:rPr lang="en-US" i="1" dirty="0" err="1"/>
              <a:t>transu</a:t>
            </a:r>
            <a:r>
              <a:rPr lang="en-US" i="1" dirty="0"/>
              <a:t> je </a:t>
            </a:r>
            <a:r>
              <a:rPr lang="en-US" i="1" dirty="0" err="1"/>
              <a:t>pak</a:t>
            </a:r>
            <a:r>
              <a:rPr lang="en-US" i="1" dirty="0"/>
              <a:t> </a:t>
            </a:r>
            <a:r>
              <a:rPr lang="en-US" i="1" dirty="0" err="1"/>
              <a:t>budí</a:t>
            </a:r>
            <a:r>
              <a:rPr lang="en-US" i="1" dirty="0"/>
              <a:t> </a:t>
            </a:r>
            <a:r>
              <a:rPr lang="en-US" i="1" dirty="0" err="1"/>
              <a:t>jako</a:t>
            </a:r>
            <a:r>
              <a:rPr lang="en-US" i="1" dirty="0"/>
              <a:t> z </a:t>
            </a:r>
            <a:r>
              <a:rPr lang="en-US" i="1" dirty="0" err="1"/>
              <a:t>těžkého</a:t>
            </a:r>
            <a:r>
              <a:rPr lang="en-US" i="1" dirty="0"/>
              <a:t> </a:t>
            </a:r>
            <a:r>
              <a:rPr lang="en-US" i="1" dirty="0" err="1"/>
              <a:t>snu</a:t>
            </a:r>
            <a:r>
              <a:rPr lang="en-US" i="1" dirty="0"/>
              <a:t> a </a:t>
            </a:r>
            <a:r>
              <a:rPr lang="en-US" i="1" dirty="0" err="1"/>
              <a:t>jen</a:t>
            </a:r>
            <a:r>
              <a:rPr lang="en-US" i="1" dirty="0"/>
              <a:t> </a:t>
            </a:r>
            <a:r>
              <a:rPr lang="en-US" i="1" dirty="0" err="1"/>
              <a:t>násilím</a:t>
            </a:r>
            <a:r>
              <a:rPr lang="en-US" i="1" dirty="0"/>
              <a:t> je </a:t>
            </a:r>
            <a:r>
              <a:rPr lang="en-US" i="1" dirty="0" err="1"/>
              <a:t>dostávají</a:t>
            </a:r>
            <a:r>
              <a:rPr lang="en-US" i="1" dirty="0"/>
              <a:t> k </a:t>
            </a:r>
            <a:r>
              <a:rPr lang="en-US" i="1" dirty="0" err="1"/>
              <a:t>sobě</a:t>
            </a:r>
            <a:r>
              <a:rPr lang="en-US" i="1" dirty="0"/>
              <a:t>.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povšimnutí</a:t>
            </a:r>
            <a:r>
              <a:rPr lang="en-US" i="1" dirty="0"/>
              <a:t> </a:t>
            </a:r>
            <a:r>
              <a:rPr lang="en-US" i="1" dirty="0" err="1"/>
              <a:t>přitom</a:t>
            </a:r>
            <a:r>
              <a:rPr lang="en-US" i="1" dirty="0"/>
              <a:t> </a:t>
            </a:r>
            <a:r>
              <a:rPr lang="en-US" i="1" dirty="0" err="1"/>
              <a:t>stojí</a:t>
            </a:r>
            <a:r>
              <a:rPr lang="en-US" i="1" dirty="0"/>
              <a:t> </a:t>
            </a:r>
            <a:r>
              <a:rPr lang="en-US" i="1" dirty="0" err="1"/>
              <a:t>dvě</a:t>
            </a:r>
            <a:r>
              <a:rPr lang="en-US" i="1" dirty="0"/>
              <a:t> </a:t>
            </a:r>
            <a:r>
              <a:rPr lang="en-US" i="1" dirty="0" err="1"/>
              <a:t>věci</a:t>
            </a:r>
            <a:r>
              <a:rPr lang="en-US" i="1" dirty="0"/>
              <a:t>: </a:t>
            </a:r>
            <a:r>
              <a:rPr lang="en-US" i="1" dirty="0" err="1"/>
              <a:t>jednak</a:t>
            </a:r>
            <a:r>
              <a:rPr lang="en-US" i="1" dirty="0"/>
              <a:t>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ze</a:t>
            </a:r>
            <a:r>
              <a:rPr lang="en-US" i="1" dirty="0"/>
              <a:t> </a:t>
            </a:r>
            <a:r>
              <a:rPr lang="en-US" i="1" dirty="0" err="1"/>
              <a:t>sebe</a:t>
            </a:r>
            <a:r>
              <a:rPr lang="en-US" i="1" dirty="0"/>
              <a:t> </a:t>
            </a:r>
            <a:r>
              <a:rPr lang="en-US" i="1" dirty="0" err="1"/>
              <a:t>vydají</a:t>
            </a:r>
            <a:r>
              <a:rPr lang="en-US" i="1" dirty="0"/>
              <a:t> </a:t>
            </a:r>
            <a:r>
              <a:rPr lang="en-US" i="1" dirty="0" err="1"/>
              <a:t>odpověď</a:t>
            </a:r>
            <a:r>
              <a:rPr lang="en-US" i="1" dirty="0"/>
              <a:t>, </a:t>
            </a:r>
            <a:r>
              <a:rPr lang="en-US" i="1" dirty="0" err="1"/>
              <a:t>nepřijdou</a:t>
            </a:r>
            <a:r>
              <a:rPr lang="en-US" i="1" dirty="0"/>
              <a:t> k </a:t>
            </a:r>
            <a:r>
              <a:rPr lang="en-US" i="1" dirty="0" err="1"/>
              <a:t>sobě</a:t>
            </a:r>
            <a:r>
              <a:rPr lang="en-US" i="1" dirty="0"/>
              <a:t> a </a:t>
            </a:r>
            <a:r>
              <a:rPr lang="en-US" i="1" dirty="0" err="1"/>
              <a:t>nepřestanou</a:t>
            </a:r>
            <a:r>
              <a:rPr lang="en-US" i="1" dirty="0"/>
              <a:t> </a:t>
            </a:r>
            <a:r>
              <a:rPr lang="en-US" i="1" dirty="0" err="1"/>
              <a:t>běsnit</a:t>
            </a:r>
            <a:r>
              <a:rPr lang="en-US" i="1" dirty="0"/>
              <a:t> </a:t>
            </a:r>
            <a:r>
              <a:rPr lang="en-US" i="1" dirty="0" err="1"/>
              <a:t>jinak</a:t>
            </a:r>
            <a:r>
              <a:rPr lang="en-US" i="1" dirty="0"/>
              <a:t> </a:t>
            </a:r>
            <a:r>
              <a:rPr lang="en-US" i="1" dirty="0" err="1"/>
              <a:t>než</a:t>
            </a:r>
            <a:r>
              <a:rPr lang="en-US" i="1" dirty="0"/>
              <a:t> pod </a:t>
            </a:r>
            <a:r>
              <a:rPr lang="en-US" i="1" dirty="0" err="1"/>
              <a:t>nátlakem</a:t>
            </a:r>
            <a:r>
              <a:rPr lang="en-US" i="1" dirty="0"/>
              <a:t>, </a:t>
            </a:r>
            <a:r>
              <a:rPr lang="en-US" i="1" dirty="0" err="1"/>
              <a:t>jednak</a:t>
            </a:r>
            <a:r>
              <a:rPr lang="en-US" i="1" dirty="0"/>
              <a:t>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přijdou</a:t>
            </a:r>
            <a:r>
              <a:rPr lang="en-US" i="1" dirty="0"/>
              <a:t> k </a:t>
            </a:r>
            <a:r>
              <a:rPr lang="en-US" i="1" dirty="0" err="1"/>
              <a:t>sobě</a:t>
            </a:r>
            <a:r>
              <a:rPr lang="en-US" i="1" dirty="0"/>
              <a:t>, </a:t>
            </a:r>
            <a:r>
              <a:rPr lang="en-US" i="1" dirty="0" err="1"/>
              <a:t>nic</a:t>
            </a:r>
            <a:r>
              <a:rPr lang="en-US" i="1" dirty="0"/>
              <a:t> z </a:t>
            </a:r>
            <a:r>
              <a:rPr lang="en-US" i="1" dirty="0" err="1"/>
              <a:t>toho</a:t>
            </a:r>
            <a:r>
              <a:rPr lang="en-US" i="1" dirty="0"/>
              <a:t>, co v </a:t>
            </a:r>
            <a:r>
              <a:rPr lang="en-US" i="1" dirty="0" err="1"/>
              <a:t>transu</a:t>
            </a:r>
            <a:r>
              <a:rPr lang="en-US" i="1" dirty="0"/>
              <a:t> </a:t>
            </a:r>
            <a:r>
              <a:rPr lang="en-US" i="1" dirty="0" err="1"/>
              <a:t>vykládali</a:t>
            </a:r>
            <a:r>
              <a:rPr lang="en-US" i="1" dirty="0"/>
              <a:t>,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nepamatují</a:t>
            </a:r>
            <a:r>
              <a:rPr lang="en-US" i="1" dirty="0"/>
              <a:t>. </a:t>
            </a:r>
            <a:r>
              <a:rPr lang="en-US" i="1" dirty="0" err="1"/>
              <a:t>Když</a:t>
            </a:r>
            <a:r>
              <a:rPr lang="en-US" i="1" dirty="0"/>
              <a:t> se </a:t>
            </a:r>
            <a:r>
              <a:rPr lang="en-US" i="1" dirty="0" err="1"/>
              <a:t>jich</a:t>
            </a:r>
            <a:r>
              <a:rPr lang="en-US" i="1" dirty="0"/>
              <a:t> </a:t>
            </a:r>
            <a:r>
              <a:rPr lang="en-US" i="1" dirty="0" err="1"/>
              <a:t>pak</a:t>
            </a:r>
            <a:r>
              <a:rPr lang="en-US" i="1" dirty="0"/>
              <a:t> </a:t>
            </a:r>
            <a:r>
              <a:rPr lang="en-US" i="1" dirty="0" err="1"/>
              <a:t>náhodou</a:t>
            </a:r>
            <a:r>
              <a:rPr lang="en-US" i="1" dirty="0"/>
              <a:t> </a:t>
            </a:r>
            <a:r>
              <a:rPr lang="en-US" i="1" dirty="0" err="1"/>
              <a:t>někdo</a:t>
            </a:r>
            <a:r>
              <a:rPr lang="en-US" i="1" dirty="0"/>
              <a:t> </a:t>
            </a:r>
            <a:r>
              <a:rPr lang="en-US" i="1" dirty="0" err="1"/>
              <a:t>jiný</a:t>
            </a:r>
            <a:r>
              <a:rPr lang="en-US" i="1" dirty="0"/>
              <a:t> </a:t>
            </a:r>
            <a:r>
              <a:rPr lang="en-US" i="1" dirty="0" err="1"/>
              <a:t>zeptá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stejnou</a:t>
            </a:r>
            <a:r>
              <a:rPr lang="en-US" i="1" dirty="0"/>
              <a:t> </a:t>
            </a:r>
            <a:r>
              <a:rPr lang="en-US" i="1" dirty="0" err="1"/>
              <a:t>věc</a:t>
            </a:r>
            <a:r>
              <a:rPr lang="en-US" i="1" dirty="0"/>
              <a:t>, </a:t>
            </a:r>
            <a:r>
              <a:rPr lang="en-US" i="1" dirty="0" err="1"/>
              <a:t>odpovídají</a:t>
            </a:r>
            <a:r>
              <a:rPr lang="en-US" i="1" dirty="0"/>
              <a:t> </a:t>
            </a:r>
            <a:r>
              <a:rPr lang="en-US" i="1" dirty="0" err="1"/>
              <a:t>jinak</a:t>
            </a:r>
            <a:r>
              <a:rPr lang="en-US" i="1" dirty="0"/>
              <a:t> a </a:t>
            </a:r>
            <a:r>
              <a:rPr lang="en-US" i="1" dirty="0" err="1"/>
              <a:t>vždy</a:t>
            </a:r>
            <a:r>
              <a:rPr lang="en-US" i="1" dirty="0"/>
              <a:t> </a:t>
            </a:r>
            <a:r>
              <a:rPr lang="en-US" i="1" dirty="0" err="1"/>
              <a:t>nepřímo</a:t>
            </a:r>
            <a:r>
              <a:rPr lang="en-US" i="1" dirty="0"/>
              <a:t>. </a:t>
            </a:r>
            <a:r>
              <a:rPr lang="en-US" i="1" dirty="0" err="1"/>
              <a:t>Nejspíš</a:t>
            </a:r>
            <a:r>
              <a:rPr lang="en-US" i="1" dirty="0"/>
              <a:t> proto,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svém</a:t>
            </a:r>
            <a:r>
              <a:rPr lang="en-US" i="1" dirty="0"/>
              <a:t> </a:t>
            </a:r>
            <a:r>
              <a:rPr lang="en-US" i="1" dirty="0" err="1"/>
              <a:t>vytržení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pod </a:t>
            </a:r>
            <a:r>
              <a:rPr lang="en-US" i="1" dirty="0" err="1"/>
              <a:t>vlivem</a:t>
            </a:r>
            <a:r>
              <a:rPr lang="en-US" i="1" dirty="0"/>
              <a:t> </a:t>
            </a:r>
            <a:r>
              <a:rPr lang="en-US" i="1" dirty="0" err="1"/>
              <a:t>zprostředkujících</a:t>
            </a:r>
            <a:r>
              <a:rPr lang="en-US" i="1" dirty="0"/>
              <a:t> </a:t>
            </a:r>
            <a:r>
              <a:rPr lang="en-US" i="1" dirty="0" err="1"/>
              <a:t>duchů</a:t>
            </a:r>
            <a:r>
              <a:rPr lang="en-US" i="1" dirty="0"/>
              <a:t>, se </a:t>
            </a:r>
            <a:r>
              <a:rPr lang="en-US" i="1" dirty="0" err="1"/>
              <a:t>kterými</a:t>
            </a:r>
            <a:r>
              <a:rPr lang="en-US" i="1" dirty="0"/>
              <a:t> </a:t>
            </a:r>
            <a:r>
              <a:rPr lang="en-US" i="1" dirty="0" err="1"/>
              <a:t>jinak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styku</a:t>
            </a:r>
            <a:r>
              <a:rPr lang="en-US" i="1" dirty="0"/>
              <a:t>... </a:t>
            </a:r>
            <a:r>
              <a:rPr lang="en-US" i="1" dirty="0" err="1"/>
              <a:t>Když</a:t>
            </a:r>
            <a:r>
              <a:rPr lang="en-US" i="1" dirty="0"/>
              <a:t> se </a:t>
            </a:r>
            <a:r>
              <a:rPr lang="en-US" i="1" dirty="0" err="1"/>
              <a:t>dostávají</a:t>
            </a:r>
            <a:r>
              <a:rPr lang="en-US" i="1" dirty="0"/>
              <a:t> do </a:t>
            </a:r>
            <a:r>
              <a:rPr lang="en-US" i="1" dirty="0" err="1"/>
              <a:t>vytržení</a:t>
            </a:r>
            <a:r>
              <a:rPr lang="en-US" i="1" dirty="0"/>
              <a:t>, </a:t>
            </a:r>
            <a:r>
              <a:rPr lang="en-US" i="1" dirty="0" err="1"/>
              <a:t>vzývají</a:t>
            </a:r>
            <a:r>
              <a:rPr lang="en-US" i="1" dirty="0"/>
              <a:t> </a:t>
            </a:r>
            <a:r>
              <a:rPr lang="en-US" i="1" dirty="0" err="1"/>
              <a:t>jediného</a:t>
            </a:r>
            <a:r>
              <a:rPr lang="en-US" i="1" dirty="0"/>
              <a:t> </a:t>
            </a:r>
            <a:r>
              <a:rPr lang="en-US" i="1" dirty="0" err="1"/>
              <a:t>pravého</a:t>
            </a:r>
            <a:r>
              <a:rPr lang="en-US" i="1" dirty="0"/>
              <a:t> a </a:t>
            </a:r>
            <a:r>
              <a:rPr lang="en-US" i="1" dirty="0" err="1"/>
              <a:t>živého</a:t>
            </a:r>
            <a:r>
              <a:rPr lang="en-US" i="1" dirty="0"/>
              <a:t> </a:t>
            </a:r>
            <a:r>
              <a:rPr lang="en-US" i="1" dirty="0" err="1"/>
              <a:t>Boha</a:t>
            </a:r>
            <a:r>
              <a:rPr lang="en-US" i="1" dirty="0"/>
              <a:t>, </a:t>
            </a:r>
            <a:r>
              <a:rPr lang="en-US" i="1" dirty="0" err="1"/>
              <a:t>nejsvětější</a:t>
            </a:r>
            <a:r>
              <a:rPr lang="en-US" i="1" dirty="0"/>
              <a:t> </a:t>
            </a:r>
            <a:r>
              <a:rPr lang="en-US" i="1" dirty="0" err="1"/>
              <a:t>Trojici</a:t>
            </a:r>
            <a:r>
              <a:rPr lang="en-US" i="1" dirty="0"/>
              <a:t> a </a:t>
            </a:r>
            <a:r>
              <a:rPr lang="en-US" i="1" dirty="0" err="1"/>
              <a:t>prosí</a:t>
            </a:r>
            <a:r>
              <a:rPr lang="en-US" i="1" dirty="0"/>
              <a:t>, </a:t>
            </a:r>
            <a:r>
              <a:rPr lang="en-US" i="1" dirty="0" err="1"/>
              <a:t>aby</a:t>
            </a:r>
            <a:r>
              <a:rPr lang="en-US" i="1" dirty="0"/>
              <a:t> </a:t>
            </a:r>
            <a:r>
              <a:rPr lang="en-US" i="1" dirty="0" err="1"/>
              <a:t>kvůli</a:t>
            </a:r>
            <a:r>
              <a:rPr lang="en-US" i="1" dirty="0"/>
              <a:t> </a:t>
            </a:r>
            <a:r>
              <a:rPr lang="en-US" i="1" dirty="0" err="1"/>
              <a:t>svým</a:t>
            </a:r>
            <a:r>
              <a:rPr lang="en-US" i="1" dirty="0"/>
              <a:t> </a:t>
            </a:r>
            <a:r>
              <a:rPr lang="en-US" i="1" dirty="0" err="1"/>
              <a:t>hříchům</a:t>
            </a:r>
            <a:r>
              <a:rPr lang="en-US" i="1" dirty="0"/>
              <a:t> </a:t>
            </a:r>
            <a:r>
              <a:rPr lang="en-US" i="1" dirty="0" err="1"/>
              <a:t>nepřišli</a:t>
            </a:r>
            <a:r>
              <a:rPr lang="en-US" i="1" dirty="0"/>
              <a:t> o </a:t>
            </a:r>
            <a:r>
              <a:rPr lang="en-US" i="1" dirty="0" err="1"/>
              <a:t>přístup</a:t>
            </a:r>
            <a:r>
              <a:rPr lang="en-US" i="1" dirty="0"/>
              <a:t> k </a:t>
            </a:r>
            <a:r>
              <a:rPr lang="en-US" i="1" dirty="0" err="1" smtClean="0"/>
              <a:t>pravdě</a:t>
            </a:r>
            <a:r>
              <a:rPr lang="cs-CZ" i="1" dirty="0" smtClean="0"/>
              <a:t>.</a:t>
            </a:r>
            <a:r>
              <a:rPr lang="en-US" i="1" dirty="0" smtClean="0"/>
              <a:t>“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Výsledek obrázku pro awennyd gerald of wal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11" y="359981"/>
            <a:ext cx="3936197" cy="18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2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01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</a:t>
            </a:r>
            <a:r>
              <a:rPr lang="en-US" dirty="0" err="1" smtClean="0"/>
              <a:t>elikt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pohanství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0781"/>
            <a:ext cx="5489448" cy="4829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err="1" smtClean="0"/>
              <a:t>Mabinogi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velš</a:t>
            </a:r>
            <a:r>
              <a:rPr lang="en-US" sz="2000" dirty="0"/>
              <a:t>. </a:t>
            </a:r>
            <a:r>
              <a:rPr lang="en-US" sz="2000" i="1" dirty="0" err="1"/>
              <a:t>Mabynnogyon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r>
              <a:rPr lang="en-US" sz="2000" dirty="0" err="1" smtClean="0"/>
              <a:t>kompletováno</a:t>
            </a:r>
            <a:r>
              <a:rPr lang="en-US" sz="2000" dirty="0" smtClean="0"/>
              <a:t> </a:t>
            </a:r>
            <a:r>
              <a:rPr lang="en-US" sz="2000" dirty="0" err="1"/>
              <a:t>během</a:t>
            </a:r>
            <a:r>
              <a:rPr lang="en-US" sz="2000" dirty="0"/>
              <a:t> 11.-15. </a:t>
            </a:r>
            <a:r>
              <a:rPr lang="en-US" sz="2000" dirty="0" err="1"/>
              <a:t>století</a:t>
            </a:r>
            <a:r>
              <a:rPr lang="en-US" sz="2000" dirty="0"/>
              <a:t>; </a:t>
            </a:r>
            <a:endParaRPr lang="cs-CZ" sz="2000" dirty="0" smtClean="0"/>
          </a:p>
          <a:p>
            <a:r>
              <a:rPr lang="en-US" sz="2000" dirty="0" err="1" smtClean="0"/>
              <a:t>vzájemně</a:t>
            </a:r>
            <a:r>
              <a:rPr lang="en-US" sz="2000" dirty="0" smtClean="0"/>
              <a:t> </a:t>
            </a:r>
            <a:r>
              <a:rPr lang="en-US" sz="2000" dirty="0" err="1"/>
              <a:t>provázané</a:t>
            </a:r>
            <a:r>
              <a:rPr lang="en-US" sz="2000" dirty="0"/>
              <a:t> </a:t>
            </a:r>
            <a:r>
              <a:rPr lang="en-US" sz="2000" dirty="0" err="1"/>
              <a:t>příběhy</a:t>
            </a:r>
            <a:r>
              <a:rPr lang="en-US" sz="2000" dirty="0"/>
              <a:t> (</a:t>
            </a:r>
            <a:r>
              <a:rPr lang="en-US" sz="2000" dirty="0" err="1"/>
              <a:t>původně</a:t>
            </a:r>
            <a:r>
              <a:rPr lang="en-US" sz="2000" dirty="0"/>
              <a:t> 11), </a:t>
            </a:r>
            <a:r>
              <a:rPr lang="en-US" sz="2000" dirty="0" err="1"/>
              <a:t>nejdůležitější</a:t>
            </a:r>
            <a:r>
              <a:rPr lang="en-US" sz="2000" dirty="0"/>
              <a:t> </a:t>
            </a:r>
            <a:r>
              <a:rPr lang="cs-CZ" sz="2000" dirty="0" smtClean="0"/>
              <a:t>tzv. </a:t>
            </a:r>
            <a:r>
              <a:rPr lang="en-US" sz="2000" dirty="0" smtClean="0"/>
              <a:t>„4 </a:t>
            </a:r>
            <a:r>
              <a:rPr lang="en-US" sz="2000" dirty="0" err="1"/>
              <a:t>větve</a:t>
            </a:r>
            <a:r>
              <a:rPr lang="en-US" sz="2000" dirty="0"/>
              <a:t> </a:t>
            </a:r>
            <a:r>
              <a:rPr lang="en-US" sz="2000" dirty="0" err="1"/>
              <a:t>Mabinogi</a:t>
            </a:r>
            <a:r>
              <a:rPr lang="en-US" sz="2000" dirty="0" smtClean="0"/>
              <a:t>“</a:t>
            </a:r>
            <a:r>
              <a:rPr lang="cs-CZ" sz="2000" dirty="0" smtClean="0"/>
              <a:t>)</a:t>
            </a:r>
          </a:p>
          <a:p>
            <a:r>
              <a:rPr lang="en-US" sz="2000" dirty="0" err="1" smtClean="0"/>
              <a:t>tradic</a:t>
            </a:r>
            <a:r>
              <a:rPr lang="cs-CZ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/>
              <a:t>lidových</a:t>
            </a:r>
            <a:r>
              <a:rPr lang="en-US" sz="2000" dirty="0"/>
              <a:t> </a:t>
            </a:r>
            <a:r>
              <a:rPr lang="en-US" sz="2000" dirty="0" err="1"/>
              <a:t>básníků</a:t>
            </a:r>
            <a:r>
              <a:rPr lang="en-US" sz="2000" dirty="0"/>
              <a:t> (</a:t>
            </a:r>
            <a:r>
              <a:rPr lang="en-US" sz="2000" dirty="0" err="1"/>
              <a:t>velš.sg.</a:t>
            </a:r>
            <a:r>
              <a:rPr lang="en-US" sz="2000" i="1" dirty="0" err="1"/>
              <a:t>bardd</a:t>
            </a:r>
            <a:r>
              <a:rPr lang="en-US" sz="2000" dirty="0"/>
              <a:t>) a </a:t>
            </a:r>
            <a:r>
              <a:rPr lang="en-US" sz="2000" dirty="0" err="1"/>
              <a:t>vypravěčů</a:t>
            </a:r>
            <a:r>
              <a:rPr lang="en-US" sz="2000" dirty="0"/>
              <a:t> (velš.sg. </a:t>
            </a:r>
            <a:r>
              <a:rPr lang="en-US" sz="2000" i="1" dirty="0" err="1"/>
              <a:t>cyffarwydd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r>
              <a:rPr lang="cs-CZ" sz="2000" dirty="0" smtClean="0"/>
              <a:t>křesťanská redakce </a:t>
            </a:r>
            <a:r>
              <a:rPr lang="en-US" sz="2000" dirty="0" smtClean="0"/>
              <a:t>(</a:t>
            </a:r>
            <a:r>
              <a:rPr lang="en-US" sz="2000" dirty="0" err="1" smtClean="0"/>
              <a:t>euhemérizovaní</a:t>
            </a:r>
            <a:r>
              <a:rPr lang="en-US" sz="2000" dirty="0" smtClean="0"/>
              <a:t> </a:t>
            </a:r>
            <a:r>
              <a:rPr lang="en-US" sz="2000" dirty="0"/>
              <a:t>„</a:t>
            </a:r>
            <a:r>
              <a:rPr lang="en-US" sz="2000" dirty="0" err="1"/>
              <a:t>bohové</a:t>
            </a:r>
            <a:r>
              <a:rPr lang="en-US" sz="2000" dirty="0"/>
              <a:t>“ </a:t>
            </a:r>
            <a:r>
              <a:rPr lang="cs-CZ" sz="2000" dirty="0"/>
              <a:t>-</a:t>
            </a:r>
            <a:r>
              <a:rPr lang="cs-CZ" sz="2000" dirty="0" smtClean="0"/>
              <a:t> </a:t>
            </a:r>
            <a:r>
              <a:rPr lang="cs-CZ" sz="2000" dirty="0" err="1" smtClean="0"/>
              <a:t>kontraintuitivní</a:t>
            </a:r>
            <a:r>
              <a:rPr lang="cs-CZ" sz="2000" dirty="0" smtClean="0"/>
              <a:t> schopnosti +</a:t>
            </a:r>
            <a:r>
              <a:rPr lang="en-US" sz="2000" dirty="0" smtClean="0"/>
              <a:t> </a:t>
            </a:r>
            <a:r>
              <a:rPr lang="en-US" sz="2000" dirty="0" err="1"/>
              <a:t>chování</a:t>
            </a:r>
            <a:r>
              <a:rPr lang="en-US" sz="2000" dirty="0"/>
              <a:t> </a:t>
            </a:r>
            <a:r>
              <a:rPr lang="en-US" sz="2000" dirty="0" err="1"/>
              <a:t>křesťanských</a:t>
            </a:r>
            <a:r>
              <a:rPr lang="en-US" sz="2000" dirty="0"/>
              <a:t> </a:t>
            </a:r>
            <a:r>
              <a:rPr lang="en-US" sz="2000" dirty="0" err="1" smtClean="0"/>
              <a:t>světců</a:t>
            </a:r>
            <a:r>
              <a:rPr lang="en-US" sz="2000" dirty="0" smtClean="0"/>
              <a:t>)</a:t>
            </a:r>
            <a:r>
              <a:rPr lang="cs-CZ" sz="2000" dirty="0" smtClean="0"/>
              <a:t>;</a:t>
            </a:r>
            <a:endParaRPr lang="en-US" sz="2000" dirty="0"/>
          </a:p>
        </p:txBody>
      </p:sp>
      <p:pic>
        <p:nvPicPr>
          <p:cNvPr id="7170" name="Picture 2" descr="Výsledek obrázku pro mabinog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9" y="231330"/>
            <a:ext cx="5330032" cy="34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mabinogion br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7" y="3847473"/>
            <a:ext cx="4002151" cy="30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6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617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Anglos</a:t>
            </a:r>
            <a:r>
              <a:rPr lang="en-US" dirty="0" err="1" smtClean="0"/>
              <a:t>asov</a:t>
            </a:r>
            <a:r>
              <a:rPr lang="cs-CZ" dirty="0" smtClean="0"/>
              <a:t>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755904"/>
            <a:ext cx="5794248" cy="61020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smtClean="0"/>
              <a:t>449 </a:t>
            </a:r>
            <a:r>
              <a:rPr lang="en-US" dirty="0" err="1" smtClean="0"/>
              <a:t>usadil</a:t>
            </a:r>
            <a:r>
              <a:rPr lang="cs-CZ" dirty="0" smtClean="0"/>
              <a:t> Sasy</a:t>
            </a:r>
            <a:r>
              <a:rPr lang="en-US" dirty="0" smtClean="0"/>
              <a:t> </a:t>
            </a:r>
            <a:r>
              <a:rPr lang="en-US" dirty="0" err="1"/>
              <a:t>britský</a:t>
            </a:r>
            <a:r>
              <a:rPr lang="en-US" dirty="0"/>
              <a:t> </a:t>
            </a:r>
            <a:r>
              <a:rPr lang="en-US" dirty="0" err="1"/>
              <a:t>král</a:t>
            </a:r>
            <a:r>
              <a:rPr lang="en-US" dirty="0"/>
              <a:t> </a:t>
            </a:r>
            <a:r>
              <a:rPr lang="en-US" dirty="0" err="1"/>
              <a:t>Vortigern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východní</a:t>
            </a:r>
            <a:r>
              <a:rPr lang="cs-CZ" dirty="0" smtClean="0"/>
              <a:t> Británii</a:t>
            </a:r>
            <a:r>
              <a:rPr lang="en-US" dirty="0" smtClean="0"/>
              <a:t> </a:t>
            </a:r>
            <a:r>
              <a:rPr lang="en-US" dirty="0" err="1"/>
              <a:t>coby</a:t>
            </a:r>
            <a:r>
              <a:rPr lang="en-US" dirty="0"/>
              <a:t> </a:t>
            </a:r>
            <a:r>
              <a:rPr lang="en-US" dirty="0" err="1"/>
              <a:t>obránce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Irům</a:t>
            </a:r>
            <a:r>
              <a:rPr lang="en-US" dirty="0"/>
              <a:t> a </a:t>
            </a:r>
            <a:r>
              <a:rPr lang="en-US" dirty="0" err="1" smtClean="0"/>
              <a:t>Piktům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err="1" smtClean="0"/>
              <a:t>náčelníky</a:t>
            </a:r>
            <a:r>
              <a:rPr lang="en-US" dirty="0" smtClean="0"/>
              <a:t> </a:t>
            </a:r>
            <a:r>
              <a:rPr lang="en-US" dirty="0" err="1"/>
              <a:t>Hengist</a:t>
            </a:r>
            <a:r>
              <a:rPr lang="en-US" dirty="0"/>
              <a:t> a </a:t>
            </a:r>
            <a:r>
              <a:rPr lang="en-US" dirty="0" err="1"/>
              <a:t>Horsa</a:t>
            </a:r>
            <a:r>
              <a:rPr lang="en-US" dirty="0"/>
              <a:t> (</a:t>
            </a:r>
            <a:r>
              <a:rPr lang="en-US" dirty="0" err="1"/>
              <a:t>prapravnuci</a:t>
            </a:r>
            <a:r>
              <a:rPr lang="en-US" dirty="0"/>
              <a:t> </a:t>
            </a:r>
            <a:r>
              <a:rPr lang="en-US" dirty="0" err="1"/>
              <a:t>Wodana</a:t>
            </a:r>
            <a:r>
              <a:rPr lang="en-US" dirty="0" smtClean="0"/>
              <a:t>) </a:t>
            </a:r>
            <a:endParaRPr lang="cs-CZ" dirty="0"/>
          </a:p>
          <a:p>
            <a:r>
              <a:rPr lang="cs-CZ" dirty="0" smtClean="0"/>
              <a:t>kolem </a:t>
            </a:r>
            <a:r>
              <a:rPr lang="cs-CZ" dirty="0" smtClean="0"/>
              <a:t>650 většina Británie pod Anglosasy – </a:t>
            </a:r>
            <a:r>
              <a:rPr lang="en-US" dirty="0" err="1" smtClean="0"/>
              <a:t>nejmocnější</a:t>
            </a:r>
            <a:r>
              <a:rPr lang="cs-CZ" dirty="0" smtClean="0"/>
              <a:t> království</a:t>
            </a:r>
            <a:r>
              <a:rPr lang="en-US" dirty="0" smtClean="0"/>
              <a:t> </a:t>
            </a:r>
            <a:r>
              <a:rPr lang="en-US" dirty="0" err="1"/>
              <a:t>Northumbria</a:t>
            </a:r>
            <a:r>
              <a:rPr lang="en-US" dirty="0"/>
              <a:t>, Mercia a </a:t>
            </a:r>
            <a:r>
              <a:rPr lang="en-US" dirty="0" err="1" smtClean="0"/>
              <a:t>Wessex</a:t>
            </a:r>
            <a:r>
              <a:rPr lang="en-US" dirty="0" smtClean="0"/>
              <a:t>;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/>
              <a:t>597 </a:t>
            </a:r>
            <a:r>
              <a:rPr lang="cs-CZ" dirty="0" smtClean="0"/>
              <a:t>v Británii</a:t>
            </a:r>
            <a:r>
              <a:rPr lang="en-US" dirty="0" smtClean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dirty="0" err="1"/>
              <a:t>franko-římské</a:t>
            </a:r>
            <a:r>
              <a:rPr lang="en-US" dirty="0"/>
              <a:t> a </a:t>
            </a:r>
            <a:r>
              <a:rPr lang="en-US" dirty="0" err="1"/>
              <a:t>irské</a:t>
            </a:r>
            <a:r>
              <a:rPr lang="en-US" dirty="0"/>
              <a:t>, </a:t>
            </a:r>
            <a:endParaRPr lang="cs-CZ" dirty="0" smtClean="0"/>
          </a:p>
          <a:p>
            <a:r>
              <a:rPr lang="en-US" dirty="0" smtClean="0"/>
              <a:t>686 </a:t>
            </a:r>
            <a:r>
              <a:rPr lang="en-US" dirty="0" err="1"/>
              <a:t>oficiální</a:t>
            </a:r>
            <a:r>
              <a:rPr lang="en-US" dirty="0"/>
              <a:t> </a:t>
            </a:r>
            <a:r>
              <a:rPr lang="en-US" dirty="0" err="1"/>
              <a:t>konverze</a:t>
            </a:r>
            <a:r>
              <a:rPr lang="en-US" dirty="0"/>
              <a:t>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pohanské</a:t>
            </a:r>
            <a:r>
              <a:rPr lang="en-US" dirty="0"/>
              <a:t> </a:t>
            </a:r>
            <a:r>
              <a:rPr lang="en-US" dirty="0" err="1"/>
              <a:t>enklávy</a:t>
            </a:r>
            <a:r>
              <a:rPr lang="en-US" dirty="0"/>
              <a:t> (</a:t>
            </a:r>
            <a:r>
              <a:rPr lang="en-US" dirty="0" err="1"/>
              <a:t>Jutové</a:t>
            </a:r>
            <a:r>
              <a:rPr lang="en-US" dirty="0"/>
              <a:t> z </a:t>
            </a:r>
            <a:r>
              <a:rPr lang="en-US" dirty="0" err="1"/>
              <a:t>ostrova</a:t>
            </a:r>
            <a:r>
              <a:rPr lang="en-US" dirty="0"/>
              <a:t> Wight);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793 </a:t>
            </a:r>
            <a:r>
              <a:rPr lang="en-US" dirty="0" err="1" smtClean="0"/>
              <a:t>útoky</a:t>
            </a:r>
            <a:r>
              <a:rPr lang="en-US" dirty="0" smtClean="0"/>
              <a:t> </a:t>
            </a:r>
            <a:r>
              <a:rPr lang="en-US" dirty="0" err="1"/>
              <a:t>vikingů</a:t>
            </a:r>
            <a:r>
              <a:rPr lang="en-US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vyplěnění</a:t>
            </a:r>
            <a:r>
              <a:rPr lang="cs-CZ" dirty="0" smtClean="0"/>
              <a:t> </a:t>
            </a:r>
            <a:r>
              <a:rPr lang="cs-CZ" dirty="0" smtClean="0"/>
              <a:t>kláštera v </a:t>
            </a:r>
            <a:r>
              <a:rPr lang="cs-CZ" dirty="0" err="1" smtClean="0"/>
              <a:t>Lindisfarne</a:t>
            </a:r>
            <a:r>
              <a:rPr lang="cs-CZ" dirty="0" smtClean="0"/>
              <a:t>)</a:t>
            </a:r>
          </a:p>
          <a:p>
            <a:r>
              <a:rPr lang="cs-CZ" dirty="0" smtClean="0"/>
              <a:t>835 počátek</a:t>
            </a:r>
            <a:r>
              <a:rPr lang="en-US" dirty="0" smtClean="0"/>
              <a:t> </a:t>
            </a:r>
            <a:r>
              <a:rPr lang="en-US" dirty="0" err="1" smtClean="0"/>
              <a:t>invaz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Dánů</a:t>
            </a:r>
            <a:r>
              <a:rPr lang="en-US" dirty="0" smtClean="0"/>
              <a:t> a</a:t>
            </a:r>
            <a:r>
              <a:rPr lang="cs-CZ" dirty="0" smtClean="0"/>
              <a:t> 918</a:t>
            </a:r>
            <a:r>
              <a:rPr lang="en-US" dirty="0" smtClean="0"/>
              <a:t> </a:t>
            </a:r>
            <a:r>
              <a:rPr lang="cs-CZ" dirty="0" smtClean="0"/>
              <a:t>usazování </a:t>
            </a:r>
            <a:r>
              <a:rPr lang="en-US" dirty="0" err="1" smtClean="0"/>
              <a:t>Norů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927 se </a:t>
            </a:r>
            <a:r>
              <a:rPr lang="en-US" dirty="0" err="1" smtClean="0"/>
              <a:t>wessexský</a:t>
            </a:r>
            <a:r>
              <a:rPr lang="en-US" dirty="0" smtClean="0"/>
              <a:t> </a:t>
            </a:r>
            <a:r>
              <a:rPr lang="en-US" dirty="0" err="1"/>
              <a:t>král</a:t>
            </a:r>
            <a:r>
              <a:rPr lang="en-US" dirty="0"/>
              <a:t> </a:t>
            </a:r>
            <a:r>
              <a:rPr lang="en-US" dirty="0" err="1"/>
              <a:t>Æthelstan</a:t>
            </a:r>
            <a:r>
              <a:rPr lang="en-US" dirty="0"/>
              <a:t> </a:t>
            </a:r>
            <a:r>
              <a:rPr lang="en-US" dirty="0" err="1" smtClean="0"/>
              <a:t>prohlašuje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králem</a:t>
            </a:r>
            <a:r>
              <a:rPr lang="en-US" dirty="0"/>
              <a:t> </a:t>
            </a:r>
            <a:r>
              <a:rPr lang="en-US" dirty="0" err="1"/>
              <a:t>Angličanů</a:t>
            </a:r>
            <a:r>
              <a:rPr lang="en-US" dirty="0"/>
              <a:t>”; </a:t>
            </a:r>
            <a:endParaRPr lang="cs-CZ" dirty="0" smtClean="0"/>
          </a:p>
          <a:p>
            <a:r>
              <a:rPr lang="en-US" dirty="0" smtClean="0"/>
              <a:t>1016 </a:t>
            </a:r>
            <a:r>
              <a:rPr lang="en-US" dirty="0" err="1"/>
              <a:t>Anglie</a:t>
            </a:r>
            <a:r>
              <a:rPr lang="en-US" dirty="0"/>
              <a:t> </a:t>
            </a: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Dánského</a:t>
            </a:r>
            <a:r>
              <a:rPr lang="en-US" dirty="0"/>
              <a:t> </a:t>
            </a:r>
            <a:r>
              <a:rPr lang="en-US" dirty="0" err="1" smtClean="0"/>
              <a:t>království</a:t>
            </a:r>
            <a:endParaRPr lang="cs-CZ" dirty="0" smtClean="0"/>
          </a:p>
          <a:p>
            <a:r>
              <a:rPr lang="cs-CZ" dirty="0" smtClean="0"/>
              <a:t>1066 </a:t>
            </a:r>
            <a:r>
              <a:rPr lang="en-US" dirty="0" err="1" smtClean="0"/>
              <a:t>ovládnutí</a:t>
            </a:r>
            <a:r>
              <a:rPr lang="en-US" dirty="0" smtClean="0"/>
              <a:t> </a:t>
            </a:r>
            <a:r>
              <a:rPr lang="en-US" dirty="0" err="1" smtClean="0"/>
              <a:t>Normany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wessexského</a:t>
            </a:r>
            <a:r>
              <a:rPr lang="en-US" dirty="0"/>
              <a:t>/</a:t>
            </a:r>
            <a:r>
              <a:rPr lang="en-US" dirty="0" err="1"/>
              <a:t>anglického</a:t>
            </a:r>
            <a:r>
              <a:rPr lang="en-US" dirty="0"/>
              <a:t> </a:t>
            </a:r>
            <a:r>
              <a:rPr lang="en-US" dirty="0" err="1"/>
              <a:t>krále</a:t>
            </a:r>
            <a:r>
              <a:rPr lang="en-US" dirty="0"/>
              <a:t> </a:t>
            </a:r>
            <a:r>
              <a:rPr lang="en-US" dirty="0" err="1"/>
              <a:t>Harolda</a:t>
            </a:r>
            <a:r>
              <a:rPr lang="en-US" dirty="0"/>
              <a:t> u Hastings);          </a:t>
            </a:r>
          </a:p>
          <a:p>
            <a:endParaRPr lang="en-US" dirty="0"/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42" y="85345"/>
            <a:ext cx="2256770" cy="32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anelaw ma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4200313" cy="28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6272" y="6402389"/>
            <a:ext cx="399128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Usazování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Dánů a Norů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Británii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Irsku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830-930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n.l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6112" y="3261870"/>
            <a:ext cx="2864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62025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Království Britů a Anglosasů 650 n.l.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9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1422</Words>
  <Application>Microsoft Office PowerPoint</Application>
  <PresentationFormat>Widescreen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Christianizace Evropy (jaro 2018)</vt:lpstr>
      <vt:lpstr>Římská Británie</vt:lpstr>
      <vt:lpstr>Británie křesťanská</vt:lpstr>
      <vt:lpstr>Pelagius (360-418)</vt:lpstr>
      <vt:lpstr>Křesťanští Britové</vt:lpstr>
      <vt:lpstr>Britské křesťanství vs. římská ortodoxie</vt:lpstr>
      <vt:lpstr>Relikty pohanství</vt:lpstr>
      <vt:lpstr>Relikty pohanství</vt:lpstr>
      <vt:lpstr>Anglosasové</vt:lpstr>
      <vt:lpstr>Římské misie a Anglosasové</vt:lpstr>
      <vt:lpstr>Akomodační cesta christianizace</vt:lpstr>
      <vt:lpstr>Misie v anglosaské Británii</vt:lpstr>
      <vt:lpstr>Průběh christianizace</vt:lpstr>
      <vt:lpstr>Beda Venerabilis (672/3-735)</vt:lpstr>
      <vt:lpstr>Římské katolictví vs. keltské křesťanství</vt:lpstr>
      <vt:lpstr>Efekty christianizace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Christianizace Evropy (jaro 2018)</dc:title>
  <dc:creator>Honza</dc:creator>
  <cp:lastModifiedBy>Honza</cp:lastModifiedBy>
  <cp:revision>39</cp:revision>
  <dcterms:created xsi:type="dcterms:W3CDTF">2018-03-11T04:37:19Z</dcterms:created>
  <dcterms:modified xsi:type="dcterms:W3CDTF">2018-03-15T05:26:50Z</dcterms:modified>
</cp:coreProperties>
</file>