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7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4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E985-0E05-4FA7-A791-E384A0F6C0A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1251-0CF5-4C7A-8CEC-7E75CCD7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ikinger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pinterest.com/pin/54226161135529105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Sami_peop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Stave_churc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ogman.se/swe_province-county.htm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hyperlink" Target="http://www.arild-hauge.com/danske_runeinnskrifter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runestones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sofialeoart.deviantart.com/art/Viking-Runestone-558616610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ancient.eu/Edd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664" y="256731"/>
            <a:ext cx="9144000" cy="80397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Christianizace Evropy</a:t>
            </a:r>
            <a:r>
              <a:rPr lang="en-US" b="1" dirty="0" smtClean="0"/>
              <a:t> </a:t>
            </a:r>
            <a:r>
              <a:rPr lang="cs-CZ" b="1" dirty="0" smtClean="0"/>
              <a:t>(jaro 2018)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Skandinávie a Island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https://www.youtube.com/watch?v=4tIiowKApvM</a:t>
            </a:r>
          </a:p>
        </p:txBody>
      </p:sp>
    </p:spTree>
    <p:extLst>
      <p:ext uri="{BB962C8B-B14F-4D97-AF65-F5344CB8AC3E}">
        <p14:creationId xmlns:p14="http://schemas.microsoft.com/office/powerpoint/2010/main" val="2136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Vikingové a křesťanství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743712"/>
            <a:ext cx="7976616" cy="50187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600" dirty="0" smtClean="0"/>
              <a:t>1) </a:t>
            </a:r>
            <a:r>
              <a:rPr lang="en-US" sz="1600" dirty="0" err="1" smtClean="0"/>
              <a:t>vikingské</a:t>
            </a:r>
            <a:r>
              <a:rPr lang="en-US" sz="1600" dirty="0" smtClean="0"/>
              <a:t> </a:t>
            </a:r>
            <a:r>
              <a:rPr lang="en-US" sz="1600" dirty="0" err="1" smtClean="0"/>
              <a:t>výpravy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kontinent</a:t>
            </a:r>
            <a:r>
              <a:rPr lang="en-US" sz="1600" dirty="0" smtClean="0"/>
              <a:t> (8.</a:t>
            </a:r>
            <a:r>
              <a:rPr lang="cs-CZ" sz="1600" dirty="0" smtClean="0"/>
              <a:t>-11.</a:t>
            </a:r>
            <a:r>
              <a:rPr lang="en-US" sz="1600" dirty="0" smtClean="0"/>
              <a:t> </a:t>
            </a:r>
            <a:r>
              <a:rPr lang="en-US" sz="1600" dirty="0" err="1" smtClean="0"/>
              <a:t>století</a:t>
            </a:r>
            <a:r>
              <a:rPr lang="cs-CZ" sz="1600" dirty="0" smtClean="0"/>
              <a:t>)</a:t>
            </a:r>
            <a:r>
              <a:rPr lang="cs-CZ" sz="1600" dirty="0"/>
              <a:t>:</a:t>
            </a:r>
            <a:r>
              <a:rPr lang="en-US" sz="1600" dirty="0" smtClean="0"/>
              <a:t> </a:t>
            </a:r>
            <a:endParaRPr lang="cs-CZ" sz="1600" dirty="0" smtClean="0"/>
          </a:p>
          <a:p>
            <a:pPr marL="0" indent="0">
              <a:buNone/>
            </a:pPr>
            <a:r>
              <a:rPr lang="en-US" sz="1600" dirty="0" err="1" smtClean="0"/>
              <a:t>kláštery</a:t>
            </a:r>
            <a:r>
              <a:rPr lang="en-US" sz="1600" dirty="0" smtClean="0"/>
              <a:t> = </a:t>
            </a:r>
            <a:r>
              <a:rPr lang="en-US" sz="1600" dirty="0" err="1" smtClean="0"/>
              <a:t>centra</a:t>
            </a:r>
            <a:r>
              <a:rPr lang="en-US" sz="1600" dirty="0" smtClean="0"/>
              <a:t> </a:t>
            </a:r>
            <a:r>
              <a:rPr lang="en-US" sz="1600" dirty="0" err="1" smtClean="0"/>
              <a:t>bohatství</a:t>
            </a:r>
            <a:r>
              <a:rPr lang="cs-CZ" sz="1600" dirty="0" smtClean="0"/>
              <a:t>; města = centra kultury a obchodu; křest = rituál spojenectví s křesťanskými králi (Frankové, Normani, Anglosasové);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en-US" sz="1600" dirty="0" smtClean="0"/>
              <a:t>2) </a:t>
            </a:r>
            <a:r>
              <a:rPr lang="en-US" sz="1600" dirty="0" err="1" smtClean="0"/>
              <a:t>misie</a:t>
            </a:r>
            <a:r>
              <a:rPr lang="en-US" sz="1600" dirty="0" smtClean="0"/>
              <a:t> z </a:t>
            </a:r>
            <a:r>
              <a:rPr lang="en-US" sz="1600" dirty="0" err="1" smtClean="0"/>
              <a:t>biskupství</a:t>
            </a:r>
            <a:r>
              <a:rPr lang="en-US" sz="1600" dirty="0" smtClean="0"/>
              <a:t> Hamburg-</a:t>
            </a:r>
            <a:r>
              <a:rPr lang="en-US" sz="1600" dirty="0" err="1" smtClean="0"/>
              <a:t>Brémy</a:t>
            </a:r>
            <a:r>
              <a:rPr lang="en-US" sz="1600" dirty="0" smtClean="0"/>
              <a:t> (</a:t>
            </a:r>
            <a:r>
              <a:rPr lang="en-US" sz="1600" dirty="0" err="1" smtClean="0"/>
              <a:t>součást</a:t>
            </a:r>
            <a:r>
              <a:rPr lang="en-US" sz="1600" dirty="0" smtClean="0"/>
              <a:t> </a:t>
            </a:r>
            <a:r>
              <a:rPr lang="en-US" sz="1600" dirty="0" err="1" smtClean="0"/>
              <a:t>Franské</a:t>
            </a:r>
            <a:r>
              <a:rPr lang="en-US" sz="1600" dirty="0" smtClean="0"/>
              <a:t> </a:t>
            </a:r>
            <a:r>
              <a:rPr lang="en-US" sz="1600" dirty="0" err="1" smtClean="0"/>
              <a:t>říše</a:t>
            </a:r>
            <a:r>
              <a:rPr lang="en-US" sz="1600" dirty="0" smtClean="0"/>
              <a:t>) – </a:t>
            </a:r>
            <a:r>
              <a:rPr lang="en-US" sz="1600" dirty="0" err="1" smtClean="0"/>
              <a:t>organizovaná</a:t>
            </a:r>
            <a:r>
              <a:rPr lang="en-US" sz="1600" dirty="0" smtClean="0"/>
              <a:t> </a:t>
            </a:r>
            <a:r>
              <a:rPr lang="en-US" sz="1600" dirty="0" err="1" smtClean="0"/>
              <a:t>misie</a:t>
            </a:r>
            <a:r>
              <a:rPr lang="en-US" sz="1600" dirty="0" smtClean="0"/>
              <a:t> </a:t>
            </a:r>
            <a:r>
              <a:rPr lang="en-US" sz="1600" dirty="0" err="1" smtClean="0"/>
              <a:t>Ansgara</a:t>
            </a:r>
            <a:r>
              <a:rPr lang="cs-CZ" sz="1600" dirty="0" smtClean="0"/>
              <a:t> do Dánska a Švédska</a:t>
            </a:r>
            <a:r>
              <a:rPr lang="en-US" sz="1600" dirty="0" smtClean="0"/>
              <a:t> </a:t>
            </a:r>
            <a:r>
              <a:rPr lang="cs-CZ" sz="1600" dirty="0" smtClean="0"/>
              <a:t>(</a:t>
            </a:r>
            <a:r>
              <a:rPr lang="en-US" sz="1600" dirty="0" smtClean="0"/>
              <a:t>9. </a:t>
            </a:r>
            <a:r>
              <a:rPr lang="en-US" sz="1600" dirty="0" err="1" smtClean="0"/>
              <a:t>století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cs-CZ" sz="16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en-US" dirty="0"/>
          </a:p>
        </p:txBody>
      </p:sp>
      <p:pic>
        <p:nvPicPr>
          <p:cNvPr id="4" name="Picture 5" descr="wikinger-kartetable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8792"/>
            <a:ext cx="4296791" cy="35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883" y="6369369"/>
            <a:ext cx="4432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62025" algn="l"/>
              </a:tabLst>
            </a:pPr>
            <a:r>
              <a:rPr lang="cs-CZ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Směry expanzí skandinávských </a:t>
            </a:r>
            <a:r>
              <a:rPr lang="cs-CZ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vikingů</a:t>
            </a:r>
            <a:r>
              <a:rPr lang="cs-CZ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(800-1050)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 descr="https://upload.wikimedia.org/wikipedia/commons/thumb/c/cb/Wikinger.jpg/220px-Wiking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04" y="301834"/>
            <a:ext cx="4038490" cy="61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55045" y="6463475"/>
            <a:ext cx="3650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62025" algn="l"/>
              </a:tabLst>
            </a:pPr>
            <a:r>
              <a:rPr lang="cs-CZ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Vikingové - knižní iluminace, Anglie, 12. století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96901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cs-CZ" dirty="0"/>
              <a:t>s</a:t>
            </a:r>
            <a:r>
              <a:rPr lang="en-US" dirty="0" smtClean="0"/>
              <a:t>v. </a:t>
            </a:r>
            <a:r>
              <a:rPr lang="en-US" dirty="0" err="1" smtClean="0"/>
              <a:t>Ansgar</a:t>
            </a:r>
            <a:r>
              <a:rPr lang="cs-CZ" dirty="0" smtClean="0"/>
              <a:t> </a:t>
            </a:r>
            <a:r>
              <a:rPr lang="en-US" dirty="0" smtClean="0"/>
              <a:t>(801-865) – </a:t>
            </a:r>
            <a:r>
              <a:rPr lang="cs-CZ" dirty="0" smtClean="0"/>
              <a:t>„</a:t>
            </a:r>
            <a:r>
              <a:rPr lang="en-US" dirty="0" err="1" smtClean="0"/>
              <a:t>apoštol</a:t>
            </a:r>
            <a:r>
              <a:rPr lang="en-US" dirty="0" smtClean="0"/>
              <a:t> </a:t>
            </a:r>
            <a:r>
              <a:rPr lang="en-US" dirty="0" err="1" smtClean="0"/>
              <a:t>Severu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16" y="1316736"/>
            <a:ext cx="6854952" cy="4255008"/>
          </a:xfrm>
        </p:spPr>
        <p:txBody>
          <a:bodyPr/>
          <a:lstStyle/>
          <a:p>
            <a:r>
              <a:rPr lang="cs-CZ" sz="2000" dirty="0" smtClean="0"/>
              <a:t>Frank</a:t>
            </a:r>
            <a:r>
              <a:rPr lang="en-US" sz="2000" dirty="0" smtClean="0"/>
              <a:t> z Amiens; </a:t>
            </a:r>
            <a:endParaRPr lang="cs-CZ" sz="2000" dirty="0" smtClean="0"/>
          </a:p>
          <a:p>
            <a:r>
              <a:rPr lang="cs-CZ" sz="2000" dirty="0" smtClean="0"/>
              <a:t>826 – vyslán </a:t>
            </a:r>
            <a:r>
              <a:rPr lang="en-US" sz="2000" dirty="0" err="1" smtClean="0"/>
              <a:t>Ludvíkem</a:t>
            </a:r>
            <a:r>
              <a:rPr lang="en-US" sz="2000" dirty="0" smtClean="0"/>
              <a:t> </a:t>
            </a:r>
            <a:r>
              <a:rPr lang="en-US" sz="2000" dirty="0" err="1" smtClean="0"/>
              <a:t>Pobožným</a:t>
            </a:r>
            <a:r>
              <a:rPr lang="cs-CZ" sz="2000" dirty="0" smtClean="0"/>
              <a:t> </a:t>
            </a:r>
            <a:r>
              <a:rPr lang="en-US" sz="2000" dirty="0" smtClean="0"/>
              <a:t>do </a:t>
            </a:r>
            <a:r>
              <a:rPr lang="en-US" sz="2000" dirty="0" err="1" smtClean="0"/>
              <a:t>Dánska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misionář</a:t>
            </a:r>
            <a:r>
              <a:rPr lang="en-US" sz="2000" dirty="0" smtClean="0"/>
              <a:t> </a:t>
            </a:r>
            <a:r>
              <a:rPr lang="en-US" sz="2000" dirty="0" err="1" smtClean="0"/>
              <a:t>spolu</a:t>
            </a:r>
            <a:r>
              <a:rPr lang="en-US" sz="2000" dirty="0" smtClean="0"/>
              <a:t> s </a:t>
            </a:r>
            <a:r>
              <a:rPr lang="en-US" sz="2000" dirty="0" err="1" smtClean="0"/>
              <a:t>čerstvě</a:t>
            </a:r>
            <a:r>
              <a:rPr lang="en-US" sz="2000" dirty="0" smtClean="0"/>
              <a:t> </a:t>
            </a:r>
            <a:r>
              <a:rPr lang="en-US" sz="2000" dirty="0" err="1" smtClean="0"/>
              <a:t>pokřtěným</a:t>
            </a:r>
            <a:r>
              <a:rPr lang="en-US" sz="2000" dirty="0" smtClean="0"/>
              <a:t> </a:t>
            </a:r>
            <a:r>
              <a:rPr lang="en-US" sz="2000" dirty="0" err="1" smtClean="0"/>
              <a:t>králem</a:t>
            </a:r>
            <a:r>
              <a:rPr lang="en-US" sz="2000" dirty="0" smtClean="0"/>
              <a:t> </a:t>
            </a:r>
            <a:r>
              <a:rPr lang="en-US" sz="2000" dirty="0" err="1" smtClean="0"/>
              <a:t>Haraldem</a:t>
            </a:r>
            <a:r>
              <a:rPr lang="en-US" sz="2000" dirty="0" smtClean="0"/>
              <a:t> </a:t>
            </a:r>
            <a:r>
              <a:rPr lang="en-US" sz="2000" dirty="0" err="1" smtClean="0"/>
              <a:t>Klakem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en-US" sz="2000" dirty="0" err="1" smtClean="0"/>
              <a:t>spojencem</a:t>
            </a:r>
            <a:r>
              <a:rPr lang="en-US" sz="2000" dirty="0" smtClean="0"/>
              <a:t> </a:t>
            </a:r>
            <a:r>
              <a:rPr lang="en-US" sz="2000" dirty="0" err="1" smtClean="0"/>
              <a:t>franského</a:t>
            </a:r>
            <a:r>
              <a:rPr lang="en-US" sz="2000" dirty="0" smtClean="0"/>
              <a:t> </a:t>
            </a:r>
            <a:r>
              <a:rPr lang="en-US" sz="2000" dirty="0" err="1" smtClean="0"/>
              <a:t>císaře</a:t>
            </a:r>
            <a:r>
              <a:rPr lang="cs-CZ" sz="2000" dirty="0" smtClean="0"/>
              <a:t>);</a:t>
            </a:r>
            <a:endParaRPr lang="cs-CZ" sz="2000" dirty="0"/>
          </a:p>
          <a:p>
            <a:r>
              <a:rPr lang="en-US" sz="2000" dirty="0" smtClean="0"/>
              <a:t>829</a:t>
            </a:r>
            <a:r>
              <a:rPr lang="cs-CZ" sz="2000" dirty="0" smtClean="0"/>
              <a:t> -</a:t>
            </a:r>
            <a:r>
              <a:rPr lang="en-US" sz="2000" dirty="0" smtClean="0"/>
              <a:t> </a:t>
            </a:r>
            <a:r>
              <a:rPr lang="en-US" sz="2000" dirty="0" err="1" smtClean="0"/>
              <a:t>poslán</a:t>
            </a:r>
            <a:r>
              <a:rPr lang="cs-CZ" sz="2000" dirty="0" smtClean="0"/>
              <a:t> z </a:t>
            </a:r>
            <a:r>
              <a:rPr lang="cs-CZ" sz="2000" dirty="0" err="1" smtClean="0"/>
              <a:t>Wormsu</a:t>
            </a:r>
            <a:r>
              <a:rPr lang="en-US" sz="2000" dirty="0" smtClean="0"/>
              <a:t> do </a:t>
            </a:r>
            <a:r>
              <a:rPr lang="en-US" sz="2000" dirty="0" err="1" smtClean="0"/>
              <a:t>Švédska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žádost</a:t>
            </a:r>
            <a:r>
              <a:rPr lang="en-US" sz="2000" dirty="0" smtClean="0"/>
              <a:t> </a:t>
            </a:r>
            <a:r>
              <a:rPr lang="en-US" sz="2000" dirty="0" err="1" smtClean="0"/>
              <a:t>poselstva</a:t>
            </a:r>
            <a:r>
              <a:rPr lang="cs-CZ" sz="2000" dirty="0" smtClean="0"/>
              <a:t> </a:t>
            </a:r>
            <a:r>
              <a:rPr lang="en-US" sz="2000" dirty="0" err="1" smtClean="0"/>
              <a:t>krále</a:t>
            </a:r>
            <a:r>
              <a:rPr lang="en-US" sz="2000" dirty="0" smtClean="0"/>
              <a:t> </a:t>
            </a:r>
            <a:r>
              <a:rPr lang="en-US" sz="2000" dirty="0" err="1" smtClean="0"/>
              <a:t>Björna</a:t>
            </a:r>
            <a:r>
              <a:rPr lang="en-US" sz="2000" dirty="0" smtClean="0"/>
              <a:t> z </a:t>
            </a:r>
            <a:r>
              <a:rPr lang="en-US" sz="2000" dirty="0" err="1" smtClean="0"/>
              <a:t>Birky</a:t>
            </a:r>
            <a:r>
              <a:rPr lang="cs-CZ" sz="2000" dirty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en-US" sz="2000" dirty="0" err="1" smtClean="0"/>
              <a:t>zemřel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arcibiskupství</a:t>
            </a:r>
            <a:r>
              <a:rPr lang="en-US" sz="2000" dirty="0" smtClean="0"/>
              <a:t> v </a:t>
            </a:r>
            <a:r>
              <a:rPr lang="en-US" sz="2000" dirty="0" err="1" smtClean="0"/>
              <a:t>Hamburgu</a:t>
            </a:r>
            <a:r>
              <a:rPr lang="cs-CZ" sz="2000" dirty="0" smtClean="0"/>
              <a:t> </a:t>
            </a:r>
          </a:p>
          <a:p>
            <a:r>
              <a:rPr lang="en-US" sz="2000" dirty="0" err="1" smtClean="0"/>
              <a:t>životopis</a:t>
            </a:r>
            <a:r>
              <a:rPr lang="en-US" sz="2000" dirty="0" smtClean="0"/>
              <a:t> </a:t>
            </a:r>
            <a:r>
              <a:rPr lang="en-US" sz="2000" i="1" dirty="0" smtClean="0"/>
              <a:t>Vita </a:t>
            </a:r>
            <a:r>
              <a:rPr lang="en-US" sz="2000" i="1" dirty="0" err="1" smtClean="0"/>
              <a:t>Ansgarii</a:t>
            </a:r>
            <a:r>
              <a:rPr lang="en-US" sz="2000" dirty="0" smtClean="0"/>
              <a:t> </a:t>
            </a:r>
            <a:r>
              <a:rPr lang="en-US" sz="2000" dirty="0" err="1" smtClean="0"/>
              <a:t>sepsán</a:t>
            </a:r>
            <a:r>
              <a:rPr lang="en-US" sz="2000" dirty="0" smtClean="0"/>
              <a:t> </a:t>
            </a:r>
            <a:r>
              <a:rPr lang="en-US" sz="2000" dirty="0" err="1" smtClean="0"/>
              <a:t>Rimbertem</a:t>
            </a:r>
            <a:r>
              <a:rPr lang="cs-CZ" sz="2000" dirty="0" smtClean="0"/>
              <a:t> (</a:t>
            </a:r>
            <a:r>
              <a:rPr lang="en-US" sz="2000" dirty="0" err="1" smtClean="0"/>
              <a:t>vlámský</a:t>
            </a:r>
            <a:r>
              <a:rPr lang="en-US" sz="2000" dirty="0" smtClean="0"/>
              <a:t> </a:t>
            </a:r>
            <a:r>
              <a:rPr lang="en-US" sz="2000" dirty="0" err="1" smtClean="0"/>
              <a:t>krajan</a:t>
            </a:r>
            <a:r>
              <a:rPr lang="cs-CZ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žák</a:t>
            </a:r>
            <a:r>
              <a:rPr lang="en-US" sz="2000" dirty="0" smtClean="0"/>
              <a:t> a </a:t>
            </a:r>
            <a:r>
              <a:rPr lang="en-US" sz="2000" dirty="0" err="1" smtClean="0"/>
              <a:t>následník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arcibiskupství</a:t>
            </a:r>
            <a:r>
              <a:rPr lang="en-US" sz="2000" dirty="0" smtClean="0"/>
              <a:t> Hamburg-</a:t>
            </a:r>
            <a:r>
              <a:rPr lang="en-US" sz="2000" dirty="0" err="1" smtClean="0"/>
              <a:t>Brémy</a:t>
            </a:r>
            <a:r>
              <a:rPr lang="cs-CZ" sz="2000" dirty="0" smtClean="0"/>
              <a:t>)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pic>
        <p:nvPicPr>
          <p:cNvPr id="2050" name="Picture 2" descr="Výsledek obrázku pro saint ansg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30" y="1408631"/>
            <a:ext cx="2704329" cy="36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33477"/>
            <a:ext cx="10515600" cy="58585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Obecné rysy christianizace Skandinávie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5232"/>
            <a:ext cx="6928104" cy="503529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Dánsko - </a:t>
            </a:r>
            <a:r>
              <a:rPr lang="en-US" sz="2000" dirty="0" err="1" smtClean="0"/>
              <a:t>konverze</a:t>
            </a:r>
            <a:r>
              <a:rPr lang="en-US" sz="2000" dirty="0" smtClean="0"/>
              <a:t> </a:t>
            </a:r>
            <a:r>
              <a:rPr lang="en-US" sz="2000" dirty="0" err="1" smtClean="0"/>
              <a:t>nejdříve</a:t>
            </a:r>
            <a:r>
              <a:rPr lang="en-US" sz="2000" dirty="0" smtClean="0"/>
              <a:t> a </a:t>
            </a:r>
            <a:r>
              <a:rPr lang="en-US" sz="2000" dirty="0" err="1" smtClean="0"/>
              <a:t>christianizace</a:t>
            </a:r>
            <a:r>
              <a:rPr lang="en-US" sz="2000" dirty="0" smtClean="0"/>
              <a:t> </a:t>
            </a:r>
            <a:r>
              <a:rPr lang="en-US" sz="2000" dirty="0" err="1" smtClean="0"/>
              <a:t>nejdéle</a:t>
            </a:r>
            <a:r>
              <a:rPr lang="en-US" sz="2000" dirty="0" smtClean="0"/>
              <a:t> (9.-11. </a:t>
            </a:r>
            <a:r>
              <a:rPr lang="en-US" sz="2000" dirty="0" err="1" smtClean="0"/>
              <a:t>století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Harald</a:t>
            </a:r>
            <a:r>
              <a:rPr lang="en-US" sz="2000" dirty="0" smtClean="0"/>
              <a:t> </a:t>
            </a:r>
            <a:r>
              <a:rPr lang="en-US" sz="2000" dirty="0" err="1" smtClean="0"/>
              <a:t>Klak</a:t>
            </a:r>
            <a:r>
              <a:rPr lang="en-US" sz="2000" dirty="0" smtClean="0"/>
              <a:t> – Knut </a:t>
            </a:r>
            <a:r>
              <a:rPr lang="en-US" sz="2000" dirty="0" err="1" smtClean="0"/>
              <a:t>Veliký</a:t>
            </a:r>
            <a:r>
              <a:rPr lang="en-US" sz="2000" dirty="0" smtClean="0"/>
              <a:t>); </a:t>
            </a:r>
            <a:endParaRPr lang="cs-CZ" sz="2000" dirty="0" smtClean="0"/>
          </a:p>
          <a:p>
            <a:r>
              <a:rPr lang="cs-CZ" sz="2000" dirty="0"/>
              <a:t>Švédsko – konverze země</a:t>
            </a:r>
            <a:r>
              <a:rPr lang="en-US" sz="2000" dirty="0"/>
              <a:t> </a:t>
            </a:r>
            <a:r>
              <a:rPr lang="en-US" sz="2000" dirty="0" err="1"/>
              <a:t>nejpozději</a:t>
            </a:r>
            <a:r>
              <a:rPr lang="en-US" sz="2000" dirty="0"/>
              <a:t> (10.-12. </a:t>
            </a:r>
            <a:r>
              <a:rPr lang="en-US" sz="2000" dirty="0" err="1"/>
              <a:t>století</a:t>
            </a:r>
            <a:r>
              <a:rPr lang="cs-CZ" sz="2000" dirty="0"/>
              <a:t>:</a:t>
            </a:r>
            <a:r>
              <a:rPr lang="en-US" sz="2000" dirty="0"/>
              <a:t> Erik </a:t>
            </a:r>
            <a:r>
              <a:rPr lang="en-US" sz="2000" dirty="0" err="1"/>
              <a:t>Vítězný</a:t>
            </a:r>
            <a:r>
              <a:rPr lang="cs-CZ" sz="2000" dirty="0"/>
              <a:t> + </a:t>
            </a:r>
            <a:r>
              <a:rPr lang="en-US" sz="2000" dirty="0" err="1"/>
              <a:t>Inge</a:t>
            </a:r>
            <a:r>
              <a:rPr lang="cs-CZ" sz="2000" dirty="0"/>
              <a:t>)</a:t>
            </a:r>
            <a:r>
              <a:rPr lang="en-US" sz="2000" dirty="0"/>
              <a:t>; </a:t>
            </a:r>
            <a:endParaRPr lang="en-US" sz="2000" dirty="0" smtClean="0"/>
          </a:p>
          <a:p>
            <a:r>
              <a:rPr lang="cs-CZ" sz="2000" dirty="0" smtClean="0"/>
              <a:t>Norsko </a:t>
            </a:r>
            <a:r>
              <a:rPr lang="cs-CZ" sz="2000" dirty="0" smtClean="0"/>
              <a:t>– konverze </a:t>
            </a:r>
            <a:r>
              <a:rPr lang="en-US" sz="2000" dirty="0" err="1" smtClean="0"/>
              <a:t>nejrychleji</a:t>
            </a:r>
            <a:r>
              <a:rPr lang="en-US" sz="2000" dirty="0" smtClean="0"/>
              <a:t> a </a:t>
            </a:r>
            <a:r>
              <a:rPr lang="en-US" sz="2000" dirty="0" err="1" smtClean="0"/>
              <a:t>nejnásilněji</a:t>
            </a:r>
            <a:r>
              <a:rPr lang="en-US" sz="2000" dirty="0" smtClean="0"/>
              <a:t> v </a:t>
            </a:r>
            <a:r>
              <a:rPr lang="en-US" sz="2000" dirty="0" err="1" smtClean="0"/>
              <a:t>Norsku</a:t>
            </a:r>
            <a:r>
              <a:rPr lang="en-US" sz="2000" dirty="0" smtClean="0"/>
              <a:t> (10. </a:t>
            </a:r>
            <a:r>
              <a:rPr lang="en-US" sz="2000" dirty="0" err="1" smtClean="0"/>
              <a:t>století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Hákon</a:t>
            </a:r>
            <a:r>
              <a:rPr lang="en-US" sz="2000" dirty="0" smtClean="0"/>
              <a:t> </a:t>
            </a:r>
            <a:r>
              <a:rPr lang="cs-CZ" sz="2000" dirty="0" smtClean="0"/>
              <a:t>„</a:t>
            </a:r>
            <a:r>
              <a:rPr lang="en-US" sz="2000" dirty="0" err="1" smtClean="0"/>
              <a:t>Dobrý</a:t>
            </a:r>
            <a:r>
              <a:rPr lang="cs-CZ" sz="2000" dirty="0" smtClean="0"/>
              <a:t>“ – </a:t>
            </a:r>
            <a:r>
              <a:rPr lang="en-US" sz="2000" dirty="0" smtClean="0"/>
              <a:t>Olaf </a:t>
            </a:r>
            <a:r>
              <a:rPr lang="en-US" sz="2000" dirty="0" err="1" smtClean="0"/>
              <a:t>Tryggvason</a:t>
            </a:r>
            <a:r>
              <a:rPr lang="en-US" sz="2000" dirty="0" smtClean="0"/>
              <a:t>);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en-US" sz="2000" dirty="0" err="1" smtClean="0"/>
              <a:t>Sámové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r>
              <a:rPr lang="cs-CZ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christianizováni</a:t>
            </a:r>
            <a:r>
              <a:rPr lang="en-US" sz="2000" dirty="0" smtClean="0"/>
              <a:t> od 13. </a:t>
            </a:r>
            <a:r>
              <a:rPr lang="en-US" sz="2000" dirty="0" err="1" smtClean="0"/>
              <a:t>století</a:t>
            </a:r>
            <a:r>
              <a:rPr lang="en-US" sz="2000" dirty="0" smtClean="0"/>
              <a:t> </a:t>
            </a:r>
            <a:r>
              <a:rPr lang="en-US" sz="2000" dirty="0" err="1" smtClean="0"/>
              <a:t>pouze</a:t>
            </a:r>
            <a:r>
              <a:rPr lang="en-US" sz="2000" dirty="0" smtClean="0"/>
              <a:t> v </a:t>
            </a:r>
            <a:r>
              <a:rPr lang="en-US" sz="2000" dirty="0" err="1" smtClean="0"/>
              <a:t>blízkosti</a:t>
            </a:r>
            <a:r>
              <a:rPr lang="en-US" sz="2000" dirty="0" smtClean="0"/>
              <a:t> </a:t>
            </a:r>
            <a:r>
              <a:rPr lang="en-US" sz="2000" dirty="0" err="1" smtClean="0"/>
              <a:t>Germánů</a:t>
            </a:r>
            <a:r>
              <a:rPr lang="en-US" sz="2000" dirty="0" smtClean="0"/>
              <a:t> </a:t>
            </a:r>
            <a:r>
              <a:rPr lang="en-US" sz="2000" dirty="0" err="1" smtClean="0"/>
              <a:t>či</a:t>
            </a:r>
            <a:r>
              <a:rPr lang="en-US" sz="2000" dirty="0" smtClean="0"/>
              <a:t> </a:t>
            </a:r>
            <a:r>
              <a:rPr lang="en-US" sz="2000" dirty="0" err="1" smtClean="0"/>
              <a:t>kolem</a:t>
            </a:r>
            <a:r>
              <a:rPr lang="cs-CZ" sz="2000" dirty="0" smtClean="0"/>
              <a:t> </a:t>
            </a:r>
            <a:r>
              <a:rPr lang="en-US" sz="2000" dirty="0" err="1" smtClean="0"/>
              <a:t>pobřeží</a:t>
            </a:r>
            <a:r>
              <a:rPr lang="cs-CZ" sz="2000" dirty="0" smtClean="0"/>
              <a:t>;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en-US" sz="2000" dirty="0" err="1" smtClean="0"/>
              <a:t>vnitrozemí</a:t>
            </a:r>
            <a:r>
              <a:rPr lang="en-US" sz="2000" dirty="0" smtClean="0"/>
              <a:t> a </a:t>
            </a:r>
            <a:r>
              <a:rPr lang="en-US" sz="2000" dirty="0" err="1" smtClean="0"/>
              <a:t>daleký</a:t>
            </a:r>
            <a:r>
              <a:rPr lang="en-US" sz="2000" dirty="0" smtClean="0"/>
              <a:t> sever </a:t>
            </a:r>
            <a:r>
              <a:rPr lang="en-US" sz="2000" dirty="0" err="1" smtClean="0"/>
              <a:t>až</a:t>
            </a:r>
            <a:r>
              <a:rPr lang="en-US" sz="2000" dirty="0" smtClean="0"/>
              <a:t> od 17. </a:t>
            </a:r>
            <a:r>
              <a:rPr lang="en-US" sz="2000" dirty="0" err="1" smtClean="0"/>
              <a:t>století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endParaRPr lang="en-US" sz="2000" dirty="0"/>
          </a:p>
        </p:txBody>
      </p:sp>
      <p:pic>
        <p:nvPicPr>
          <p:cNvPr id="3074" name="Picture 2" descr="Výsledek obrázku pro sami peop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24" y="4127087"/>
            <a:ext cx="3282696" cy="24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wooden church norwa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67" y="677530"/>
            <a:ext cx="3487953" cy="30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47449" y="3755136"/>
            <a:ext cx="3558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Nej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větší dřevěný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kostel 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Skandinávie (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Heddal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Norsko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888224" y="6510528"/>
            <a:ext cx="24465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Sámové v Norsku (okolo roku 1900)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0"/>
            <a:ext cx="10515600" cy="829691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Obecné rysy christianizace Skandinávie (9.-12. století)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08" y="1060704"/>
            <a:ext cx="10515600" cy="516502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úspěch</a:t>
            </a:r>
            <a:r>
              <a:rPr lang="en-US" sz="2000" dirty="0" smtClean="0"/>
              <a:t> </a:t>
            </a:r>
            <a:r>
              <a:rPr lang="en-US" sz="2000" dirty="0" err="1" smtClean="0"/>
              <a:t>záležel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vládci</a:t>
            </a:r>
            <a:r>
              <a:rPr lang="en-US" sz="2000" dirty="0" smtClean="0"/>
              <a:t> (</a:t>
            </a:r>
            <a:r>
              <a:rPr lang="en-US" sz="2000" dirty="0" err="1" smtClean="0"/>
              <a:t>Skandinávci</a:t>
            </a:r>
            <a:r>
              <a:rPr lang="en-US" sz="2000" dirty="0" smtClean="0"/>
              <a:t> </a:t>
            </a:r>
            <a:r>
              <a:rPr lang="cs-CZ" sz="2000" dirty="0" smtClean="0"/>
              <a:t>mimo</a:t>
            </a:r>
            <a:r>
              <a:rPr lang="en-US" sz="2000" dirty="0" smtClean="0"/>
              <a:t> </a:t>
            </a:r>
            <a:r>
              <a:rPr lang="cs-CZ" sz="2000" dirty="0" smtClean="0"/>
              <a:t>nadvládu kontinentu</a:t>
            </a:r>
            <a:r>
              <a:rPr lang="en-US" sz="2000" dirty="0" smtClean="0"/>
              <a:t>) - </a:t>
            </a:r>
            <a:r>
              <a:rPr lang="en-US" sz="2000" dirty="0" err="1" smtClean="0"/>
              <a:t>účinky</a:t>
            </a:r>
            <a:r>
              <a:rPr lang="en-US" sz="2000" dirty="0" smtClean="0"/>
              <a:t> </a:t>
            </a:r>
            <a:r>
              <a:rPr lang="en-US" sz="2000" dirty="0" err="1" smtClean="0"/>
              <a:t>nezřídka</a:t>
            </a:r>
            <a:r>
              <a:rPr lang="en-US" sz="2000" dirty="0" smtClean="0"/>
              <a:t> </a:t>
            </a:r>
            <a:r>
              <a:rPr lang="en-US" sz="2000" dirty="0" err="1" smtClean="0"/>
              <a:t>krátkodobé</a:t>
            </a:r>
            <a:r>
              <a:rPr lang="cs-CZ" sz="2000" dirty="0" smtClean="0"/>
              <a:t>;</a:t>
            </a:r>
          </a:p>
          <a:p>
            <a:endParaRPr lang="cs-CZ" sz="2000" dirty="0" smtClean="0"/>
          </a:p>
          <a:p>
            <a:r>
              <a:rPr lang="en-US" sz="2000" dirty="0" err="1"/>
              <a:t>christianizace</a:t>
            </a:r>
            <a:r>
              <a:rPr lang="en-US" sz="2000" dirty="0"/>
              <a:t> </a:t>
            </a:r>
            <a:r>
              <a:rPr lang="en-US" sz="2000" dirty="0" err="1"/>
              <a:t>shora</a:t>
            </a:r>
            <a:r>
              <a:rPr lang="en-US" sz="2000" dirty="0"/>
              <a:t> a </a:t>
            </a:r>
            <a:r>
              <a:rPr lang="en-US" sz="2000" dirty="0" err="1"/>
              <a:t>zevnitř</a:t>
            </a:r>
            <a:r>
              <a:rPr lang="en-US" sz="2000" dirty="0"/>
              <a:t> - </a:t>
            </a:r>
            <a:r>
              <a:rPr lang="cs-CZ" sz="2000" dirty="0"/>
              <a:t>na</a:t>
            </a:r>
            <a:r>
              <a:rPr lang="en-US" sz="2000" dirty="0"/>
              <a:t> </a:t>
            </a:r>
            <a:r>
              <a:rPr lang="en-US" sz="2000" dirty="0" err="1"/>
              <a:t>křesťanství</a:t>
            </a:r>
            <a:r>
              <a:rPr lang="cs-CZ" sz="2000" dirty="0"/>
              <a:t> přitahovala</a:t>
            </a:r>
            <a:r>
              <a:rPr lang="en-US" sz="2000" dirty="0"/>
              <a:t> </a:t>
            </a:r>
            <a:r>
              <a:rPr lang="cs-CZ" sz="2000" dirty="0"/>
              <a:t>sociální prestiž, </a:t>
            </a:r>
            <a:r>
              <a:rPr lang="en-US" sz="2000" dirty="0" err="1"/>
              <a:t>materiální</a:t>
            </a:r>
            <a:r>
              <a:rPr lang="en-US" sz="2000" dirty="0"/>
              <a:t> </a:t>
            </a:r>
            <a:r>
              <a:rPr lang="en-US" sz="2000" dirty="0" err="1"/>
              <a:t>kultura</a:t>
            </a:r>
            <a:r>
              <a:rPr lang="en-US" sz="2000" dirty="0"/>
              <a:t>, </a:t>
            </a:r>
            <a:r>
              <a:rPr lang="en-US" sz="2000" dirty="0" err="1"/>
              <a:t>rituální</a:t>
            </a:r>
            <a:r>
              <a:rPr lang="en-US" sz="2000" dirty="0"/>
              <a:t> </a:t>
            </a:r>
            <a:r>
              <a:rPr lang="en-US" sz="2000" dirty="0" err="1"/>
              <a:t>choreografie</a:t>
            </a:r>
            <a:r>
              <a:rPr lang="en-US" sz="2000" dirty="0"/>
              <a:t> (</a:t>
            </a:r>
            <a:r>
              <a:rPr lang="en-US" sz="2000" dirty="0" err="1"/>
              <a:t>tj</a:t>
            </a:r>
            <a:r>
              <a:rPr lang="en-US" sz="2000" dirty="0"/>
              <a:t>. </a:t>
            </a:r>
            <a:r>
              <a:rPr lang="en-US" sz="2000" dirty="0" err="1"/>
              <a:t>liturgie</a:t>
            </a:r>
            <a:r>
              <a:rPr lang="en-US" sz="2000" dirty="0"/>
              <a:t> + </a:t>
            </a:r>
            <a:r>
              <a:rPr lang="en-US" sz="2000" dirty="0" err="1"/>
              <a:t>hudba</a:t>
            </a:r>
            <a:r>
              <a:rPr lang="en-US" sz="2000" dirty="0"/>
              <a:t>), </a:t>
            </a:r>
            <a:r>
              <a:rPr lang="en-US" sz="2000" dirty="0" err="1"/>
              <a:t>nikoli</a:t>
            </a:r>
            <a:r>
              <a:rPr lang="en-US" sz="2000" dirty="0"/>
              <a:t> </a:t>
            </a:r>
            <a:r>
              <a:rPr lang="en-US" sz="2000" dirty="0" err="1"/>
              <a:t>nauka</a:t>
            </a:r>
            <a:r>
              <a:rPr lang="en-US" sz="2000" dirty="0"/>
              <a:t> (</a:t>
            </a:r>
            <a:r>
              <a:rPr lang="en-US" sz="2000" dirty="0" err="1"/>
              <a:t>tj</a:t>
            </a:r>
            <a:r>
              <a:rPr lang="en-US" sz="2000" dirty="0"/>
              <a:t>. </a:t>
            </a:r>
            <a:r>
              <a:rPr lang="en-US" sz="2000" dirty="0" err="1"/>
              <a:t>teologie</a:t>
            </a:r>
            <a:r>
              <a:rPr lang="en-US" sz="2000" dirty="0"/>
              <a:t> a </a:t>
            </a:r>
            <a:r>
              <a:rPr lang="en-US" sz="2000" dirty="0" err="1"/>
              <a:t>mýtus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christianizace přispěla utvoření </a:t>
            </a:r>
            <a:r>
              <a:rPr lang="en-US" sz="2000" dirty="0" smtClean="0"/>
              <a:t>politick</a:t>
            </a:r>
            <a:r>
              <a:rPr lang="cs-CZ" sz="2000" dirty="0" err="1" smtClean="0"/>
              <a:t>ých</a:t>
            </a:r>
            <a:r>
              <a:rPr lang="en-US" sz="2000" dirty="0" smtClean="0"/>
              <a:t> </a:t>
            </a:r>
            <a:r>
              <a:rPr lang="cs-CZ" sz="2000" dirty="0" smtClean="0"/>
              <a:t>„</a:t>
            </a:r>
            <a:r>
              <a:rPr lang="en-US" sz="2000" dirty="0" err="1" smtClean="0"/>
              <a:t>národ</a:t>
            </a:r>
            <a:r>
              <a:rPr lang="cs-CZ" sz="2000" dirty="0" smtClean="0"/>
              <a:t>ů</a:t>
            </a:r>
            <a:r>
              <a:rPr lang="en-US" sz="2000" dirty="0" smtClean="0"/>
              <a:t>” </a:t>
            </a:r>
            <a:r>
              <a:rPr lang="en-US" sz="2000" dirty="0" err="1" smtClean="0"/>
              <a:t>Dánů</a:t>
            </a:r>
            <a:r>
              <a:rPr lang="en-US" sz="2000" dirty="0" smtClean="0"/>
              <a:t>, </a:t>
            </a:r>
            <a:r>
              <a:rPr lang="en-US" sz="2000" dirty="0" err="1" smtClean="0"/>
              <a:t>Švédů</a:t>
            </a:r>
            <a:r>
              <a:rPr lang="en-US" sz="2000" dirty="0" smtClean="0"/>
              <a:t> a </a:t>
            </a:r>
            <a:r>
              <a:rPr lang="en-US" sz="2000" dirty="0" err="1" smtClean="0"/>
              <a:t>Norů</a:t>
            </a:r>
            <a:r>
              <a:rPr lang="en-US" sz="2000" dirty="0" smtClean="0"/>
              <a:t> (</a:t>
            </a:r>
            <a:r>
              <a:rPr lang="cs-CZ" sz="2000" dirty="0" smtClean="0"/>
              <a:t>byť </a:t>
            </a:r>
            <a:r>
              <a:rPr lang="en-US" sz="2000" dirty="0" err="1" smtClean="0"/>
              <a:t>Norsk</a:t>
            </a:r>
            <a:r>
              <a:rPr lang="cs-CZ" sz="2000" dirty="0" smtClean="0"/>
              <a:t>o a</a:t>
            </a:r>
            <a:r>
              <a:rPr lang="en-US" sz="2000" dirty="0" smtClean="0"/>
              <a:t> </a:t>
            </a:r>
            <a:r>
              <a:rPr lang="en-US" sz="2000" dirty="0" err="1" smtClean="0"/>
              <a:t>Dánsko</a:t>
            </a:r>
            <a:r>
              <a:rPr lang="en-US" sz="2000" dirty="0" smtClean="0"/>
              <a:t> </a:t>
            </a:r>
            <a:r>
              <a:rPr lang="en-US" sz="2000" dirty="0" err="1" smtClean="0"/>
              <a:t>sjednoceno</a:t>
            </a:r>
            <a:r>
              <a:rPr lang="en-US" sz="2000" dirty="0" smtClean="0"/>
              <a:t> </a:t>
            </a:r>
            <a:r>
              <a:rPr lang="en-US" sz="2000" dirty="0" err="1" smtClean="0"/>
              <a:t>dříve</a:t>
            </a:r>
            <a:r>
              <a:rPr lang="en-US" sz="2000" dirty="0" smtClean="0"/>
              <a:t>, </a:t>
            </a:r>
            <a:r>
              <a:rPr lang="en-US" sz="2000" dirty="0" err="1" smtClean="0"/>
              <a:t>Švédsko</a:t>
            </a:r>
            <a:r>
              <a:rPr lang="en-US" sz="2000" dirty="0" smtClean="0"/>
              <a:t> </a:t>
            </a:r>
            <a:r>
              <a:rPr lang="en-US" sz="2000" dirty="0" err="1" smtClean="0"/>
              <a:t>později</a:t>
            </a:r>
            <a:r>
              <a:rPr lang="en-US" sz="2000" dirty="0" smtClean="0"/>
              <a:t>)</a:t>
            </a:r>
            <a:r>
              <a:rPr lang="cs-CZ" sz="2000" dirty="0" smtClean="0"/>
              <a:t>;</a:t>
            </a:r>
            <a:endParaRPr lang="en-US" sz="2000" dirty="0" smtClean="0"/>
          </a:p>
          <a:p>
            <a:pPr marL="0" indent="0">
              <a:buNone/>
            </a:pPr>
            <a:endParaRPr lang="cs-CZ" sz="2000" dirty="0" smtClean="0"/>
          </a:p>
          <a:p>
            <a:r>
              <a:rPr lang="en-US" sz="2000" dirty="0" err="1" smtClean="0"/>
              <a:t>kult</a:t>
            </a:r>
            <a:r>
              <a:rPr lang="en-US" sz="2000" dirty="0" smtClean="0"/>
              <a:t> </a:t>
            </a:r>
            <a:r>
              <a:rPr lang="en-US" sz="2000" dirty="0" err="1" smtClean="0"/>
              <a:t>světců</a:t>
            </a:r>
            <a:r>
              <a:rPr lang="en-US" sz="2000" dirty="0" smtClean="0"/>
              <a:t> – </a:t>
            </a:r>
            <a:r>
              <a:rPr lang="en-US" sz="2000" dirty="0" err="1" smtClean="0"/>
              <a:t>založen</a:t>
            </a:r>
            <a:r>
              <a:rPr lang="en-US" sz="2000" dirty="0" smtClean="0"/>
              <a:t> </a:t>
            </a:r>
            <a:r>
              <a:rPr lang="en-US" sz="2000" dirty="0" err="1" smtClean="0"/>
              <a:t>silně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národních</a:t>
            </a:r>
            <a:r>
              <a:rPr lang="en-US" sz="2000" dirty="0" smtClean="0"/>
              <a:t> </a:t>
            </a:r>
            <a:r>
              <a:rPr lang="cs-CZ" sz="2000" dirty="0" smtClean="0"/>
              <a:t>„</a:t>
            </a:r>
            <a:r>
              <a:rPr lang="en-US" sz="2000" dirty="0" err="1" smtClean="0"/>
              <a:t>mučednících</a:t>
            </a:r>
            <a:r>
              <a:rPr lang="en-US" sz="2000" dirty="0" smtClean="0"/>
              <a:t>”: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1) </a:t>
            </a:r>
            <a:r>
              <a:rPr lang="en-US" sz="2000" dirty="0" err="1" smtClean="0"/>
              <a:t>vládci-misionáři</a:t>
            </a:r>
            <a:r>
              <a:rPr lang="en-US" sz="2000" dirty="0" smtClean="0"/>
              <a:t> – </a:t>
            </a:r>
            <a:r>
              <a:rPr lang="en-US" sz="2000" dirty="0" err="1" smtClean="0"/>
              <a:t>norský</a:t>
            </a:r>
            <a:r>
              <a:rPr lang="en-US" sz="2000" dirty="0" smtClean="0"/>
              <a:t> </a:t>
            </a:r>
            <a:r>
              <a:rPr lang="en-US" sz="2000" dirty="0" err="1" smtClean="0"/>
              <a:t>král</a:t>
            </a:r>
            <a:r>
              <a:rPr lang="en-US" sz="2000" dirty="0" smtClean="0"/>
              <a:t> Olaf </a:t>
            </a:r>
            <a:r>
              <a:rPr lang="en-US" sz="2000" dirty="0" err="1" smtClean="0"/>
              <a:t>Haraldsson</a:t>
            </a:r>
            <a:r>
              <a:rPr lang="cs-CZ" sz="2000" dirty="0" smtClean="0"/>
              <a:t> (zemřel 1030) =</a:t>
            </a:r>
            <a:r>
              <a:rPr lang="en-US" sz="2000" dirty="0" smtClean="0"/>
              <a:t> </a:t>
            </a:r>
            <a:r>
              <a:rPr lang="cs-CZ" sz="2000" dirty="0" smtClean="0"/>
              <a:t>„</a:t>
            </a:r>
            <a:r>
              <a:rPr lang="en-US" sz="2000" dirty="0" err="1" smtClean="0"/>
              <a:t>věčný</a:t>
            </a:r>
            <a:r>
              <a:rPr lang="en-US" sz="2000" dirty="0" smtClean="0"/>
              <a:t> </a:t>
            </a:r>
            <a:r>
              <a:rPr lang="en-US" sz="2000" dirty="0" err="1" smtClean="0"/>
              <a:t>král</a:t>
            </a:r>
            <a:r>
              <a:rPr lang="en-US" sz="2000" dirty="0" smtClean="0"/>
              <a:t> </a:t>
            </a:r>
            <a:r>
              <a:rPr lang="en-US" sz="2000" dirty="0" err="1" smtClean="0"/>
              <a:t>Norska</a:t>
            </a:r>
            <a:r>
              <a:rPr lang="en-US" sz="2000" dirty="0" smtClean="0"/>
              <a:t>” (</a:t>
            </a:r>
            <a:r>
              <a:rPr lang="en-US" sz="2000" i="1" dirty="0" smtClean="0"/>
              <a:t>Rex </a:t>
            </a:r>
            <a:r>
              <a:rPr lang="en-US" sz="2000" i="1" dirty="0" err="1" smtClean="0"/>
              <a:t>perpetuus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Norvegiae</a:t>
            </a:r>
            <a:r>
              <a:rPr lang="en-US" sz="2000" dirty="0" smtClean="0"/>
              <a:t>);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2) </a:t>
            </a:r>
            <a:r>
              <a:rPr lang="en-US" sz="2000" dirty="0" err="1" smtClean="0"/>
              <a:t>biskupové</a:t>
            </a:r>
            <a:r>
              <a:rPr lang="cs-CZ" sz="2000" dirty="0"/>
              <a:t> </a:t>
            </a:r>
            <a:r>
              <a:rPr lang="cs-CZ" sz="2000" dirty="0" smtClean="0"/>
              <a:t>–</a:t>
            </a:r>
            <a:r>
              <a:rPr lang="en-US" sz="2000" dirty="0" smtClean="0"/>
              <a:t> </a:t>
            </a:r>
            <a:r>
              <a:rPr lang="cs-CZ" sz="2000" dirty="0" smtClean="0"/>
              <a:t>legendární mučednictví</a:t>
            </a:r>
            <a:r>
              <a:rPr lang="en-US" sz="2000" dirty="0" smtClean="0"/>
              <a:t> (</a:t>
            </a:r>
            <a:r>
              <a:rPr lang="en-US" sz="2000" dirty="0" err="1" smtClean="0"/>
              <a:t>biskup</a:t>
            </a:r>
            <a:r>
              <a:rPr lang="en-US" sz="2000" dirty="0" smtClean="0"/>
              <a:t> </a:t>
            </a:r>
            <a:r>
              <a:rPr lang="en-US" sz="2000" dirty="0" err="1" smtClean="0"/>
              <a:t>Liafdag</a:t>
            </a:r>
            <a:r>
              <a:rPr lang="en-US" sz="2000" dirty="0" smtClean="0"/>
              <a:t> z</a:t>
            </a:r>
            <a:r>
              <a:rPr lang="cs-CZ" sz="2000" dirty="0" smtClean="0"/>
              <a:t> dánského</a:t>
            </a:r>
            <a:r>
              <a:rPr lang="en-US" sz="2000" dirty="0" smtClean="0"/>
              <a:t> </a:t>
            </a:r>
            <a:r>
              <a:rPr lang="en-US" sz="2000" dirty="0" err="1" smtClean="0"/>
              <a:t>Ribe</a:t>
            </a:r>
            <a:r>
              <a:rPr lang="en-US" sz="2000" dirty="0" smtClean="0"/>
              <a:t> – </a:t>
            </a:r>
            <a:r>
              <a:rPr lang="en-US" sz="2000" dirty="0" err="1" smtClean="0"/>
              <a:t>avšak</a:t>
            </a:r>
            <a:r>
              <a:rPr lang="en-US" sz="2000" dirty="0" smtClean="0"/>
              <a:t> </a:t>
            </a:r>
            <a:r>
              <a:rPr lang="en-US" sz="2000" dirty="0" err="1" smtClean="0"/>
              <a:t>kult</a:t>
            </a:r>
            <a:r>
              <a:rPr lang="en-US" sz="2000" dirty="0" smtClean="0"/>
              <a:t> </a:t>
            </a:r>
            <a:r>
              <a:rPr lang="en-US" sz="2000" dirty="0" err="1" smtClean="0"/>
              <a:t>vzniká</a:t>
            </a:r>
            <a:r>
              <a:rPr lang="en-US" sz="2000" dirty="0" smtClean="0"/>
              <a:t> 150 let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smrti</a:t>
            </a:r>
            <a:r>
              <a:rPr lang="en-US" sz="2000" dirty="0" smtClean="0"/>
              <a:t> + </a:t>
            </a:r>
            <a:r>
              <a:rPr lang="en-US" sz="2000" dirty="0" err="1" smtClean="0"/>
              <a:t>mučedni</a:t>
            </a:r>
            <a:r>
              <a:rPr lang="cs-CZ" sz="2000" dirty="0" err="1" smtClean="0"/>
              <a:t>ctví</a:t>
            </a:r>
            <a:r>
              <a:rPr lang="cs-CZ" sz="2000" dirty="0" smtClean="0"/>
              <a:t> </a:t>
            </a:r>
            <a:r>
              <a:rPr lang="en-US" sz="2000" dirty="0" err="1" smtClean="0"/>
              <a:t>nedoloženo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573659"/>
          </a:xfrm>
        </p:spPr>
        <p:txBody>
          <a:bodyPr>
            <a:normAutofit fontScale="90000"/>
          </a:bodyPr>
          <a:lstStyle/>
          <a:p>
            <a:r>
              <a:rPr lang="cs-CZ" dirty="0"/>
              <a:t>R</a:t>
            </a:r>
            <a:r>
              <a:rPr lang="en-US" dirty="0" err="1"/>
              <a:t>unové</a:t>
            </a:r>
            <a:r>
              <a:rPr lang="en-US" dirty="0"/>
              <a:t> </a:t>
            </a:r>
            <a:r>
              <a:rPr lang="en-US" dirty="0" err="1"/>
              <a:t>kameny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9585960" cy="563270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nejvíce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Švéd</a:t>
            </a:r>
            <a:r>
              <a:rPr lang="cs-CZ" sz="2000" dirty="0" err="1" smtClean="0"/>
              <a:t>sku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en-US" sz="2000" dirty="0" smtClean="0"/>
              <a:t>2400</a:t>
            </a:r>
            <a:r>
              <a:rPr lang="cs-CZ" sz="2000" dirty="0" smtClean="0"/>
              <a:t>)</a:t>
            </a:r>
          </a:p>
          <a:p>
            <a:r>
              <a:rPr lang="en-US" sz="2000" dirty="0" err="1" smtClean="0"/>
              <a:t>většina</a:t>
            </a:r>
            <a:r>
              <a:rPr lang="en-US" sz="2000" dirty="0" smtClean="0"/>
              <a:t> </a:t>
            </a:r>
            <a:r>
              <a:rPr lang="en-US" sz="2000" dirty="0"/>
              <a:t>z </a:t>
            </a:r>
            <a:r>
              <a:rPr lang="en-US" sz="2000" dirty="0" err="1"/>
              <a:t>období</a:t>
            </a:r>
            <a:r>
              <a:rPr lang="en-US" sz="2000" dirty="0"/>
              <a:t> 11. </a:t>
            </a:r>
            <a:r>
              <a:rPr lang="en-US" sz="2000" dirty="0" err="1" smtClean="0"/>
              <a:t>století</a:t>
            </a:r>
            <a:endParaRPr lang="cs-CZ" sz="2000" dirty="0" smtClean="0"/>
          </a:p>
          <a:p>
            <a:r>
              <a:rPr lang="en-US" sz="2000" dirty="0" err="1" smtClean="0"/>
              <a:t>motivy</a:t>
            </a:r>
            <a:r>
              <a:rPr lang="en-US" sz="2000" dirty="0" smtClean="0"/>
              <a:t> </a:t>
            </a:r>
            <a:r>
              <a:rPr lang="en-US" sz="2000" dirty="0" err="1"/>
              <a:t>pohanské</a:t>
            </a:r>
            <a:r>
              <a:rPr lang="en-US" sz="2000" dirty="0"/>
              <a:t> </a:t>
            </a:r>
            <a:r>
              <a:rPr lang="cs-CZ" sz="2000" dirty="0"/>
              <a:t>(</a:t>
            </a:r>
            <a:r>
              <a:rPr lang="en-US" sz="2000" dirty="0" err="1" smtClean="0"/>
              <a:t>hadi</a:t>
            </a:r>
            <a:r>
              <a:rPr lang="en-US" sz="2000" dirty="0"/>
              <a:t>, </a:t>
            </a:r>
            <a:r>
              <a:rPr lang="en-US" sz="2000" dirty="0" err="1"/>
              <a:t>draci</a:t>
            </a:r>
            <a:r>
              <a:rPr lang="en-US" sz="2000" dirty="0"/>
              <a:t>, </a:t>
            </a:r>
            <a:r>
              <a:rPr lang="en-US" sz="2000" dirty="0" err="1" smtClean="0"/>
              <a:t>mytologi</a:t>
            </a:r>
            <a:r>
              <a:rPr lang="cs-CZ" sz="2000" dirty="0" smtClean="0"/>
              <a:t>e)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křesťanské</a:t>
            </a:r>
            <a:r>
              <a:rPr lang="cs-CZ" sz="2000" dirty="0"/>
              <a:t> </a:t>
            </a:r>
            <a:r>
              <a:rPr lang="cs-CZ" sz="2000" dirty="0" smtClean="0"/>
              <a:t>(kříž, Kristus)</a:t>
            </a:r>
          </a:p>
          <a:p>
            <a:r>
              <a:rPr lang="en-US" sz="2000" dirty="0" err="1" smtClean="0"/>
              <a:t>oslava</a:t>
            </a:r>
            <a:r>
              <a:rPr lang="en-US" sz="2000" dirty="0" smtClean="0"/>
              <a:t> </a:t>
            </a:r>
            <a:r>
              <a:rPr lang="en-US" sz="2000" dirty="0" err="1"/>
              <a:t>člověka</a:t>
            </a:r>
            <a:r>
              <a:rPr lang="en-US" sz="2000" dirty="0"/>
              <a:t> (</a:t>
            </a:r>
            <a:r>
              <a:rPr lang="en-US" sz="2000" dirty="0" err="1"/>
              <a:t>památka</a:t>
            </a:r>
            <a:r>
              <a:rPr lang="en-US" sz="2000" dirty="0"/>
              <a:t>)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události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cs-CZ" sz="2000" dirty="0" smtClean="0"/>
              <a:t>např.</a:t>
            </a:r>
            <a:r>
              <a:rPr lang="en-US" sz="2000" dirty="0" smtClean="0"/>
              <a:t> </a:t>
            </a:r>
            <a:r>
              <a:rPr lang="en-US" sz="2000" dirty="0" err="1"/>
              <a:t>christianizace</a:t>
            </a:r>
            <a:r>
              <a:rPr lang="en-US" sz="2000" dirty="0"/>
              <a:t> </a:t>
            </a:r>
            <a:r>
              <a:rPr lang="cs-CZ" sz="2000" dirty="0"/>
              <a:t>u</a:t>
            </a:r>
            <a:r>
              <a:rPr lang="en-US" sz="2000" dirty="0" smtClean="0"/>
              <a:t> </a:t>
            </a:r>
            <a:r>
              <a:rPr lang="en-US" sz="2000" dirty="0" err="1" smtClean="0"/>
              <a:t>Östersund</a:t>
            </a:r>
            <a:r>
              <a:rPr lang="cs-CZ" sz="2000" dirty="0" smtClean="0"/>
              <a:t>u</a:t>
            </a:r>
            <a:r>
              <a:rPr lang="en-US" sz="2000" dirty="0" smtClean="0"/>
              <a:t> v</a:t>
            </a:r>
            <a:r>
              <a:rPr lang="cs-CZ" sz="2000" dirty="0" smtClean="0"/>
              <a:t>e Švédsku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Výsledek obrázku pro rune stones chr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9" y="2811399"/>
            <a:ext cx="31051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rune stones drag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7" y="2811397"/>
            <a:ext cx="28289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80" y="2708123"/>
            <a:ext cx="1926720" cy="40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rovinces sweden ma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811399"/>
            <a:ext cx="17621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4" y="121285"/>
            <a:ext cx="10515600" cy="537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9826"/>
            <a:ext cx="8558784" cy="3730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1900" dirty="0" smtClean="0"/>
          </a:p>
          <a:p>
            <a:r>
              <a:rPr lang="cs-CZ" sz="1600" dirty="0" smtClean="0"/>
              <a:t>po 870 n.l. – kolonie</a:t>
            </a:r>
            <a:r>
              <a:rPr lang="en-US" sz="1600" dirty="0" smtClean="0"/>
              <a:t> </a:t>
            </a:r>
            <a:r>
              <a:rPr lang="en-US" sz="1600" dirty="0" err="1" smtClean="0"/>
              <a:t>norský</a:t>
            </a:r>
            <a:r>
              <a:rPr lang="cs-CZ" sz="1600" dirty="0" smtClean="0"/>
              <a:t>ch</a:t>
            </a:r>
            <a:r>
              <a:rPr lang="en-US" sz="1600" dirty="0" smtClean="0"/>
              <a:t> </a:t>
            </a:r>
            <a:r>
              <a:rPr lang="en-US" sz="1600" dirty="0" err="1" smtClean="0"/>
              <a:t>viking</a:t>
            </a:r>
            <a:r>
              <a:rPr lang="cs-CZ" sz="1600" dirty="0" smtClean="0"/>
              <a:t>ů</a:t>
            </a:r>
            <a:r>
              <a:rPr lang="en-US" sz="1600" dirty="0" smtClean="0"/>
              <a:t> </a:t>
            </a:r>
            <a:r>
              <a:rPr lang="en-US" sz="1600" dirty="0"/>
              <a:t>(z </a:t>
            </a:r>
            <a:r>
              <a:rPr lang="en-US" sz="1600" dirty="0" err="1"/>
              <a:t>Norska</a:t>
            </a:r>
            <a:r>
              <a:rPr lang="en-US" sz="1600" dirty="0"/>
              <a:t>, </a:t>
            </a:r>
            <a:r>
              <a:rPr lang="en-US" sz="1600" dirty="0" err="1"/>
              <a:t>Británie</a:t>
            </a:r>
            <a:r>
              <a:rPr lang="en-US" sz="1600" dirty="0"/>
              <a:t>, </a:t>
            </a:r>
            <a:r>
              <a:rPr lang="en-US" sz="1600" dirty="0" err="1"/>
              <a:t>Irska</a:t>
            </a:r>
            <a:r>
              <a:rPr lang="en-US" sz="1600" dirty="0" smtClean="0"/>
              <a:t>) </a:t>
            </a:r>
            <a:r>
              <a:rPr lang="cs-CZ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/>
              <a:t>předtím</a:t>
            </a:r>
            <a:r>
              <a:rPr lang="en-US" sz="1600" dirty="0"/>
              <a:t> </a:t>
            </a:r>
            <a:r>
              <a:rPr lang="en-US" sz="1600" dirty="0" err="1"/>
              <a:t>zde</a:t>
            </a:r>
            <a:r>
              <a:rPr lang="en-US" sz="1600" dirty="0"/>
              <a:t> </a:t>
            </a:r>
            <a:r>
              <a:rPr lang="en-US" sz="1600" dirty="0" err="1"/>
              <a:t>komunity</a:t>
            </a:r>
            <a:r>
              <a:rPr lang="en-US" sz="1600" dirty="0"/>
              <a:t> </a:t>
            </a:r>
            <a:r>
              <a:rPr lang="en-US" sz="1600" dirty="0" err="1"/>
              <a:t>irských</a:t>
            </a:r>
            <a:r>
              <a:rPr lang="en-US" sz="1600" dirty="0"/>
              <a:t> </a:t>
            </a:r>
            <a:r>
              <a:rPr lang="en-US" sz="1600" dirty="0" err="1"/>
              <a:t>mnichů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cs-CZ" sz="1600" dirty="0" err="1" smtClean="0"/>
              <a:t>sev</a:t>
            </a:r>
            <a:r>
              <a:rPr lang="en-US" sz="1600" dirty="0" smtClean="0"/>
              <a:t>. </a:t>
            </a:r>
            <a:r>
              <a:rPr lang="en-US" sz="1600" i="1" dirty="0" err="1"/>
              <a:t>papar</a:t>
            </a:r>
            <a:r>
              <a:rPr lang="en-US" sz="1600" dirty="0"/>
              <a:t> „</a:t>
            </a:r>
            <a:r>
              <a:rPr lang="en-US" sz="1600" dirty="0" err="1"/>
              <a:t>otcové</a:t>
            </a:r>
            <a:r>
              <a:rPr lang="en-US" sz="1600" dirty="0"/>
              <a:t>“); </a:t>
            </a:r>
          </a:p>
          <a:p>
            <a:r>
              <a:rPr lang="en-US" sz="1600" dirty="0" smtClean="0"/>
              <a:t>900-930 </a:t>
            </a:r>
            <a:r>
              <a:rPr lang="en-US" sz="1600" dirty="0" err="1" smtClean="0"/>
              <a:t>n.l</a:t>
            </a:r>
            <a:r>
              <a:rPr lang="en-US" sz="1600" dirty="0" smtClean="0"/>
              <a:t>. </a:t>
            </a:r>
            <a:r>
              <a:rPr lang="cs-CZ" sz="1600" dirty="0" smtClean="0"/>
              <a:t>– </a:t>
            </a:r>
            <a:r>
              <a:rPr lang="en-US" sz="1600" dirty="0" err="1" smtClean="0"/>
              <a:t>hlavní</a:t>
            </a:r>
            <a:r>
              <a:rPr lang="en-US" sz="1600" dirty="0" smtClean="0"/>
              <a:t> </a:t>
            </a:r>
            <a:r>
              <a:rPr lang="en-US" sz="1600" dirty="0" err="1"/>
              <a:t>osídlovací</a:t>
            </a:r>
            <a:r>
              <a:rPr lang="en-US" sz="1600" dirty="0"/>
              <a:t> </a:t>
            </a:r>
            <a:r>
              <a:rPr lang="en-US" sz="1600" dirty="0" err="1"/>
              <a:t>fáze</a:t>
            </a:r>
            <a:r>
              <a:rPr lang="en-US" sz="1600" dirty="0"/>
              <a:t> </a:t>
            </a:r>
            <a:r>
              <a:rPr lang="cs-CZ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centralizační</a:t>
            </a:r>
            <a:r>
              <a:rPr lang="cs-CZ" sz="1600" dirty="0" smtClean="0"/>
              <a:t> snahy</a:t>
            </a:r>
            <a:r>
              <a:rPr lang="en-US" sz="1600" dirty="0" smtClean="0"/>
              <a:t> </a:t>
            </a:r>
            <a:r>
              <a:rPr lang="en-US" sz="1600" dirty="0" err="1" smtClean="0"/>
              <a:t>krále</a:t>
            </a:r>
            <a:r>
              <a:rPr lang="en-US" sz="1600" dirty="0" smtClean="0"/>
              <a:t> </a:t>
            </a:r>
            <a:r>
              <a:rPr lang="en-US" sz="1600" dirty="0" err="1"/>
              <a:t>Haralda</a:t>
            </a:r>
            <a:r>
              <a:rPr lang="en-US" sz="1600" dirty="0"/>
              <a:t> </a:t>
            </a:r>
            <a:r>
              <a:rPr lang="en-US" sz="1600" dirty="0" err="1"/>
              <a:t>Krásnovlasého</a:t>
            </a:r>
            <a:r>
              <a:rPr lang="en-US" sz="1600" dirty="0"/>
              <a:t> (</a:t>
            </a:r>
            <a:r>
              <a:rPr lang="en-US" sz="1600" dirty="0" err="1"/>
              <a:t>dříve</a:t>
            </a:r>
            <a:r>
              <a:rPr lang="en-US" sz="1600" dirty="0"/>
              <a:t> „</a:t>
            </a:r>
            <a:r>
              <a:rPr lang="en-US" sz="1600" dirty="0" err="1"/>
              <a:t>Vlasatec</a:t>
            </a:r>
            <a:r>
              <a:rPr lang="en-US" sz="1600" dirty="0" smtClean="0"/>
              <a:t>“); </a:t>
            </a:r>
            <a:endParaRPr lang="cs-CZ" sz="1600" dirty="0"/>
          </a:p>
          <a:p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/>
              <a:t>935 </a:t>
            </a:r>
            <a:r>
              <a:rPr lang="en-US" sz="1600" dirty="0" err="1"/>
              <a:t>n.l</a:t>
            </a:r>
            <a:r>
              <a:rPr lang="en-US" sz="1600" dirty="0"/>
              <a:t>. - </a:t>
            </a:r>
            <a:r>
              <a:rPr lang="en-US" sz="1600" dirty="0" err="1"/>
              <a:t>centralizace</a:t>
            </a:r>
            <a:r>
              <a:rPr lang="en-US" sz="1600" dirty="0"/>
              <a:t> </a:t>
            </a:r>
            <a:r>
              <a:rPr lang="en-US" sz="1600" dirty="0" err="1"/>
              <a:t>Norska</a:t>
            </a:r>
            <a:r>
              <a:rPr lang="en-US" sz="1600" dirty="0"/>
              <a:t> </a:t>
            </a:r>
            <a:r>
              <a:rPr lang="cs-CZ" sz="1600" dirty="0"/>
              <a:t>a</a:t>
            </a:r>
            <a:r>
              <a:rPr lang="en-US" sz="1600" dirty="0" smtClean="0"/>
              <a:t> </a:t>
            </a:r>
            <a:r>
              <a:rPr lang="en-US" sz="1600" dirty="0" err="1"/>
              <a:t>ofenzivní</a:t>
            </a:r>
            <a:r>
              <a:rPr lang="en-US" sz="1600" dirty="0"/>
              <a:t> </a:t>
            </a:r>
            <a:r>
              <a:rPr lang="en-US" sz="1600" dirty="0" err="1" smtClean="0"/>
              <a:t>christianizac</a:t>
            </a:r>
            <a:r>
              <a:rPr lang="cs-CZ" sz="1600" dirty="0" smtClean="0"/>
              <a:t>e </a:t>
            </a:r>
            <a:r>
              <a:rPr lang="en-US" sz="1600" dirty="0" err="1" smtClean="0"/>
              <a:t>Hákona</a:t>
            </a:r>
            <a:r>
              <a:rPr lang="cs-CZ" sz="1600" dirty="0" smtClean="0"/>
              <a:t> Dobrého</a:t>
            </a:r>
            <a:r>
              <a:rPr lang="en-US" sz="1600" dirty="0" smtClean="0"/>
              <a:t>;</a:t>
            </a:r>
            <a:endParaRPr lang="en-US" sz="1600" dirty="0"/>
          </a:p>
          <a:p>
            <a:endParaRPr lang="cs-CZ" sz="1600" dirty="0"/>
          </a:p>
          <a:p>
            <a:r>
              <a:rPr lang="en-US" sz="1600" dirty="0" smtClean="0"/>
              <a:t>930 </a:t>
            </a:r>
            <a:r>
              <a:rPr lang="en-US" sz="1600" dirty="0" err="1"/>
              <a:t>n.l</a:t>
            </a:r>
            <a:r>
              <a:rPr lang="en-US" sz="1600" dirty="0"/>
              <a:t>. </a:t>
            </a:r>
            <a:r>
              <a:rPr lang="cs-CZ" sz="1600" dirty="0" smtClean="0"/>
              <a:t>– </a:t>
            </a:r>
            <a:r>
              <a:rPr lang="en-US" sz="1600" dirty="0" err="1" smtClean="0"/>
              <a:t>založen</a:t>
            </a:r>
            <a:r>
              <a:rPr lang="cs-CZ" sz="1600" dirty="0" smtClean="0"/>
              <a:t> </a:t>
            </a:r>
            <a:r>
              <a:rPr lang="en-US" sz="1600" dirty="0" err="1"/>
              <a:t>zemský</a:t>
            </a:r>
            <a:r>
              <a:rPr lang="en-US" sz="1600" dirty="0"/>
              <a:t> </a:t>
            </a:r>
            <a:r>
              <a:rPr lang="en-US" sz="1600" dirty="0" err="1"/>
              <a:t>sněm</a:t>
            </a:r>
            <a:r>
              <a:rPr lang="en-US" sz="1600" dirty="0"/>
              <a:t> (</a:t>
            </a:r>
            <a:r>
              <a:rPr lang="en-US" sz="1600" i="1" dirty="0"/>
              <a:t>Althing</a:t>
            </a:r>
            <a:r>
              <a:rPr lang="en-US" sz="1600" dirty="0"/>
              <a:t>) </a:t>
            </a:r>
            <a:r>
              <a:rPr lang="en-US" sz="1600" dirty="0" err="1"/>
              <a:t>na</a:t>
            </a:r>
            <a:r>
              <a:rPr lang="en-US" sz="1600" dirty="0"/>
              <a:t> „</a:t>
            </a:r>
            <a:r>
              <a:rPr lang="en-US" sz="1600" dirty="0" err="1"/>
              <a:t>Sněmovní</a:t>
            </a:r>
            <a:r>
              <a:rPr lang="en-US" sz="1600" dirty="0"/>
              <a:t> </a:t>
            </a:r>
            <a:r>
              <a:rPr lang="en-US" sz="1600" dirty="0" err="1"/>
              <a:t>pláni</a:t>
            </a:r>
            <a:r>
              <a:rPr lang="en-US" sz="1600" dirty="0"/>
              <a:t>“ (</a:t>
            </a:r>
            <a:r>
              <a:rPr lang="en-US" sz="1600" dirty="0" err="1"/>
              <a:t>Thingvellir</a:t>
            </a:r>
            <a:r>
              <a:rPr lang="en-US" sz="1600" dirty="0"/>
              <a:t>) u </a:t>
            </a:r>
            <a:r>
              <a:rPr lang="en-US" sz="1600" dirty="0" err="1"/>
              <a:t>řeky</a:t>
            </a:r>
            <a:r>
              <a:rPr lang="en-US" sz="1600" dirty="0"/>
              <a:t> </a:t>
            </a:r>
            <a:r>
              <a:rPr lang="en-US" sz="1600" dirty="0" err="1" smtClean="0"/>
              <a:t>Öxará</a:t>
            </a:r>
            <a:endParaRPr lang="en-US" sz="1600" dirty="0"/>
          </a:p>
          <a:p>
            <a:endParaRPr lang="cs-CZ" sz="1600" dirty="0" smtClean="0"/>
          </a:p>
          <a:p>
            <a:r>
              <a:rPr lang="en-US" sz="1600" dirty="0" smtClean="0"/>
              <a:t>1000 </a:t>
            </a:r>
            <a:r>
              <a:rPr lang="en-US" sz="1600" dirty="0" err="1"/>
              <a:t>n.l</a:t>
            </a:r>
            <a:r>
              <a:rPr lang="en-US" sz="1600" dirty="0"/>
              <a:t>. - </a:t>
            </a:r>
            <a:r>
              <a:rPr lang="en-US" sz="1600" dirty="0" err="1"/>
              <a:t>oficiální</a:t>
            </a:r>
            <a:r>
              <a:rPr lang="en-US" sz="1600" dirty="0"/>
              <a:t> </a:t>
            </a:r>
            <a:r>
              <a:rPr lang="en-US" sz="1600" dirty="0" err="1" smtClean="0"/>
              <a:t>christianizace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 smtClean="0"/>
              <a:t>strach</a:t>
            </a:r>
            <a:r>
              <a:rPr lang="en-US" sz="1600" dirty="0" smtClean="0"/>
              <a:t> </a:t>
            </a:r>
            <a:r>
              <a:rPr lang="en-US" sz="1600" dirty="0"/>
              <a:t>z </a:t>
            </a:r>
            <a:r>
              <a:rPr lang="en-US" sz="1600" dirty="0" err="1"/>
              <a:t>Norů</a:t>
            </a:r>
            <a:r>
              <a:rPr lang="en-US" sz="1600" dirty="0"/>
              <a:t> + </a:t>
            </a:r>
            <a:r>
              <a:rPr lang="en-US" sz="1600" dirty="0" err="1"/>
              <a:t>zachování</a:t>
            </a:r>
            <a:r>
              <a:rPr lang="en-US" sz="1600" dirty="0"/>
              <a:t> </a:t>
            </a:r>
            <a:r>
              <a:rPr lang="en-US" sz="1600" dirty="0" err="1"/>
              <a:t>jednoty</a:t>
            </a:r>
            <a:r>
              <a:rPr lang="en-US" sz="1600" dirty="0"/>
              <a:t> </a:t>
            </a:r>
            <a:r>
              <a:rPr lang="en-US" sz="1600" dirty="0" err="1"/>
              <a:t>zákonů</a:t>
            </a:r>
            <a:r>
              <a:rPr lang="en-US" sz="1600" dirty="0"/>
              <a:t> </a:t>
            </a:r>
            <a:endParaRPr lang="cs-CZ" sz="1600" dirty="0"/>
          </a:p>
          <a:p>
            <a:r>
              <a:rPr lang="en-US" sz="1600" dirty="0" smtClean="0"/>
              <a:t>ALE</a:t>
            </a:r>
            <a:r>
              <a:rPr lang="cs-CZ" sz="1600" dirty="0" smtClean="0"/>
              <a:t>: </a:t>
            </a:r>
            <a:r>
              <a:rPr lang="en-US" sz="1600" dirty="0" err="1" smtClean="0"/>
              <a:t>povoleny</a:t>
            </a:r>
            <a:r>
              <a:rPr lang="en-US" sz="1600" dirty="0" smtClean="0"/>
              <a:t> </a:t>
            </a:r>
            <a:r>
              <a:rPr lang="en-US" sz="1600" dirty="0" err="1"/>
              <a:t>pohanské</a:t>
            </a:r>
            <a:r>
              <a:rPr lang="en-US" sz="1600" dirty="0"/>
              <a:t> </a:t>
            </a:r>
            <a:r>
              <a:rPr lang="en-US" sz="1600" dirty="0" err="1"/>
              <a:t>kulty</a:t>
            </a:r>
            <a:r>
              <a:rPr lang="en-US" sz="1600" dirty="0"/>
              <a:t> </a:t>
            </a:r>
            <a:r>
              <a:rPr lang="en-US" sz="1600" dirty="0" err="1"/>
              <a:t>mimo</a:t>
            </a:r>
            <a:r>
              <a:rPr lang="en-US" sz="1600" dirty="0"/>
              <a:t> </a:t>
            </a:r>
            <a:r>
              <a:rPr lang="en-US" sz="1600" dirty="0" err="1"/>
              <a:t>veřejný</a:t>
            </a:r>
            <a:r>
              <a:rPr lang="en-US" sz="1600" dirty="0"/>
              <a:t> </a:t>
            </a:r>
            <a:r>
              <a:rPr lang="en-US" sz="1600" dirty="0" err="1"/>
              <a:t>prostor</a:t>
            </a:r>
            <a:r>
              <a:rPr lang="en-US" sz="1600" dirty="0"/>
              <a:t> + </a:t>
            </a:r>
            <a:r>
              <a:rPr lang="cs-CZ" sz="1600" dirty="0" smtClean="0"/>
              <a:t>některé</a:t>
            </a:r>
            <a:r>
              <a:rPr lang="en-US" sz="1600" dirty="0" smtClean="0"/>
              <a:t> </a:t>
            </a:r>
            <a:r>
              <a:rPr lang="en-US" sz="1600" dirty="0" err="1" smtClean="0"/>
              <a:t>zvyklosti</a:t>
            </a:r>
            <a:r>
              <a:rPr lang="cs-CZ" sz="1600" dirty="0" smtClean="0"/>
              <a:t> (</a:t>
            </a:r>
            <a:r>
              <a:rPr lang="en-US" sz="1600" dirty="0" err="1" smtClean="0"/>
              <a:t>odkládání</a:t>
            </a:r>
            <a:r>
              <a:rPr lang="en-US" sz="1600" dirty="0" smtClean="0"/>
              <a:t> </a:t>
            </a:r>
            <a:r>
              <a:rPr lang="en-US" sz="1600" dirty="0" err="1"/>
              <a:t>nechtěných</a:t>
            </a:r>
            <a:r>
              <a:rPr lang="en-US" sz="1600" dirty="0"/>
              <a:t> </a:t>
            </a:r>
            <a:r>
              <a:rPr lang="en-US" sz="1600" dirty="0" err="1" smtClean="0"/>
              <a:t>dětí</a:t>
            </a:r>
            <a:r>
              <a:rPr lang="cs-CZ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/>
              <a:t>konzumace</a:t>
            </a:r>
            <a:r>
              <a:rPr lang="en-US" sz="1600" dirty="0"/>
              <a:t> </a:t>
            </a:r>
            <a:r>
              <a:rPr lang="en-US" sz="1600" dirty="0" err="1"/>
              <a:t>koňského</a:t>
            </a:r>
            <a:r>
              <a:rPr lang="en-US" sz="1600" dirty="0"/>
              <a:t> masa); </a:t>
            </a:r>
            <a:endParaRPr lang="cs-CZ" sz="1600" dirty="0" smtClean="0"/>
          </a:p>
          <a:p>
            <a:r>
              <a:rPr lang="en-US" sz="1600" dirty="0" err="1" smtClean="0"/>
              <a:t>konverze</a:t>
            </a:r>
            <a:r>
              <a:rPr lang="en-US" sz="1600" dirty="0" smtClean="0"/>
              <a:t> </a:t>
            </a:r>
            <a:r>
              <a:rPr lang="en-US" sz="1600" dirty="0"/>
              <a:t>v </a:t>
            </a:r>
            <a:r>
              <a:rPr lang="en-US" sz="1600" i="1" dirty="0" err="1"/>
              <a:t>Knize</a:t>
            </a:r>
            <a:r>
              <a:rPr lang="en-US" sz="1600" i="1" dirty="0"/>
              <a:t> o </a:t>
            </a:r>
            <a:r>
              <a:rPr lang="en-US" sz="1600" i="1" dirty="0" err="1"/>
              <a:t>Islanďanech</a:t>
            </a:r>
            <a:r>
              <a:rPr lang="en-US" sz="1600" dirty="0"/>
              <a:t> </a:t>
            </a:r>
            <a:r>
              <a:rPr lang="cs-CZ" sz="1600" dirty="0"/>
              <a:t>(</a:t>
            </a:r>
            <a:r>
              <a:rPr lang="cs-CZ" sz="1600" i="1" dirty="0" err="1"/>
              <a:t>Íslendingabók</a:t>
            </a:r>
            <a:r>
              <a:rPr lang="cs-CZ" sz="1600" dirty="0"/>
              <a:t>) </a:t>
            </a:r>
            <a:r>
              <a:rPr lang="en-US" sz="1600" dirty="0"/>
              <a:t>od Ari </a:t>
            </a:r>
            <a:r>
              <a:rPr lang="en-US" sz="1600" dirty="0" err="1"/>
              <a:t>Torgilsona</a:t>
            </a:r>
            <a:r>
              <a:rPr lang="cs-CZ" sz="1600" dirty="0"/>
              <a:t> (počátek 12. století)</a:t>
            </a:r>
            <a:r>
              <a:rPr lang="en-US" sz="1600" dirty="0"/>
              <a:t>;</a:t>
            </a:r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4098" name="irc_mi" descr="Akureyri-Iceland-1000-AD-Bronze-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96" y="3957764"/>
            <a:ext cx="1266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rc_mi" descr="thor%20hammer%20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99" y="4255009"/>
            <a:ext cx="4164902" cy="24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rc_mi" descr="Mjolln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6" y="4842816"/>
            <a:ext cx="1389888" cy="18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2/25/Ingolf_by_Raadsig.jpg/800px-Ingolf_by_Raads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30" y="755905"/>
            <a:ext cx="3510170" cy="27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8784" y="3676533"/>
            <a:ext cx="2829044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Osídlování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Islandu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stavba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Tórovy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svatyně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" y="0"/>
            <a:ext cx="10515600" cy="780923"/>
          </a:xfrm>
        </p:spPr>
        <p:txBody>
          <a:bodyPr/>
          <a:lstStyle/>
          <a:p>
            <a:r>
              <a:rPr lang="cs-CZ" dirty="0" smtClean="0"/>
              <a:t>Skaldové – inkluze pohanské mytologie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" y="950976"/>
            <a:ext cx="11573256" cy="3121152"/>
          </a:xfrm>
        </p:spPr>
        <p:txBody>
          <a:bodyPr>
            <a:normAutofit fontScale="92500" lnSpcReduction="10000"/>
          </a:bodyPr>
          <a:lstStyle/>
          <a:p>
            <a:endParaRPr lang="cs-CZ" sz="2000" dirty="0" smtClean="0"/>
          </a:p>
          <a:p>
            <a:r>
              <a:rPr lang="en-US" sz="2000" dirty="0" err="1" smtClean="0"/>
              <a:t>skaldská</a:t>
            </a:r>
            <a:r>
              <a:rPr lang="en-US" sz="2000" dirty="0" smtClean="0"/>
              <a:t> </a:t>
            </a:r>
            <a:r>
              <a:rPr lang="en-US" sz="2000" dirty="0" err="1" smtClean="0"/>
              <a:t>poezie</a:t>
            </a:r>
            <a:r>
              <a:rPr lang="en-US" sz="2000" dirty="0" smtClean="0"/>
              <a:t> - </a:t>
            </a:r>
            <a:r>
              <a:rPr lang="en-US" sz="2000" dirty="0" err="1" smtClean="0"/>
              <a:t>většinou</a:t>
            </a:r>
            <a:r>
              <a:rPr lang="en-US" sz="2000" dirty="0" smtClean="0"/>
              <a:t> 9. - 10. </a:t>
            </a:r>
            <a:r>
              <a:rPr lang="en-US" sz="2000" dirty="0" err="1" smtClean="0"/>
              <a:t>století</a:t>
            </a:r>
            <a:r>
              <a:rPr lang="en-US" sz="2000" dirty="0" smtClean="0"/>
              <a:t>; </a:t>
            </a:r>
            <a:r>
              <a:rPr lang="en-US" sz="2000" dirty="0" err="1" smtClean="0"/>
              <a:t>ústní</a:t>
            </a:r>
            <a:r>
              <a:rPr lang="en-US" sz="2000" dirty="0" smtClean="0"/>
              <a:t> </a:t>
            </a:r>
            <a:r>
              <a:rPr lang="en-US" sz="2000" dirty="0" err="1" smtClean="0"/>
              <a:t>tradice</a:t>
            </a:r>
            <a:r>
              <a:rPr lang="en-US" sz="2000" dirty="0" smtClean="0"/>
              <a:t> v </a:t>
            </a:r>
            <a:r>
              <a:rPr lang="en-US" sz="2000" dirty="0" err="1" smtClean="0"/>
              <a:t>předepsaném</a:t>
            </a:r>
            <a:r>
              <a:rPr lang="cs-CZ" sz="2000" dirty="0" smtClean="0"/>
              <a:t> aliteračním</a:t>
            </a:r>
            <a:r>
              <a:rPr lang="en-US" sz="2000" dirty="0" smtClean="0"/>
              <a:t> </a:t>
            </a:r>
            <a:r>
              <a:rPr lang="en-US" sz="2000" dirty="0" err="1" smtClean="0"/>
              <a:t>rýmu</a:t>
            </a:r>
            <a:r>
              <a:rPr lang="cs-CZ" sz="2000" dirty="0" smtClean="0"/>
              <a:t> + </a:t>
            </a:r>
            <a:r>
              <a:rPr lang="en-US" sz="2000" dirty="0" err="1" smtClean="0"/>
              <a:t>symbolick</a:t>
            </a:r>
            <a:r>
              <a:rPr lang="cs-CZ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opis</a:t>
            </a:r>
            <a:r>
              <a:rPr lang="cs-CZ" sz="2000" dirty="0" smtClean="0"/>
              <a:t>y</a:t>
            </a:r>
            <a:r>
              <a:rPr lang="en-US" sz="2000" dirty="0" smtClean="0"/>
              <a:t> (</a:t>
            </a:r>
            <a:r>
              <a:rPr lang="en-US" sz="2000" dirty="0" err="1" smtClean="0"/>
              <a:t>st.nor</a:t>
            </a:r>
            <a:r>
              <a:rPr lang="en-US" sz="2000" dirty="0" smtClean="0"/>
              <a:t>.</a:t>
            </a:r>
            <a:r>
              <a:rPr lang="cs-CZ" sz="2000" dirty="0" smtClean="0"/>
              <a:t> </a:t>
            </a:r>
            <a:r>
              <a:rPr lang="en-US" sz="2000" i="1" dirty="0" smtClean="0"/>
              <a:t>kenning</a:t>
            </a:r>
            <a:r>
              <a:rPr lang="en-US" sz="2000" dirty="0" smtClean="0"/>
              <a:t>);  </a:t>
            </a:r>
          </a:p>
          <a:p>
            <a:endParaRPr lang="cs-CZ" sz="2000" dirty="0" smtClean="0"/>
          </a:p>
          <a:p>
            <a:r>
              <a:rPr lang="en-US" sz="2000" dirty="0" err="1" smtClean="0"/>
              <a:t>ságy</a:t>
            </a:r>
            <a:r>
              <a:rPr lang="en-US" sz="2000" dirty="0" smtClean="0"/>
              <a:t> - </a:t>
            </a:r>
            <a:r>
              <a:rPr lang="en-US" sz="2000" dirty="0" err="1" smtClean="0"/>
              <a:t>většina</a:t>
            </a:r>
            <a:r>
              <a:rPr lang="en-US" sz="2000" dirty="0" smtClean="0"/>
              <a:t> z </a:t>
            </a:r>
            <a:r>
              <a:rPr lang="en-US" sz="2000" dirty="0" err="1" smtClean="0"/>
              <a:t>Islandu</a:t>
            </a:r>
            <a:r>
              <a:rPr lang="en-US" sz="2000" dirty="0" smtClean="0"/>
              <a:t> (10.-14. </a:t>
            </a:r>
            <a:r>
              <a:rPr lang="en-US" sz="2000" dirty="0" err="1" smtClean="0"/>
              <a:t>století</a:t>
            </a:r>
            <a:r>
              <a:rPr lang="en-US" sz="2000" dirty="0" smtClean="0"/>
              <a:t>)</a:t>
            </a:r>
            <a:r>
              <a:rPr lang="cs-CZ" sz="2000" dirty="0" smtClean="0"/>
              <a:t>; </a:t>
            </a:r>
            <a:r>
              <a:rPr lang="en-US" sz="2000" dirty="0" err="1" smtClean="0"/>
              <a:t>historická</a:t>
            </a:r>
            <a:r>
              <a:rPr lang="en-US" sz="2000" dirty="0" smtClean="0"/>
              <a:t> a </a:t>
            </a:r>
            <a:r>
              <a:rPr lang="en-US" sz="2000" dirty="0" err="1" smtClean="0"/>
              <a:t>legendární</a:t>
            </a:r>
            <a:r>
              <a:rPr lang="en-US" sz="2000" dirty="0" smtClean="0"/>
              <a:t> „</a:t>
            </a:r>
            <a:r>
              <a:rPr lang="en-US" sz="2000" dirty="0" err="1" smtClean="0"/>
              <a:t>vyprávění</a:t>
            </a:r>
            <a:r>
              <a:rPr lang="en-US" sz="2000" dirty="0" smtClean="0"/>
              <a:t>“; </a:t>
            </a:r>
          </a:p>
          <a:p>
            <a:endParaRPr lang="cs-CZ" sz="2000" dirty="0" smtClean="0"/>
          </a:p>
          <a:p>
            <a:r>
              <a:rPr lang="cs-CZ" sz="2000" dirty="0" smtClean="0"/>
              <a:t>Eddy</a:t>
            </a:r>
            <a:r>
              <a:rPr lang="en-US" sz="2000" dirty="0" smtClean="0"/>
              <a:t> </a:t>
            </a:r>
            <a:r>
              <a:rPr lang="cs-CZ" sz="2000" dirty="0" smtClean="0"/>
              <a:t>– mytologické soubory, konzervující pohanské představy </a:t>
            </a:r>
          </a:p>
          <a:p>
            <a:pPr marL="0" indent="0">
              <a:buNone/>
            </a:pPr>
            <a:r>
              <a:rPr lang="en-US" sz="2000" dirty="0" smtClean="0"/>
              <a:t>a) </a:t>
            </a:r>
            <a:r>
              <a:rPr lang="cs-CZ" sz="2000" dirty="0"/>
              <a:t>P</a:t>
            </a:r>
            <a:r>
              <a:rPr lang="en-US" sz="2000" dirty="0" err="1" smtClean="0"/>
              <a:t>oetická</a:t>
            </a:r>
            <a:r>
              <a:rPr lang="cs-CZ" sz="2000" dirty="0" smtClean="0"/>
              <a:t> E.</a:t>
            </a:r>
            <a:r>
              <a:rPr lang="en-US" sz="2000" dirty="0" smtClean="0"/>
              <a:t> - </a:t>
            </a:r>
            <a:r>
              <a:rPr lang="en-US" sz="2000" dirty="0" err="1" smtClean="0"/>
              <a:t>starší</a:t>
            </a:r>
            <a:r>
              <a:rPr lang="en-US" sz="2000" dirty="0" smtClean="0"/>
              <a:t> (</a:t>
            </a:r>
            <a:r>
              <a:rPr lang="en-US" sz="2000" dirty="0" err="1" smtClean="0"/>
              <a:t>po</a:t>
            </a:r>
            <a:r>
              <a:rPr lang="cs-CZ" sz="2000" dirty="0" smtClean="0"/>
              <a:t> 1200</a:t>
            </a:r>
            <a:r>
              <a:rPr lang="en-US" sz="2000" dirty="0" smtClean="0"/>
              <a:t>)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anonymní</a:t>
            </a:r>
            <a:r>
              <a:rPr lang="en-US" sz="2000" dirty="0" smtClean="0"/>
              <a:t> (</a:t>
            </a:r>
            <a:r>
              <a:rPr lang="en-US" sz="2000" dirty="0" err="1" smtClean="0"/>
              <a:t>Saemund</a:t>
            </a:r>
            <a:r>
              <a:rPr lang="en-US" sz="2000" dirty="0" smtClean="0"/>
              <a:t> </a:t>
            </a:r>
            <a:r>
              <a:rPr lang="en-US" sz="2000" dirty="0" err="1" smtClean="0"/>
              <a:t>Moudr</a:t>
            </a:r>
            <a:r>
              <a:rPr lang="cs-CZ" sz="2000" dirty="0" smtClean="0"/>
              <a:t>ý</a:t>
            </a:r>
            <a:r>
              <a:rPr lang="en-US" sz="2000" dirty="0" smtClean="0"/>
              <a:t>);</a:t>
            </a:r>
          </a:p>
          <a:p>
            <a:pPr marL="0" indent="0">
              <a:buNone/>
            </a:pPr>
            <a:r>
              <a:rPr lang="en-US" sz="2000" dirty="0" smtClean="0"/>
              <a:t>b) </a:t>
            </a:r>
            <a:r>
              <a:rPr lang="cs-CZ" sz="2000" dirty="0" err="1"/>
              <a:t>P</a:t>
            </a:r>
            <a:r>
              <a:rPr lang="en-US" sz="2000" dirty="0" err="1" smtClean="0"/>
              <a:t>rozaická</a:t>
            </a:r>
            <a:r>
              <a:rPr lang="cs-CZ" sz="2000" dirty="0" smtClean="0"/>
              <a:t> E.</a:t>
            </a:r>
            <a:r>
              <a:rPr lang="en-US" sz="2000" dirty="0" smtClean="0"/>
              <a:t> - </a:t>
            </a:r>
            <a:r>
              <a:rPr lang="en-US" sz="2000" dirty="0" err="1" smtClean="0"/>
              <a:t>mladší</a:t>
            </a:r>
            <a:r>
              <a:rPr lang="en-US" sz="2000" dirty="0" smtClean="0"/>
              <a:t> (</a:t>
            </a:r>
            <a:r>
              <a:rPr lang="en-US" sz="2000" dirty="0" err="1" smtClean="0"/>
              <a:t>kolem</a:t>
            </a:r>
            <a:r>
              <a:rPr lang="en-US" sz="2000" dirty="0" smtClean="0"/>
              <a:t> 1220), </a:t>
            </a:r>
            <a:r>
              <a:rPr lang="en-US" sz="2000" dirty="0" err="1" smtClean="0"/>
              <a:t>anonymní</a:t>
            </a:r>
            <a:r>
              <a:rPr lang="cs-CZ" sz="2000" dirty="0" smtClean="0"/>
              <a:t> (</a:t>
            </a:r>
            <a:r>
              <a:rPr lang="en-US" sz="2000" dirty="0" err="1" smtClean="0"/>
              <a:t>Snorri</a:t>
            </a:r>
            <a:r>
              <a:rPr lang="en-US" sz="2000" dirty="0" smtClean="0"/>
              <a:t> </a:t>
            </a:r>
            <a:r>
              <a:rPr lang="en-US" sz="2000" dirty="0" err="1" smtClean="0"/>
              <a:t>Sturluson</a:t>
            </a:r>
            <a:r>
              <a:rPr lang="cs-CZ" sz="2000" dirty="0" smtClean="0"/>
              <a:t>)</a:t>
            </a:r>
            <a:endParaRPr lang="en-US" sz="2000" dirty="0"/>
          </a:p>
        </p:txBody>
      </p:sp>
      <p:pic>
        <p:nvPicPr>
          <p:cNvPr id="5122" name="Picture 2" descr="Výsledek obrázku pro edda mytholog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1822844"/>
            <a:ext cx="3345033" cy="4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60685" y="6367644"/>
            <a:ext cx="3785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62025" algn="l"/>
              </a:tabLst>
            </a:pPr>
            <a:r>
              <a:rPr lang="cs-CZ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Snorriho</a:t>
            </a:r>
            <a:r>
              <a:rPr lang="cs-CZ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Edda - islandský manuskript z 18. století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711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Christianizace Evropy (jaro 2018)</vt:lpstr>
      <vt:lpstr>Vikingové a křesťanství</vt:lpstr>
      <vt:lpstr>sv. Ansgar (801-865) – „apoštol Severu”</vt:lpstr>
      <vt:lpstr>Obecné rysy christianizace Skandinávie</vt:lpstr>
      <vt:lpstr>Obecné rysy christianizace Skandinávie (9.-12. století)</vt:lpstr>
      <vt:lpstr>Runové kameny</vt:lpstr>
      <vt:lpstr>Island</vt:lpstr>
      <vt:lpstr>Skaldové – inkluze pohanské mytologie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Christianizace Evropy (jaro 2018)</dc:title>
  <dc:creator>Honza</dc:creator>
  <cp:lastModifiedBy>Honza</cp:lastModifiedBy>
  <cp:revision>36</cp:revision>
  <dcterms:created xsi:type="dcterms:W3CDTF">2018-03-22T07:00:12Z</dcterms:created>
  <dcterms:modified xsi:type="dcterms:W3CDTF">2018-04-20T00:59:23Z</dcterms:modified>
</cp:coreProperties>
</file>