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3" r:id="rId8"/>
    <p:sldId id="264" r:id="rId9"/>
    <p:sldId id="262" r:id="rId10"/>
    <p:sldId id="265" r:id="rId11"/>
    <p:sldId id="266" r:id="rId12"/>
    <p:sldId id="267" r:id="rId13"/>
    <p:sldId id="268" r:id="rId14"/>
    <p:sldId id="269" r:id="rId15"/>
    <p:sldId id="270" r:id="rId16"/>
    <p:sldId id="271" r:id="rId17"/>
    <p:sldId id="272" r:id="rId18"/>
    <p:sldId id="273" r:id="rId19"/>
    <p:sldId id="276" r:id="rId20"/>
    <p:sldId id="274" r:id="rId21"/>
    <p:sldId id="275"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3" autoAdjust="0"/>
    <p:restoredTop sz="94660"/>
  </p:normalViewPr>
  <p:slideViewPr>
    <p:cSldViewPr snapToGrid="0">
      <p:cViewPr varScale="1">
        <p:scale>
          <a:sx n="79" d="100"/>
          <a:sy n="79" d="100"/>
        </p:scale>
        <p:origin x="162"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9F558EB-BC4C-4F71-8A56-6708755E5B89}" type="datetimeFigureOut">
              <a:rPr lang="en-US" smtClean="0"/>
              <a:t>5/10/2018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11E6A8-6B53-413B-ABE4-B713F131415C}" type="slidenum">
              <a:rPr lang="en-US" smtClean="0"/>
              <a:t>‹#›</a:t>
            </a:fld>
            <a:endParaRPr lang="en-US"/>
          </a:p>
        </p:txBody>
      </p:sp>
    </p:spTree>
    <p:extLst>
      <p:ext uri="{BB962C8B-B14F-4D97-AF65-F5344CB8AC3E}">
        <p14:creationId xmlns:p14="http://schemas.microsoft.com/office/powerpoint/2010/main" val="447152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F558EB-BC4C-4F71-8A56-6708755E5B89}" type="datetimeFigureOut">
              <a:rPr lang="en-US" smtClean="0"/>
              <a:t>5/10/2018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11E6A8-6B53-413B-ABE4-B713F131415C}" type="slidenum">
              <a:rPr lang="en-US" smtClean="0"/>
              <a:t>‹#›</a:t>
            </a:fld>
            <a:endParaRPr lang="en-US"/>
          </a:p>
        </p:txBody>
      </p:sp>
    </p:spTree>
    <p:extLst>
      <p:ext uri="{BB962C8B-B14F-4D97-AF65-F5344CB8AC3E}">
        <p14:creationId xmlns:p14="http://schemas.microsoft.com/office/powerpoint/2010/main" val="12710122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F558EB-BC4C-4F71-8A56-6708755E5B89}" type="datetimeFigureOut">
              <a:rPr lang="en-US" smtClean="0"/>
              <a:t>5/10/2018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11E6A8-6B53-413B-ABE4-B713F131415C}" type="slidenum">
              <a:rPr lang="en-US" smtClean="0"/>
              <a:t>‹#›</a:t>
            </a:fld>
            <a:endParaRPr lang="en-US"/>
          </a:p>
        </p:txBody>
      </p:sp>
    </p:spTree>
    <p:extLst>
      <p:ext uri="{BB962C8B-B14F-4D97-AF65-F5344CB8AC3E}">
        <p14:creationId xmlns:p14="http://schemas.microsoft.com/office/powerpoint/2010/main" val="8321984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F558EB-BC4C-4F71-8A56-6708755E5B89}" type="datetimeFigureOut">
              <a:rPr lang="en-US" smtClean="0"/>
              <a:t>5/10/2018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11E6A8-6B53-413B-ABE4-B713F131415C}" type="slidenum">
              <a:rPr lang="en-US" smtClean="0"/>
              <a:t>‹#›</a:t>
            </a:fld>
            <a:endParaRPr lang="en-US"/>
          </a:p>
        </p:txBody>
      </p:sp>
    </p:spTree>
    <p:extLst>
      <p:ext uri="{BB962C8B-B14F-4D97-AF65-F5344CB8AC3E}">
        <p14:creationId xmlns:p14="http://schemas.microsoft.com/office/powerpoint/2010/main" val="28399637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F558EB-BC4C-4F71-8A56-6708755E5B89}" type="datetimeFigureOut">
              <a:rPr lang="en-US" smtClean="0"/>
              <a:t>5/10/2018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11E6A8-6B53-413B-ABE4-B713F131415C}" type="slidenum">
              <a:rPr lang="en-US" smtClean="0"/>
              <a:t>‹#›</a:t>
            </a:fld>
            <a:endParaRPr lang="en-US"/>
          </a:p>
        </p:txBody>
      </p:sp>
    </p:spTree>
    <p:extLst>
      <p:ext uri="{BB962C8B-B14F-4D97-AF65-F5344CB8AC3E}">
        <p14:creationId xmlns:p14="http://schemas.microsoft.com/office/powerpoint/2010/main" val="3077201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9F558EB-BC4C-4F71-8A56-6708755E5B89}" type="datetimeFigureOut">
              <a:rPr lang="en-US" smtClean="0"/>
              <a:t>5/10/2018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11E6A8-6B53-413B-ABE4-B713F131415C}" type="slidenum">
              <a:rPr lang="en-US" smtClean="0"/>
              <a:t>‹#›</a:t>
            </a:fld>
            <a:endParaRPr lang="en-US"/>
          </a:p>
        </p:txBody>
      </p:sp>
    </p:spTree>
    <p:extLst>
      <p:ext uri="{BB962C8B-B14F-4D97-AF65-F5344CB8AC3E}">
        <p14:creationId xmlns:p14="http://schemas.microsoft.com/office/powerpoint/2010/main" val="14525844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9F558EB-BC4C-4F71-8A56-6708755E5B89}" type="datetimeFigureOut">
              <a:rPr lang="en-US" smtClean="0"/>
              <a:t>5/10/2018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F11E6A8-6B53-413B-ABE4-B713F131415C}" type="slidenum">
              <a:rPr lang="en-US" smtClean="0"/>
              <a:t>‹#›</a:t>
            </a:fld>
            <a:endParaRPr lang="en-US"/>
          </a:p>
        </p:txBody>
      </p:sp>
    </p:spTree>
    <p:extLst>
      <p:ext uri="{BB962C8B-B14F-4D97-AF65-F5344CB8AC3E}">
        <p14:creationId xmlns:p14="http://schemas.microsoft.com/office/powerpoint/2010/main" val="35870981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F558EB-BC4C-4F71-8A56-6708755E5B89}" type="datetimeFigureOut">
              <a:rPr lang="en-US" smtClean="0"/>
              <a:t>5/10/2018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F11E6A8-6B53-413B-ABE4-B713F131415C}" type="slidenum">
              <a:rPr lang="en-US" smtClean="0"/>
              <a:t>‹#›</a:t>
            </a:fld>
            <a:endParaRPr lang="en-US"/>
          </a:p>
        </p:txBody>
      </p:sp>
    </p:spTree>
    <p:extLst>
      <p:ext uri="{BB962C8B-B14F-4D97-AF65-F5344CB8AC3E}">
        <p14:creationId xmlns:p14="http://schemas.microsoft.com/office/powerpoint/2010/main" val="1301813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F558EB-BC4C-4F71-8A56-6708755E5B89}" type="datetimeFigureOut">
              <a:rPr lang="en-US" smtClean="0"/>
              <a:t>5/10/2018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F11E6A8-6B53-413B-ABE4-B713F131415C}" type="slidenum">
              <a:rPr lang="en-US" smtClean="0"/>
              <a:t>‹#›</a:t>
            </a:fld>
            <a:endParaRPr lang="en-US"/>
          </a:p>
        </p:txBody>
      </p:sp>
    </p:spTree>
    <p:extLst>
      <p:ext uri="{BB962C8B-B14F-4D97-AF65-F5344CB8AC3E}">
        <p14:creationId xmlns:p14="http://schemas.microsoft.com/office/powerpoint/2010/main" val="9925537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F558EB-BC4C-4F71-8A56-6708755E5B89}" type="datetimeFigureOut">
              <a:rPr lang="en-US" smtClean="0"/>
              <a:t>5/10/2018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11E6A8-6B53-413B-ABE4-B713F131415C}" type="slidenum">
              <a:rPr lang="en-US" smtClean="0"/>
              <a:t>‹#›</a:t>
            </a:fld>
            <a:endParaRPr lang="en-US"/>
          </a:p>
        </p:txBody>
      </p:sp>
    </p:spTree>
    <p:extLst>
      <p:ext uri="{BB962C8B-B14F-4D97-AF65-F5344CB8AC3E}">
        <p14:creationId xmlns:p14="http://schemas.microsoft.com/office/powerpoint/2010/main" val="7626991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F558EB-BC4C-4F71-8A56-6708755E5B89}" type="datetimeFigureOut">
              <a:rPr lang="en-US" smtClean="0"/>
              <a:t>5/10/2018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11E6A8-6B53-413B-ABE4-B713F131415C}" type="slidenum">
              <a:rPr lang="en-US" smtClean="0"/>
              <a:t>‹#›</a:t>
            </a:fld>
            <a:endParaRPr lang="en-US"/>
          </a:p>
        </p:txBody>
      </p:sp>
    </p:spTree>
    <p:extLst>
      <p:ext uri="{BB962C8B-B14F-4D97-AF65-F5344CB8AC3E}">
        <p14:creationId xmlns:p14="http://schemas.microsoft.com/office/powerpoint/2010/main" val="35607211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F558EB-BC4C-4F71-8A56-6708755E5B89}" type="datetimeFigureOut">
              <a:rPr lang="en-US" smtClean="0"/>
              <a:t>5/10/2018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11E6A8-6B53-413B-ABE4-B713F131415C}" type="slidenum">
              <a:rPr lang="en-US" smtClean="0"/>
              <a:t>‹#›</a:t>
            </a:fld>
            <a:endParaRPr lang="en-US"/>
          </a:p>
        </p:txBody>
      </p:sp>
    </p:spTree>
    <p:extLst>
      <p:ext uri="{BB962C8B-B14F-4D97-AF65-F5344CB8AC3E}">
        <p14:creationId xmlns:p14="http://schemas.microsoft.com/office/powerpoint/2010/main" val="41329159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cs.wikipedia.org/wiki/Boleslav_Chrabr%C3%BD" TargetMode="Externa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www.jassa.org/?p=11470"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s://en.wikipedia.org/wiki/Bernard_of_Clairvaux" TargetMode="External"/><Relationship Id="rId1" Type="http://schemas.openxmlformats.org/officeDocument/2006/relationships/slideLayout" Target="../slideLayouts/slideLayout2.xml"/><Relationship Id="rId5" Type="http://schemas.openxmlformats.org/officeDocument/2006/relationships/image" Target="../media/image16.gif"/><Relationship Id="rId4" Type="http://schemas.openxmlformats.org/officeDocument/2006/relationships/hyperlink" Target="https://www.pinterest.co.uk/pin/279575089341568853/"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hyperlink" Target="http://www.pastorace.cz/tematicke-texty/sv-vojtech-omalovanka" TargetMode="External"/><Relationship Id="rId3" Type="http://schemas.openxmlformats.org/officeDocument/2006/relationships/image" Target="../media/image2.jpeg"/><Relationship Id="rId7" Type="http://schemas.openxmlformats.org/officeDocument/2006/relationships/image" Target="../media/image4.jpeg"/><Relationship Id="rId2" Type="http://schemas.openxmlformats.org/officeDocument/2006/relationships/hyperlink" Target="http://www.kralovskacesta.cz/cs/prohlidka/objekty/katedrala-sv-vita-vojtecha-a-vaclava.html" TargetMode="External"/><Relationship Id="rId1" Type="http://schemas.openxmlformats.org/officeDocument/2006/relationships/slideLayout" Target="../slideLayouts/slideLayout2.xml"/><Relationship Id="rId6" Type="http://schemas.openxmlformats.org/officeDocument/2006/relationships/hyperlink" Target="https://www.paulinky.cz/obchod/produkt/Ikona-sv-Ludmila-120.html" TargetMode="External"/><Relationship Id="rId5" Type="http://schemas.openxmlformats.org/officeDocument/2006/relationships/image" Target="../media/image3.jpeg"/><Relationship Id="rId4" Type="http://schemas.openxmlformats.org/officeDocument/2006/relationships/hyperlink" Target="https://www.ceske-tradice.cz/tradice/podzim/sv.vaclav/sv.-vaclav---legenda" TargetMode="External"/><Relationship Id="rId9" Type="http://schemas.openxmlformats.org/officeDocument/2006/relationships/image" Target="../media/image5.g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2apetras.webzdarma.cz/bretislav_i.htm" TargetMode="Externa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hyperlink" Target="http://kralovskedilo.ktf.cuni.cz/panovnici/Bretislav-I--1035-1055"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panovnici.estranky.cz/clanky/bretislav-ii..html" TargetMode="Externa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hyperlink" Target="http://kralovskedilo.ktf.cuni.cz/panovnici/Bretislav-II--1092-110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426021"/>
          </a:xfrm>
        </p:spPr>
        <p:txBody>
          <a:bodyPr>
            <a:normAutofit fontScale="90000"/>
          </a:bodyPr>
          <a:lstStyle/>
          <a:p>
            <a:r>
              <a:rPr lang="cs-CZ" b="1" dirty="0" smtClean="0"/>
              <a:t>Christianizace Evropy</a:t>
            </a:r>
            <a:r>
              <a:rPr lang="en-US" b="1" dirty="0" smtClean="0"/>
              <a:t> </a:t>
            </a:r>
            <a:r>
              <a:rPr lang="cs-CZ" b="1" dirty="0" smtClean="0"/>
              <a:t>(jaro 2018)</a:t>
            </a:r>
            <a:endParaRPr lang="en-US" dirty="0"/>
          </a:p>
        </p:txBody>
      </p:sp>
      <p:sp>
        <p:nvSpPr>
          <p:cNvPr id="3" name="Subtitle 2"/>
          <p:cNvSpPr>
            <a:spLocks noGrp="1"/>
          </p:cNvSpPr>
          <p:nvPr>
            <p:ph type="subTitle" idx="1"/>
          </p:nvPr>
        </p:nvSpPr>
        <p:spPr>
          <a:xfrm>
            <a:off x="1524000" y="4687126"/>
            <a:ext cx="9144000" cy="1655762"/>
          </a:xfrm>
        </p:spPr>
        <p:txBody>
          <a:bodyPr/>
          <a:lstStyle/>
          <a:p>
            <a:r>
              <a:rPr lang="en-US" dirty="0" err="1" smtClean="0"/>
              <a:t>Slované</a:t>
            </a:r>
            <a:r>
              <a:rPr lang="en-US" dirty="0" smtClean="0"/>
              <a:t> a </a:t>
            </a:r>
            <a:r>
              <a:rPr lang="en-US" dirty="0" err="1" smtClean="0"/>
              <a:t>římsko-germánské</a:t>
            </a:r>
            <a:r>
              <a:rPr lang="en-US" dirty="0" smtClean="0"/>
              <a:t> </a:t>
            </a:r>
            <a:r>
              <a:rPr lang="en-US" dirty="0" err="1" smtClean="0"/>
              <a:t>misie</a:t>
            </a:r>
            <a:endParaRPr lang="en-US" dirty="0"/>
          </a:p>
        </p:txBody>
      </p:sp>
    </p:spTree>
    <p:extLst>
      <p:ext uri="{BB962C8B-B14F-4D97-AF65-F5344CB8AC3E}">
        <p14:creationId xmlns:p14="http://schemas.microsoft.com/office/powerpoint/2010/main" val="22132367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3477"/>
            <a:ext cx="10515600" cy="524891"/>
          </a:xfrm>
        </p:spPr>
        <p:txBody>
          <a:bodyPr>
            <a:normAutofit fontScale="90000"/>
          </a:bodyPr>
          <a:lstStyle/>
          <a:p>
            <a:r>
              <a:rPr lang="cs-CZ" dirty="0"/>
              <a:t>C</a:t>
            </a:r>
            <a:r>
              <a:rPr lang="cs-CZ" dirty="0" smtClean="0"/>
              <a:t>hristianizace Polska</a:t>
            </a:r>
            <a:endParaRPr lang="en-US" dirty="0"/>
          </a:p>
        </p:txBody>
      </p:sp>
      <p:sp>
        <p:nvSpPr>
          <p:cNvPr id="3" name="Content Placeholder 2"/>
          <p:cNvSpPr>
            <a:spLocks noGrp="1"/>
          </p:cNvSpPr>
          <p:nvPr>
            <p:ph idx="1"/>
          </p:nvPr>
        </p:nvSpPr>
        <p:spPr>
          <a:xfrm>
            <a:off x="97536" y="658368"/>
            <a:ext cx="7851648" cy="5632704"/>
          </a:xfrm>
        </p:spPr>
        <p:txBody>
          <a:bodyPr>
            <a:normAutofit/>
          </a:bodyPr>
          <a:lstStyle/>
          <a:p>
            <a:pPr marL="0" indent="0">
              <a:buNone/>
            </a:pPr>
            <a:endParaRPr lang="en-US" dirty="0"/>
          </a:p>
          <a:p>
            <a:r>
              <a:rPr lang="cs-CZ" sz="2000" dirty="0" smtClean="0"/>
              <a:t>9</a:t>
            </a:r>
            <a:r>
              <a:rPr lang="cs-CZ" sz="2000" dirty="0"/>
              <a:t>. </a:t>
            </a:r>
            <a:r>
              <a:rPr lang="cs-CZ" sz="2000" dirty="0" smtClean="0"/>
              <a:t>století - výpady </a:t>
            </a:r>
            <a:r>
              <a:rPr lang="cs-CZ" sz="2000" dirty="0"/>
              <a:t>Moravanů </a:t>
            </a:r>
            <a:r>
              <a:rPr lang="cs-CZ" sz="2000" dirty="0" smtClean="0"/>
              <a:t>- nucený </a:t>
            </a:r>
            <a:r>
              <a:rPr lang="cs-CZ" sz="2000" dirty="0"/>
              <a:t>křest „mocného knížete </a:t>
            </a:r>
            <a:r>
              <a:rPr lang="cs-CZ" sz="2000" dirty="0" err="1"/>
              <a:t>Vislanů</a:t>
            </a:r>
            <a:r>
              <a:rPr lang="cs-CZ" sz="2000" dirty="0" smtClean="0"/>
              <a:t>“ (</a:t>
            </a:r>
            <a:r>
              <a:rPr lang="cs-CZ" sz="2000" i="1" dirty="0" smtClean="0"/>
              <a:t>Život sv. Metoděje</a:t>
            </a:r>
            <a:r>
              <a:rPr lang="cs-CZ" sz="2000" dirty="0" smtClean="0"/>
              <a:t>); </a:t>
            </a:r>
            <a:endParaRPr lang="en-US" sz="2000" dirty="0"/>
          </a:p>
          <a:p>
            <a:r>
              <a:rPr lang="cs-CZ" sz="2000" dirty="0" smtClean="0"/>
              <a:t>966 - křest </a:t>
            </a:r>
            <a:r>
              <a:rPr lang="cs-CZ" sz="2000" dirty="0" err="1"/>
              <a:t>Měška</a:t>
            </a:r>
            <a:r>
              <a:rPr lang="cs-CZ" sz="2000" dirty="0"/>
              <a:t> I. </a:t>
            </a:r>
            <a:r>
              <a:rPr lang="cs-CZ" sz="2000" dirty="0" smtClean="0"/>
              <a:t>po </a:t>
            </a:r>
            <a:r>
              <a:rPr lang="cs-CZ" sz="2000" dirty="0"/>
              <a:t>sňatku s </a:t>
            </a:r>
            <a:r>
              <a:rPr lang="cs-CZ" sz="2000" dirty="0" smtClean="0"/>
              <a:t>Doubravkou (dcera </a:t>
            </a:r>
            <a:r>
              <a:rPr lang="cs-CZ" sz="2000" dirty="0"/>
              <a:t>Boleslava I</a:t>
            </a:r>
            <a:r>
              <a:rPr lang="cs-CZ" sz="2000" dirty="0" smtClean="0"/>
              <a:t>.); </a:t>
            </a:r>
          </a:p>
          <a:p>
            <a:r>
              <a:rPr lang="cs-CZ" sz="2000" dirty="0" smtClean="0"/>
              <a:t>kolem 990 - podřízení rodu </a:t>
            </a:r>
            <a:r>
              <a:rPr lang="cs-CZ" sz="2000" dirty="0"/>
              <a:t>a </a:t>
            </a:r>
            <a:r>
              <a:rPr lang="cs-CZ" sz="2000" dirty="0" smtClean="0"/>
              <a:t>státu </a:t>
            </a:r>
            <a:r>
              <a:rPr lang="cs-CZ" sz="2000" dirty="0" err="1" smtClean="0"/>
              <a:t>Piastovců</a:t>
            </a:r>
            <a:r>
              <a:rPr lang="cs-CZ" sz="2000" dirty="0" smtClean="0"/>
              <a:t> papeži </a:t>
            </a:r>
            <a:r>
              <a:rPr lang="cs-CZ" sz="2000" dirty="0"/>
              <a:t>+ iniciace misií k </a:t>
            </a:r>
            <a:r>
              <a:rPr lang="cs-CZ" sz="2000" dirty="0" smtClean="0"/>
              <a:t>Prusům a Pomořanům (smrt Vojtěcha 997 + Bruna </a:t>
            </a:r>
            <a:r>
              <a:rPr lang="cs-CZ" sz="2000" dirty="0"/>
              <a:t>z </a:t>
            </a:r>
            <a:r>
              <a:rPr lang="cs-CZ" sz="2000" dirty="0" err="1" smtClean="0"/>
              <a:t>Querfurtu</a:t>
            </a:r>
            <a:r>
              <a:rPr lang="cs-CZ" sz="2000" dirty="0" smtClean="0"/>
              <a:t> </a:t>
            </a:r>
            <a:r>
              <a:rPr lang="cs-CZ" sz="2000" dirty="0"/>
              <a:t>1007); </a:t>
            </a:r>
            <a:endParaRPr lang="cs-CZ" sz="2000" dirty="0" smtClean="0"/>
          </a:p>
          <a:p>
            <a:r>
              <a:rPr lang="cs-CZ" sz="2000" dirty="0" smtClean="0"/>
              <a:t>1000 - </a:t>
            </a:r>
            <a:r>
              <a:rPr lang="cs-CZ" sz="2000" dirty="0"/>
              <a:t>vznik nezávislé církevní provincie v Hnězdně (iniciace císařem Otou III.) – podřízená biskupství Krakov, Vratislav, Kolobrzeg; </a:t>
            </a:r>
            <a:endParaRPr lang="cs-CZ" sz="2000" dirty="0" smtClean="0"/>
          </a:p>
          <a:p>
            <a:r>
              <a:rPr lang="cs-CZ" sz="2000" dirty="0" smtClean="0"/>
              <a:t>1025 - </a:t>
            </a:r>
            <a:r>
              <a:rPr lang="cs-CZ" sz="2000" dirty="0"/>
              <a:t>Boleslav Chrabrý pomazán </a:t>
            </a:r>
            <a:r>
              <a:rPr lang="cs-CZ" sz="2000" dirty="0" smtClean="0"/>
              <a:t>papežem </a:t>
            </a:r>
            <a:r>
              <a:rPr lang="cs-CZ" sz="2000" dirty="0"/>
              <a:t>na krále + založeno polské </a:t>
            </a:r>
            <a:r>
              <a:rPr lang="cs-CZ" sz="2000" dirty="0" smtClean="0"/>
              <a:t>arcibiskupství v Hnězdně - intenzivní christianizace lidu (ničení </a:t>
            </a:r>
            <a:r>
              <a:rPr lang="cs-CZ" sz="2000" dirty="0"/>
              <a:t>svatyní a </a:t>
            </a:r>
            <a:r>
              <a:rPr lang="cs-CZ" sz="2000" dirty="0" smtClean="0"/>
              <a:t>idolů</a:t>
            </a:r>
            <a:r>
              <a:rPr lang="cs-CZ" sz="2000" dirty="0"/>
              <a:t> +</a:t>
            </a:r>
            <a:r>
              <a:rPr lang="cs-CZ" sz="2000" dirty="0" smtClean="0"/>
              <a:t> křest</a:t>
            </a:r>
            <a:r>
              <a:rPr lang="cs-CZ" sz="2000" dirty="0"/>
              <a:t> +</a:t>
            </a:r>
            <a:r>
              <a:rPr lang="cs-CZ" sz="2000" dirty="0" smtClean="0"/>
              <a:t> výuka);</a:t>
            </a:r>
          </a:p>
          <a:p>
            <a:r>
              <a:rPr lang="cs-CZ" sz="2000" dirty="0" smtClean="0"/>
              <a:t>do 13. století - šlechtické kostely nepřístupné veřejnosti</a:t>
            </a:r>
            <a:endParaRPr lang="en-US" sz="2000" dirty="0" smtClean="0"/>
          </a:p>
          <a:p>
            <a:endParaRPr lang="en-US" sz="2000" dirty="0"/>
          </a:p>
        </p:txBody>
      </p:sp>
      <p:pic>
        <p:nvPicPr>
          <p:cNvPr id="5122" name="Picture 2" descr="Související obrázek">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90560" y="1"/>
            <a:ext cx="3279648" cy="323492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949182" y="3200372"/>
            <a:ext cx="4157357" cy="289951"/>
          </a:xfrm>
          <a:prstGeom prst="rect">
            <a:avLst/>
          </a:prstGeom>
        </p:spPr>
        <p:txBody>
          <a:bodyPr wrap="none">
            <a:spAutoFit/>
          </a:bodyPr>
          <a:lstStyle/>
          <a:p>
            <a:pPr algn="just">
              <a:lnSpc>
                <a:spcPct val="107000"/>
              </a:lnSpc>
              <a:spcAft>
                <a:spcPts val="800"/>
              </a:spcAft>
              <a:tabLst>
                <a:tab pos="962025" algn="l"/>
              </a:tabLst>
            </a:pPr>
            <a:r>
              <a:rPr lang="en-US" sz="1200" dirty="0" err="1" smtClean="0">
                <a:effectLst/>
                <a:latin typeface="Calibri" panose="020F0502020204030204" pitchFamily="34" charset="0"/>
                <a:ea typeface="Calibri" panose="020F0502020204030204" pitchFamily="34" charset="0"/>
                <a:cs typeface="Times New Roman" panose="02020603050405020304" pitchFamily="18" charset="0"/>
              </a:rPr>
              <a:t>Polský</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smtClean="0">
                <a:effectLst/>
                <a:latin typeface="Calibri" panose="020F0502020204030204" pitchFamily="34" charset="0"/>
                <a:ea typeface="Calibri" panose="020F0502020204030204" pitchFamily="34" charset="0"/>
                <a:cs typeface="Times New Roman" panose="02020603050405020304" pitchFamily="18" charset="0"/>
              </a:rPr>
              <a:t>stát</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 </a:t>
            </a:r>
            <a:r>
              <a:rPr lang="cs-CZ" sz="1200" dirty="0" smtClean="0">
                <a:effectLst/>
                <a:latin typeface="Calibri" panose="020F0502020204030204" pitchFamily="34" charset="0"/>
                <a:ea typeface="Calibri" panose="020F0502020204030204" pitchFamily="34" charset="0"/>
                <a:cs typeface="Times New Roman" panose="02020603050405020304" pitchFamily="18" charset="0"/>
              </a:rPr>
              <a:t>v době rozmachu za</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smtClean="0">
                <a:effectLst/>
                <a:latin typeface="Calibri" panose="020F0502020204030204" pitchFamily="34" charset="0"/>
                <a:ea typeface="Calibri" panose="020F0502020204030204" pitchFamily="34" charset="0"/>
                <a:cs typeface="Times New Roman" panose="02020603050405020304" pitchFamily="18" charset="0"/>
              </a:rPr>
              <a:t>Boleslava</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smtClean="0">
                <a:effectLst/>
                <a:latin typeface="Calibri" panose="020F0502020204030204" pitchFamily="34" charset="0"/>
                <a:ea typeface="Calibri" panose="020F0502020204030204" pitchFamily="34" charset="0"/>
                <a:cs typeface="Times New Roman" panose="02020603050405020304" pitchFamily="18" charset="0"/>
              </a:rPr>
              <a:t>Chrabrého</a:t>
            </a:r>
            <a:r>
              <a:rPr lang="cs-CZ" sz="1200" dirty="0" smtClean="0">
                <a:effectLst/>
                <a:latin typeface="Calibri" panose="020F0502020204030204" pitchFamily="34" charset="0"/>
                <a:ea typeface="Calibri" panose="020F0502020204030204" pitchFamily="34" charset="0"/>
                <a:cs typeface="Times New Roman" panose="02020603050405020304" pitchFamily="18" charset="0"/>
              </a:rPr>
              <a:t> (992-1025)</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26" name="Picture 2" descr="Boleslaus I.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93828" y="3474720"/>
            <a:ext cx="2358325" cy="305614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7160260" y="6545718"/>
            <a:ext cx="5793740" cy="289951"/>
          </a:xfrm>
          <a:prstGeom prst="rect">
            <a:avLst/>
          </a:prstGeom>
        </p:spPr>
        <p:txBody>
          <a:bodyPr wrap="square">
            <a:spAutoFit/>
          </a:bodyPr>
          <a:lstStyle/>
          <a:p>
            <a:pPr algn="just">
              <a:lnSpc>
                <a:spcPct val="107000"/>
              </a:lnSpc>
              <a:spcAft>
                <a:spcPts val="800"/>
              </a:spcAft>
              <a:tabLst>
                <a:tab pos="962025" algn="l"/>
              </a:tabLst>
            </a:pPr>
            <a:r>
              <a:rPr lang="en-US" sz="1200" dirty="0" err="1">
                <a:latin typeface="Calibri" panose="020F0502020204030204" pitchFamily="34" charset="0"/>
                <a:ea typeface="Calibri" panose="020F0502020204030204" pitchFamily="34" charset="0"/>
                <a:cs typeface="Times New Roman" panose="02020603050405020304" pitchFamily="18" charset="0"/>
              </a:rPr>
              <a:t>Boleslav</a:t>
            </a:r>
            <a:r>
              <a:rPr lang="en-US" sz="1200" dirty="0">
                <a:latin typeface="Calibri" panose="020F0502020204030204" pitchFamily="34" charset="0"/>
                <a:ea typeface="Calibri" panose="020F0502020204030204" pitchFamily="34" charset="0"/>
                <a:cs typeface="Times New Roman" panose="02020603050405020304" pitchFamily="18" charset="0"/>
              </a:rPr>
              <a:t> I. </a:t>
            </a:r>
            <a:r>
              <a:rPr lang="en-US" sz="1200" dirty="0" err="1">
                <a:latin typeface="Calibri" panose="020F0502020204030204" pitchFamily="34" charset="0"/>
                <a:ea typeface="Calibri" panose="020F0502020204030204" pitchFamily="34" charset="0"/>
                <a:cs typeface="Times New Roman" panose="02020603050405020304" pitchFamily="18" charset="0"/>
              </a:rPr>
              <a:t>Chrabrý</a:t>
            </a:r>
            <a:r>
              <a:rPr lang="en-US" sz="1200" dirty="0">
                <a:latin typeface="Calibri" panose="020F0502020204030204" pitchFamily="34" charset="0"/>
                <a:ea typeface="Calibri" panose="020F0502020204030204" pitchFamily="34" charset="0"/>
                <a:cs typeface="Times New Roman" panose="02020603050405020304" pitchFamily="18" charset="0"/>
              </a:rPr>
              <a:t> s </a:t>
            </a:r>
            <a:r>
              <a:rPr lang="en-US" sz="1200" dirty="0" err="1">
                <a:latin typeface="Calibri" panose="020F0502020204030204" pitchFamily="34" charset="0"/>
                <a:ea typeface="Calibri" panose="020F0502020204030204" pitchFamily="34" charset="0"/>
                <a:cs typeface="Times New Roman" panose="02020603050405020304" pitchFamily="18" charset="0"/>
              </a:rPr>
              <a:t>královskými</a:t>
            </a:r>
            <a:r>
              <a:rPr lang="en-US" sz="1200" dirty="0">
                <a:latin typeface="Calibri" panose="020F0502020204030204" pitchFamily="34" charset="0"/>
                <a:ea typeface="Calibri" panose="020F0502020204030204" pitchFamily="34" charset="0"/>
                <a:cs typeface="Times New Roman" panose="02020603050405020304" pitchFamily="18" charset="0"/>
              </a:rPr>
              <a:t> </a:t>
            </a:r>
            <a:r>
              <a:rPr lang="en-US" sz="1200" dirty="0" err="1">
                <a:latin typeface="Calibri" panose="020F0502020204030204" pitchFamily="34" charset="0"/>
                <a:ea typeface="Calibri" panose="020F0502020204030204" pitchFamily="34" charset="0"/>
                <a:cs typeface="Times New Roman" panose="02020603050405020304" pitchFamily="18" charset="0"/>
              </a:rPr>
              <a:t>insigniemi</a:t>
            </a:r>
            <a:r>
              <a:rPr lang="en-US" sz="1200" dirty="0">
                <a:latin typeface="Calibri" panose="020F0502020204030204" pitchFamily="34" charset="0"/>
                <a:ea typeface="Calibri" panose="020F0502020204030204" pitchFamily="34" charset="0"/>
                <a:cs typeface="Times New Roman" panose="02020603050405020304" pitchFamily="18" charset="0"/>
              </a:rPr>
              <a:t> (</a:t>
            </a:r>
            <a:r>
              <a:rPr lang="en-US" sz="1200" dirty="0" err="1">
                <a:latin typeface="Calibri" panose="020F0502020204030204" pitchFamily="34" charset="0"/>
                <a:ea typeface="Calibri" panose="020F0502020204030204" pitchFamily="34" charset="0"/>
                <a:cs typeface="Times New Roman" panose="02020603050405020304" pitchFamily="18" charset="0"/>
              </a:rPr>
              <a:t>kopí</a:t>
            </a:r>
            <a:r>
              <a:rPr lang="en-US" sz="1200" dirty="0">
                <a:latin typeface="Calibri" panose="020F0502020204030204" pitchFamily="34" charset="0"/>
                <a:ea typeface="Calibri" panose="020F0502020204030204" pitchFamily="34" charset="0"/>
                <a:cs typeface="Times New Roman" panose="02020603050405020304" pitchFamily="18" charset="0"/>
              </a:rPr>
              <a:t> </a:t>
            </a:r>
            <a:r>
              <a:rPr lang="en-US" sz="1200" dirty="0" err="1">
                <a:latin typeface="Calibri" panose="020F0502020204030204" pitchFamily="34" charset="0"/>
                <a:ea typeface="Calibri" panose="020F0502020204030204" pitchFamily="34" charset="0"/>
                <a:cs typeface="Times New Roman" panose="02020603050405020304" pitchFamily="18" charset="0"/>
              </a:rPr>
              <a:t>sv</a:t>
            </a:r>
            <a:r>
              <a:rPr lang="en-US" sz="1200" dirty="0">
                <a:latin typeface="Calibri" panose="020F0502020204030204" pitchFamily="34" charset="0"/>
                <a:ea typeface="Calibri" panose="020F0502020204030204" pitchFamily="34" charset="0"/>
                <a:cs typeface="Times New Roman" panose="02020603050405020304" pitchFamily="18" charset="0"/>
              </a:rPr>
              <a:t>. </a:t>
            </a:r>
            <a:r>
              <a:rPr lang="en-US" sz="1200" dirty="0" err="1" smtClean="0">
                <a:latin typeface="Calibri" panose="020F0502020204030204" pitchFamily="34" charset="0"/>
                <a:ea typeface="Calibri" panose="020F0502020204030204" pitchFamily="34" charset="0"/>
                <a:cs typeface="Times New Roman" panose="02020603050405020304" pitchFamily="18" charset="0"/>
              </a:rPr>
              <a:t>Mauri</a:t>
            </a:r>
            <a:r>
              <a:rPr lang="cs-CZ" sz="1200" dirty="0" smtClean="0">
                <a:latin typeface="Calibri" panose="020F0502020204030204" pitchFamily="34" charset="0"/>
                <a:ea typeface="Calibri" panose="020F0502020204030204" pitchFamily="34" charset="0"/>
                <a:cs typeface="Times New Roman" panose="02020603050405020304" pitchFamily="18" charset="0"/>
              </a:rPr>
              <a:t>t</a:t>
            </a:r>
            <a:r>
              <a:rPr lang="en-US" sz="1200" dirty="0" err="1" smtClean="0">
                <a:latin typeface="Calibri" panose="020F0502020204030204" pitchFamily="34" charset="0"/>
                <a:ea typeface="Calibri" panose="020F0502020204030204" pitchFamily="34" charset="0"/>
                <a:cs typeface="Times New Roman" panose="02020603050405020304" pitchFamily="18" charset="0"/>
              </a:rPr>
              <a:t>ia</a:t>
            </a:r>
            <a:r>
              <a:rPr lang="en-US" sz="1200" dirty="0" smtClean="0">
                <a:latin typeface="Calibri" panose="020F0502020204030204" pitchFamily="34" charset="0"/>
                <a:ea typeface="Calibri" panose="020F0502020204030204" pitchFamily="34" charset="0"/>
                <a:cs typeface="Times New Roman" panose="02020603050405020304" pitchFamily="18" charset="0"/>
              </a:rPr>
              <a:t> </a:t>
            </a:r>
            <a:r>
              <a:rPr lang="en-US" sz="1200" dirty="0">
                <a:latin typeface="Calibri" panose="020F0502020204030204" pitchFamily="34" charset="0"/>
                <a:ea typeface="Calibri" panose="020F0502020204030204" pitchFamily="34" charset="0"/>
                <a:cs typeface="Times New Roman" panose="02020603050405020304" pitchFamily="18" charset="0"/>
              </a:rPr>
              <a:t>a </a:t>
            </a:r>
            <a:r>
              <a:rPr lang="en-US" sz="1200" dirty="0" err="1">
                <a:latin typeface="Calibri" panose="020F0502020204030204" pitchFamily="34" charset="0"/>
                <a:ea typeface="Calibri" panose="020F0502020204030204" pitchFamily="34" charset="0"/>
                <a:cs typeface="Times New Roman" panose="02020603050405020304" pitchFamily="18" charset="0"/>
              </a:rPr>
              <a:t>meč</a:t>
            </a:r>
            <a:r>
              <a:rPr lang="en-US" sz="1200" dirty="0">
                <a:latin typeface="Calibri" panose="020F0502020204030204" pitchFamily="34" charset="0"/>
                <a:ea typeface="Calibri" panose="020F0502020204030204" pitchFamily="34" charset="0"/>
                <a:cs typeface="Times New Roman" panose="02020603050405020304" pitchFamily="18" charset="0"/>
              </a:rPr>
              <a:t> </a:t>
            </a:r>
            <a:r>
              <a:rPr lang="en-US" sz="1200" dirty="0" err="1">
                <a:latin typeface="Calibri" panose="020F0502020204030204" pitchFamily="34" charset="0"/>
                <a:ea typeface="Calibri" panose="020F0502020204030204" pitchFamily="34" charset="0"/>
                <a:cs typeface="Times New Roman" panose="02020603050405020304" pitchFamily="18" charset="0"/>
              </a:rPr>
              <a:t>Szczerbiec</a:t>
            </a:r>
            <a:r>
              <a:rPr lang="en-US" sz="1200" dirty="0">
                <a:latin typeface="Calibri" panose="020F0502020204030204" pitchFamily="34" charset="0"/>
                <a:ea typeface="Calibri" panose="020F0502020204030204" pitchFamily="34" charset="0"/>
                <a:cs typeface="Times New Roman" panose="02020603050405020304" pitchFamily="18" charset="0"/>
              </a:rPr>
              <a: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989688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9093"/>
            <a:ext cx="10515600" cy="805307"/>
          </a:xfrm>
        </p:spPr>
        <p:txBody>
          <a:bodyPr/>
          <a:lstStyle/>
          <a:p>
            <a:r>
              <a:rPr lang="cs-CZ" dirty="0" smtClean="0"/>
              <a:t>Pohanské reakce</a:t>
            </a:r>
            <a:endParaRPr lang="en-US" dirty="0"/>
          </a:p>
        </p:txBody>
      </p:sp>
      <p:sp>
        <p:nvSpPr>
          <p:cNvPr id="3" name="Content Placeholder 2"/>
          <p:cNvSpPr>
            <a:spLocks noGrp="1"/>
          </p:cNvSpPr>
          <p:nvPr>
            <p:ph idx="1"/>
          </p:nvPr>
        </p:nvSpPr>
        <p:spPr>
          <a:xfrm>
            <a:off x="94488" y="1094105"/>
            <a:ext cx="11561064" cy="4351338"/>
          </a:xfrm>
        </p:spPr>
        <p:txBody>
          <a:bodyPr>
            <a:normAutofit/>
          </a:bodyPr>
          <a:lstStyle/>
          <a:p>
            <a:pPr marL="0" indent="0">
              <a:buNone/>
            </a:pPr>
            <a:r>
              <a:rPr lang="cs-CZ" sz="2000" dirty="0" smtClean="0"/>
              <a:t>1</a:t>
            </a:r>
            <a:r>
              <a:rPr lang="cs-CZ" sz="2000" dirty="0"/>
              <a:t>) </a:t>
            </a:r>
            <a:r>
              <a:rPr lang="cs-CZ" sz="2000" dirty="0" smtClean="0"/>
              <a:t>1031-1032 - za </a:t>
            </a:r>
            <a:r>
              <a:rPr lang="cs-CZ" sz="2000" dirty="0" err="1" smtClean="0"/>
              <a:t>Měška</a:t>
            </a:r>
            <a:r>
              <a:rPr lang="cs-CZ" sz="2000" dirty="0" smtClean="0"/>
              <a:t> II. - současná </a:t>
            </a:r>
            <a:r>
              <a:rPr lang="cs-CZ" sz="2000" dirty="0"/>
              <a:t>invaze Němců </a:t>
            </a:r>
            <a:r>
              <a:rPr lang="cs-CZ" sz="2000" dirty="0" smtClean="0"/>
              <a:t>a </a:t>
            </a:r>
            <a:r>
              <a:rPr lang="cs-CZ" sz="2000" dirty="0"/>
              <a:t>Rusů (útěk do Čech, kde vykastrován); </a:t>
            </a:r>
            <a:endParaRPr lang="cs-CZ" sz="2000" dirty="0" smtClean="0"/>
          </a:p>
          <a:p>
            <a:pPr marL="0" indent="0">
              <a:buNone/>
            </a:pPr>
            <a:r>
              <a:rPr lang="cs-CZ" sz="2000" dirty="0" smtClean="0"/>
              <a:t>2</a:t>
            </a:r>
            <a:r>
              <a:rPr lang="cs-CZ" sz="2000" dirty="0"/>
              <a:t>) </a:t>
            </a:r>
            <a:r>
              <a:rPr lang="cs-CZ" sz="2000" dirty="0" smtClean="0"/>
              <a:t>1034-1039 – za Kazimíra </a:t>
            </a:r>
            <a:r>
              <a:rPr lang="cs-CZ" sz="2000" dirty="0"/>
              <a:t>I. </a:t>
            </a:r>
            <a:r>
              <a:rPr lang="cs-CZ" sz="2000" dirty="0" smtClean="0"/>
              <a:t>Obnovitele – asi reakce na centralizaci + </a:t>
            </a:r>
            <a:r>
              <a:rPr lang="cs-CZ" sz="2000" dirty="0"/>
              <a:t>invaze Břetislava I. </a:t>
            </a:r>
            <a:r>
              <a:rPr lang="cs-CZ" sz="2000" dirty="0" smtClean="0"/>
              <a:t>(poškodil </a:t>
            </a:r>
            <a:r>
              <a:rPr lang="cs-CZ" sz="2000" dirty="0"/>
              <a:t>katedrály v Hnězdně a Poznani</a:t>
            </a:r>
            <a:r>
              <a:rPr lang="cs-CZ" sz="2000" dirty="0" smtClean="0"/>
              <a:t>);</a:t>
            </a:r>
            <a:endParaRPr lang="cs-CZ" sz="2000" dirty="0"/>
          </a:p>
          <a:p>
            <a:r>
              <a:rPr lang="cs-CZ" sz="2000" dirty="0"/>
              <a:t>kolem 1150 </a:t>
            </a:r>
            <a:r>
              <a:rPr lang="cs-CZ" sz="2000" dirty="0" smtClean="0"/>
              <a:t>- definitivní </a:t>
            </a:r>
            <a:r>
              <a:rPr lang="cs-CZ" sz="2000" dirty="0"/>
              <a:t>christianizace </a:t>
            </a:r>
            <a:r>
              <a:rPr lang="cs-CZ" sz="2000" dirty="0" smtClean="0"/>
              <a:t>(pohřby </a:t>
            </a:r>
            <a:r>
              <a:rPr lang="cs-CZ" sz="2000" dirty="0"/>
              <a:t>kolem kostelů </a:t>
            </a:r>
            <a:r>
              <a:rPr lang="cs-CZ" sz="2000" dirty="0" smtClean="0"/>
              <a:t>+ </a:t>
            </a:r>
            <a:r>
              <a:rPr lang="cs-CZ" sz="2000" dirty="0"/>
              <a:t>vznik sítě kostelů a </a:t>
            </a:r>
            <a:r>
              <a:rPr lang="cs-CZ" sz="2000" dirty="0" smtClean="0"/>
              <a:t>klášterů);</a:t>
            </a:r>
          </a:p>
          <a:p>
            <a:pPr marL="0" indent="0">
              <a:buNone/>
            </a:pPr>
            <a:endParaRPr lang="cs-CZ" sz="2000" dirty="0" smtClean="0"/>
          </a:p>
          <a:p>
            <a:endParaRPr lang="cs-CZ" dirty="0" smtClean="0"/>
          </a:p>
        </p:txBody>
      </p:sp>
      <p:pic>
        <p:nvPicPr>
          <p:cNvPr id="11266" name="Picture 2" descr="https://upload.wikimedia.org/wikipedia/commons/thumb/b/b4/Matejko_Christianization_of_Poland.jpg/1024px-Matejko_Christianization_of_Polan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3016" y="2813935"/>
            <a:ext cx="5318632" cy="382276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533016" y="6595057"/>
            <a:ext cx="2323906" cy="281231"/>
          </a:xfrm>
          <a:prstGeom prst="rect">
            <a:avLst/>
          </a:prstGeom>
        </p:spPr>
        <p:txBody>
          <a:bodyPr wrap="none">
            <a:spAutoFit/>
          </a:bodyPr>
          <a:lstStyle/>
          <a:p>
            <a:pPr algn="just">
              <a:lnSpc>
                <a:spcPct val="107000"/>
              </a:lnSpc>
              <a:spcAft>
                <a:spcPts val="800"/>
              </a:spcAft>
              <a:tabLst>
                <a:tab pos="962025" algn="l"/>
              </a:tabLst>
            </a:pPr>
            <a:r>
              <a:rPr lang="en-US" sz="1200" dirty="0" err="1" smtClean="0">
                <a:effectLst/>
                <a:latin typeface="Calibri" panose="020F0502020204030204" pitchFamily="34" charset="0"/>
                <a:ea typeface="Calibri" panose="020F0502020204030204" pitchFamily="34" charset="0"/>
                <a:cs typeface="Times New Roman" panose="02020603050405020304" pitchFamily="18" charset="0"/>
              </a:rPr>
              <a:t>Křest</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smtClean="0">
                <a:effectLst/>
                <a:latin typeface="Calibri" panose="020F0502020204030204" pitchFamily="34" charset="0"/>
                <a:ea typeface="Calibri" panose="020F0502020204030204" pitchFamily="34" charset="0"/>
                <a:cs typeface="Times New Roman" panose="02020603050405020304" pitchFamily="18" charset="0"/>
              </a:rPr>
              <a:t>Polska</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smtClean="0">
                <a:effectLst/>
                <a:latin typeface="Calibri" panose="020F0502020204030204" pitchFamily="34" charset="0"/>
                <a:ea typeface="Calibri" panose="020F0502020204030204" pitchFamily="34" charset="0"/>
                <a:cs typeface="Times New Roman" panose="02020603050405020304" pitchFamily="18" charset="0"/>
              </a:rPr>
              <a:t>představa</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 19. </a:t>
            </a:r>
            <a:r>
              <a:rPr lang="en-US" sz="1200" dirty="0" err="1" smtClean="0">
                <a:effectLst/>
                <a:latin typeface="Calibri" panose="020F0502020204030204" pitchFamily="34" charset="0"/>
                <a:ea typeface="Calibri" panose="020F0502020204030204" pitchFamily="34" charset="0"/>
                <a:cs typeface="Times New Roman" panose="02020603050405020304" pitchFamily="18" charset="0"/>
              </a:rPr>
              <a:t>století</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032064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0664" y="0"/>
            <a:ext cx="10515600" cy="805307"/>
          </a:xfrm>
        </p:spPr>
        <p:txBody>
          <a:bodyPr/>
          <a:lstStyle/>
          <a:p>
            <a:r>
              <a:rPr lang="cs-CZ" dirty="0" smtClean="0"/>
              <a:t>Důsledky christianizace</a:t>
            </a:r>
            <a:endParaRPr lang="en-US" dirty="0"/>
          </a:p>
        </p:txBody>
      </p:sp>
      <p:sp>
        <p:nvSpPr>
          <p:cNvPr id="3" name="Content Placeholder 2"/>
          <p:cNvSpPr>
            <a:spLocks noGrp="1"/>
          </p:cNvSpPr>
          <p:nvPr>
            <p:ph idx="1"/>
          </p:nvPr>
        </p:nvSpPr>
        <p:spPr>
          <a:xfrm>
            <a:off x="158496" y="1325753"/>
            <a:ext cx="11899392" cy="4351338"/>
          </a:xfrm>
        </p:spPr>
        <p:txBody>
          <a:bodyPr>
            <a:normAutofit/>
          </a:bodyPr>
          <a:lstStyle/>
          <a:p>
            <a:r>
              <a:rPr lang="cs-CZ" sz="2000" dirty="0" smtClean="0"/>
              <a:t>polští </a:t>
            </a:r>
            <a:r>
              <a:rPr lang="cs-CZ" sz="2000" dirty="0"/>
              <a:t>panovníci součástí latinsko-křesťanské </a:t>
            </a:r>
            <a:r>
              <a:rPr lang="cs-CZ" sz="2000" dirty="0" err="1"/>
              <a:t>ekumeny</a:t>
            </a:r>
            <a:r>
              <a:rPr lang="cs-CZ" sz="2000" dirty="0"/>
              <a:t> (</a:t>
            </a:r>
            <a:r>
              <a:rPr lang="cs-CZ" sz="2000" dirty="0" smtClean="0"/>
              <a:t>nová </a:t>
            </a:r>
            <a:r>
              <a:rPr lang="cs-CZ" sz="2000" dirty="0"/>
              <a:t>spojenectví včetně sňatků – </a:t>
            </a:r>
            <a:r>
              <a:rPr lang="cs-CZ" sz="2000" dirty="0" smtClean="0"/>
              <a:t>Německo, Čechy, Uhry, Skandinávie);</a:t>
            </a:r>
          </a:p>
          <a:p>
            <a:r>
              <a:rPr lang="cs-CZ" sz="2000" dirty="0" smtClean="0"/>
              <a:t>posílení centralizace monarchie = identifikace obyvatel s polským státem;</a:t>
            </a:r>
          </a:p>
          <a:p>
            <a:r>
              <a:rPr lang="cs-CZ" sz="2000" dirty="0" smtClean="0"/>
              <a:t>vazalství </a:t>
            </a:r>
            <a:r>
              <a:rPr lang="cs-CZ" sz="2000" dirty="0"/>
              <a:t>polských králů vůči </a:t>
            </a:r>
            <a:r>
              <a:rPr lang="cs-CZ" sz="2000" dirty="0" smtClean="0"/>
              <a:t>německým císařům (ale relativně volné); </a:t>
            </a:r>
          </a:p>
          <a:p>
            <a:r>
              <a:rPr lang="cs-CZ" sz="2000" dirty="0" smtClean="0"/>
              <a:t>„svaté Hnězdno“ - ostatky </a:t>
            </a:r>
            <a:r>
              <a:rPr lang="cs-CZ" sz="2000" dirty="0"/>
              <a:t>sv. Vojtěcha (hlavní patron Polska</a:t>
            </a:r>
            <a:r>
              <a:rPr lang="cs-CZ" sz="2000" dirty="0" smtClean="0"/>
              <a:t>) + kopí sv. Mauritia (dar císaře Oty III. a součást polských královských insignií);</a:t>
            </a:r>
          </a:p>
          <a:p>
            <a:r>
              <a:rPr lang="cs-CZ" sz="2000" dirty="0" smtClean="0"/>
              <a:t>import </a:t>
            </a:r>
            <a:r>
              <a:rPr lang="cs-CZ" sz="2000" dirty="0"/>
              <a:t>kamenné sakrální architektury italsko-německého typu </a:t>
            </a:r>
            <a:r>
              <a:rPr lang="cs-CZ" sz="2000" dirty="0" smtClean="0"/>
              <a:t>(ale do </a:t>
            </a:r>
            <a:r>
              <a:rPr lang="cs-CZ" sz="2000" dirty="0"/>
              <a:t>konce 12. století </a:t>
            </a:r>
            <a:r>
              <a:rPr lang="cs-CZ" sz="2000" dirty="0" smtClean="0"/>
              <a:t>jen </a:t>
            </a:r>
            <a:r>
              <a:rPr lang="cs-CZ" sz="2000" dirty="0"/>
              <a:t>několik kamenných kostelů ve Velkopolsku a Malopolsku =</a:t>
            </a:r>
            <a:r>
              <a:rPr lang="cs-CZ" sz="2000" dirty="0" smtClean="0"/>
              <a:t> </a:t>
            </a:r>
            <a:r>
              <a:rPr lang="cs-CZ" sz="2000" dirty="0"/>
              <a:t>„prestižní“ </a:t>
            </a:r>
            <a:r>
              <a:rPr lang="cs-CZ" sz="2000" dirty="0" smtClean="0"/>
              <a:t>objekty); </a:t>
            </a:r>
          </a:p>
        </p:txBody>
      </p:sp>
    </p:spTree>
    <p:extLst>
      <p:ext uri="{BB962C8B-B14F-4D97-AF65-F5344CB8AC3E}">
        <p14:creationId xmlns:p14="http://schemas.microsoft.com/office/powerpoint/2010/main" val="31974097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8472" y="1"/>
            <a:ext cx="10515600" cy="950976"/>
          </a:xfrm>
        </p:spPr>
        <p:txBody>
          <a:bodyPr/>
          <a:lstStyle/>
          <a:p>
            <a:r>
              <a:rPr lang="cs-CZ" dirty="0" smtClean="0"/>
              <a:t>Osud pohanství</a:t>
            </a:r>
            <a:endParaRPr lang="en-US" dirty="0"/>
          </a:p>
        </p:txBody>
      </p:sp>
      <p:sp>
        <p:nvSpPr>
          <p:cNvPr id="3" name="Content Placeholder 2"/>
          <p:cNvSpPr>
            <a:spLocks noGrp="1"/>
          </p:cNvSpPr>
          <p:nvPr>
            <p:ph idx="1"/>
          </p:nvPr>
        </p:nvSpPr>
        <p:spPr>
          <a:xfrm>
            <a:off x="838200" y="1825624"/>
            <a:ext cx="10515600" cy="4613275"/>
          </a:xfrm>
        </p:spPr>
        <p:txBody>
          <a:bodyPr>
            <a:noAutofit/>
          </a:bodyPr>
          <a:lstStyle/>
          <a:p>
            <a:r>
              <a:rPr lang="cs-CZ" sz="2000" dirty="0" smtClean="0"/>
              <a:t>kult i mytologie zapomenuty: </a:t>
            </a:r>
          </a:p>
          <a:p>
            <a:pPr marL="0" indent="0">
              <a:buNone/>
            </a:pPr>
            <a:r>
              <a:rPr lang="cs-CZ" sz="2000" dirty="0" err="1" smtClean="0"/>
              <a:t>Gallus</a:t>
            </a:r>
            <a:r>
              <a:rPr lang="cs-CZ" sz="2000" dirty="0" smtClean="0"/>
              <a:t> </a:t>
            </a:r>
            <a:r>
              <a:rPr lang="cs-CZ" sz="2000" dirty="0" err="1" smtClean="0"/>
              <a:t>Anonymus</a:t>
            </a:r>
            <a:r>
              <a:rPr lang="cs-CZ" sz="2000" dirty="0" smtClean="0"/>
              <a:t> (</a:t>
            </a:r>
            <a:r>
              <a:rPr lang="cs-CZ" sz="2000" i="1" dirty="0" smtClean="0"/>
              <a:t>Gesta </a:t>
            </a:r>
            <a:r>
              <a:rPr lang="cs-CZ" sz="2000" i="1" dirty="0" err="1" smtClean="0"/>
              <a:t>principum</a:t>
            </a:r>
            <a:r>
              <a:rPr lang="cs-CZ" sz="2000" i="1" dirty="0" smtClean="0"/>
              <a:t> </a:t>
            </a:r>
            <a:r>
              <a:rPr lang="cs-CZ" sz="2000" i="1" dirty="0" err="1" smtClean="0"/>
              <a:t>Polonorum</a:t>
            </a:r>
            <a:r>
              <a:rPr lang="cs-CZ" sz="2000" dirty="0" smtClean="0"/>
              <a:t>, 1115) - extrémně nepřátelský vůči předkřesťanské historii;</a:t>
            </a:r>
          </a:p>
          <a:p>
            <a:pPr marL="0" indent="0">
              <a:buNone/>
            </a:pPr>
            <a:r>
              <a:rPr lang="cs-CZ" sz="2000" dirty="0" smtClean="0"/>
              <a:t>Jan </a:t>
            </a:r>
            <a:r>
              <a:rPr lang="cs-CZ" sz="2000" dirty="0" err="1" smtClean="0"/>
              <a:t>Dlugosz</a:t>
            </a:r>
            <a:r>
              <a:rPr lang="cs-CZ" sz="2000" dirty="0" smtClean="0"/>
              <a:t> (</a:t>
            </a:r>
            <a:r>
              <a:rPr lang="it-IT" sz="2000" i="1" dirty="0"/>
              <a:t>Annales seu cronici incliti regni Poloniae</a:t>
            </a:r>
            <a:r>
              <a:rPr lang="pl-PL" sz="2000" dirty="0" smtClean="0"/>
              <a:t>, </a:t>
            </a:r>
            <a:r>
              <a:rPr lang="cs-CZ" sz="2000" dirty="0" smtClean="0"/>
              <a:t>1480) – renesanční reminiscence bohů (</a:t>
            </a:r>
            <a:r>
              <a:rPr lang="en-US" sz="2000" dirty="0" err="1" smtClean="0"/>
              <a:t>Jessa</a:t>
            </a:r>
            <a:r>
              <a:rPr lang="cs-CZ" sz="2000" dirty="0" smtClean="0"/>
              <a:t>, </a:t>
            </a:r>
            <a:r>
              <a:rPr lang="en-US" sz="2000" dirty="0" err="1" smtClean="0"/>
              <a:t>Łada</a:t>
            </a:r>
            <a:r>
              <a:rPr lang="cs-CZ" sz="2000" dirty="0"/>
              <a:t>,</a:t>
            </a:r>
            <a:r>
              <a:rPr lang="en-US" sz="2000" dirty="0" smtClean="0"/>
              <a:t> </a:t>
            </a:r>
            <a:r>
              <a:rPr lang="en-US" sz="2000" dirty="0" err="1" smtClean="0"/>
              <a:t>Dzidzileyla</a:t>
            </a:r>
            <a:r>
              <a:rPr lang="cs-CZ" sz="2000" dirty="0"/>
              <a:t>,</a:t>
            </a:r>
            <a:r>
              <a:rPr lang="en-US" sz="2000" dirty="0" smtClean="0"/>
              <a:t> </a:t>
            </a:r>
            <a:r>
              <a:rPr lang="en-US" sz="2000" dirty="0" err="1" smtClean="0"/>
              <a:t>Nija</a:t>
            </a:r>
            <a:r>
              <a:rPr lang="cs-CZ" sz="2000" dirty="0" smtClean="0"/>
              <a:t>,</a:t>
            </a:r>
            <a:r>
              <a:rPr lang="en-US" sz="2000" dirty="0" smtClean="0"/>
              <a:t> </a:t>
            </a:r>
            <a:r>
              <a:rPr lang="en-US" sz="2000" dirty="0" err="1" smtClean="0"/>
              <a:t>Dziewanna</a:t>
            </a:r>
            <a:r>
              <a:rPr lang="cs-CZ" sz="2000" dirty="0" smtClean="0"/>
              <a:t>, </a:t>
            </a:r>
            <a:r>
              <a:rPr lang="en-US" sz="2000" dirty="0" err="1" smtClean="0"/>
              <a:t>Marzanna</a:t>
            </a:r>
            <a:r>
              <a:rPr lang="cs-CZ" sz="2000" dirty="0" smtClean="0"/>
              <a:t>) -</a:t>
            </a:r>
            <a:r>
              <a:rPr lang="en-US" sz="2000" dirty="0" smtClean="0"/>
              <a:t> </a:t>
            </a:r>
            <a:r>
              <a:rPr lang="cs-CZ" sz="2000" dirty="0" smtClean="0"/>
              <a:t>možná invence </a:t>
            </a:r>
            <a:r>
              <a:rPr lang="cs-CZ" sz="2000" dirty="0"/>
              <a:t>+</a:t>
            </a:r>
            <a:r>
              <a:rPr lang="cs-CZ" sz="2000" dirty="0" smtClean="0"/>
              <a:t> autorská reinterpretace folklóru;</a:t>
            </a:r>
          </a:p>
          <a:p>
            <a:endParaRPr lang="cs-CZ" sz="2000" dirty="0" smtClean="0"/>
          </a:p>
          <a:p>
            <a:r>
              <a:rPr lang="cs-CZ" sz="2000" dirty="0" smtClean="0"/>
              <a:t>synkretismus:</a:t>
            </a:r>
          </a:p>
          <a:p>
            <a:pPr marL="0" indent="0">
              <a:buNone/>
            </a:pPr>
            <a:r>
              <a:rPr lang="cs-CZ" sz="2000" dirty="0" smtClean="0"/>
              <a:t>1) kláštery </a:t>
            </a:r>
            <a:r>
              <a:rPr lang="cs-CZ" sz="2000" dirty="0"/>
              <a:t>na vrcholcích posvátných hor </a:t>
            </a:r>
            <a:r>
              <a:rPr lang="cs-CZ" sz="2000" dirty="0" err="1"/>
              <a:t>Łysiec</a:t>
            </a:r>
            <a:r>
              <a:rPr lang="cs-CZ" sz="2000" dirty="0"/>
              <a:t> a </a:t>
            </a:r>
            <a:r>
              <a:rPr lang="cs-CZ" sz="2000" dirty="0" err="1"/>
              <a:t>Ślęża</a:t>
            </a:r>
            <a:r>
              <a:rPr lang="cs-CZ" sz="2000" dirty="0"/>
              <a:t>; </a:t>
            </a:r>
            <a:endParaRPr lang="cs-CZ" sz="2000" dirty="0" smtClean="0"/>
          </a:p>
          <a:p>
            <a:pPr marL="0" indent="0">
              <a:buNone/>
            </a:pPr>
            <a:r>
              <a:rPr lang="cs-CZ" sz="2000" dirty="0" smtClean="0"/>
              <a:t>2) pohanská </a:t>
            </a:r>
            <a:r>
              <a:rPr lang="cs-CZ" sz="2000" dirty="0"/>
              <a:t>výbava hrobů – amulety (měsíc, zvonky, zvířecí zuby, vejce) +</a:t>
            </a:r>
            <a:r>
              <a:rPr lang="cs-CZ" sz="2000" dirty="0" smtClean="0"/>
              <a:t> kříže </a:t>
            </a:r>
            <a:r>
              <a:rPr lang="cs-CZ" sz="2000" dirty="0"/>
              <a:t>(kvůli magické ochraně</a:t>
            </a:r>
            <a:r>
              <a:rPr lang="cs-CZ" sz="2000" dirty="0" smtClean="0"/>
              <a:t>); opatření proti vampyrismu; </a:t>
            </a:r>
          </a:p>
          <a:p>
            <a:pPr marL="0" indent="0">
              <a:buNone/>
            </a:pPr>
            <a:r>
              <a:rPr lang="cs-CZ" sz="2000" dirty="0" smtClean="0"/>
              <a:t>3) zvířecí </a:t>
            </a:r>
            <a:r>
              <a:rPr lang="cs-CZ" sz="2000" dirty="0"/>
              <a:t>lebky v základech staveb</a:t>
            </a:r>
            <a:r>
              <a:rPr lang="cs-CZ" sz="2000" dirty="0" smtClean="0"/>
              <a:t>;</a:t>
            </a:r>
            <a:endParaRPr lang="en-US" sz="2000" dirty="0"/>
          </a:p>
          <a:p>
            <a:pPr marL="0" indent="0">
              <a:buNone/>
            </a:pPr>
            <a:r>
              <a:rPr lang="cs-CZ" sz="2000" dirty="0"/>
              <a:t>4) v Pomořansku (dle životopisu Oty z </a:t>
            </a:r>
            <a:r>
              <a:rPr lang="cs-CZ" sz="2000" dirty="0" err="1"/>
              <a:t>Bamberku</a:t>
            </a:r>
            <a:r>
              <a:rPr lang="cs-CZ" sz="2000" dirty="0"/>
              <a:t>) tzv. „samaritánský kult“ - paralelní kult pohanských bohů (Triglav ve Štětíně) a Krista („teutonský bůh“); </a:t>
            </a:r>
          </a:p>
          <a:p>
            <a:endParaRPr lang="en-US" sz="2000" dirty="0"/>
          </a:p>
        </p:txBody>
      </p:sp>
    </p:spTree>
    <p:extLst>
      <p:ext uri="{BB962C8B-B14F-4D97-AF65-F5344CB8AC3E}">
        <p14:creationId xmlns:p14="http://schemas.microsoft.com/office/powerpoint/2010/main" val="39060220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3128" y="109093"/>
            <a:ext cx="10515600" cy="829691"/>
          </a:xfrm>
        </p:spPr>
        <p:txBody>
          <a:bodyPr>
            <a:normAutofit/>
          </a:bodyPr>
          <a:lstStyle/>
          <a:p>
            <a:r>
              <a:rPr lang="cs-CZ" dirty="0" smtClean="0"/>
              <a:t>Christianizace „</a:t>
            </a:r>
            <a:r>
              <a:rPr lang="cs-CZ" dirty="0" err="1" smtClean="0"/>
              <a:t>Wendů</a:t>
            </a:r>
            <a:r>
              <a:rPr lang="cs-CZ" dirty="0" smtClean="0"/>
              <a:t>“ </a:t>
            </a:r>
            <a:endParaRPr lang="en-US" dirty="0"/>
          </a:p>
        </p:txBody>
      </p:sp>
      <p:sp>
        <p:nvSpPr>
          <p:cNvPr id="3" name="Content Placeholder 2"/>
          <p:cNvSpPr>
            <a:spLocks noGrp="1"/>
          </p:cNvSpPr>
          <p:nvPr>
            <p:ph idx="1"/>
          </p:nvPr>
        </p:nvSpPr>
        <p:spPr>
          <a:xfrm>
            <a:off x="131064" y="1045337"/>
            <a:ext cx="10515600" cy="4351338"/>
          </a:xfrm>
        </p:spPr>
        <p:txBody>
          <a:bodyPr>
            <a:normAutofit fontScale="92500" lnSpcReduction="10000"/>
          </a:bodyPr>
          <a:lstStyle/>
          <a:p>
            <a:r>
              <a:rPr lang="cs-CZ" sz="2100" dirty="0" smtClean="0"/>
              <a:t>západoslovanské </a:t>
            </a:r>
            <a:r>
              <a:rPr lang="cs-CZ" sz="2100" dirty="0"/>
              <a:t>kmeny v Polabí a </a:t>
            </a:r>
            <a:r>
              <a:rPr lang="cs-CZ" sz="2100" dirty="0" smtClean="0"/>
              <a:t>Pobaltí - svazy Srbů, </a:t>
            </a:r>
            <a:r>
              <a:rPr lang="cs-CZ" sz="2100" dirty="0" err="1" smtClean="0"/>
              <a:t>Obodritů</a:t>
            </a:r>
            <a:r>
              <a:rPr lang="cs-CZ" sz="2100" dirty="0" smtClean="0"/>
              <a:t>, </a:t>
            </a:r>
            <a:r>
              <a:rPr lang="cs-CZ" sz="2100" dirty="0" err="1" smtClean="0"/>
              <a:t>Veletů-Luticů</a:t>
            </a:r>
            <a:r>
              <a:rPr lang="cs-CZ" sz="2100" dirty="0" smtClean="0"/>
              <a:t>, </a:t>
            </a:r>
            <a:r>
              <a:rPr lang="cs-CZ" sz="2100" dirty="0" err="1" smtClean="0"/>
              <a:t>Pomořanů</a:t>
            </a:r>
            <a:r>
              <a:rPr lang="cs-CZ" sz="2100" dirty="0" smtClean="0"/>
              <a:t>; </a:t>
            </a:r>
            <a:endParaRPr lang="en-US" sz="2100" dirty="0"/>
          </a:p>
          <a:p>
            <a:pPr marL="0" indent="0">
              <a:buNone/>
            </a:pPr>
            <a:endParaRPr lang="cs-CZ" sz="2100" dirty="0" smtClean="0"/>
          </a:p>
          <a:p>
            <a:pPr marL="0" indent="0">
              <a:buNone/>
            </a:pPr>
            <a:r>
              <a:rPr lang="cs-CZ" sz="2100" dirty="0" smtClean="0"/>
              <a:t>7.-8. století </a:t>
            </a:r>
          </a:p>
          <a:p>
            <a:r>
              <a:rPr lang="cs-CZ" sz="2100" dirty="0" smtClean="0"/>
              <a:t>Srbové, </a:t>
            </a:r>
            <a:r>
              <a:rPr lang="cs-CZ" sz="2100" dirty="0" err="1" smtClean="0"/>
              <a:t>Veletové</a:t>
            </a:r>
            <a:r>
              <a:rPr lang="cs-CZ" sz="2100" dirty="0" smtClean="0"/>
              <a:t> a </a:t>
            </a:r>
            <a:r>
              <a:rPr lang="cs-CZ" sz="2100" dirty="0" err="1" smtClean="0"/>
              <a:t>Obodritové</a:t>
            </a:r>
            <a:r>
              <a:rPr lang="cs-CZ" sz="2100" dirty="0" smtClean="0"/>
              <a:t> nájezdy </a:t>
            </a:r>
            <a:r>
              <a:rPr lang="cs-CZ" sz="2100" dirty="0"/>
              <a:t>do </a:t>
            </a:r>
            <a:r>
              <a:rPr lang="cs-CZ" sz="2100" dirty="0" smtClean="0"/>
              <a:t>Durynska, Saska a Dánska;</a:t>
            </a:r>
          </a:p>
          <a:p>
            <a:pPr marL="0" indent="0">
              <a:buNone/>
            </a:pPr>
            <a:r>
              <a:rPr lang="cs-CZ" sz="2100" dirty="0" smtClean="0"/>
              <a:t>789-803</a:t>
            </a:r>
          </a:p>
          <a:p>
            <a:r>
              <a:rPr lang="cs-CZ" sz="2100" dirty="0" smtClean="0"/>
              <a:t>Karel Veliký vojenská tažení </a:t>
            </a:r>
            <a:r>
              <a:rPr lang="cs-CZ" sz="2100" dirty="0"/>
              <a:t>k </a:t>
            </a:r>
            <a:r>
              <a:rPr lang="cs-CZ" sz="2100" dirty="0" err="1"/>
              <a:t>Obodritům</a:t>
            </a:r>
            <a:r>
              <a:rPr lang="cs-CZ" sz="2100" dirty="0"/>
              <a:t>, </a:t>
            </a:r>
            <a:r>
              <a:rPr lang="cs-CZ" sz="2100" dirty="0" err="1"/>
              <a:t>Veletům</a:t>
            </a:r>
            <a:r>
              <a:rPr lang="cs-CZ" sz="2100" dirty="0"/>
              <a:t>, Srbům a Čechům </a:t>
            </a:r>
          </a:p>
          <a:p>
            <a:pPr marL="0" indent="0">
              <a:buNone/>
            </a:pPr>
            <a:r>
              <a:rPr lang="cs-CZ" sz="2100" dirty="0" smtClean="0"/>
              <a:t>796</a:t>
            </a:r>
          </a:p>
          <a:p>
            <a:r>
              <a:rPr lang="cs-CZ" sz="2100" dirty="0" smtClean="0"/>
              <a:t>misijní synod v Bavorsku rozhodl</a:t>
            </a:r>
            <a:r>
              <a:rPr lang="cs-CZ" sz="2100" dirty="0"/>
              <a:t>, že Slované neschopni pochopit </a:t>
            </a:r>
            <a:r>
              <a:rPr lang="cs-CZ" sz="2100" dirty="0" smtClean="0"/>
              <a:t>křesťanství </a:t>
            </a:r>
          </a:p>
          <a:p>
            <a:pPr marL="0" indent="0">
              <a:buNone/>
            </a:pPr>
            <a:r>
              <a:rPr lang="cs-CZ" sz="2100" dirty="0" smtClean="0"/>
              <a:t>800-955</a:t>
            </a:r>
          </a:p>
          <a:p>
            <a:r>
              <a:rPr lang="cs-CZ" sz="2100" dirty="0" smtClean="0"/>
              <a:t> nájezdy Skandinávců a Maďarů na Franskou říši</a:t>
            </a:r>
          </a:p>
          <a:p>
            <a:pPr marL="0" indent="0">
              <a:buNone/>
            </a:pPr>
            <a:r>
              <a:rPr lang="cs-CZ" sz="2100" dirty="0" smtClean="0"/>
              <a:t>928-932 </a:t>
            </a:r>
          </a:p>
          <a:p>
            <a:r>
              <a:rPr lang="cs-CZ" sz="2100" dirty="0" smtClean="0"/>
              <a:t>Jindřich I. </a:t>
            </a:r>
            <a:r>
              <a:rPr lang="cs-CZ" sz="2100" dirty="0"/>
              <a:t>Ptáčník </a:t>
            </a:r>
            <a:r>
              <a:rPr lang="cs-CZ" sz="2100" dirty="0" smtClean="0"/>
              <a:t>podmanil Srbsko, </a:t>
            </a:r>
            <a:r>
              <a:rPr lang="cs-CZ" sz="2100" dirty="0" err="1" smtClean="0"/>
              <a:t>Veletsko</a:t>
            </a:r>
            <a:r>
              <a:rPr lang="cs-CZ" sz="2100" dirty="0"/>
              <a:t>,</a:t>
            </a:r>
            <a:r>
              <a:rPr lang="cs-CZ" sz="2100" dirty="0" smtClean="0"/>
              <a:t> </a:t>
            </a:r>
            <a:r>
              <a:rPr lang="cs-CZ" sz="2100" dirty="0" err="1" smtClean="0"/>
              <a:t>Obodritsko</a:t>
            </a:r>
            <a:r>
              <a:rPr lang="cs-CZ" sz="2100" dirty="0" smtClean="0"/>
              <a:t> a Čechy; </a:t>
            </a:r>
            <a:endParaRPr lang="en-US" sz="2100" dirty="0"/>
          </a:p>
          <a:p>
            <a:endParaRPr lang="en-US" dirty="0"/>
          </a:p>
        </p:txBody>
      </p:sp>
      <p:pic>
        <p:nvPicPr>
          <p:cNvPr id="6146" name="Picture 2" descr="Výsledek obrázku pro polabian slavs">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35137" y="1428623"/>
            <a:ext cx="3856863" cy="499051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722108" y="6447307"/>
            <a:ext cx="6096000" cy="461665"/>
          </a:xfrm>
          <a:prstGeom prst="rect">
            <a:avLst/>
          </a:prstGeom>
        </p:spPr>
        <p:txBody>
          <a:bodyPr>
            <a:spAutoFit/>
          </a:bodyPr>
          <a:lstStyle/>
          <a:p>
            <a:r>
              <a:rPr lang="en-US" sz="1200" dirty="0" err="1" smtClean="0">
                <a:effectLst/>
                <a:latin typeface="Calibri" panose="020F0502020204030204" pitchFamily="34" charset="0"/>
                <a:ea typeface="Calibri" panose="020F0502020204030204" pitchFamily="34" charset="0"/>
                <a:cs typeface="Times New Roman" panose="02020603050405020304" pitchFamily="18" charset="0"/>
              </a:rPr>
              <a:t>Přibližná</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smtClean="0">
                <a:effectLst/>
                <a:latin typeface="Calibri" panose="020F0502020204030204" pitchFamily="34" charset="0"/>
                <a:ea typeface="Calibri" panose="020F0502020204030204" pitchFamily="34" charset="0"/>
                <a:cs typeface="Times New Roman" panose="02020603050405020304" pitchFamily="18" charset="0"/>
              </a:rPr>
              <a:t>delimitace</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smtClean="0">
                <a:effectLst/>
                <a:latin typeface="Calibri" panose="020F0502020204030204" pitchFamily="34" charset="0"/>
                <a:ea typeface="Calibri" panose="020F0502020204030204" pitchFamily="34" charset="0"/>
                <a:cs typeface="Times New Roman" panose="02020603050405020304" pitchFamily="18" charset="0"/>
              </a:rPr>
              <a:t>teritorií</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smtClean="0">
                <a:effectLst/>
                <a:latin typeface="Calibri" panose="020F0502020204030204" pitchFamily="34" charset="0"/>
                <a:ea typeface="Calibri" panose="020F0502020204030204" pitchFamily="34" charset="0"/>
                <a:cs typeface="Times New Roman" panose="02020603050405020304" pitchFamily="18" charset="0"/>
              </a:rPr>
              <a:t>Srbů</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smtClean="0">
                <a:effectLst/>
                <a:latin typeface="Calibri" panose="020F0502020204030204" pitchFamily="34" charset="0"/>
                <a:ea typeface="Calibri" panose="020F0502020204030204" pitchFamily="34" charset="0"/>
                <a:cs typeface="Times New Roman" panose="02020603050405020304" pitchFamily="18" charset="0"/>
              </a:rPr>
              <a:t>Veletů-Luticů</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smtClean="0">
                <a:effectLst/>
                <a:latin typeface="Calibri" panose="020F0502020204030204" pitchFamily="34" charset="0"/>
                <a:ea typeface="Calibri" panose="020F0502020204030204" pitchFamily="34" charset="0"/>
                <a:cs typeface="Times New Roman" panose="02020603050405020304" pitchFamily="18" charset="0"/>
              </a:rPr>
              <a:t>Obodritů</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smtClean="0">
                <a:effectLst/>
                <a:latin typeface="Calibri" panose="020F0502020204030204" pitchFamily="34" charset="0"/>
                <a:ea typeface="Calibri" panose="020F0502020204030204" pitchFamily="34" charset="0"/>
                <a:cs typeface="Times New Roman" panose="02020603050405020304" pitchFamily="18" charset="0"/>
              </a:rPr>
              <a:t>Pomořanů</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cs-CZ" sz="1200" dirty="0" smtClean="0">
              <a:effectLst/>
              <a:latin typeface="Calibri" panose="020F0502020204030204" pitchFamily="34" charset="0"/>
              <a:ea typeface="Calibri" panose="020F0502020204030204" pitchFamily="34" charset="0"/>
              <a:cs typeface="Times New Roman" panose="02020603050405020304" pitchFamily="18" charset="0"/>
            </a:endParaRPr>
          </a:p>
          <a:p>
            <a:r>
              <a:rPr lang="cs-CZ" sz="1200" dirty="0" smtClean="0">
                <a:effectLst/>
                <a:latin typeface="Calibri" panose="020F0502020204030204" pitchFamily="34" charset="0"/>
                <a:ea typeface="Calibri" panose="020F0502020204030204" pitchFamily="34" charset="0"/>
                <a:cs typeface="Times New Roman" panose="02020603050405020304" pitchFamily="18" charset="0"/>
              </a:rPr>
              <a:t>(</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900-1100</a:t>
            </a:r>
            <a:r>
              <a:rPr lang="cs-CZ" sz="120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en-US" sz="1200" dirty="0"/>
          </a:p>
        </p:txBody>
      </p:sp>
    </p:spTree>
    <p:extLst>
      <p:ext uri="{BB962C8B-B14F-4D97-AF65-F5344CB8AC3E}">
        <p14:creationId xmlns:p14="http://schemas.microsoft.com/office/powerpoint/2010/main" val="180726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12699"/>
          </a:xfrm>
        </p:spPr>
        <p:txBody>
          <a:bodyPr>
            <a:normAutofit fontScale="90000"/>
          </a:bodyPr>
          <a:lstStyle/>
          <a:p>
            <a:r>
              <a:rPr lang="cs-CZ" dirty="0" smtClean="0"/>
              <a:t>„</a:t>
            </a:r>
            <a:r>
              <a:rPr lang="cs-CZ" dirty="0" err="1" smtClean="0"/>
              <a:t>Drang</a:t>
            </a:r>
            <a:r>
              <a:rPr lang="cs-CZ" dirty="0" smtClean="0"/>
              <a:t> nach Osten“</a:t>
            </a:r>
            <a:r>
              <a:rPr lang="en-US" dirty="0" smtClean="0"/>
              <a:t/>
            </a:r>
            <a:br>
              <a:rPr lang="en-US" dirty="0" smtClean="0"/>
            </a:br>
            <a:endParaRPr lang="en-US" dirty="0"/>
          </a:p>
        </p:txBody>
      </p:sp>
      <p:sp>
        <p:nvSpPr>
          <p:cNvPr id="3" name="Content Placeholder 2"/>
          <p:cNvSpPr>
            <a:spLocks noGrp="1"/>
          </p:cNvSpPr>
          <p:nvPr>
            <p:ph idx="1"/>
          </p:nvPr>
        </p:nvSpPr>
        <p:spPr>
          <a:xfrm>
            <a:off x="243840" y="1133856"/>
            <a:ext cx="7339584" cy="5043107"/>
          </a:xfrm>
        </p:spPr>
        <p:txBody>
          <a:bodyPr>
            <a:normAutofit/>
          </a:bodyPr>
          <a:lstStyle/>
          <a:p>
            <a:r>
              <a:rPr lang="cs-CZ" sz="2200" dirty="0" smtClean="0"/>
              <a:t>968 - v </a:t>
            </a:r>
            <a:r>
              <a:rPr lang="cs-CZ" sz="2200" dirty="0"/>
              <a:t>Magdeburgu založeno Otou I. </a:t>
            </a:r>
            <a:r>
              <a:rPr lang="cs-CZ" sz="2200" dirty="0" smtClean="0"/>
              <a:t>arcibiskupství – k němu biskupství </a:t>
            </a:r>
            <a:r>
              <a:rPr lang="cs-CZ" sz="2200" dirty="0"/>
              <a:t>u Srbů (</a:t>
            </a:r>
            <a:r>
              <a:rPr lang="cs-CZ" sz="2200" dirty="0" err="1" smtClean="0"/>
              <a:t>Meissen</a:t>
            </a:r>
            <a:r>
              <a:rPr lang="cs-CZ" sz="2200" dirty="0" smtClean="0"/>
              <a:t>, </a:t>
            </a:r>
            <a:r>
              <a:rPr lang="cs-CZ" sz="2200" dirty="0" err="1"/>
              <a:t>Z</a:t>
            </a:r>
            <a:r>
              <a:rPr lang="cs-CZ" sz="2200" dirty="0" err="1" smtClean="0"/>
              <a:t>eitz</a:t>
            </a:r>
            <a:r>
              <a:rPr lang="cs-CZ" sz="2200" dirty="0" smtClean="0"/>
              <a:t>, </a:t>
            </a:r>
            <a:r>
              <a:rPr lang="cs-CZ" sz="2200" dirty="0"/>
              <a:t>Merseburg</a:t>
            </a:r>
            <a:r>
              <a:rPr lang="cs-CZ" sz="2200" dirty="0" smtClean="0"/>
              <a:t>) a </a:t>
            </a:r>
            <a:r>
              <a:rPr lang="cs-CZ" sz="2200" dirty="0" err="1" smtClean="0"/>
              <a:t>Luticů</a:t>
            </a:r>
            <a:r>
              <a:rPr lang="cs-CZ" sz="2200" dirty="0" smtClean="0"/>
              <a:t> (</a:t>
            </a:r>
            <a:r>
              <a:rPr lang="cs-CZ" sz="2200" dirty="0" err="1" smtClean="0"/>
              <a:t>Havelberg</a:t>
            </a:r>
            <a:r>
              <a:rPr lang="cs-CZ" sz="2200" dirty="0" smtClean="0"/>
              <a:t>, Brandenburg); </a:t>
            </a:r>
          </a:p>
          <a:p>
            <a:r>
              <a:rPr lang="cs-CZ" sz="2200" dirty="0" smtClean="0"/>
              <a:t>970 - </a:t>
            </a:r>
            <a:r>
              <a:rPr lang="cs-CZ" sz="2200" dirty="0"/>
              <a:t>ve </a:t>
            </a:r>
            <a:r>
              <a:rPr lang="cs-CZ" sz="2200" dirty="0" err="1"/>
              <a:t>Starigradu</a:t>
            </a:r>
            <a:r>
              <a:rPr lang="cs-CZ" sz="2200" dirty="0"/>
              <a:t>-Oldenburgu (Holštýnsko) založeno saským </a:t>
            </a:r>
            <a:r>
              <a:rPr lang="cs-CZ" sz="2200" dirty="0" smtClean="0"/>
              <a:t>vévodou </a:t>
            </a:r>
            <a:r>
              <a:rPr lang="cs-CZ" sz="2200" dirty="0"/>
              <a:t>Hermannem </a:t>
            </a:r>
            <a:r>
              <a:rPr lang="cs-CZ" sz="2200" dirty="0" err="1"/>
              <a:t>Billungem</a:t>
            </a:r>
            <a:r>
              <a:rPr lang="cs-CZ" sz="2200" dirty="0"/>
              <a:t> biskupství pro </a:t>
            </a:r>
            <a:r>
              <a:rPr lang="cs-CZ" sz="2200" dirty="0" err="1" smtClean="0"/>
              <a:t>Obodrity</a:t>
            </a:r>
            <a:r>
              <a:rPr lang="cs-CZ" sz="2200" dirty="0" smtClean="0"/>
              <a:t> (podřízené </a:t>
            </a:r>
            <a:r>
              <a:rPr lang="cs-CZ" sz="2200" dirty="0"/>
              <a:t>arcibiskupství </a:t>
            </a:r>
            <a:r>
              <a:rPr lang="cs-CZ" sz="2200" dirty="0" smtClean="0"/>
              <a:t>Hamburg-Brémy); </a:t>
            </a:r>
          </a:p>
          <a:p>
            <a:r>
              <a:rPr lang="cs-CZ" sz="2200" dirty="0" smtClean="0"/>
              <a:t>1000 – Boleslav Chrabrý založil biskupství v</a:t>
            </a:r>
            <a:r>
              <a:rPr lang="cs-CZ" sz="2200" dirty="0"/>
              <a:t> </a:t>
            </a:r>
            <a:r>
              <a:rPr lang="cs-CZ" sz="2200" dirty="0" err="1" smtClean="0"/>
              <a:t>Kołobrzegu</a:t>
            </a:r>
            <a:r>
              <a:rPr lang="cs-CZ" sz="2200" dirty="0" smtClean="0"/>
              <a:t> pro Pomořansko; </a:t>
            </a:r>
          </a:p>
          <a:p>
            <a:r>
              <a:rPr lang="cs-CZ" sz="2200" dirty="0" smtClean="0"/>
              <a:t>1148 a 1188 – </a:t>
            </a:r>
            <a:r>
              <a:rPr lang="cs-CZ" sz="2200" dirty="0"/>
              <a:t>vznik biskupství ve </a:t>
            </a:r>
            <a:r>
              <a:rPr lang="cs-CZ" sz="2200" dirty="0" err="1" smtClean="0"/>
              <a:t>Wolinu</a:t>
            </a:r>
            <a:r>
              <a:rPr lang="cs-CZ" sz="2200" dirty="0" smtClean="0"/>
              <a:t> a </a:t>
            </a:r>
            <a:r>
              <a:rPr lang="cs-CZ" sz="2200" dirty="0" err="1" smtClean="0"/>
              <a:t>Kamieni</a:t>
            </a:r>
            <a:r>
              <a:rPr lang="cs-CZ" sz="2200" dirty="0" smtClean="0"/>
              <a:t> </a:t>
            </a:r>
            <a:r>
              <a:rPr lang="cs-CZ" sz="2200" dirty="0" err="1" smtClean="0"/>
              <a:t>Pomorském</a:t>
            </a:r>
            <a:r>
              <a:rPr lang="cs-CZ" sz="2200" dirty="0" smtClean="0"/>
              <a:t> – podřízena Římu vlivem úsilí pomořanských vévodů o nezávislost na arcibiskupstvích Polska (Hnězdno), Saska (Magdeburg) a Dánska (Lund);</a:t>
            </a:r>
            <a:endParaRPr lang="cs-CZ" sz="2200" dirty="0"/>
          </a:p>
          <a:p>
            <a:endParaRPr lang="en-US" dirty="0"/>
          </a:p>
        </p:txBody>
      </p:sp>
      <p:pic>
        <p:nvPicPr>
          <p:cNvPr id="9218" name="Picture 2" descr="https://upload.wikimedia.org/wikipedia/commons/9/92/Osadnictwo_niemieckie_na_wschodzi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83424" y="1035684"/>
            <a:ext cx="4488890" cy="481308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583424" y="5882536"/>
            <a:ext cx="3536546" cy="276999"/>
          </a:xfrm>
          <a:prstGeom prst="rect">
            <a:avLst/>
          </a:prstGeom>
        </p:spPr>
        <p:txBody>
          <a:bodyPr wrap="none">
            <a:spAutoFit/>
          </a:bodyPr>
          <a:lstStyle/>
          <a:p>
            <a:r>
              <a:rPr lang="cs-CZ" sz="1200" dirty="0">
                <a:latin typeface="Times New Roman" panose="02020603050405020304" pitchFamily="18" charset="0"/>
                <a:ea typeface="Times New Roman" panose="02020603050405020304" pitchFamily="18" charset="0"/>
              </a:rPr>
              <a:t>Geografie středověké německé kolonizace (700-1400)</a:t>
            </a:r>
            <a:endParaRPr lang="en-US" sz="1200" dirty="0"/>
          </a:p>
        </p:txBody>
      </p:sp>
    </p:spTree>
    <p:extLst>
      <p:ext uri="{BB962C8B-B14F-4D97-AF65-F5344CB8AC3E}">
        <p14:creationId xmlns:p14="http://schemas.microsoft.com/office/powerpoint/2010/main" val="32199989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8472" y="0"/>
            <a:ext cx="10515600" cy="1325563"/>
          </a:xfrm>
        </p:spPr>
        <p:txBody>
          <a:bodyPr/>
          <a:lstStyle/>
          <a:p>
            <a:r>
              <a:rPr lang="cs-CZ" dirty="0" smtClean="0"/>
              <a:t>„</a:t>
            </a:r>
            <a:r>
              <a:rPr lang="cs-CZ" dirty="0" err="1" smtClean="0"/>
              <a:t>Drang</a:t>
            </a:r>
            <a:r>
              <a:rPr lang="cs-CZ" dirty="0" smtClean="0"/>
              <a:t> nach Osten“</a:t>
            </a:r>
            <a:endParaRPr lang="en-US" dirty="0"/>
          </a:p>
        </p:txBody>
      </p:sp>
      <p:sp>
        <p:nvSpPr>
          <p:cNvPr id="3" name="Content Placeholder 2"/>
          <p:cNvSpPr>
            <a:spLocks noGrp="1"/>
          </p:cNvSpPr>
          <p:nvPr>
            <p:ph idx="1"/>
          </p:nvPr>
        </p:nvSpPr>
        <p:spPr>
          <a:xfrm>
            <a:off x="277368" y="1325563"/>
            <a:ext cx="10515600" cy="4351338"/>
          </a:xfrm>
        </p:spPr>
        <p:txBody>
          <a:bodyPr>
            <a:normAutofit fontScale="92500" lnSpcReduction="10000"/>
          </a:bodyPr>
          <a:lstStyle/>
          <a:p>
            <a:pPr marL="0" indent="0">
              <a:buNone/>
            </a:pPr>
            <a:endParaRPr lang="cs-CZ" dirty="0"/>
          </a:p>
          <a:p>
            <a:pPr marL="0" indent="0">
              <a:buNone/>
            </a:pPr>
            <a:r>
              <a:rPr lang="cs-CZ" dirty="0" smtClean="0"/>
              <a:t>983</a:t>
            </a:r>
          </a:p>
          <a:p>
            <a:r>
              <a:rPr lang="cs-CZ" dirty="0" smtClean="0"/>
              <a:t>velké povstání </a:t>
            </a:r>
            <a:r>
              <a:rPr lang="cs-CZ" dirty="0" err="1" smtClean="0"/>
              <a:t>Luticů</a:t>
            </a:r>
            <a:r>
              <a:rPr lang="cs-CZ" dirty="0"/>
              <a:t>,</a:t>
            </a:r>
            <a:r>
              <a:rPr lang="cs-CZ" dirty="0" smtClean="0"/>
              <a:t> </a:t>
            </a:r>
            <a:r>
              <a:rPr lang="cs-CZ" dirty="0" err="1" smtClean="0"/>
              <a:t>Obodritů</a:t>
            </a:r>
            <a:r>
              <a:rPr lang="cs-CZ" dirty="0" smtClean="0"/>
              <a:t> a západních </a:t>
            </a:r>
            <a:r>
              <a:rPr lang="cs-CZ" dirty="0" err="1" smtClean="0"/>
              <a:t>Pomořanů</a:t>
            </a:r>
            <a:r>
              <a:rPr lang="cs-CZ" dirty="0" smtClean="0"/>
              <a:t> </a:t>
            </a:r>
          </a:p>
          <a:p>
            <a:endParaRPr lang="cs-CZ" dirty="0" smtClean="0"/>
          </a:p>
          <a:p>
            <a:r>
              <a:rPr lang="cs-CZ" dirty="0" smtClean="0"/>
              <a:t>důvody pro aristokracii: křesťanství = politická podřízenost + ekonomická zátěž + imigrace osadníků (ze Saska, Vestfálska, Dánska, Holandska, Flander) </a:t>
            </a:r>
          </a:p>
          <a:p>
            <a:endParaRPr lang="cs-CZ" dirty="0" smtClean="0"/>
          </a:p>
          <a:p>
            <a:r>
              <a:rPr lang="cs-CZ" dirty="0" smtClean="0"/>
              <a:t>důvody pro lid: misionáři ničí háje a staví kostely, kázání v neslovanských jazycích  </a:t>
            </a:r>
            <a:endParaRPr lang="en-US" dirty="0" smtClean="0"/>
          </a:p>
          <a:p>
            <a:endParaRPr lang="en-US" dirty="0"/>
          </a:p>
        </p:txBody>
      </p:sp>
    </p:spTree>
    <p:extLst>
      <p:ext uri="{BB962C8B-B14F-4D97-AF65-F5344CB8AC3E}">
        <p14:creationId xmlns:p14="http://schemas.microsoft.com/office/powerpoint/2010/main" val="4202866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832" y="1"/>
            <a:ext cx="9659112" cy="816864"/>
          </a:xfrm>
        </p:spPr>
        <p:txBody>
          <a:bodyPr>
            <a:normAutofit fontScale="90000"/>
          </a:bodyPr>
          <a:lstStyle/>
          <a:p>
            <a:r>
              <a:rPr lang="cs-CZ" dirty="0" smtClean="0"/>
              <a:t>Pohanská rezistence v dobových pramenech</a:t>
            </a:r>
            <a:endParaRPr lang="en-US" dirty="0"/>
          </a:p>
        </p:txBody>
      </p:sp>
      <p:sp>
        <p:nvSpPr>
          <p:cNvPr id="3" name="Content Placeholder 2"/>
          <p:cNvSpPr>
            <a:spLocks noGrp="1"/>
          </p:cNvSpPr>
          <p:nvPr>
            <p:ph idx="1"/>
          </p:nvPr>
        </p:nvSpPr>
        <p:spPr>
          <a:xfrm>
            <a:off x="179832" y="1207008"/>
            <a:ext cx="11500104" cy="5425440"/>
          </a:xfrm>
        </p:spPr>
        <p:txBody>
          <a:bodyPr>
            <a:normAutofit fontScale="92500" lnSpcReduction="10000"/>
          </a:bodyPr>
          <a:lstStyle/>
          <a:p>
            <a:r>
              <a:rPr lang="cs-CZ" sz="2000" dirty="0" err="1"/>
              <a:t>Helmold</a:t>
            </a:r>
            <a:r>
              <a:rPr lang="cs-CZ" sz="2000" dirty="0"/>
              <a:t> z </a:t>
            </a:r>
            <a:r>
              <a:rPr lang="cs-CZ" sz="2000" dirty="0" err="1"/>
              <a:t>Bosau</a:t>
            </a:r>
            <a:r>
              <a:rPr lang="cs-CZ" sz="2000" dirty="0"/>
              <a:t> (</a:t>
            </a:r>
            <a:r>
              <a:rPr lang="cs-CZ" sz="2000" i="1" dirty="0" err="1"/>
              <a:t>Chronica</a:t>
            </a:r>
            <a:r>
              <a:rPr lang="cs-CZ" sz="2000" i="1" dirty="0"/>
              <a:t> </a:t>
            </a:r>
            <a:r>
              <a:rPr lang="cs-CZ" sz="2000" i="1" dirty="0" err="1"/>
              <a:t>Slavorum</a:t>
            </a:r>
            <a:r>
              <a:rPr lang="cs-CZ" sz="2000" dirty="0"/>
              <a:t>, 1177) – „[Odpadnutí Slovanů od víry je důsledek] </a:t>
            </a:r>
            <a:r>
              <a:rPr lang="cs-CZ" sz="2000" dirty="0" smtClean="0"/>
              <a:t>nenasyt</a:t>
            </a:r>
            <a:r>
              <a:rPr lang="en-US" sz="2000" dirty="0" smtClean="0"/>
              <a:t>n</a:t>
            </a:r>
            <a:r>
              <a:rPr lang="cs-CZ" sz="2000" dirty="0" smtClean="0"/>
              <a:t>é </a:t>
            </a:r>
            <a:r>
              <a:rPr lang="cs-CZ" sz="2000" dirty="0"/>
              <a:t>lakoty ... Sasů, kteří sice mezi ostatními národy, sousedícími s barbary, vynikají zbraněmi a vojenským uměním, ale vždycky jsou náchylnější k rozmnožování poplatků než získávání duší </a:t>
            </a:r>
            <a:r>
              <a:rPr lang="cs-CZ" sz="2000" dirty="0" smtClean="0"/>
              <a:t>Bohu</a:t>
            </a:r>
            <a:r>
              <a:rPr lang="en-US" sz="2000" dirty="0" smtClean="0"/>
              <a:t>.</a:t>
            </a:r>
            <a:r>
              <a:rPr lang="cs-CZ" sz="2000" dirty="0" smtClean="0"/>
              <a:t>“</a:t>
            </a:r>
            <a:endParaRPr lang="en-US" sz="2000" dirty="0"/>
          </a:p>
          <a:p>
            <a:endParaRPr lang="en-US" sz="2000" dirty="0" smtClean="0"/>
          </a:p>
          <a:p>
            <a:r>
              <a:rPr lang="cs-CZ" sz="2000" dirty="0" smtClean="0"/>
              <a:t>Adam </a:t>
            </a:r>
            <a:r>
              <a:rPr lang="cs-CZ" sz="2000" dirty="0"/>
              <a:t>Brémský (</a:t>
            </a:r>
            <a:r>
              <a:rPr lang="cs-CZ" sz="2000" i="1" dirty="0"/>
              <a:t>Gesta </a:t>
            </a:r>
            <a:r>
              <a:rPr lang="cs-CZ" sz="2000" i="1" dirty="0" err="1"/>
              <a:t>Hammaburgensis</a:t>
            </a:r>
            <a:r>
              <a:rPr lang="cs-CZ" sz="2000" i="1" dirty="0"/>
              <a:t> </a:t>
            </a:r>
            <a:r>
              <a:rPr lang="cs-CZ" sz="2000" i="1" dirty="0" err="1"/>
              <a:t>ecclesiae</a:t>
            </a:r>
            <a:r>
              <a:rPr lang="cs-CZ" sz="2000" i="1" dirty="0"/>
              <a:t> </a:t>
            </a:r>
            <a:r>
              <a:rPr lang="cs-CZ" sz="2000" i="1" dirty="0" err="1"/>
              <a:t>pontificum</a:t>
            </a:r>
            <a:r>
              <a:rPr lang="cs-CZ" sz="2000" dirty="0"/>
              <a:t>, 1073-1076) </a:t>
            </a:r>
            <a:r>
              <a:rPr lang="cs-CZ" sz="2000" dirty="0" smtClean="0"/>
              <a:t>–</a:t>
            </a:r>
            <a:r>
              <a:rPr lang="en-US" sz="2000" dirty="0" smtClean="0"/>
              <a:t> </a:t>
            </a:r>
            <a:r>
              <a:rPr lang="cs-CZ" sz="2000" dirty="0" smtClean="0"/>
              <a:t>„</a:t>
            </a:r>
            <a:r>
              <a:rPr lang="cs-CZ" sz="2000" dirty="0"/>
              <a:t>Slyšel jsem také, jak </a:t>
            </a:r>
            <a:r>
              <a:rPr lang="cs-CZ" sz="2000" dirty="0" smtClean="0"/>
              <a:t>nejpravdomluvnější král </a:t>
            </a:r>
            <a:r>
              <a:rPr lang="en-US" sz="2000" dirty="0" smtClean="0"/>
              <a:t>[</a:t>
            </a:r>
            <a:r>
              <a:rPr lang="cs-CZ" sz="2000" dirty="0" smtClean="0"/>
              <a:t>Dánů Sven </a:t>
            </a:r>
            <a:r>
              <a:rPr lang="cs-CZ" sz="2000" dirty="0" err="1" smtClean="0"/>
              <a:t>Estridsen</a:t>
            </a:r>
            <a:r>
              <a:rPr lang="en-US" sz="2000" dirty="0" smtClean="0"/>
              <a:t>]</a:t>
            </a:r>
            <a:r>
              <a:rPr lang="cs-CZ" sz="2000" dirty="0" smtClean="0"/>
              <a:t> </a:t>
            </a:r>
            <a:r>
              <a:rPr lang="cs-CZ" sz="2000" dirty="0"/>
              <a:t>často opakoval, že by národy Slovanů bezpochyby mohly být již dávno obráceny ke křesťanství, kdyby tomu nebránila lakota Sasů... Svou lakotou rozvrátili nejdříve křesťanství ve </a:t>
            </a:r>
            <a:r>
              <a:rPr lang="cs-CZ" sz="2000" dirty="0" err="1"/>
              <a:t>Slavanii</a:t>
            </a:r>
            <a:r>
              <a:rPr lang="cs-CZ" sz="2000" dirty="0"/>
              <a:t>, pak krutostí dohnali své poddané ke vzpouře a nyní pohrdavě zanedbávají blaho těch, kteří chtějí věřit, a jen vymáhají </a:t>
            </a:r>
            <a:r>
              <a:rPr lang="cs-CZ" sz="2000" dirty="0" smtClean="0"/>
              <a:t>peníze</a:t>
            </a:r>
            <a:r>
              <a:rPr lang="en-US" sz="2000" dirty="0" smtClean="0"/>
              <a:t>.</a:t>
            </a:r>
            <a:r>
              <a:rPr lang="cs-CZ" sz="2000" dirty="0" smtClean="0"/>
              <a:t>“</a:t>
            </a:r>
            <a:endParaRPr lang="en-US" sz="2000" dirty="0"/>
          </a:p>
          <a:p>
            <a:endParaRPr lang="en-US" sz="2000" dirty="0" smtClean="0"/>
          </a:p>
          <a:p>
            <a:r>
              <a:rPr lang="cs-CZ" sz="2000" dirty="0" err="1" smtClean="0"/>
              <a:t>Gallus</a:t>
            </a:r>
            <a:r>
              <a:rPr lang="cs-CZ" sz="2000" dirty="0" smtClean="0"/>
              <a:t> </a:t>
            </a:r>
            <a:r>
              <a:rPr lang="cs-CZ" sz="2000" dirty="0" err="1"/>
              <a:t>Anonymus</a:t>
            </a:r>
            <a:r>
              <a:rPr lang="cs-CZ" sz="2000" dirty="0"/>
              <a:t> (</a:t>
            </a:r>
            <a:r>
              <a:rPr lang="cs-CZ" sz="2000" i="1" dirty="0" err="1"/>
              <a:t>Cronicae</a:t>
            </a:r>
            <a:r>
              <a:rPr lang="cs-CZ" sz="2000" i="1" dirty="0"/>
              <a:t> et gesta </a:t>
            </a:r>
            <a:r>
              <a:rPr lang="cs-CZ" sz="2000" i="1" dirty="0" err="1"/>
              <a:t>ducum</a:t>
            </a:r>
            <a:r>
              <a:rPr lang="cs-CZ" sz="2000" i="1" dirty="0"/>
              <a:t> </a:t>
            </a:r>
            <a:r>
              <a:rPr lang="cs-CZ" sz="2000" i="1" dirty="0" err="1"/>
              <a:t>sive</a:t>
            </a:r>
            <a:r>
              <a:rPr lang="cs-CZ" sz="2000" i="1" dirty="0"/>
              <a:t> </a:t>
            </a:r>
            <a:r>
              <a:rPr lang="cs-CZ" sz="2000" i="1" dirty="0" err="1"/>
              <a:t>principum</a:t>
            </a:r>
            <a:r>
              <a:rPr lang="cs-CZ" sz="2000" i="1" dirty="0"/>
              <a:t> </a:t>
            </a:r>
            <a:r>
              <a:rPr lang="cs-CZ" sz="2000" i="1" dirty="0" err="1"/>
              <a:t>Polonorum</a:t>
            </a:r>
            <a:r>
              <a:rPr lang="cs-CZ" sz="2000" dirty="0"/>
              <a:t>, 1112-1118) – „Proti těmto kmenům [Pomořanům, </a:t>
            </a:r>
            <a:r>
              <a:rPr lang="cs-CZ" sz="2000" dirty="0" err="1"/>
              <a:t>Selencům</a:t>
            </a:r>
            <a:r>
              <a:rPr lang="cs-CZ" sz="2000" dirty="0"/>
              <a:t> a Prusům] </a:t>
            </a:r>
            <a:r>
              <a:rPr lang="cs-CZ" sz="2000" dirty="0" smtClean="0"/>
              <a:t>polský </a:t>
            </a:r>
            <a:r>
              <a:rPr lang="cs-CZ" sz="2000" dirty="0"/>
              <a:t>kníže nepřetržitě bojuje, aby je obrátil na víru. Avšak ani mečem kázání, ani mečem zabíjení nemohl zcela vyhladit jejich pokolení zmijí. </a:t>
            </a:r>
            <a:r>
              <a:rPr lang="cs-CZ" sz="2000" dirty="0" smtClean="0"/>
              <a:t>Často </a:t>
            </a:r>
            <a:r>
              <a:rPr lang="cs-CZ" sz="2000" dirty="0"/>
              <a:t>byli jejich vládcové polským knížetem poraženi a našli záchranu v křtu. Znovu však sebrali síly, zřekli se křesťanské víry a znovu se připravili na válku proti křesťanům. [...]. Poláci na ně prudce dotírali za spravedlnost a vítězství, </a:t>
            </a:r>
            <a:r>
              <a:rPr lang="cs-CZ" sz="2000" dirty="0" err="1"/>
              <a:t>Pomořané</a:t>
            </a:r>
            <a:r>
              <a:rPr lang="cs-CZ" sz="2000" dirty="0"/>
              <a:t> se stavěli na odpor z vroucné proradnosti a v obraně vlastního života. Poláci toužili po slávě, </a:t>
            </a:r>
            <a:r>
              <a:rPr lang="cs-CZ" sz="2000" dirty="0" err="1"/>
              <a:t>Pomořané</a:t>
            </a:r>
            <a:r>
              <a:rPr lang="cs-CZ" sz="2000" dirty="0"/>
              <a:t> bránili svobodu</a:t>
            </a:r>
            <a:r>
              <a:rPr lang="cs-CZ" sz="2000" dirty="0" smtClean="0"/>
              <a:t>.“</a:t>
            </a:r>
            <a:endParaRPr lang="cs-CZ" sz="2000" dirty="0"/>
          </a:p>
          <a:p>
            <a:endParaRPr lang="en-US" sz="2000" dirty="0" smtClean="0"/>
          </a:p>
          <a:p>
            <a:r>
              <a:rPr lang="cs-CZ" sz="2000" dirty="0" smtClean="0"/>
              <a:t>Bruno </a:t>
            </a:r>
            <a:r>
              <a:rPr lang="cs-CZ" sz="2000" dirty="0"/>
              <a:t>z </a:t>
            </a:r>
            <a:r>
              <a:rPr lang="cs-CZ" sz="2000" dirty="0" err="1" smtClean="0"/>
              <a:t>Querfurtu</a:t>
            </a:r>
            <a:r>
              <a:rPr lang="cs-CZ" sz="2000" dirty="0" smtClean="0"/>
              <a:t> (</a:t>
            </a:r>
            <a:r>
              <a:rPr lang="cs-CZ" sz="2000" i="1" dirty="0" smtClean="0"/>
              <a:t>Vita </a:t>
            </a:r>
            <a:r>
              <a:rPr lang="cs-CZ" sz="2000" i="1" dirty="0" err="1"/>
              <a:t>Sancti</a:t>
            </a:r>
            <a:r>
              <a:rPr lang="cs-CZ" sz="2000" i="1" dirty="0"/>
              <a:t> Adalberti</a:t>
            </a:r>
            <a:r>
              <a:rPr lang="cs-CZ" sz="2000" dirty="0"/>
              <a:t>, okolo </a:t>
            </a:r>
            <a:r>
              <a:rPr lang="cs-CZ" sz="2000" dirty="0" smtClean="0"/>
              <a:t>1000) – výhrady pruského venkovana k misionářům sv. Vojtěcha: „</a:t>
            </a:r>
            <a:r>
              <a:rPr lang="en-US" sz="2000" dirty="0"/>
              <a:t>[K]</a:t>
            </a:r>
            <a:r>
              <a:rPr lang="cs-CZ" sz="2000" dirty="0"/>
              <a:t>vůli takovým lidem naše země nedá úrodu, stromy se neobrozují, nerodí se nová zvířata a stará </a:t>
            </a:r>
            <a:r>
              <a:rPr lang="cs-CZ" sz="2000" dirty="0" smtClean="0"/>
              <a:t>hynou.“</a:t>
            </a:r>
            <a:endParaRPr lang="en-US" sz="2000" dirty="0"/>
          </a:p>
          <a:p>
            <a:endParaRPr lang="en-US" dirty="0"/>
          </a:p>
        </p:txBody>
      </p:sp>
    </p:spTree>
    <p:extLst>
      <p:ext uri="{BB962C8B-B14F-4D97-AF65-F5344CB8AC3E}">
        <p14:creationId xmlns:p14="http://schemas.microsoft.com/office/powerpoint/2010/main" val="31364232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8744" y="0"/>
            <a:ext cx="10515600" cy="1325563"/>
          </a:xfrm>
        </p:spPr>
        <p:txBody>
          <a:bodyPr/>
          <a:lstStyle/>
          <a:p>
            <a:r>
              <a:rPr lang="cs-CZ" dirty="0" smtClean="0"/>
              <a:t>Severské křížové výpravy (12.-13. století)</a:t>
            </a:r>
            <a:endParaRPr lang="en-US" dirty="0"/>
          </a:p>
        </p:txBody>
      </p:sp>
      <p:sp>
        <p:nvSpPr>
          <p:cNvPr id="3" name="Content Placeholder 2"/>
          <p:cNvSpPr>
            <a:spLocks noGrp="1"/>
          </p:cNvSpPr>
          <p:nvPr>
            <p:ph idx="1"/>
          </p:nvPr>
        </p:nvSpPr>
        <p:spPr>
          <a:xfrm>
            <a:off x="45720" y="1155064"/>
            <a:ext cx="6245352" cy="5428615"/>
          </a:xfrm>
        </p:spPr>
        <p:txBody>
          <a:bodyPr>
            <a:normAutofit/>
          </a:bodyPr>
          <a:lstStyle/>
          <a:p>
            <a:pPr marL="0" indent="0">
              <a:buNone/>
            </a:pPr>
            <a:endParaRPr lang="en-US" dirty="0"/>
          </a:p>
          <a:p>
            <a:pPr marL="0" indent="0">
              <a:buNone/>
            </a:pPr>
            <a:r>
              <a:rPr lang="cs-CZ" sz="2200" dirty="0" smtClean="0"/>
              <a:t>příčiny: </a:t>
            </a:r>
          </a:p>
          <a:p>
            <a:r>
              <a:rPr lang="cs-CZ" sz="2200" dirty="0" smtClean="0"/>
              <a:t>náboženská geografie</a:t>
            </a:r>
          </a:p>
          <a:p>
            <a:r>
              <a:rPr lang="cs-CZ" sz="2200" dirty="0" smtClean="0"/>
              <a:t>eschatologie - </a:t>
            </a:r>
            <a:r>
              <a:rPr lang="cs-CZ" sz="2200" dirty="0"/>
              <a:t>pohanství </a:t>
            </a:r>
            <a:r>
              <a:rPr lang="cs-CZ" sz="2200" dirty="0" smtClean="0"/>
              <a:t>(+ </a:t>
            </a:r>
            <a:r>
              <a:rPr lang="cs-CZ" sz="2200" dirty="0"/>
              <a:t>islám </a:t>
            </a:r>
            <a:r>
              <a:rPr lang="cs-CZ" sz="2200" dirty="0" smtClean="0"/>
              <a:t>+ </a:t>
            </a:r>
            <a:r>
              <a:rPr lang="cs-CZ" sz="2200" dirty="0"/>
              <a:t>hereze) = „nástroj ďábla“; </a:t>
            </a:r>
            <a:endParaRPr lang="cs-CZ" sz="2200" dirty="0" smtClean="0"/>
          </a:p>
          <a:p>
            <a:pPr marL="0" indent="0">
              <a:buNone/>
            </a:pPr>
            <a:endParaRPr lang="cs-CZ" sz="2200" dirty="0" smtClean="0"/>
          </a:p>
          <a:p>
            <a:r>
              <a:rPr lang="cs-CZ" sz="2200" dirty="0" smtClean="0"/>
              <a:t>Bernard </a:t>
            </a:r>
            <a:r>
              <a:rPr lang="cs-CZ" sz="2200" dirty="0"/>
              <a:t>z </a:t>
            </a:r>
            <a:r>
              <a:rPr lang="cs-CZ" sz="2200" dirty="0" err="1"/>
              <a:t>Clairvaux</a:t>
            </a:r>
            <a:r>
              <a:rPr lang="cs-CZ" sz="2200" dirty="0"/>
              <a:t> („</a:t>
            </a:r>
            <a:r>
              <a:rPr lang="cs-CZ" sz="2200" dirty="0" err="1"/>
              <a:t>Doctor</a:t>
            </a:r>
            <a:r>
              <a:rPr lang="cs-CZ" sz="2200" dirty="0"/>
              <a:t> </a:t>
            </a:r>
            <a:r>
              <a:rPr lang="cs-CZ" sz="2200" dirty="0" err="1"/>
              <a:t>melifluus</a:t>
            </a:r>
            <a:r>
              <a:rPr lang="cs-CZ" sz="2200" dirty="0" smtClean="0"/>
              <a:t>“) - „sjednocení </a:t>
            </a:r>
            <a:r>
              <a:rPr lang="cs-CZ" sz="2200" dirty="0"/>
              <a:t>všech národů kolem </a:t>
            </a:r>
            <a:r>
              <a:rPr lang="cs-CZ" sz="2200" dirty="0" smtClean="0"/>
              <a:t>Izraele“ není možné „dokud </a:t>
            </a:r>
            <a:r>
              <a:rPr lang="cs-CZ" sz="2200" dirty="0"/>
              <a:t>[nevěřící] </a:t>
            </a:r>
            <a:r>
              <a:rPr lang="cs-CZ" sz="2200" dirty="0" smtClean="0"/>
              <a:t>s</a:t>
            </a:r>
            <a:r>
              <a:rPr lang="cs-CZ" sz="2200" dirty="0"/>
              <a:t> Boží pomocí buď nekonvertují nebo nebudou </a:t>
            </a:r>
            <a:r>
              <a:rPr lang="cs-CZ" sz="2200" dirty="0" smtClean="0"/>
              <a:t>vymýceni.“ </a:t>
            </a:r>
          </a:p>
          <a:p>
            <a:pPr marL="0" indent="0">
              <a:buNone/>
            </a:pPr>
            <a:endParaRPr lang="cs-CZ" sz="2200" dirty="0" smtClean="0"/>
          </a:p>
          <a:p>
            <a:endParaRPr lang="en-US" sz="2200" dirty="0"/>
          </a:p>
        </p:txBody>
      </p:sp>
      <p:pic>
        <p:nvPicPr>
          <p:cNvPr id="8194" name="Picture 2" descr="Výsledek obrázku pro bernard of clairvaux">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26333" y="48037"/>
            <a:ext cx="2095500" cy="260032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9901279" y="2696399"/>
            <a:ext cx="2185470" cy="276999"/>
          </a:xfrm>
          <a:prstGeom prst="rect">
            <a:avLst/>
          </a:prstGeom>
        </p:spPr>
        <p:txBody>
          <a:bodyPr wrap="none">
            <a:spAutoFit/>
          </a:bodyPr>
          <a:lstStyle/>
          <a:p>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Bernard z </a:t>
            </a:r>
            <a:r>
              <a:rPr lang="en-US" sz="1200" dirty="0" err="1" smtClean="0">
                <a:effectLst/>
                <a:latin typeface="Calibri" panose="020F0502020204030204" pitchFamily="34" charset="0"/>
                <a:ea typeface="Calibri" panose="020F0502020204030204" pitchFamily="34" charset="0"/>
                <a:cs typeface="Times New Roman" panose="02020603050405020304" pitchFamily="18" charset="0"/>
              </a:rPr>
              <a:t>Clairvaux</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 (1090-1153)</a:t>
            </a:r>
            <a:endParaRPr lang="en-US" sz="1200" dirty="0"/>
          </a:p>
        </p:txBody>
      </p:sp>
      <p:pic>
        <p:nvPicPr>
          <p:cNvPr id="1026" name="Picture 2" descr="Výsledek obrázku pro religion medieval europe map">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12918" y="3021436"/>
            <a:ext cx="5173831" cy="359834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6912918" y="6583679"/>
            <a:ext cx="2776722" cy="276999"/>
          </a:xfrm>
          <a:prstGeom prst="rect">
            <a:avLst/>
          </a:prstGeom>
        </p:spPr>
        <p:txBody>
          <a:bodyPr wrap="none">
            <a:spAutoFit/>
          </a:bodyPr>
          <a:lstStyle/>
          <a:p>
            <a:r>
              <a:rPr lang="cs-CZ" sz="1200" dirty="0">
                <a:latin typeface="Times New Roman" panose="02020603050405020304" pitchFamily="18" charset="0"/>
                <a:ea typeface="Times New Roman" panose="02020603050405020304" pitchFamily="18" charset="0"/>
              </a:rPr>
              <a:t>Náboženská situace v Evropě kolem 1250</a:t>
            </a:r>
            <a:endParaRPr lang="en-US" sz="1200" dirty="0"/>
          </a:p>
        </p:txBody>
      </p:sp>
    </p:spTree>
    <p:extLst>
      <p:ext uri="{BB962C8B-B14F-4D97-AF65-F5344CB8AC3E}">
        <p14:creationId xmlns:p14="http://schemas.microsoft.com/office/powerpoint/2010/main" val="12786255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488315"/>
          </a:xfrm>
        </p:spPr>
        <p:txBody>
          <a:bodyPr>
            <a:normAutofit fontScale="90000"/>
          </a:bodyPr>
          <a:lstStyle/>
          <a:p>
            <a:r>
              <a:rPr lang="cs-CZ" dirty="0"/>
              <a:t>Severské křížové výpravy (12.-13. století)</a:t>
            </a:r>
            <a:endParaRPr lang="en-US" dirty="0"/>
          </a:p>
        </p:txBody>
      </p:sp>
      <p:sp>
        <p:nvSpPr>
          <p:cNvPr id="3" name="Content Placeholder 2"/>
          <p:cNvSpPr>
            <a:spLocks noGrp="1"/>
          </p:cNvSpPr>
          <p:nvPr>
            <p:ph idx="1"/>
          </p:nvPr>
        </p:nvSpPr>
        <p:spPr>
          <a:xfrm>
            <a:off x="132588" y="752729"/>
            <a:ext cx="11916094" cy="4351338"/>
          </a:xfrm>
        </p:spPr>
        <p:txBody>
          <a:bodyPr/>
          <a:lstStyle/>
          <a:p>
            <a:pPr marL="0" indent="0">
              <a:buNone/>
            </a:pPr>
            <a:r>
              <a:rPr lang="cs-CZ" dirty="0"/>
              <a:t>1147 </a:t>
            </a:r>
          </a:p>
          <a:p>
            <a:r>
              <a:rPr lang="cs-CZ" sz="2200" dirty="0"/>
              <a:t>sněm ve Frankfurtu - výzva k ukončení válek mezi křesťanskými vládci a společná výprava proti „nevěřícím“ (schválil papež </a:t>
            </a:r>
            <a:r>
              <a:rPr lang="cs-CZ" sz="2200" dirty="0" err="1"/>
              <a:t>Eugenius</a:t>
            </a:r>
            <a:r>
              <a:rPr lang="cs-CZ" sz="2200" dirty="0"/>
              <a:t> III.) </a:t>
            </a:r>
          </a:p>
          <a:p>
            <a:r>
              <a:rPr lang="cs-CZ" sz="2200" dirty="0"/>
              <a:t>Sasové odmítají účast na výpravě do Palestiny (jako Bavoři, Frankové a Švábové) </a:t>
            </a:r>
            <a:r>
              <a:rPr lang="cs-CZ" sz="2200" dirty="0" smtClean="0"/>
              <a:t>– návrh tažení </a:t>
            </a:r>
            <a:r>
              <a:rPr lang="cs-CZ" sz="2200" dirty="0"/>
              <a:t>1/3 </a:t>
            </a:r>
            <a:r>
              <a:rPr lang="cs-CZ" sz="2200" dirty="0" smtClean="0"/>
              <a:t>rytířů </a:t>
            </a:r>
            <a:r>
              <a:rPr lang="cs-CZ" sz="2200" dirty="0"/>
              <a:t>proti </a:t>
            </a:r>
            <a:r>
              <a:rPr lang="cs-CZ" sz="2200" dirty="0" err="1"/>
              <a:t>Wendům</a:t>
            </a:r>
            <a:r>
              <a:rPr lang="cs-CZ" sz="2200" dirty="0"/>
              <a:t>;</a:t>
            </a:r>
            <a:endParaRPr lang="en-US" sz="2200" dirty="0"/>
          </a:p>
          <a:p>
            <a:endParaRPr lang="en-US" dirty="0"/>
          </a:p>
        </p:txBody>
      </p:sp>
      <p:pic>
        <p:nvPicPr>
          <p:cNvPr id="4" name="Picture 4" descr="The Wendish Crusa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3652" y="2427102"/>
            <a:ext cx="7125030" cy="419486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823602" y="6581001"/>
            <a:ext cx="3477234" cy="276999"/>
          </a:xfrm>
          <a:prstGeom prst="rect">
            <a:avLst/>
          </a:prstGeom>
        </p:spPr>
        <p:txBody>
          <a:bodyPr wrap="none">
            <a:spAutoFit/>
          </a:bodyPr>
          <a:lstStyle/>
          <a:p>
            <a:r>
              <a:rPr lang="en-US" sz="1200" dirty="0" err="1">
                <a:latin typeface="Calibri" panose="020F0502020204030204" pitchFamily="34" charset="0"/>
                <a:ea typeface="Calibri" panose="020F0502020204030204" pitchFamily="34" charset="0"/>
                <a:cs typeface="Times New Roman" panose="02020603050405020304" pitchFamily="18" charset="0"/>
              </a:rPr>
              <a:t>Křížová</a:t>
            </a:r>
            <a:r>
              <a:rPr lang="en-US" sz="1200" dirty="0">
                <a:latin typeface="Calibri" panose="020F0502020204030204" pitchFamily="34" charset="0"/>
                <a:ea typeface="Calibri" panose="020F0502020204030204" pitchFamily="34" charset="0"/>
                <a:cs typeface="Times New Roman" panose="02020603050405020304" pitchFamily="18" charset="0"/>
              </a:rPr>
              <a:t> </a:t>
            </a:r>
            <a:r>
              <a:rPr lang="en-US" sz="1200" dirty="0" err="1">
                <a:latin typeface="Calibri" panose="020F0502020204030204" pitchFamily="34" charset="0"/>
                <a:ea typeface="Calibri" panose="020F0502020204030204" pitchFamily="34" charset="0"/>
                <a:cs typeface="Times New Roman" panose="02020603050405020304" pitchFamily="18" charset="0"/>
              </a:rPr>
              <a:t>výprava</a:t>
            </a:r>
            <a:r>
              <a:rPr lang="en-US" sz="1200" dirty="0">
                <a:latin typeface="Calibri" panose="020F0502020204030204" pitchFamily="34" charset="0"/>
                <a:ea typeface="Calibri" panose="020F0502020204030204" pitchFamily="34" charset="0"/>
                <a:cs typeface="Times New Roman" panose="02020603050405020304" pitchFamily="18" charset="0"/>
              </a:rPr>
              <a:t> </a:t>
            </a:r>
            <a:r>
              <a:rPr lang="en-US" sz="1200" dirty="0" err="1">
                <a:latin typeface="Calibri" panose="020F0502020204030204" pitchFamily="34" charset="0"/>
                <a:ea typeface="Calibri" panose="020F0502020204030204" pitchFamily="34" charset="0"/>
                <a:cs typeface="Times New Roman" panose="02020603050405020304" pitchFamily="18" charset="0"/>
              </a:rPr>
              <a:t>proti</a:t>
            </a:r>
            <a:r>
              <a:rPr lang="en-US" sz="1200" dirty="0">
                <a:latin typeface="Calibri" panose="020F0502020204030204" pitchFamily="34" charset="0"/>
                <a:ea typeface="Calibri" panose="020F0502020204030204" pitchFamily="34" charset="0"/>
                <a:cs typeface="Times New Roman" panose="02020603050405020304" pitchFamily="18" charset="0"/>
              </a:rPr>
              <a:t> </a:t>
            </a:r>
            <a:r>
              <a:rPr lang="en-US" sz="1200" dirty="0" err="1">
                <a:latin typeface="Calibri" panose="020F0502020204030204" pitchFamily="34" charset="0"/>
                <a:ea typeface="Calibri" panose="020F0502020204030204" pitchFamily="34" charset="0"/>
                <a:cs typeface="Times New Roman" panose="02020603050405020304" pitchFamily="18" charset="0"/>
              </a:rPr>
              <a:t>Wendům</a:t>
            </a:r>
            <a:r>
              <a:rPr lang="en-US" sz="1200" dirty="0">
                <a:latin typeface="Calibri" panose="020F0502020204030204" pitchFamily="34" charset="0"/>
                <a:ea typeface="Calibri" panose="020F0502020204030204" pitchFamily="34" charset="0"/>
                <a:cs typeface="Times New Roman" panose="02020603050405020304" pitchFamily="18" charset="0"/>
              </a:rPr>
              <a:t> (</a:t>
            </a:r>
            <a:r>
              <a:rPr lang="en-US" sz="1200" dirty="0" err="1">
                <a:latin typeface="Calibri" panose="020F0502020204030204" pitchFamily="34" charset="0"/>
                <a:ea typeface="Calibri" panose="020F0502020204030204" pitchFamily="34" charset="0"/>
                <a:cs typeface="Times New Roman" panose="02020603050405020304" pitchFamily="18" charset="0"/>
              </a:rPr>
              <a:t>představa</a:t>
            </a:r>
            <a:r>
              <a:rPr lang="en-US" sz="1200" dirty="0">
                <a:latin typeface="Calibri" panose="020F0502020204030204" pitchFamily="34" charset="0"/>
                <a:ea typeface="Calibri" panose="020F0502020204030204" pitchFamily="34" charset="0"/>
                <a:cs typeface="Times New Roman" panose="02020603050405020304" pitchFamily="18" charset="0"/>
              </a:rPr>
              <a:t> 19. </a:t>
            </a:r>
            <a:r>
              <a:rPr lang="en-US" sz="1200" dirty="0" err="1">
                <a:latin typeface="Calibri" panose="020F0502020204030204" pitchFamily="34" charset="0"/>
                <a:ea typeface="Calibri" panose="020F0502020204030204" pitchFamily="34" charset="0"/>
                <a:cs typeface="Times New Roman" panose="02020603050405020304" pitchFamily="18" charset="0"/>
              </a:rPr>
              <a:t>století</a:t>
            </a:r>
            <a:r>
              <a:rPr lang="en-US" sz="1200" dirty="0">
                <a:latin typeface="Calibri" panose="020F0502020204030204" pitchFamily="34" charset="0"/>
                <a:ea typeface="Calibri" panose="020F0502020204030204" pitchFamily="34" charset="0"/>
                <a:cs typeface="Times New Roman" panose="02020603050405020304" pitchFamily="18" charset="0"/>
              </a:rPr>
              <a:t>)</a:t>
            </a:r>
            <a:endParaRPr lang="en-US" sz="1200" dirty="0"/>
          </a:p>
        </p:txBody>
      </p:sp>
    </p:spTree>
    <p:extLst>
      <p:ext uri="{BB962C8B-B14F-4D97-AF65-F5344CB8AC3E}">
        <p14:creationId xmlns:p14="http://schemas.microsoft.com/office/powerpoint/2010/main" val="20783816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4437"/>
            <a:ext cx="10515600" cy="683387"/>
          </a:xfrm>
        </p:spPr>
        <p:txBody>
          <a:bodyPr>
            <a:normAutofit fontScale="90000"/>
          </a:bodyPr>
          <a:lstStyle/>
          <a:p>
            <a:r>
              <a:rPr lang="cs-CZ" dirty="0" smtClean="0"/>
              <a:t>Čechové a Moravané</a:t>
            </a:r>
            <a:endParaRPr lang="en-US" dirty="0"/>
          </a:p>
        </p:txBody>
      </p:sp>
      <p:sp>
        <p:nvSpPr>
          <p:cNvPr id="3" name="Content Placeholder 2"/>
          <p:cNvSpPr>
            <a:spLocks noGrp="1"/>
          </p:cNvSpPr>
          <p:nvPr>
            <p:ph idx="1"/>
          </p:nvPr>
        </p:nvSpPr>
        <p:spPr>
          <a:xfrm>
            <a:off x="170688" y="963168"/>
            <a:ext cx="11789664" cy="5644896"/>
          </a:xfrm>
        </p:spPr>
        <p:txBody>
          <a:bodyPr>
            <a:normAutofit/>
          </a:bodyPr>
          <a:lstStyle/>
          <a:p>
            <a:endParaRPr lang="en-US" dirty="0"/>
          </a:p>
          <a:p>
            <a:r>
              <a:rPr lang="cs-CZ" sz="2000" dirty="0" smtClean="0"/>
              <a:t>6</a:t>
            </a:r>
            <a:r>
              <a:rPr lang="cs-CZ" sz="2000" dirty="0"/>
              <a:t>. století </a:t>
            </a:r>
            <a:r>
              <a:rPr lang="cs-CZ" sz="2000" dirty="0" smtClean="0"/>
              <a:t>– kontakt Slovanů </a:t>
            </a:r>
            <a:r>
              <a:rPr lang="cs-CZ" sz="2000" dirty="0"/>
              <a:t>s křesťanstvím </a:t>
            </a:r>
            <a:r>
              <a:rPr lang="cs-CZ" sz="2000" dirty="0" smtClean="0"/>
              <a:t>s</a:t>
            </a:r>
            <a:r>
              <a:rPr lang="cs-CZ" sz="2000" dirty="0"/>
              <a:t> příchodem </a:t>
            </a:r>
            <a:r>
              <a:rPr lang="cs-CZ" sz="2000" dirty="0" smtClean="0"/>
              <a:t>do </a:t>
            </a:r>
            <a:r>
              <a:rPr lang="cs-CZ" sz="2000" dirty="0"/>
              <a:t>střední </a:t>
            </a:r>
            <a:r>
              <a:rPr lang="cs-CZ" sz="2000" dirty="0" smtClean="0"/>
              <a:t>Evropy, avšak </a:t>
            </a:r>
            <a:r>
              <a:rPr lang="cs-CZ" sz="2000" dirty="0"/>
              <a:t>orientace </a:t>
            </a:r>
            <a:r>
              <a:rPr lang="cs-CZ" sz="2000" dirty="0" smtClean="0"/>
              <a:t>na turkické </a:t>
            </a:r>
            <a:r>
              <a:rPr lang="cs-CZ" sz="2000" dirty="0"/>
              <a:t>(</a:t>
            </a:r>
            <a:r>
              <a:rPr lang="cs-CZ" sz="2000" dirty="0" smtClean="0"/>
              <a:t>avarské) </a:t>
            </a:r>
            <a:r>
              <a:rPr lang="cs-CZ" sz="2000" dirty="0"/>
              <a:t>prostředí</a:t>
            </a:r>
            <a:r>
              <a:rPr lang="cs-CZ" sz="2000" dirty="0" smtClean="0"/>
              <a:t>;</a:t>
            </a:r>
            <a:endParaRPr lang="en-US" sz="2000" dirty="0"/>
          </a:p>
          <a:p>
            <a:r>
              <a:rPr lang="cs-CZ" sz="2000" dirty="0" smtClean="0"/>
              <a:t>8</a:t>
            </a:r>
            <a:r>
              <a:rPr lang="cs-CZ" sz="2000" dirty="0"/>
              <a:t>. století  - kulturní orientace na východofranský svět – misionáři 1) Bavorsko (Řezno, Pasov, Salzburk), 2) </a:t>
            </a:r>
            <a:r>
              <a:rPr lang="cs-CZ" sz="2000" dirty="0" smtClean="0"/>
              <a:t>Itálie </a:t>
            </a:r>
            <a:r>
              <a:rPr lang="cs-CZ" sz="2000" dirty="0"/>
              <a:t>(</a:t>
            </a:r>
            <a:r>
              <a:rPr lang="cs-CZ" sz="2000" dirty="0" err="1" smtClean="0"/>
              <a:t>Akvileja</a:t>
            </a:r>
            <a:r>
              <a:rPr lang="cs-CZ" sz="2000" dirty="0" smtClean="0"/>
              <a:t>), </a:t>
            </a:r>
            <a:r>
              <a:rPr lang="cs-CZ" sz="2000" dirty="0"/>
              <a:t>3) Byzanc </a:t>
            </a:r>
            <a:r>
              <a:rPr lang="cs-CZ" sz="2000" dirty="0" smtClean="0"/>
              <a:t>(řecké osady v Dalmácii);</a:t>
            </a:r>
          </a:p>
          <a:p>
            <a:r>
              <a:rPr lang="cs-CZ" sz="2000" dirty="0"/>
              <a:t> </a:t>
            </a:r>
            <a:r>
              <a:rPr lang="cs-CZ" sz="2000" dirty="0" smtClean="0"/>
              <a:t>9.-10. století - středomořský </a:t>
            </a:r>
            <a:r>
              <a:rPr lang="cs-CZ" sz="2000" dirty="0"/>
              <a:t>i germánský </a:t>
            </a:r>
            <a:r>
              <a:rPr lang="cs-CZ" sz="2000" dirty="0" smtClean="0"/>
              <a:t>svět </a:t>
            </a:r>
            <a:r>
              <a:rPr lang="cs-CZ" sz="2000" dirty="0"/>
              <a:t>bez </a:t>
            </a:r>
            <a:r>
              <a:rPr lang="cs-CZ" sz="2000" dirty="0" smtClean="0"/>
              <a:t>větších </a:t>
            </a:r>
            <a:r>
              <a:rPr lang="cs-CZ" sz="2000" dirty="0"/>
              <a:t>ambicí aktivně christianizovat Slovany;</a:t>
            </a:r>
            <a:endParaRPr lang="en-US" sz="2000" dirty="0"/>
          </a:p>
          <a:p>
            <a:pPr marL="0" indent="0">
              <a:buNone/>
            </a:pPr>
            <a:r>
              <a:rPr lang="cs-CZ" dirty="0" smtClean="0"/>
              <a:t> </a:t>
            </a:r>
            <a:endParaRPr lang="en-US" dirty="0"/>
          </a:p>
          <a:p>
            <a:endParaRPr lang="en-US" dirty="0"/>
          </a:p>
        </p:txBody>
      </p:sp>
      <p:pic>
        <p:nvPicPr>
          <p:cNvPr id="1032" name="Picture 8" descr="https://upload.wikimedia.org/wikipedia/commons/thumb/0/00/Bulgarians_and_Slavs_VI-VII_century.png/1024px-Bulgarians_and_Slavs_VI-VII_century.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5063" y="3269433"/>
            <a:ext cx="4709033" cy="333863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155063" y="6552792"/>
            <a:ext cx="3437736" cy="289951"/>
          </a:xfrm>
          <a:prstGeom prst="rect">
            <a:avLst/>
          </a:prstGeom>
        </p:spPr>
        <p:txBody>
          <a:bodyPr wrap="none">
            <a:spAutoFit/>
          </a:bodyPr>
          <a:lstStyle/>
          <a:p>
            <a:pPr>
              <a:lnSpc>
                <a:spcPct val="107000"/>
              </a:lnSpc>
              <a:spcAft>
                <a:spcPts val="800"/>
              </a:spcAft>
            </a:pPr>
            <a:r>
              <a:rPr lang="en-US" sz="1200" dirty="0" err="1" smtClean="0">
                <a:effectLst/>
                <a:latin typeface="Calibri" panose="020F0502020204030204" pitchFamily="34" charset="0"/>
                <a:ea typeface="Calibri" panose="020F0502020204030204" pitchFamily="34" charset="0"/>
                <a:cs typeface="Times New Roman" panose="02020603050405020304" pitchFamily="18" charset="0"/>
              </a:rPr>
              <a:t>Střední</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smtClean="0">
                <a:effectLst/>
                <a:latin typeface="Calibri" panose="020F0502020204030204" pitchFamily="34" charset="0"/>
                <a:ea typeface="Calibri" panose="020F0502020204030204" pitchFamily="34" charset="0"/>
                <a:cs typeface="Times New Roman" panose="02020603050405020304" pitchFamily="18" charset="0"/>
              </a:rPr>
              <a:t>Evropa</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 6.-8. </a:t>
            </a:r>
            <a:r>
              <a:rPr lang="en-US" sz="1200" dirty="0" err="1" smtClean="0">
                <a:effectLst/>
                <a:latin typeface="Calibri" panose="020F0502020204030204" pitchFamily="34" charset="0"/>
                <a:ea typeface="Calibri" panose="020F0502020204030204" pitchFamily="34" charset="0"/>
                <a:cs typeface="Times New Roman" panose="02020603050405020304" pitchFamily="18" charset="0"/>
              </a:rPr>
              <a:t>století</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 </a:t>
            </a:r>
            <a:r>
              <a:rPr lang="cs-CZ" sz="1200" dirty="0" smtClean="0">
                <a:effectLst/>
                <a:latin typeface="Calibri" panose="020F0502020204030204" pitchFamily="34" charset="0"/>
                <a:ea typeface="Calibri" panose="020F0502020204030204" pitchFamily="34" charset="0"/>
                <a:cs typeface="Times New Roman" panose="02020603050405020304" pitchFamily="18" charset="0"/>
              </a:rPr>
              <a:t>– Slované, Avaři a Bulhaři</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584308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356" y="84982"/>
            <a:ext cx="10515600" cy="511035"/>
          </a:xfrm>
        </p:spPr>
        <p:txBody>
          <a:bodyPr>
            <a:normAutofit fontScale="90000"/>
          </a:bodyPr>
          <a:lstStyle/>
          <a:p>
            <a:r>
              <a:rPr lang="cs-CZ" dirty="0" smtClean="0"/>
              <a:t>Severské křížové výpravy</a:t>
            </a:r>
            <a:endParaRPr lang="en-US" dirty="0"/>
          </a:p>
        </p:txBody>
      </p:sp>
      <p:sp>
        <p:nvSpPr>
          <p:cNvPr id="3" name="Content Placeholder 2"/>
          <p:cNvSpPr>
            <a:spLocks noGrp="1"/>
          </p:cNvSpPr>
          <p:nvPr>
            <p:ph idx="1"/>
          </p:nvPr>
        </p:nvSpPr>
        <p:spPr>
          <a:xfrm>
            <a:off x="181356" y="915034"/>
            <a:ext cx="11669268" cy="5942965"/>
          </a:xfrm>
        </p:spPr>
        <p:txBody>
          <a:bodyPr>
            <a:noAutofit/>
          </a:bodyPr>
          <a:lstStyle/>
          <a:p>
            <a:pPr marL="0" indent="0">
              <a:buNone/>
            </a:pPr>
            <a:r>
              <a:rPr lang="cs-CZ" sz="1800" dirty="0" err="1" smtClean="0"/>
              <a:t>Obodrité</a:t>
            </a:r>
            <a:r>
              <a:rPr lang="cs-CZ" sz="1800" dirty="0" smtClean="0"/>
              <a:t> a </a:t>
            </a:r>
            <a:r>
              <a:rPr lang="cs-CZ" sz="1800" dirty="0" err="1" smtClean="0"/>
              <a:t>Pomořané</a:t>
            </a:r>
            <a:endParaRPr lang="cs-CZ" sz="1800" dirty="0" smtClean="0"/>
          </a:p>
          <a:p>
            <a:r>
              <a:rPr lang="cs-CZ" sz="1800" dirty="0" smtClean="0"/>
              <a:t>1147 - útok Sasů a Dánů na někdejšího spojence (princ </a:t>
            </a:r>
            <a:r>
              <a:rPr lang="cs-CZ" sz="1800" dirty="0" err="1" smtClean="0"/>
              <a:t>Niklot</a:t>
            </a:r>
            <a:r>
              <a:rPr lang="cs-CZ" sz="1800" dirty="0" smtClean="0"/>
              <a:t>) včetně již christianizovaných území a měst (Štětín) </a:t>
            </a:r>
          </a:p>
          <a:p>
            <a:pPr marL="0" indent="0">
              <a:buNone/>
            </a:pPr>
            <a:endParaRPr lang="cs-CZ" sz="1800" dirty="0"/>
          </a:p>
          <a:p>
            <a:pPr marL="0" indent="0">
              <a:buNone/>
            </a:pPr>
            <a:r>
              <a:rPr lang="cs-CZ" sz="1800" dirty="0" err="1" smtClean="0"/>
              <a:t>Veletové-Luticové</a:t>
            </a:r>
            <a:r>
              <a:rPr lang="cs-CZ" sz="1800" dirty="0" smtClean="0"/>
              <a:t> </a:t>
            </a:r>
          </a:p>
          <a:p>
            <a:r>
              <a:rPr lang="cs-CZ" sz="1800" dirty="0" smtClean="0"/>
              <a:t>v 11. století = „</a:t>
            </a:r>
            <a:r>
              <a:rPr lang="cs-CZ" sz="1800" dirty="0" err="1" smtClean="0"/>
              <a:t>gens</a:t>
            </a:r>
            <a:r>
              <a:rPr lang="cs-CZ" sz="1800" dirty="0" smtClean="0"/>
              <a:t> </a:t>
            </a:r>
            <a:r>
              <a:rPr lang="cs-CZ" sz="1800" dirty="0" err="1"/>
              <a:t>apostatica</a:t>
            </a:r>
            <a:r>
              <a:rPr lang="cs-CZ" sz="1800" dirty="0" smtClean="0"/>
              <a:t>“</a:t>
            </a:r>
          </a:p>
          <a:p>
            <a:r>
              <a:rPr lang="cs-CZ" sz="1800" dirty="0" smtClean="0"/>
              <a:t>Bruno </a:t>
            </a:r>
            <a:r>
              <a:rPr lang="cs-CZ" sz="1800" dirty="0"/>
              <a:t>z </a:t>
            </a:r>
            <a:r>
              <a:rPr lang="cs-CZ" sz="1800" dirty="0" err="1"/>
              <a:t>Querfurtu</a:t>
            </a:r>
            <a:r>
              <a:rPr lang="cs-CZ" sz="1800" dirty="0"/>
              <a:t> žádá císaře </a:t>
            </a:r>
            <a:r>
              <a:rPr lang="cs-CZ" sz="1800" dirty="0" smtClean="0"/>
              <a:t>Jindřicha II. </a:t>
            </a:r>
            <a:r>
              <a:rPr lang="cs-CZ" sz="1800" dirty="0"/>
              <a:t>o pomoc s </a:t>
            </a:r>
            <a:r>
              <a:rPr lang="cs-CZ" sz="1800" dirty="0" smtClean="0"/>
              <a:t>„</a:t>
            </a:r>
            <a:r>
              <a:rPr lang="cs-CZ" sz="1800" dirty="0" err="1" smtClean="0"/>
              <a:t>compelle</a:t>
            </a:r>
            <a:r>
              <a:rPr lang="cs-CZ" sz="1800" dirty="0" smtClean="0"/>
              <a:t> </a:t>
            </a:r>
            <a:r>
              <a:rPr lang="cs-CZ" sz="1800" dirty="0" err="1" smtClean="0"/>
              <a:t>intrare</a:t>
            </a:r>
            <a:r>
              <a:rPr lang="cs-CZ" sz="1800" dirty="0" smtClean="0"/>
              <a:t>“ – neúspěch;</a:t>
            </a:r>
          </a:p>
          <a:p>
            <a:r>
              <a:rPr lang="cs-CZ" sz="1800" dirty="0" smtClean="0"/>
              <a:t>spojenectví </a:t>
            </a:r>
            <a:r>
              <a:rPr lang="cs-CZ" sz="1800" dirty="0" err="1" smtClean="0"/>
              <a:t>Luticů</a:t>
            </a:r>
            <a:r>
              <a:rPr lang="cs-CZ" sz="1800" dirty="0" smtClean="0"/>
              <a:t> a Němců </a:t>
            </a:r>
            <a:r>
              <a:rPr lang="cs-CZ" sz="1800" dirty="0"/>
              <a:t>proti křesťanským Polákům (tj. spojenectví „nejkřesťanštějšího z křesťanských vládců“ s „</a:t>
            </a:r>
            <a:r>
              <a:rPr lang="cs-CZ" sz="1800" dirty="0" err="1"/>
              <a:t>nejpohanštějším</a:t>
            </a:r>
            <a:r>
              <a:rPr lang="cs-CZ" sz="1800" dirty="0"/>
              <a:t> z pohanských kmenů</a:t>
            </a:r>
            <a:r>
              <a:rPr lang="cs-CZ" sz="1800" dirty="0" smtClean="0"/>
              <a:t>“);</a:t>
            </a:r>
          </a:p>
          <a:p>
            <a:r>
              <a:rPr lang="cs-CZ" sz="1800" dirty="0" smtClean="0"/>
              <a:t>Dětmar </a:t>
            </a:r>
            <a:r>
              <a:rPr lang="cs-CZ" sz="1800" dirty="0"/>
              <a:t>z </a:t>
            </a:r>
            <a:r>
              <a:rPr lang="cs-CZ" sz="1800" dirty="0" err="1" smtClean="0"/>
              <a:t>Merseburku</a:t>
            </a:r>
            <a:r>
              <a:rPr lang="cs-CZ" sz="1800" dirty="0" smtClean="0"/>
              <a:t>: </a:t>
            </a:r>
            <a:r>
              <a:rPr lang="cs-CZ" sz="1800" dirty="0"/>
              <a:t>„Jak jde dohromady </a:t>
            </a:r>
            <a:r>
              <a:rPr lang="cs-CZ" sz="1800" i="1" dirty="0" err="1"/>
              <a:t>Zuarazici</a:t>
            </a:r>
            <a:r>
              <a:rPr lang="cs-CZ" sz="1800" i="1" dirty="0"/>
              <a:t> </a:t>
            </a:r>
            <a:r>
              <a:rPr lang="cs-CZ" sz="1800" i="1" dirty="0" err="1"/>
              <a:t>diabolus</a:t>
            </a:r>
            <a:r>
              <a:rPr lang="cs-CZ" sz="1800" dirty="0"/>
              <a:t> s Vámi, svatým </a:t>
            </a:r>
            <a:r>
              <a:rPr lang="cs-CZ" sz="1800" dirty="0" err="1"/>
              <a:t>védodou</a:t>
            </a:r>
            <a:r>
              <a:rPr lang="cs-CZ" sz="1800" dirty="0"/>
              <a:t>, a naším sv. Mauritiem</a:t>
            </a:r>
            <a:r>
              <a:rPr lang="cs-CZ" sz="1800" dirty="0" smtClean="0"/>
              <a:t>?“; </a:t>
            </a:r>
          </a:p>
          <a:p>
            <a:endParaRPr lang="cs-CZ" sz="1800" dirty="0" smtClean="0"/>
          </a:p>
          <a:p>
            <a:r>
              <a:rPr lang="cs-CZ" sz="1800" dirty="0" smtClean="0"/>
              <a:t>1068 </a:t>
            </a:r>
            <a:r>
              <a:rPr lang="cs-CZ" sz="1800" dirty="0"/>
              <a:t>porážka od </a:t>
            </a:r>
            <a:r>
              <a:rPr lang="cs-CZ" sz="1800" dirty="0" smtClean="0"/>
              <a:t>Sasů</a:t>
            </a:r>
          </a:p>
          <a:p>
            <a:r>
              <a:rPr lang="cs-CZ" sz="1800" dirty="0" smtClean="0"/>
              <a:t>1075 </a:t>
            </a:r>
            <a:r>
              <a:rPr lang="cs-CZ" sz="1800" dirty="0"/>
              <a:t>vnitřní války mezi </a:t>
            </a:r>
            <a:r>
              <a:rPr lang="cs-CZ" sz="1800" dirty="0" err="1"/>
              <a:t>Lutici</a:t>
            </a:r>
            <a:r>
              <a:rPr lang="cs-CZ" sz="1800" dirty="0"/>
              <a:t> </a:t>
            </a:r>
            <a:r>
              <a:rPr lang="cs-CZ" sz="1800" dirty="0" smtClean="0"/>
              <a:t>(přesun mocenské hegemonie z </a:t>
            </a:r>
            <a:r>
              <a:rPr lang="cs-CZ" sz="1800" dirty="0" err="1"/>
              <a:t>Rethry</a:t>
            </a:r>
            <a:r>
              <a:rPr lang="cs-CZ" sz="1800" dirty="0"/>
              <a:t> na </a:t>
            </a:r>
            <a:r>
              <a:rPr lang="cs-CZ" sz="1800" dirty="0" smtClean="0"/>
              <a:t>Rujanu); </a:t>
            </a:r>
            <a:endParaRPr lang="en-US" sz="1800" dirty="0"/>
          </a:p>
          <a:p>
            <a:endParaRPr lang="cs-CZ" sz="1800" dirty="0" smtClean="0"/>
          </a:p>
          <a:p>
            <a:r>
              <a:rPr lang="cs-CZ" sz="1800" dirty="0" smtClean="0"/>
              <a:t>1168 dobyta rujánská Arkona – dánský král Valdemar I. (+ knížata </a:t>
            </a:r>
            <a:r>
              <a:rPr lang="cs-CZ" sz="1800" dirty="0" err="1" smtClean="0"/>
              <a:t>Pomořanů</a:t>
            </a:r>
            <a:r>
              <a:rPr lang="cs-CZ" sz="1800" dirty="0" smtClean="0"/>
              <a:t> a </a:t>
            </a:r>
            <a:r>
              <a:rPr lang="cs-CZ" sz="1800" dirty="0" err="1" smtClean="0"/>
              <a:t>Obodritů</a:t>
            </a:r>
            <a:r>
              <a:rPr lang="cs-CZ" sz="1800" dirty="0" smtClean="0"/>
              <a:t>);</a:t>
            </a:r>
            <a:endParaRPr lang="en-US" sz="1800" dirty="0" smtClean="0"/>
          </a:p>
          <a:p>
            <a:pPr marL="0" indent="0">
              <a:buNone/>
            </a:pPr>
            <a:r>
              <a:rPr lang="cs-CZ" sz="1800" dirty="0"/>
              <a:t> </a:t>
            </a:r>
            <a:endParaRPr lang="en-US" sz="1800" dirty="0"/>
          </a:p>
        </p:txBody>
      </p:sp>
    </p:spTree>
    <p:extLst>
      <p:ext uri="{BB962C8B-B14F-4D97-AF65-F5344CB8AC3E}">
        <p14:creationId xmlns:p14="http://schemas.microsoft.com/office/powerpoint/2010/main" val="5629976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1896" y="170053"/>
            <a:ext cx="10515600" cy="1325563"/>
          </a:xfrm>
        </p:spPr>
        <p:txBody>
          <a:bodyPr/>
          <a:lstStyle/>
          <a:p>
            <a:r>
              <a:rPr lang="cs-CZ" dirty="0" smtClean="0"/>
              <a:t>Dobytí </a:t>
            </a:r>
            <a:r>
              <a:rPr lang="cs-CZ" dirty="0" err="1" smtClean="0"/>
              <a:t>ránské</a:t>
            </a:r>
            <a:r>
              <a:rPr lang="cs-CZ" dirty="0" smtClean="0"/>
              <a:t> Arkony (1168)</a:t>
            </a:r>
            <a:endParaRPr lang="en-US" dirty="0"/>
          </a:p>
        </p:txBody>
      </p:sp>
      <p:sp>
        <p:nvSpPr>
          <p:cNvPr id="3" name="Content Placeholder 2"/>
          <p:cNvSpPr>
            <a:spLocks noGrp="1"/>
          </p:cNvSpPr>
          <p:nvPr>
            <p:ph idx="1"/>
          </p:nvPr>
        </p:nvSpPr>
        <p:spPr>
          <a:xfrm>
            <a:off x="265176" y="1377696"/>
            <a:ext cx="7184136" cy="5193792"/>
          </a:xfrm>
        </p:spPr>
        <p:txBody>
          <a:bodyPr>
            <a:normAutofit fontScale="92500" lnSpcReduction="20000"/>
          </a:bodyPr>
          <a:lstStyle/>
          <a:p>
            <a:r>
              <a:rPr lang="cs-CZ" sz="2000" dirty="0"/>
              <a:t>„I </a:t>
            </a:r>
            <a:r>
              <a:rPr lang="cs-CZ" sz="2000" dirty="0" smtClean="0"/>
              <a:t>dal </a:t>
            </a:r>
            <a:r>
              <a:rPr lang="en-US" sz="2000" dirty="0" smtClean="0"/>
              <a:t>[</a:t>
            </a:r>
            <a:r>
              <a:rPr lang="cs-CZ" sz="2000" dirty="0" smtClean="0"/>
              <a:t>král Valdemar</a:t>
            </a:r>
            <a:r>
              <a:rPr lang="en-US" sz="2000" dirty="0" smtClean="0"/>
              <a:t>]</a:t>
            </a:r>
            <a:r>
              <a:rPr lang="cs-CZ" sz="2000" dirty="0" smtClean="0"/>
              <a:t> </a:t>
            </a:r>
            <a:r>
              <a:rPr lang="cs-CZ" sz="2000" dirty="0"/>
              <a:t>vynésti onu prastarou modlu Svantovítovu, která byla uctívána od všeho národa slovanského, a poručil aby jí byl uvázán na krk provaz a byla vláčena prostředkem vojska před očima Slovanů a rozřezána na kousky byla uvržena do ohně. A zkazil chrám se všemi posvátnostmi jeho a bohatý poklad vyloupil. A poručil, aby odstoupili od svých bludů, v kterých se narodili, a přijali uctívání pravého Boha“ (</a:t>
            </a:r>
            <a:r>
              <a:rPr lang="cs-CZ" sz="2000" dirty="0" err="1"/>
              <a:t>Helmold</a:t>
            </a:r>
            <a:r>
              <a:rPr lang="cs-CZ" sz="2000" dirty="0"/>
              <a:t>, </a:t>
            </a:r>
            <a:r>
              <a:rPr lang="cs-CZ" sz="2000" i="1" dirty="0" err="1"/>
              <a:t>Chronica</a:t>
            </a:r>
            <a:r>
              <a:rPr lang="cs-CZ" sz="2000" i="1" dirty="0"/>
              <a:t> </a:t>
            </a:r>
            <a:r>
              <a:rPr lang="cs-CZ" sz="2000" i="1" dirty="0" err="1"/>
              <a:t>Slavorum</a:t>
            </a:r>
            <a:r>
              <a:rPr lang="cs-CZ" sz="2000" dirty="0"/>
              <a:t> I, 108);</a:t>
            </a:r>
            <a:endParaRPr lang="en-US" sz="2000" dirty="0"/>
          </a:p>
          <a:p>
            <a:endParaRPr lang="cs-CZ" sz="2000" dirty="0" smtClean="0"/>
          </a:p>
          <a:p>
            <a:pPr marL="0" indent="0">
              <a:buNone/>
            </a:pPr>
            <a:r>
              <a:rPr lang="cs-CZ" sz="2000" dirty="0" err="1" smtClean="0"/>
              <a:t>Helmold</a:t>
            </a:r>
            <a:r>
              <a:rPr lang="cs-CZ" sz="2000" dirty="0" smtClean="0"/>
              <a:t> z </a:t>
            </a:r>
            <a:r>
              <a:rPr lang="cs-CZ" sz="2000" dirty="0" err="1" smtClean="0"/>
              <a:t>Bosau</a:t>
            </a:r>
            <a:r>
              <a:rPr lang="cs-CZ" sz="2000" dirty="0" smtClean="0"/>
              <a:t>: pohanský Svantovít = </a:t>
            </a:r>
            <a:r>
              <a:rPr lang="cs-CZ" sz="2000" dirty="0"/>
              <a:t>sv. </a:t>
            </a:r>
            <a:r>
              <a:rPr lang="cs-CZ" sz="2000" dirty="0" smtClean="0"/>
              <a:t>Vít (národní patron Sasů), jehož </a:t>
            </a:r>
            <a:r>
              <a:rPr lang="cs-CZ" sz="2000" dirty="0" err="1" smtClean="0"/>
              <a:t>Ránové</a:t>
            </a:r>
            <a:r>
              <a:rPr lang="cs-CZ" sz="2000" dirty="0" smtClean="0"/>
              <a:t> začali </a:t>
            </a:r>
            <a:r>
              <a:rPr lang="cs-CZ" sz="2000" dirty="0"/>
              <a:t>„ctít jako Boha</a:t>
            </a:r>
            <a:r>
              <a:rPr lang="cs-CZ" sz="2000" dirty="0" smtClean="0"/>
              <a:t>“: </a:t>
            </a:r>
          </a:p>
          <a:p>
            <a:r>
              <a:rPr lang="cs-CZ" sz="2000" dirty="0" smtClean="0"/>
              <a:t>„Tak </a:t>
            </a:r>
            <a:r>
              <a:rPr lang="cs-CZ" sz="2000" dirty="0"/>
              <a:t>se velmi rozmohla tato pověra u </a:t>
            </a:r>
            <a:r>
              <a:rPr lang="cs-CZ" sz="2000" dirty="0" err="1"/>
              <a:t>Ránů</a:t>
            </a:r>
            <a:r>
              <a:rPr lang="cs-CZ" sz="2000" dirty="0"/>
              <a:t>, že Svantovít, bůh země rujánské, obdržel prvenství mezi všemi slovanskými božstvy, jsa nejslavnější ve vítězství a nejúčinnější ve věštbách. Proto také ještě za našeho věku tam nejen země </a:t>
            </a:r>
            <a:r>
              <a:rPr lang="cs-CZ" sz="2000" dirty="0" err="1"/>
              <a:t>vagerská</a:t>
            </a:r>
            <a:r>
              <a:rPr lang="cs-CZ" sz="2000" dirty="0"/>
              <a:t>, ale všechny slovanské kraje posílaly roční poplatky, vyznávajíce, že onen jest bůh bohů.“ (</a:t>
            </a:r>
            <a:r>
              <a:rPr lang="cs-CZ" sz="2000" dirty="0" err="1"/>
              <a:t>Helmold</a:t>
            </a:r>
            <a:r>
              <a:rPr lang="cs-CZ" sz="2000" dirty="0"/>
              <a:t>, </a:t>
            </a:r>
            <a:r>
              <a:rPr lang="cs-CZ" sz="2000" i="1" dirty="0" err="1"/>
              <a:t>Chronica</a:t>
            </a:r>
            <a:r>
              <a:rPr lang="cs-CZ" sz="2000" i="1" dirty="0"/>
              <a:t> </a:t>
            </a:r>
            <a:r>
              <a:rPr lang="cs-CZ" sz="2000" i="1" dirty="0" err="1"/>
              <a:t>Slavorum</a:t>
            </a:r>
            <a:r>
              <a:rPr lang="cs-CZ" sz="2000" dirty="0"/>
              <a:t> I, 108); </a:t>
            </a:r>
            <a:endParaRPr lang="en-US" sz="2000" dirty="0"/>
          </a:p>
          <a:p>
            <a:endParaRPr lang="cs-CZ" sz="2000" dirty="0" smtClean="0"/>
          </a:p>
          <a:p>
            <a:r>
              <a:rPr lang="cs-CZ" sz="2000" dirty="0" smtClean="0"/>
              <a:t>christianizaci </a:t>
            </a:r>
            <a:r>
              <a:rPr lang="cs-CZ" sz="2000" dirty="0" err="1" smtClean="0"/>
              <a:t>Ránů</a:t>
            </a:r>
            <a:r>
              <a:rPr lang="cs-CZ" sz="2000" dirty="0" smtClean="0"/>
              <a:t> ovšem řídil </a:t>
            </a:r>
            <a:r>
              <a:rPr lang="cs-CZ" sz="2000" dirty="0" err="1"/>
              <a:t>ránský</a:t>
            </a:r>
            <a:r>
              <a:rPr lang="cs-CZ" sz="2000" dirty="0"/>
              <a:t> kníže Jaromír (dle </a:t>
            </a:r>
            <a:r>
              <a:rPr lang="cs-CZ" sz="2000" dirty="0" err="1"/>
              <a:t>Helmolda</a:t>
            </a:r>
            <a:r>
              <a:rPr lang="cs-CZ" sz="2000" dirty="0"/>
              <a:t> „pevný ve víře a v kázání vytrvalý, že bys byl viděl druhého </a:t>
            </a:r>
            <a:r>
              <a:rPr lang="cs-CZ" sz="2000" dirty="0" smtClean="0"/>
              <a:t>Pavla </a:t>
            </a:r>
            <a:r>
              <a:rPr lang="cs-CZ" sz="2000" dirty="0"/>
              <a:t>od Krista povolaného</a:t>
            </a:r>
            <a:r>
              <a:rPr lang="cs-CZ" sz="2000" dirty="0" smtClean="0"/>
              <a:t>“, </a:t>
            </a:r>
            <a:r>
              <a:rPr lang="cs-CZ" sz="2000" dirty="0" err="1" smtClean="0"/>
              <a:t>Helmold</a:t>
            </a:r>
            <a:r>
              <a:rPr lang="cs-CZ" sz="2000" dirty="0" smtClean="0"/>
              <a:t>, </a:t>
            </a:r>
            <a:r>
              <a:rPr lang="cs-CZ" sz="2000" i="1" dirty="0" err="1" smtClean="0"/>
              <a:t>Chronica</a:t>
            </a:r>
            <a:r>
              <a:rPr lang="cs-CZ" sz="2000" i="1" dirty="0" smtClean="0"/>
              <a:t> </a:t>
            </a:r>
            <a:r>
              <a:rPr lang="cs-CZ" sz="2000" i="1" dirty="0" err="1" smtClean="0"/>
              <a:t>Slavorum</a:t>
            </a:r>
            <a:r>
              <a:rPr lang="cs-CZ" sz="2000" dirty="0" smtClean="0"/>
              <a:t> I, 108);</a:t>
            </a:r>
            <a:endParaRPr lang="en-US" sz="2000" dirty="0"/>
          </a:p>
          <a:p>
            <a:endParaRPr lang="en-US" sz="2000" dirty="0"/>
          </a:p>
        </p:txBody>
      </p:sp>
      <p:pic>
        <p:nvPicPr>
          <p:cNvPr id="4" name="Picture 2" descr="https://upload.wikimedia.org/wikipedia/commons/0/08/Jaromarsburg_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07318" y="127000"/>
            <a:ext cx="3957529" cy="296814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s://upload.wikimedia.org/wikipedia/commons/3/3f/Bishop_Absalon_topples_the_god_Svantevit_at_Arkon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8150" y="3499146"/>
            <a:ext cx="4306697" cy="304113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7907318" y="3158647"/>
            <a:ext cx="2340192" cy="276999"/>
          </a:xfrm>
          <a:prstGeom prst="rect">
            <a:avLst/>
          </a:prstGeom>
        </p:spPr>
        <p:txBody>
          <a:bodyPr wrap="none">
            <a:spAutoFit/>
          </a:bodyPr>
          <a:lstStyle/>
          <a:p>
            <a:r>
              <a:rPr lang="cs-CZ" sz="1200" dirty="0" smtClean="0">
                <a:latin typeface="Calibri" panose="020F0502020204030204" pitchFamily="34" charset="0"/>
                <a:ea typeface="Calibri" panose="020F0502020204030204" pitchFamily="34" charset="0"/>
                <a:cs typeface="Times New Roman" panose="02020603050405020304" pitchFamily="18" charset="0"/>
              </a:rPr>
              <a:t>Hradiště</a:t>
            </a:r>
            <a:r>
              <a:rPr lang="cs-CZ" sz="120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smtClean="0">
                <a:effectLst/>
                <a:latin typeface="Calibri" panose="020F0502020204030204" pitchFamily="34" charset="0"/>
                <a:ea typeface="Calibri" panose="020F0502020204030204" pitchFamily="34" charset="0"/>
                <a:cs typeface="Times New Roman" panose="02020603050405020304" pitchFamily="18" charset="0"/>
              </a:rPr>
              <a:t>Arkona</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smtClean="0">
                <a:effectLst/>
                <a:latin typeface="Calibri" panose="020F0502020204030204" pitchFamily="34" charset="0"/>
                <a:ea typeface="Calibri" panose="020F0502020204030204" pitchFamily="34" charset="0"/>
                <a:cs typeface="Times New Roman" panose="02020603050405020304" pitchFamily="18" charset="0"/>
              </a:rPr>
              <a:t>na</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smtClean="0">
                <a:effectLst/>
                <a:latin typeface="Calibri" panose="020F0502020204030204" pitchFamily="34" charset="0"/>
                <a:ea typeface="Calibri" panose="020F0502020204030204" pitchFamily="34" charset="0"/>
                <a:cs typeface="Times New Roman" panose="02020603050405020304" pitchFamily="18" charset="0"/>
              </a:rPr>
              <a:t>ostrově</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smtClean="0">
                <a:effectLst/>
                <a:latin typeface="Calibri" panose="020F0502020204030204" pitchFamily="34" charset="0"/>
                <a:ea typeface="Calibri" panose="020F0502020204030204" pitchFamily="34" charset="0"/>
                <a:cs typeface="Times New Roman" panose="02020603050405020304" pitchFamily="18" charset="0"/>
              </a:rPr>
              <a:t>Rujana</a:t>
            </a:r>
            <a:endParaRPr lang="en-US" sz="1200" dirty="0"/>
          </a:p>
        </p:txBody>
      </p:sp>
      <p:sp>
        <p:nvSpPr>
          <p:cNvPr id="7" name="Rectangle 6"/>
          <p:cNvSpPr/>
          <p:nvPr/>
        </p:nvSpPr>
        <p:spPr>
          <a:xfrm>
            <a:off x="7558150" y="6540279"/>
            <a:ext cx="2520755" cy="276999"/>
          </a:xfrm>
          <a:prstGeom prst="rect">
            <a:avLst/>
          </a:prstGeom>
        </p:spPr>
        <p:txBody>
          <a:bodyPr wrap="none">
            <a:spAutoFit/>
          </a:bodyPr>
          <a:lstStyle/>
          <a:p>
            <a:r>
              <a:rPr lang="en-US" sz="1200" dirty="0" err="1" smtClean="0">
                <a:effectLst/>
                <a:latin typeface="Calibri" panose="020F0502020204030204" pitchFamily="34" charset="0"/>
                <a:ea typeface="Calibri" panose="020F0502020204030204" pitchFamily="34" charset="0"/>
                <a:cs typeface="Times New Roman" panose="02020603050405020304" pitchFamily="18" charset="0"/>
              </a:rPr>
              <a:t>Ničení</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smtClean="0">
                <a:effectLst/>
                <a:latin typeface="Calibri" panose="020F0502020204030204" pitchFamily="34" charset="0"/>
                <a:ea typeface="Calibri" panose="020F0502020204030204" pitchFamily="34" charset="0"/>
                <a:cs typeface="Times New Roman" panose="02020603050405020304" pitchFamily="18" charset="0"/>
              </a:rPr>
              <a:t>sochy</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smtClean="0">
                <a:effectLst/>
                <a:latin typeface="Calibri" panose="020F0502020204030204" pitchFamily="34" charset="0"/>
                <a:ea typeface="Calibri" panose="020F0502020204030204" pitchFamily="34" charset="0"/>
                <a:cs typeface="Times New Roman" panose="02020603050405020304" pitchFamily="18" charset="0"/>
              </a:rPr>
              <a:t>boha</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smtClean="0">
                <a:effectLst/>
                <a:latin typeface="Calibri" panose="020F0502020204030204" pitchFamily="34" charset="0"/>
                <a:ea typeface="Calibri" panose="020F0502020204030204" pitchFamily="34" charset="0"/>
                <a:cs typeface="Times New Roman" panose="02020603050405020304" pitchFamily="18" charset="0"/>
              </a:rPr>
              <a:t>bohů</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smtClean="0">
                <a:effectLst/>
                <a:latin typeface="Calibri" panose="020F0502020204030204" pitchFamily="34" charset="0"/>
                <a:ea typeface="Calibri" panose="020F0502020204030204" pitchFamily="34" charset="0"/>
                <a:cs typeface="Times New Roman" panose="02020603050405020304" pitchFamily="18" charset="0"/>
              </a:rPr>
              <a:t>Svantovíta</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en-US" sz="1200" dirty="0"/>
          </a:p>
        </p:txBody>
      </p:sp>
    </p:spTree>
    <p:extLst>
      <p:ext uri="{BB962C8B-B14F-4D97-AF65-F5344CB8AC3E}">
        <p14:creationId xmlns:p14="http://schemas.microsoft.com/office/powerpoint/2010/main" val="32383495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9728"/>
            <a:ext cx="10515600" cy="756539"/>
          </a:xfrm>
        </p:spPr>
        <p:txBody>
          <a:bodyPr/>
          <a:lstStyle/>
          <a:p>
            <a:r>
              <a:rPr lang="cs-CZ" dirty="0" smtClean="0"/>
              <a:t>Čechové a Moravané</a:t>
            </a:r>
            <a:endParaRPr lang="en-US" dirty="0"/>
          </a:p>
        </p:txBody>
      </p:sp>
      <p:sp>
        <p:nvSpPr>
          <p:cNvPr id="3" name="Content Placeholder 2"/>
          <p:cNvSpPr>
            <a:spLocks noGrp="1"/>
          </p:cNvSpPr>
          <p:nvPr>
            <p:ph idx="1"/>
          </p:nvPr>
        </p:nvSpPr>
        <p:spPr>
          <a:xfrm>
            <a:off x="353568" y="1825625"/>
            <a:ext cx="11000232" cy="4351338"/>
          </a:xfrm>
        </p:spPr>
        <p:txBody>
          <a:bodyPr>
            <a:normAutofit/>
          </a:bodyPr>
          <a:lstStyle/>
          <a:p>
            <a:pPr marL="0" indent="0">
              <a:buNone/>
            </a:pPr>
            <a:r>
              <a:rPr lang="cs-CZ" dirty="0" smtClean="0"/>
              <a:t>1. etapa</a:t>
            </a:r>
            <a:r>
              <a:rPr lang="en-US" dirty="0" smtClean="0"/>
              <a:t> </a:t>
            </a:r>
            <a:r>
              <a:rPr lang="cs-CZ" dirty="0" smtClean="0"/>
              <a:t>– latinský ritus: </a:t>
            </a:r>
          </a:p>
          <a:p>
            <a:r>
              <a:rPr lang="cs-CZ" dirty="0" smtClean="0"/>
              <a:t>Mojmír 831 z Pasova (biskup </a:t>
            </a:r>
            <a:r>
              <a:rPr lang="cs-CZ" dirty="0" err="1" smtClean="0"/>
              <a:t>Reginhar</a:t>
            </a:r>
            <a:r>
              <a:rPr lang="cs-CZ" dirty="0" smtClean="0"/>
              <a:t>) </a:t>
            </a:r>
          </a:p>
          <a:p>
            <a:r>
              <a:rPr lang="cs-CZ" dirty="0" smtClean="0"/>
              <a:t>Čechové 845 v Řezně (překvapení Ludvíka Němce – exkluzivní událost v dějinách christianizace na S od Alp); </a:t>
            </a:r>
          </a:p>
          <a:p>
            <a:endParaRPr lang="cs-CZ" dirty="0"/>
          </a:p>
          <a:p>
            <a:r>
              <a:rPr lang="cs-CZ" dirty="0" smtClean="0"/>
              <a:t>konverze elity vs. lid zůstal pohanský;  </a:t>
            </a:r>
            <a:endParaRPr lang="en-US" dirty="0" smtClean="0"/>
          </a:p>
          <a:p>
            <a:endParaRPr lang="en-US" dirty="0"/>
          </a:p>
        </p:txBody>
      </p:sp>
    </p:spTree>
    <p:extLst>
      <p:ext uri="{BB962C8B-B14F-4D97-AF65-F5344CB8AC3E}">
        <p14:creationId xmlns:p14="http://schemas.microsoft.com/office/powerpoint/2010/main" val="31602654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9093"/>
            <a:ext cx="10515600" cy="707771"/>
          </a:xfrm>
        </p:spPr>
        <p:txBody>
          <a:bodyPr/>
          <a:lstStyle/>
          <a:p>
            <a:r>
              <a:rPr lang="cs-CZ" dirty="0" smtClean="0"/>
              <a:t>Čechové a Moravané</a:t>
            </a: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cs-CZ" dirty="0" smtClean="0"/>
              <a:t>2. etapa – byzantský ritus: </a:t>
            </a:r>
          </a:p>
          <a:p>
            <a:r>
              <a:rPr lang="cs-CZ" dirty="0" smtClean="0"/>
              <a:t>862 - Rastislav žádá do knížectví křesťanské „učitele“ – neúspěch u římského papeže vs. úspěch u byzantského císaře Michaela III. </a:t>
            </a:r>
          </a:p>
          <a:p>
            <a:r>
              <a:rPr lang="cs-CZ" dirty="0" smtClean="0"/>
              <a:t>překvapení pro císaře, avšak výhoda pro Moravany i Byzantince (nepřátelství s Bulhary); </a:t>
            </a:r>
          </a:p>
          <a:p>
            <a:endParaRPr lang="cs-CZ" dirty="0" smtClean="0"/>
          </a:p>
          <a:p>
            <a:r>
              <a:rPr lang="cs-CZ" dirty="0" smtClean="0"/>
              <a:t>Konstantin Filozof – 860 misie u Arabů v Iráku a Chazarů na Ukrajině, 863 na Moravu;</a:t>
            </a:r>
            <a:endParaRPr lang="cs-CZ" dirty="0"/>
          </a:p>
          <a:p>
            <a:endParaRPr lang="cs-CZ" dirty="0" smtClean="0"/>
          </a:p>
          <a:p>
            <a:r>
              <a:rPr lang="cs-CZ" dirty="0" smtClean="0"/>
              <a:t>871 – Svatopluk vyhání franské kněží</a:t>
            </a:r>
          </a:p>
          <a:p>
            <a:r>
              <a:rPr lang="cs-CZ" dirty="0" smtClean="0"/>
              <a:t>880 – schválení slovanské liturgie i moravského arcibiskupství v Římě;</a:t>
            </a:r>
          </a:p>
          <a:p>
            <a:r>
              <a:rPr lang="cs-CZ" dirty="0" smtClean="0"/>
              <a:t>883 – Metodějem pokřtěn český kníže Bořivoj – chráněnec Svatopluka</a:t>
            </a:r>
            <a:endParaRPr lang="en-US" dirty="0" smtClean="0"/>
          </a:p>
          <a:p>
            <a:endParaRPr lang="cs-CZ" dirty="0" smtClean="0"/>
          </a:p>
          <a:p>
            <a:r>
              <a:rPr lang="cs-CZ" dirty="0" smtClean="0"/>
              <a:t>885 - Svatopluk vyhnání Metodějovy žáky + slovanská liturgie zakázána; </a:t>
            </a:r>
          </a:p>
          <a:p>
            <a:endParaRPr lang="cs-CZ" dirty="0"/>
          </a:p>
          <a:p>
            <a:endParaRPr lang="cs-CZ" dirty="0" smtClean="0"/>
          </a:p>
          <a:p>
            <a:endParaRPr lang="en-US" dirty="0"/>
          </a:p>
        </p:txBody>
      </p:sp>
    </p:spTree>
    <p:extLst>
      <p:ext uri="{BB962C8B-B14F-4D97-AF65-F5344CB8AC3E}">
        <p14:creationId xmlns:p14="http://schemas.microsoft.com/office/powerpoint/2010/main" val="21464360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48512"/>
          </a:xfrm>
        </p:spPr>
        <p:txBody>
          <a:bodyPr/>
          <a:lstStyle/>
          <a:p>
            <a:r>
              <a:rPr lang="cs-CZ" dirty="0" smtClean="0"/>
              <a:t>Čechové a Moravané</a:t>
            </a:r>
            <a:endParaRPr lang="en-US" dirty="0"/>
          </a:p>
        </p:txBody>
      </p:sp>
      <p:sp>
        <p:nvSpPr>
          <p:cNvPr id="3" name="Content Placeholder 2"/>
          <p:cNvSpPr>
            <a:spLocks noGrp="1"/>
          </p:cNvSpPr>
          <p:nvPr>
            <p:ph idx="1"/>
          </p:nvPr>
        </p:nvSpPr>
        <p:spPr>
          <a:xfrm>
            <a:off x="838200" y="1438656"/>
            <a:ext cx="10515600" cy="4738307"/>
          </a:xfrm>
        </p:spPr>
        <p:txBody>
          <a:bodyPr>
            <a:normAutofit/>
          </a:bodyPr>
          <a:lstStyle/>
          <a:p>
            <a:pPr marL="0" indent="0">
              <a:buNone/>
            </a:pPr>
            <a:r>
              <a:rPr lang="cs-CZ" dirty="0" smtClean="0"/>
              <a:t>3. etapa – </a:t>
            </a:r>
            <a:r>
              <a:rPr lang="cs-CZ" dirty="0" err="1" smtClean="0"/>
              <a:t>revival</a:t>
            </a:r>
            <a:r>
              <a:rPr lang="cs-CZ" dirty="0" smtClean="0"/>
              <a:t> latinského ritu:</a:t>
            </a:r>
          </a:p>
          <a:p>
            <a:r>
              <a:rPr lang="cs-CZ" dirty="0" smtClean="0"/>
              <a:t>895-935 - vznik české zemské církve za spolupráce s Němci (období mezi Spytihněvem a Václavem);</a:t>
            </a:r>
          </a:p>
          <a:p>
            <a:r>
              <a:rPr lang="cs-CZ" dirty="0" smtClean="0"/>
              <a:t>přijetí římsko-franského katolictví, avšak kněží sem zřejmě z Moravy</a:t>
            </a:r>
          </a:p>
          <a:p>
            <a:r>
              <a:rPr lang="cs-CZ" dirty="0" smtClean="0"/>
              <a:t>po 950 – sv. Vojtěch dosud odstraňuje rezidua slovanské liturgie </a:t>
            </a:r>
          </a:p>
          <a:p>
            <a:endParaRPr lang="cs-CZ" dirty="0" smtClean="0"/>
          </a:p>
          <a:p>
            <a:r>
              <a:rPr lang="cs-CZ" dirty="0" smtClean="0"/>
              <a:t>do 974 – vytvoření českého biskupství v Praze + obnoveno v Olomouci (garance císař Ota I.);</a:t>
            </a:r>
          </a:p>
          <a:p>
            <a:r>
              <a:rPr lang="cs-CZ" dirty="0" smtClean="0"/>
              <a:t>1344 - vytvoření arcibiskupství v Praze (Karel IV.); </a:t>
            </a:r>
            <a:endParaRPr lang="en-US" dirty="0" smtClean="0"/>
          </a:p>
          <a:p>
            <a:endParaRPr lang="en-US" dirty="0"/>
          </a:p>
        </p:txBody>
      </p:sp>
    </p:spTree>
    <p:extLst>
      <p:ext uri="{BB962C8B-B14F-4D97-AF65-F5344CB8AC3E}">
        <p14:creationId xmlns:p14="http://schemas.microsoft.com/office/powerpoint/2010/main" val="9131884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793115"/>
          </a:xfrm>
        </p:spPr>
        <p:txBody>
          <a:bodyPr/>
          <a:lstStyle/>
          <a:p>
            <a:r>
              <a:rPr lang="cs-CZ" dirty="0" smtClean="0"/>
              <a:t>Christianizace a vznik monarchie</a:t>
            </a:r>
            <a:endParaRPr lang="en-US" dirty="0"/>
          </a:p>
        </p:txBody>
      </p:sp>
      <p:sp>
        <p:nvSpPr>
          <p:cNvPr id="3" name="Content Placeholder 2"/>
          <p:cNvSpPr>
            <a:spLocks noGrp="1"/>
          </p:cNvSpPr>
          <p:nvPr>
            <p:ph idx="1"/>
          </p:nvPr>
        </p:nvSpPr>
        <p:spPr>
          <a:xfrm>
            <a:off x="121920" y="1255776"/>
            <a:ext cx="8936736" cy="5262563"/>
          </a:xfrm>
        </p:spPr>
        <p:txBody>
          <a:bodyPr>
            <a:noAutofit/>
          </a:bodyPr>
          <a:lstStyle/>
          <a:p>
            <a:r>
              <a:rPr lang="cs-CZ" sz="1800" dirty="0" smtClean="0"/>
              <a:t>křesťanství </a:t>
            </a:r>
            <a:r>
              <a:rPr lang="cs-CZ" sz="1800" dirty="0"/>
              <a:t>jako nástroj centralizace (</a:t>
            </a:r>
            <a:r>
              <a:rPr lang="cs-CZ" sz="1800" dirty="0" smtClean="0"/>
              <a:t>daně, dávky, služba panovníkovi); </a:t>
            </a:r>
          </a:p>
          <a:p>
            <a:r>
              <a:rPr lang="cs-CZ" sz="1800" dirty="0" smtClean="0"/>
              <a:t>první biskupové a mniši Němci (Bavoři + Sasové) - vyšší loajalita k českým vládcům</a:t>
            </a:r>
          </a:p>
          <a:p>
            <a:endParaRPr lang="cs-CZ" sz="1800" dirty="0" smtClean="0"/>
          </a:p>
          <a:p>
            <a:r>
              <a:rPr lang="cs-CZ" sz="1800" dirty="0" smtClean="0"/>
              <a:t>Pražský hrad – původně sněmovní pole + obětiště (Žiži) + kamenný trůn českých knížat</a:t>
            </a:r>
            <a:endParaRPr lang="en-US" sz="1800" dirty="0" smtClean="0"/>
          </a:p>
          <a:p>
            <a:pPr marL="0" indent="0">
              <a:buNone/>
            </a:pPr>
            <a:endParaRPr lang="cs-CZ" sz="1800" dirty="0" smtClean="0"/>
          </a:p>
          <a:p>
            <a:r>
              <a:rPr lang="cs-CZ" sz="1800" dirty="0" smtClean="0"/>
              <a:t>rotunda </a:t>
            </a:r>
            <a:r>
              <a:rPr lang="cs-CZ" sz="1800" dirty="0"/>
              <a:t>sv. Víta </a:t>
            </a:r>
            <a:r>
              <a:rPr lang="cs-CZ" sz="1800" dirty="0" smtClean="0"/>
              <a:t>(celonárodní svatyně</a:t>
            </a:r>
            <a:r>
              <a:rPr lang="cs-CZ" sz="1800" dirty="0"/>
              <a:t> </a:t>
            </a:r>
            <a:r>
              <a:rPr lang="cs-CZ" sz="1800" dirty="0" smtClean="0"/>
              <a:t>- </a:t>
            </a:r>
            <a:r>
              <a:rPr lang="cs-CZ" sz="1800" dirty="0"/>
              <a:t>královská kaple, sídlo biskupů, přemyslovské hrobky</a:t>
            </a:r>
            <a:r>
              <a:rPr lang="cs-CZ" sz="1800" dirty="0" smtClean="0"/>
              <a:t>) – počátky stavby kolem 930; </a:t>
            </a:r>
          </a:p>
          <a:p>
            <a:endParaRPr lang="cs-CZ" sz="1800" dirty="0" smtClean="0"/>
          </a:p>
          <a:p>
            <a:r>
              <a:rPr lang="cs-CZ" sz="1800" dirty="0" smtClean="0"/>
              <a:t>Praha </a:t>
            </a:r>
            <a:r>
              <a:rPr lang="cs-CZ" sz="1800" dirty="0"/>
              <a:t>= „svaté město“ </a:t>
            </a:r>
            <a:r>
              <a:rPr lang="cs-CZ" sz="1800" dirty="0" smtClean="0"/>
              <a:t>- ostatky národních světců </a:t>
            </a:r>
            <a:endParaRPr lang="cs-CZ" sz="1800" dirty="0"/>
          </a:p>
          <a:p>
            <a:r>
              <a:rPr lang="cs-CZ" sz="1800" dirty="0" smtClean="0"/>
              <a:t>sv</a:t>
            </a:r>
            <a:r>
              <a:rPr lang="cs-CZ" sz="1800" dirty="0"/>
              <a:t>. Václav </a:t>
            </a:r>
            <a:r>
              <a:rPr lang="cs-CZ" sz="1800" dirty="0" smtClean="0"/>
              <a:t>- mytický </a:t>
            </a:r>
            <a:r>
              <a:rPr lang="cs-CZ" sz="1800" dirty="0"/>
              <a:t>vzor českých vládců (</a:t>
            </a:r>
            <a:r>
              <a:rPr lang="cs-CZ" sz="1800" dirty="0" smtClean="0"/>
              <a:t>28.9</a:t>
            </a:r>
            <a:r>
              <a:rPr lang="cs-CZ" sz="1800" dirty="0"/>
              <a:t>. hostina „všech Čechů</a:t>
            </a:r>
            <a:r>
              <a:rPr lang="cs-CZ" sz="1800" dirty="0" smtClean="0"/>
              <a:t>“) </a:t>
            </a:r>
          </a:p>
          <a:p>
            <a:r>
              <a:rPr lang="cs-CZ" sz="1800" dirty="0" smtClean="0"/>
              <a:t>sv</a:t>
            </a:r>
            <a:r>
              <a:rPr lang="cs-CZ" sz="1800" dirty="0"/>
              <a:t>. Ludmila </a:t>
            </a:r>
            <a:r>
              <a:rPr lang="cs-CZ" sz="1800" dirty="0" smtClean="0"/>
              <a:t>(méně oblíbená)</a:t>
            </a:r>
          </a:p>
          <a:p>
            <a:r>
              <a:rPr lang="cs-CZ" sz="1800" dirty="0" smtClean="0"/>
              <a:t>sv. Vojtěch (1039 ostatky z Hnězdna do Prahy); </a:t>
            </a:r>
          </a:p>
          <a:p>
            <a:endParaRPr lang="cs-CZ" sz="1800" dirty="0"/>
          </a:p>
        </p:txBody>
      </p:sp>
      <p:pic>
        <p:nvPicPr>
          <p:cNvPr id="2052" name="Picture 4" descr="Výsledek obrázku pro chrám sv. víta">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85029" y="576368"/>
            <a:ext cx="3609435" cy="240629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Výsledek obrázku pro sv. václav">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51303" y="3077147"/>
            <a:ext cx="1795958" cy="2932176"/>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Výsledek obrázku pro sv. ludmila">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13276" y="3887057"/>
            <a:ext cx="1905000" cy="2524126"/>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Výsledek obrázku pro sv. vojtěch">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335174" y="4791456"/>
            <a:ext cx="1584041" cy="2189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68569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Osud pohanství</a:t>
            </a:r>
            <a:r>
              <a:rPr lang="en-US" dirty="0" smtClean="0"/>
              <a:t/>
            </a:r>
            <a:br>
              <a:rPr lang="en-US" dirty="0" smtClean="0"/>
            </a:br>
            <a:endParaRPr lang="en-US" dirty="0"/>
          </a:p>
        </p:txBody>
      </p:sp>
      <p:sp>
        <p:nvSpPr>
          <p:cNvPr id="3" name="Content Placeholder 2"/>
          <p:cNvSpPr>
            <a:spLocks noGrp="1"/>
          </p:cNvSpPr>
          <p:nvPr>
            <p:ph idx="1"/>
          </p:nvPr>
        </p:nvSpPr>
        <p:spPr>
          <a:xfrm>
            <a:off x="252984" y="1292352"/>
            <a:ext cx="10515600" cy="4933379"/>
          </a:xfrm>
        </p:spPr>
        <p:txBody>
          <a:bodyPr>
            <a:normAutofit fontScale="85000" lnSpcReduction="10000"/>
          </a:bodyPr>
          <a:lstStyle/>
          <a:p>
            <a:pPr marL="0" indent="0">
              <a:buNone/>
            </a:pPr>
            <a:r>
              <a:rPr lang="cs-CZ" dirty="0" smtClean="0"/>
              <a:t>starý panteon </a:t>
            </a:r>
          </a:p>
          <a:p>
            <a:r>
              <a:rPr lang="cs-CZ" dirty="0" smtClean="0"/>
              <a:t>zapomenut (jeho rezistence po christianizaci nezmiňována);</a:t>
            </a:r>
          </a:p>
          <a:p>
            <a:endParaRPr lang="cs-CZ" dirty="0" smtClean="0"/>
          </a:p>
          <a:p>
            <a:pPr marL="0" indent="0">
              <a:buNone/>
            </a:pPr>
            <a:r>
              <a:rPr lang="cs-CZ" dirty="0" smtClean="0"/>
              <a:t>mytologie </a:t>
            </a:r>
          </a:p>
          <a:p>
            <a:r>
              <a:rPr lang="cs-CZ" dirty="0" smtClean="0"/>
              <a:t>pouze u Čechů (Kosmova </a:t>
            </a:r>
            <a:r>
              <a:rPr lang="en-US" i="1" dirty="0" err="1"/>
              <a:t>Chronica</a:t>
            </a:r>
            <a:r>
              <a:rPr lang="en-US" i="1" dirty="0"/>
              <a:t> </a:t>
            </a:r>
            <a:r>
              <a:rPr lang="en-US" i="1" dirty="0" err="1"/>
              <a:t>Boemorum</a:t>
            </a:r>
            <a:r>
              <a:rPr lang="cs-CZ" dirty="0" smtClean="0"/>
              <a:t>, 12. století), ale pouze kulturní hrdinové + </a:t>
            </a:r>
            <a:r>
              <a:rPr lang="cs-CZ" dirty="0" err="1" smtClean="0"/>
              <a:t>protipohanská</a:t>
            </a:r>
            <a:r>
              <a:rPr lang="cs-CZ" dirty="0" smtClean="0"/>
              <a:t> perspektiva (O Čechovi, O Krokovi a jeho dcerách, O Přemyslovi, Dívčí válka aj.); </a:t>
            </a:r>
          </a:p>
          <a:p>
            <a:r>
              <a:rPr lang="cs-CZ" dirty="0" smtClean="0"/>
              <a:t>na Moravě ztráta – výhradní zájem o italsko-německé nebo byzantské tradice;</a:t>
            </a:r>
          </a:p>
          <a:p>
            <a:pPr marL="0" indent="0">
              <a:buNone/>
            </a:pPr>
            <a:endParaRPr lang="cs-CZ" dirty="0" smtClean="0"/>
          </a:p>
          <a:p>
            <a:pPr marL="0" indent="0">
              <a:buNone/>
            </a:pPr>
            <a:r>
              <a:rPr lang="cs-CZ" dirty="0" smtClean="0"/>
              <a:t>10. století – mizí kremační pohřby</a:t>
            </a:r>
          </a:p>
          <a:p>
            <a:pPr marL="0" indent="0">
              <a:buNone/>
            </a:pPr>
            <a:r>
              <a:rPr lang="cs-CZ" dirty="0" smtClean="0"/>
              <a:t>11</a:t>
            </a:r>
            <a:r>
              <a:rPr lang="cs-CZ" dirty="0"/>
              <a:t>. století </a:t>
            </a:r>
            <a:r>
              <a:rPr lang="cs-CZ" dirty="0" smtClean="0"/>
              <a:t>– v </a:t>
            </a:r>
            <a:r>
              <a:rPr lang="cs-CZ" dirty="0" err="1" smtClean="0"/>
              <a:t>inhumačních</a:t>
            </a:r>
            <a:r>
              <a:rPr lang="cs-CZ" dirty="0" smtClean="0"/>
              <a:t> pohřbech potraviny </a:t>
            </a:r>
            <a:r>
              <a:rPr lang="cs-CZ" dirty="0"/>
              <a:t>a </a:t>
            </a:r>
            <a:r>
              <a:rPr lang="cs-CZ" dirty="0" smtClean="0"/>
              <a:t>vejce, </a:t>
            </a:r>
            <a:r>
              <a:rPr lang="cs-CZ" dirty="0"/>
              <a:t>obolos do úst, opatření proti </a:t>
            </a:r>
            <a:r>
              <a:rPr lang="cs-CZ" dirty="0" smtClean="0"/>
              <a:t>vampýrům; hostiny </a:t>
            </a:r>
            <a:r>
              <a:rPr lang="cs-CZ" dirty="0"/>
              <a:t>na hrobech a noční </a:t>
            </a:r>
            <a:r>
              <a:rPr lang="cs-CZ" dirty="0" smtClean="0"/>
              <a:t>bdění; </a:t>
            </a:r>
            <a:r>
              <a:rPr lang="cs-CZ" dirty="0"/>
              <a:t>pohřby na polích a v lesích</a:t>
            </a:r>
            <a:r>
              <a:rPr lang="cs-CZ" dirty="0" smtClean="0"/>
              <a:t>;</a:t>
            </a:r>
          </a:p>
          <a:p>
            <a:pPr marL="0" indent="0">
              <a:buNone/>
            </a:pPr>
            <a:endParaRPr lang="en-US" dirty="0"/>
          </a:p>
        </p:txBody>
      </p:sp>
    </p:spTree>
    <p:extLst>
      <p:ext uri="{BB962C8B-B14F-4D97-AF65-F5344CB8AC3E}">
        <p14:creationId xmlns:p14="http://schemas.microsoft.com/office/powerpoint/2010/main" val="15721723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36955"/>
          </a:xfrm>
        </p:spPr>
        <p:txBody>
          <a:bodyPr/>
          <a:lstStyle/>
          <a:p>
            <a:r>
              <a:rPr lang="cs-CZ" dirty="0" err="1" smtClean="0"/>
              <a:t>Dekreta</a:t>
            </a:r>
            <a:r>
              <a:rPr lang="cs-CZ" dirty="0" smtClean="0"/>
              <a:t> Břetislava I. (1039)</a:t>
            </a:r>
            <a:endParaRPr lang="en-US" dirty="0"/>
          </a:p>
        </p:txBody>
      </p:sp>
      <p:sp>
        <p:nvSpPr>
          <p:cNvPr id="3" name="Content Placeholder 2"/>
          <p:cNvSpPr>
            <a:spLocks noGrp="1"/>
          </p:cNvSpPr>
          <p:nvPr>
            <p:ph idx="1"/>
          </p:nvPr>
        </p:nvSpPr>
        <p:spPr>
          <a:xfrm>
            <a:off x="838200" y="1825625"/>
            <a:ext cx="7062216" cy="4351338"/>
          </a:xfrm>
        </p:spPr>
        <p:txBody>
          <a:bodyPr>
            <a:normAutofit lnSpcReduction="10000"/>
          </a:bodyPr>
          <a:lstStyle/>
          <a:p>
            <a:r>
              <a:rPr lang="cs-CZ" dirty="0"/>
              <a:t>„Rovněž i ti </a:t>
            </a:r>
            <a:r>
              <a:rPr lang="cs-CZ" dirty="0" err="1"/>
              <a:t>smělci</a:t>
            </a:r>
            <a:r>
              <a:rPr lang="cs-CZ" dirty="0"/>
              <a:t>, kteří pochovávají své mrtvé v polích nebo lesích, ať zaplatí arcijáhnu vola a tři sta peněz do důchodu knížecího; mrtvého však ať pochovají znova na hřbitově věřících. To jsou věci, jichž nenávidí Bůh, pro ty se svatý Vojtěch rozmrzel a opustiv nás, své ovečky, raději šel učit cizí národy. Že to již více činit nebudeme, stvrzujeme přísahou i na naši i na vaši </a:t>
            </a:r>
            <a:r>
              <a:rPr lang="cs-CZ" dirty="0" smtClean="0"/>
              <a:t>víru.“</a:t>
            </a:r>
          </a:p>
          <a:p>
            <a:pPr marL="0" indent="0">
              <a:buNone/>
            </a:pPr>
            <a:r>
              <a:rPr lang="cs-CZ" dirty="0"/>
              <a:t>(Kosmas Pražský, </a:t>
            </a:r>
            <a:r>
              <a:rPr lang="cs-CZ" i="1" dirty="0" err="1"/>
              <a:t>Chronica</a:t>
            </a:r>
            <a:r>
              <a:rPr lang="cs-CZ" i="1" dirty="0"/>
              <a:t> </a:t>
            </a:r>
            <a:r>
              <a:rPr lang="cs-CZ" i="1" dirty="0" err="1"/>
              <a:t>Boemorum</a:t>
            </a:r>
            <a:r>
              <a:rPr lang="cs-CZ" dirty="0"/>
              <a:t>, 1120-1125)</a:t>
            </a:r>
            <a:endParaRPr lang="cs-CZ" dirty="0" smtClean="0"/>
          </a:p>
          <a:p>
            <a:endParaRPr lang="en-US" dirty="0"/>
          </a:p>
        </p:txBody>
      </p:sp>
      <p:pic>
        <p:nvPicPr>
          <p:cNvPr id="3074" name="Picture 2" descr="Výsledek obrázku pro břetislav I">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63691" y="365125"/>
            <a:ext cx="2390109" cy="26162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Výsledek obrázku pro břetislav I">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63991" y="3730752"/>
            <a:ext cx="3702246" cy="25941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47037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0664" y="109093"/>
            <a:ext cx="10515600" cy="988187"/>
          </a:xfrm>
        </p:spPr>
        <p:txBody>
          <a:bodyPr/>
          <a:lstStyle/>
          <a:p>
            <a:r>
              <a:rPr lang="cs-CZ" dirty="0" err="1" smtClean="0"/>
              <a:t>Protipohanská</a:t>
            </a:r>
            <a:r>
              <a:rPr lang="cs-CZ" dirty="0" smtClean="0"/>
              <a:t> nařízení Břetislava II. (1092):</a:t>
            </a:r>
            <a:endParaRPr lang="en-US" dirty="0"/>
          </a:p>
        </p:txBody>
      </p:sp>
      <p:sp>
        <p:nvSpPr>
          <p:cNvPr id="3" name="Content Placeholder 2"/>
          <p:cNvSpPr>
            <a:spLocks noGrp="1"/>
          </p:cNvSpPr>
          <p:nvPr>
            <p:ph idx="1"/>
          </p:nvPr>
        </p:nvSpPr>
        <p:spPr>
          <a:xfrm>
            <a:off x="838200" y="1328928"/>
            <a:ext cx="6867144" cy="5388864"/>
          </a:xfrm>
        </p:spPr>
        <p:txBody>
          <a:bodyPr>
            <a:normAutofit fontScale="85000" lnSpcReduction="20000"/>
          </a:bodyPr>
          <a:lstStyle/>
          <a:p>
            <a:pPr marL="0" indent="0">
              <a:buNone/>
            </a:pPr>
            <a:r>
              <a:rPr lang="cs-CZ" dirty="0"/>
              <a:t>„A jako již dříve od útlého mládí veškerou naději skládal toliko do ochrany Boží, tak hned při počátku svého knížectví, roznícen jsa velikou horlivostí pro křesťanské náboženství, vyhnal pryč ze země všechny čaroděje, hadače a věštce, rovněž dal pokácet a spálit háje nebo stromy, které na mnohých místech prostý lid ctil. Též i pověrečné zvyky, jež vesničané, ještě napolo pohané, zachovávali v úterý nebo ve středu o letnicích tím, že přinášeli dary, u studánek zabíjeli oběti a zlým duchům obětovali, dále pohřby, jež se děly v lesích a na polích, a hry, jež se podle pohanského obřadu konaly na rozcestích a křižovatkách jako pro odpočinutí duší, a konečně i bezbožné kratochvíle, jež rozpustile provozovali nad mrtvými, volajíce prázdné stíny a majíce škrabošky na tvářích, tyto ohavnosti a jiné bezbožné výmysly vyplenil ten dobrý kníže, aby se již budoucně nedály v lidu božím“ </a:t>
            </a:r>
            <a:endParaRPr lang="cs-CZ" dirty="0" smtClean="0"/>
          </a:p>
          <a:p>
            <a:pPr marL="0" indent="0">
              <a:buNone/>
            </a:pPr>
            <a:r>
              <a:rPr lang="cs-CZ" dirty="0" smtClean="0"/>
              <a:t>(</a:t>
            </a:r>
            <a:r>
              <a:rPr lang="cs-CZ" dirty="0"/>
              <a:t>Kosmas Pražský, </a:t>
            </a:r>
            <a:r>
              <a:rPr lang="cs-CZ" i="1" dirty="0" err="1"/>
              <a:t>Chronica</a:t>
            </a:r>
            <a:r>
              <a:rPr lang="cs-CZ" i="1" dirty="0"/>
              <a:t> </a:t>
            </a:r>
            <a:r>
              <a:rPr lang="cs-CZ" i="1" dirty="0" err="1"/>
              <a:t>Boemorum</a:t>
            </a:r>
            <a:r>
              <a:rPr lang="cs-CZ" dirty="0"/>
              <a:t>, 1120-1125).</a:t>
            </a:r>
            <a:endParaRPr lang="en-US" dirty="0"/>
          </a:p>
          <a:p>
            <a:pPr marL="0" indent="0">
              <a:buNone/>
            </a:pPr>
            <a:endParaRPr lang="en-US" dirty="0"/>
          </a:p>
          <a:p>
            <a:endParaRPr lang="en-US" dirty="0"/>
          </a:p>
        </p:txBody>
      </p:sp>
      <p:pic>
        <p:nvPicPr>
          <p:cNvPr id="4098" name="Picture 2" descr="Výsledek obrázku pro břetislav II">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34374" y="1097280"/>
            <a:ext cx="2281286" cy="269443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Výsledek obrázku pro břetislav II">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01355" y="4235237"/>
            <a:ext cx="3573653" cy="24825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26433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3364</TotalTime>
  <Words>991</Words>
  <Application>Microsoft Office PowerPoint</Application>
  <PresentationFormat>Widescreen</PresentationFormat>
  <Paragraphs>170</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Calibri Light</vt:lpstr>
      <vt:lpstr>Times New Roman</vt:lpstr>
      <vt:lpstr>Office Theme</vt:lpstr>
      <vt:lpstr>Christianizace Evropy (jaro 2018)</vt:lpstr>
      <vt:lpstr>Čechové a Moravané</vt:lpstr>
      <vt:lpstr>Čechové a Moravané</vt:lpstr>
      <vt:lpstr>Čechové a Moravané</vt:lpstr>
      <vt:lpstr>Čechové a Moravané</vt:lpstr>
      <vt:lpstr>Christianizace a vznik monarchie</vt:lpstr>
      <vt:lpstr>Osud pohanství </vt:lpstr>
      <vt:lpstr>Dekreta Břetislava I. (1039)</vt:lpstr>
      <vt:lpstr>Protipohanská nařízení Břetislava II. (1092):</vt:lpstr>
      <vt:lpstr>Christianizace Polska</vt:lpstr>
      <vt:lpstr>Pohanské reakce</vt:lpstr>
      <vt:lpstr>Důsledky christianizace</vt:lpstr>
      <vt:lpstr>Osud pohanství</vt:lpstr>
      <vt:lpstr>Christianizace „Wendů“ </vt:lpstr>
      <vt:lpstr>„Drang nach Osten“ </vt:lpstr>
      <vt:lpstr>„Drang nach Osten“</vt:lpstr>
      <vt:lpstr>Pohanská rezistence v dobových pramenech</vt:lpstr>
      <vt:lpstr>Severské křížové výpravy (12.-13. století)</vt:lpstr>
      <vt:lpstr>Severské křížové výpravy (12.-13. století)</vt:lpstr>
      <vt:lpstr>Severské křížové výpravy</vt:lpstr>
      <vt:lpstr>Dobytí ránské Arkony (1168)</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Christianizace Evropy (jaro 2018)</dc:title>
  <dc:creator>Honza</dc:creator>
  <cp:lastModifiedBy>Honza</cp:lastModifiedBy>
  <cp:revision>84</cp:revision>
  <dcterms:created xsi:type="dcterms:W3CDTF">2018-04-11T21:41:09Z</dcterms:created>
  <dcterms:modified xsi:type="dcterms:W3CDTF">2018-05-10T14:49:28Z</dcterms:modified>
</cp:coreProperties>
</file>