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3" r:id="rId8"/>
    <p:sldId id="260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E122-21E3-4949-AD39-9E09106D221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804B-7EBA-44BE-AA97-B20CB6E7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5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E122-21E3-4949-AD39-9E09106D221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804B-7EBA-44BE-AA97-B20CB6E7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0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E122-21E3-4949-AD39-9E09106D221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804B-7EBA-44BE-AA97-B20CB6E7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E122-21E3-4949-AD39-9E09106D221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804B-7EBA-44BE-AA97-B20CB6E7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E122-21E3-4949-AD39-9E09106D221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804B-7EBA-44BE-AA97-B20CB6E7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9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E122-21E3-4949-AD39-9E09106D221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804B-7EBA-44BE-AA97-B20CB6E7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5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E122-21E3-4949-AD39-9E09106D221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804B-7EBA-44BE-AA97-B20CB6E7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7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E122-21E3-4949-AD39-9E09106D221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804B-7EBA-44BE-AA97-B20CB6E7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E122-21E3-4949-AD39-9E09106D221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804B-7EBA-44BE-AA97-B20CB6E7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7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E122-21E3-4949-AD39-9E09106D221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804B-7EBA-44BE-AA97-B20CB6E7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2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E122-21E3-4949-AD39-9E09106D221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804B-7EBA-44BE-AA97-B20CB6E7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1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AE122-21E3-4949-AD39-9E09106D221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2804B-7EBA-44BE-AA97-B20CB6E7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3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rusrep.ru/article/2012/05/16/bogi/&amp;post=15176_101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shamanstvo.ru/news_shaman/2013/news-59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komanda-k.ru/%D0%9C%D0%B0%D1%80%D0%B8%D0%B9-%D0%AD%D0%BB/%D1%81%D0%B2%D1%8F%D1%89%D0%B5%D0%BD%D0%BD%D1%8B%D0%B5-%D0%BC%D0%B0%D1%80%D0%B8%D0%B9%D1%81%D0%BA%D0%B8%D0%B5-%D1%80%D0%BE%D1%89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varandej.livejournal.com/96674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ari-el.name/mt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komanda-k.ru/%D0%9C%D0%B0%D1%80%D0%B8%D0%B9-%D0%AD%D0%BB/%D1%81%D0%B5%D0%BB%D0%BE-%D0%B8%D1%81%D0%BC%D0%B5%D0%BD%D1%86%D1%8B-%D1%81%D0%B2%D1%8F%D1%89%D0%B5%D0%BD%D0%BD%D0%B0%D1%8F-%D1%80%D0%BE%D1%89%D0%B0-%D0%BF%D0%B8%D1%81%D1%82%D0%B5%D1%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erjamaa.ru/blog/svjashhennye_roshhi_mari/2010-04-26-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mariuver.com/2008/10/29/pocitateli-svjaschennyh-ros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ntent.openclass.com/eps/pearson-reader/api/item/33c1ac75-46ce-4867-ae30-5281538f14a6/1/file/RubensteinCHG3-071415-MB/OPS/s9ml/chapter08/filep700049683400000000000000000213f.x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ewskif.su/2015/%D0%BC%D0%B0%D1%80%D0%B8%D0%B9%D1%86%D1%8B-%D0%BF%D0%BE%D1%81%D0%BB%D0%B5%D0%B4%D0%BD%D0%B8%D0%B5-%D1%8F%D0%B7%D1%8B%D1%87%D0%BD%D0%B8%D0%BA%D0%B8-%D0%B5%D0%B2%D1%80%D0%BE%D0%BF%D1%8B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galihanow2010.narod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mongolempirewhap.weebly.com/the-golden-hord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hyperlink" Target="https://commons.wikimedia.org/wiki/File:Komi_people_area_in_Northern_Russia_map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onsbyfathervladimir.com/post-pentecost-saints-saints-of-russia/minolta-digital-camera-4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theapricity.com/forum/showthread.php?89145-Do-you-consider-the-Komi-people-of-Arctic-Russia-to-be-European-Whit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gizadeathstar.com/2016/04/russian-orthodox-church-sponsoring-world-christian-summit-address-genocide-christia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wikiwand.com/en/Tatar_mosqu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folkcostume.blogspot.com/2011/01/mari-folk-costum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656" y="232347"/>
            <a:ext cx="9144000" cy="69424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Christianizace Evropy</a:t>
            </a:r>
            <a:r>
              <a:rPr lang="en-US" b="1" dirty="0" smtClean="0"/>
              <a:t> </a:t>
            </a:r>
            <a:r>
              <a:rPr lang="cs-CZ" b="1" dirty="0" smtClean="0"/>
              <a:t>(jaro 2018)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473184" cy="2823146"/>
          </a:xfrm>
        </p:spPr>
        <p:txBody>
          <a:bodyPr>
            <a:normAutofit fontScale="70000" lnSpcReduction="20000"/>
          </a:bodyPr>
          <a:lstStyle/>
          <a:p>
            <a:r>
              <a:rPr lang="cs-CZ" sz="5100" dirty="0" smtClean="0"/>
              <a:t>Finsko, Laponsko a Povolží</a:t>
            </a:r>
            <a:endParaRPr lang="en-US" sz="5100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en-US" dirty="0"/>
          </a:p>
          <a:p>
            <a:r>
              <a:rPr lang="en-US" sz="2900" dirty="0"/>
              <a:t>https://www.youtube.com/watch?v=JHBZM8tLruI</a:t>
            </a:r>
          </a:p>
          <a:p>
            <a:r>
              <a:rPr lang="en-US" sz="2900" dirty="0" smtClean="0"/>
              <a:t>https</a:t>
            </a:r>
            <a:r>
              <a:rPr lang="en-US" sz="2900" dirty="0"/>
              <a:t>://</a:t>
            </a:r>
            <a:r>
              <a:rPr lang="en-US" sz="2900" dirty="0" smtClean="0"/>
              <a:t>www.youtube.com/watch?v=UC7vfgMfz3M</a:t>
            </a:r>
            <a:endParaRPr lang="cs-CZ" sz="2900" dirty="0" smtClean="0"/>
          </a:p>
          <a:p>
            <a:r>
              <a:rPr lang="en-US" sz="2900" dirty="0"/>
              <a:t>https://www.youtube.com/watch?v=LffbIhF3ksk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97622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808464" cy="768731"/>
          </a:xfrm>
        </p:spPr>
        <p:txBody>
          <a:bodyPr/>
          <a:lstStyle/>
          <a:p>
            <a:r>
              <a:rPr lang="cs-CZ" dirty="0" smtClean="0"/>
              <a:t>Christianizace neruských etnik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" y="1158240"/>
            <a:ext cx="10515600" cy="5079683"/>
          </a:xfrm>
        </p:spPr>
        <p:txBody>
          <a:bodyPr>
            <a:normAutofit/>
          </a:bodyPr>
          <a:lstStyle/>
          <a:p>
            <a:r>
              <a:rPr lang="cs-CZ" sz="2200" dirty="0" smtClean="0"/>
              <a:t>faktory </a:t>
            </a:r>
            <a:r>
              <a:rPr lang="cs-CZ" sz="2200" dirty="0"/>
              <a:t>úspěchu christianizace u </a:t>
            </a:r>
            <a:r>
              <a:rPr lang="cs-CZ" sz="2200" dirty="0" smtClean="0"/>
              <a:t>Ugrofinů: </a:t>
            </a:r>
          </a:p>
          <a:p>
            <a:pPr marL="0" indent="0">
              <a:buNone/>
            </a:pPr>
            <a:r>
              <a:rPr lang="cs-CZ" sz="2200" dirty="0" smtClean="0"/>
              <a:t>1) liturgie </a:t>
            </a:r>
            <a:r>
              <a:rPr lang="cs-CZ" sz="2200" dirty="0"/>
              <a:t>v domorodých jazycích;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2</a:t>
            </a:r>
            <a:r>
              <a:rPr lang="cs-CZ" sz="2200" dirty="0"/>
              <a:t>) </a:t>
            </a:r>
            <a:r>
              <a:rPr lang="cs-CZ" sz="2200" dirty="0" smtClean="0"/>
              <a:t>akomodace </a:t>
            </a:r>
            <a:r>
              <a:rPr lang="cs-CZ" sz="2200" dirty="0"/>
              <a:t>křesťanství do domorodých </a:t>
            </a:r>
            <a:r>
              <a:rPr lang="cs-CZ" sz="2200" dirty="0" smtClean="0"/>
              <a:t>kultur</a:t>
            </a:r>
          </a:p>
          <a:p>
            <a:pPr marL="0" indent="0">
              <a:buNone/>
            </a:pPr>
            <a:r>
              <a:rPr lang="cs-CZ" sz="2200" dirty="0" smtClean="0"/>
              <a:t>3) </a:t>
            </a:r>
            <a:r>
              <a:rPr lang="cs-CZ" sz="2200" dirty="0" smtClean="0"/>
              <a:t>benevolence kněží vůči </a:t>
            </a:r>
            <a:r>
              <a:rPr lang="cs-CZ" sz="2200" dirty="0" smtClean="0"/>
              <a:t>synkretismu</a:t>
            </a:r>
            <a:r>
              <a:rPr lang="cs-CZ" sz="2200" dirty="0"/>
              <a:t> </a:t>
            </a:r>
            <a:r>
              <a:rPr lang="cs-CZ" sz="2200" dirty="0"/>
              <a:t>a</a:t>
            </a:r>
            <a:r>
              <a:rPr lang="cs-CZ" sz="2200" dirty="0" smtClean="0"/>
              <a:t> </a:t>
            </a:r>
            <a:r>
              <a:rPr lang="cs-CZ" sz="2200" dirty="0" smtClean="0"/>
              <a:t>pohanství </a:t>
            </a:r>
            <a:r>
              <a:rPr lang="cs-CZ" sz="2200" dirty="0"/>
              <a:t>v soukromé </a:t>
            </a:r>
            <a:r>
              <a:rPr lang="cs-CZ" sz="2200" dirty="0" smtClean="0"/>
              <a:t>sféře</a:t>
            </a:r>
            <a:endParaRPr lang="en-US" sz="2200" dirty="0"/>
          </a:p>
        </p:txBody>
      </p:sp>
      <p:pic>
        <p:nvPicPr>
          <p:cNvPr id="5122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" y="3188560"/>
            <a:ext cx="5026152" cy="33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87" y="3852672"/>
            <a:ext cx="4477646" cy="253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529" y="6549264"/>
            <a:ext cx="2140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Marijský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posvátný háj 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1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Kusoto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0987" y="6390006"/>
            <a:ext cx="3050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Marijský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kněz (</a:t>
            </a:r>
            <a:r>
              <a:rPr lang="cs-CZ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kart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u opuštěného „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molbišče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2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4075"/>
          </a:xfrm>
        </p:spPr>
        <p:txBody>
          <a:bodyPr/>
          <a:lstStyle/>
          <a:p>
            <a:r>
              <a:rPr lang="cs-CZ" dirty="0" smtClean="0"/>
              <a:t>Rezistence neruských pohanů vůči křesťanství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" y="2506662"/>
            <a:ext cx="10515600" cy="4351338"/>
          </a:xfrm>
        </p:spPr>
        <p:txBody>
          <a:bodyPr>
            <a:noAutofit/>
          </a:bodyPr>
          <a:lstStyle/>
          <a:p>
            <a:r>
              <a:rPr lang="cs-CZ" sz="2000" dirty="0"/>
              <a:t>d</a:t>
            </a:r>
            <a:r>
              <a:rPr lang="cs-CZ" sz="2000" dirty="0" smtClean="0"/>
              <a:t>ůvody odporu </a:t>
            </a:r>
            <a:r>
              <a:rPr lang="cs-CZ" sz="2000" dirty="0"/>
              <a:t>pohanů vůči christianizaci: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1) ztráta </a:t>
            </a:r>
            <a:r>
              <a:rPr lang="cs-CZ" sz="2000" dirty="0"/>
              <a:t>komunitní identity </a:t>
            </a:r>
            <a:r>
              <a:rPr lang="cs-CZ" sz="2000" dirty="0" smtClean="0"/>
              <a:t>= </a:t>
            </a:r>
            <a:r>
              <a:rPr lang="cs-CZ" sz="2000" dirty="0"/>
              <a:t>spojení křesťanství s </a:t>
            </a:r>
            <a:r>
              <a:rPr lang="cs-CZ" sz="2000" dirty="0" smtClean="0"/>
              <a:t>rusifikací </a:t>
            </a:r>
          </a:p>
          <a:p>
            <a:pPr marL="0" indent="0">
              <a:buNone/>
            </a:pPr>
            <a:r>
              <a:rPr lang="cs-CZ" sz="2000" dirty="0" smtClean="0"/>
              <a:t>- záznam </a:t>
            </a:r>
            <a:r>
              <a:rPr lang="cs-CZ" sz="2000" dirty="0"/>
              <a:t>vysvětlení </a:t>
            </a:r>
            <a:r>
              <a:rPr lang="cs-CZ" sz="2000" dirty="0" err="1"/>
              <a:t>udmurtského</a:t>
            </a:r>
            <a:r>
              <a:rPr lang="cs-CZ" sz="2000" dirty="0"/>
              <a:t> </a:t>
            </a:r>
            <a:r>
              <a:rPr lang="cs-CZ" sz="2000" dirty="0" smtClean="0"/>
              <a:t>domorodce </a:t>
            </a:r>
            <a:r>
              <a:rPr lang="cs-CZ" sz="2000" dirty="0"/>
              <a:t>(1799</a:t>
            </a:r>
            <a:r>
              <a:rPr lang="cs-CZ" sz="2000" dirty="0" smtClean="0"/>
              <a:t>): „</a:t>
            </a:r>
            <a:r>
              <a:rPr lang="en-US" sz="2000" dirty="0" smtClean="0"/>
              <a:t>[</a:t>
            </a:r>
            <a:r>
              <a:rPr lang="cs-CZ" sz="2000" dirty="0" err="1" smtClean="0"/>
              <a:t>Udmurti</a:t>
            </a:r>
            <a:r>
              <a:rPr lang="en-US" sz="2000" dirty="0" smtClean="0"/>
              <a:t>]</a:t>
            </a:r>
            <a:r>
              <a:rPr lang="cs-CZ" sz="2000" dirty="0" smtClean="0"/>
              <a:t> nemohou </a:t>
            </a:r>
            <a:r>
              <a:rPr lang="cs-CZ" sz="2000" dirty="0"/>
              <a:t>opustit svoji víru a zákon svých starších, v opačném případě by do jednoho </a:t>
            </a:r>
            <a:r>
              <a:rPr lang="cs-CZ" sz="2000" dirty="0" smtClean="0"/>
              <a:t>vyhynuli.“ </a:t>
            </a:r>
          </a:p>
          <a:p>
            <a:pPr marL="0" indent="0">
              <a:buNone/>
            </a:pPr>
            <a:r>
              <a:rPr lang="cs-CZ" sz="2000" dirty="0" smtClean="0"/>
              <a:t>- záznam vysvětlení </a:t>
            </a:r>
            <a:r>
              <a:rPr lang="cs-CZ" sz="2000" dirty="0" err="1" smtClean="0"/>
              <a:t>marijského</a:t>
            </a:r>
            <a:r>
              <a:rPr lang="cs-CZ" sz="2000" dirty="0" smtClean="0"/>
              <a:t> domorodce </a:t>
            </a:r>
            <a:r>
              <a:rPr lang="cs-CZ" sz="2000" dirty="0"/>
              <a:t>(počátek 20. století</a:t>
            </a:r>
            <a:r>
              <a:rPr lang="cs-CZ" sz="2000" dirty="0" smtClean="0"/>
              <a:t>): </a:t>
            </a:r>
            <a:r>
              <a:rPr lang="cs-CZ" sz="2000" dirty="0"/>
              <a:t>„Pokud přestaneme navštěvovat ten les [kvůli „modlitbám</a:t>
            </a:r>
            <a:r>
              <a:rPr lang="cs-CZ" sz="2000" dirty="0" smtClean="0"/>
              <a:t>“], </a:t>
            </a:r>
            <a:r>
              <a:rPr lang="cs-CZ" sz="2000" dirty="0"/>
              <a:t>zemřeme, celý náš kmen </a:t>
            </a:r>
            <a:r>
              <a:rPr lang="cs-CZ" sz="2000" dirty="0" smtClean="0"/>
              <a:t>vyhyne.“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2</a:t>
            </a:r>
            <a:r>
              <a:rPr lang="cs-CZ" sz="2000" dirty="0"/>
              <a:t>) přetrhání metafyzické vazby „</a:t>
            </a:r>
            <a:r>
              <a:rPr lang="cs-CZ" sz="2000" dirty="0" smtClean="0"/>
              <a:t>předkové-bohové-komunita-příroda“ = neštěstí </a:t>
            </a:r>
            <a:r>
              <a:rPr lang="cs-CZ" sz="2000" dirty="0"/>
              <a:t>v životě, neúrodnost polí, nemoci </a:t>
            </a:r>
            <a:r>
              <a:rPr lang="cs-CZ" sz="2000" dirty="0" smtClean="0"/>
              <a:t>těla</a:t>
            </a:r>
          </a:p>
          <a:p>
            <a:pPr marL="0" indent="0">
              <a:buNone/>
            </a:pPr>
            <a:r>
              <a:rPr lang="cs-CZ" sz="2000" dirty="0" smtClean="0"/>
              <a:t>- záznam </a:t>
            </a:r>
            <a:r>
              <a:rPr lang="cs-CZ" sz="2000" dirty="0"/>
              <a:t>kázání pohanského </a:t>
            </a:r>
            <a:r>
              <a:rPr lang="cs-CZ" sz="2000" dirty="0" err="1"/>
              <a:t>Udmurta</a:t>
            </a:r>
            <a:r>
              <a:rPr lang="cs-CZ" sz="2000" dirty="0"/>
              <a:t> </a:t>
            </a:r>
            <a:r>
              <a:rPr lang="cs-CZ" sz="2000" dirty="0" smtClean="0"/>
              <a:t>Jaška </a:t>
            </a:r>
            <a:r>
              <a:rPr lang="cs-CZ" sz="2000" dirty="0"/>
              <a:t>(1852</a:t>
            </a:r>
            <a:r>
              <a:rPr lang="cs-CZ" sz="2000" dirty="0" smtClean="0"/>
              <a:t>): konvertité k ruskému náboženství a</a:t>
            </a:r>
            <a:r>
              <a:rPr lang="cs-CZ" sz="2000" dirty="0"/>
              <a:t> </a:t>
            </a:r>
            <a:r>
              <a:rPr lang="cs-CZ" sz="2000" dirty="0" smtClean="0"/>
              <a:t>kultuře „mohou </a:t>
            </a:r>
            <a:r>
              <a:rPr lang="cs-CZ" sz="2000" dirty="0"/>
              <a:t>očekávat četná </a:t>
            </a:r>
            <a:r>
              <a:rPr lang="cs-CZ" sz="2000" dirty="0" smtClean="0"/>
              <a:t>neštěstí“.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050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88" y="695579"/>
            <a:ext cx="2838323" cy="283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Марийские священные рощ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64" y="695579"/>
            <a:ext cx="2174786" cy="28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6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" y="0"/>
            <a:ext cx="9817608" cy="64681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Náboženský synkretismus u Ugrofinů (</a:t>
            </a:r>
            <a:r>
              <a:rPr lang="cs-CZ" sz="2800" dirty="0"/>
              <a:t>16.-20. století</a:t>
            </a:r>
            <a:r>
              <a:rPr lang="cs-CZ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6128"/>
            <a:ext cx="10515600" cy="5071872"/>
          </a:xfrm>
        </p:spPr>
        <p:txBody>
          <a:bodyPr>
            <a:normAutofit/>
          </a:bodyPr>
          <a:lstStyle/>
          <a:p>
            <a:r>
              <a:rPr lang="cs-CZ" sz="1700" dirty="0" smtClean="0"/>
              <a:t>adopce světců („ruských bohů“) do panteonu včetně obětí;</a:t>
            </a:r>
            <a:endParaRPr lang="cs-CZ" sz="1700" dirty="0" smtClean="0"/>
          </a:p>
          <a:p>
            <a:endParaRPr lang="cs-CZ" sz="1700" dirty="0" smtClean="0"/>
          </a:p>
          <a:p>
            <a:r>
              <a:rPr lang="cs-CZ" sz="1700" dirty="0" smtClean="0"/>
              <a:t>ikony světců </a:t>
            </a:r>
            <a:r>
              <a:rPr lang="cs-CZ" sz="1700" dirty="0"/>
              <a:t>přinášeny do posvátných hájů;</a:t>
            </a:r>
            <a:endParaRPr lang="cs-CZ" sz="1700" dirty="0" smtClean="0"/>
          </a:p>
          <a:p>
            <a:endParaRPr lang="cs-CZ" sz="1700" dirty="0" smtClean="0"/>
          </a:p>
          <a:p>
            <a:r>
              <a:rPr lang="cs-CZ" sz="1700" dirty="0" err="1" smtClean="0"/>
              <a:t>biritualita</a:t>
            </a:r>
            <a:r>
              <a:rPr lang="cs-CZ" sz="1700" dirty="0" smtClean="0"/>
              <a:t> = </a:t>
            </a:r>
            <a:r>
              <a:rPr lang="cs-CZ" sz="1700" dirty="0"/>
              <a:t>počátky pohanských </a:t>
            </a:r>
            <a:r>
              <a:rPr lang="cs-CZ" sz="1700" dirty="0" smtClean="0"/>
              <a:t>obřadů </a:t>
            </a:r>
            <a:r>
              <a:rPr lang="cs-CZ" sz="1700" dirty="0"/>
              <a:t>v </a:t>
            </a:r>
            <a:r>
              <a:rPr lang="cs-CZ" sz="1700" dirty="0" smtClean="0"/>
              <a:t>kostele </a:t>
            </a:r>
            <a:r>
              <a:rPr lang="cs-CZ" sz="1700" dirty="0"/>
              <a:t>+ pokračování v posvátném </a:t>
            </a:r>
            <a:r>
              <a:rPr lang="cs-CZ" sz="1700" dirty="0" smtClean="0"/>
              <a:t>háji; </a:t>
            </a:r>
          </a:p>
          <a:p>
            <a:endParaRPr lang="cs-CZ" sz="1700" dirty="0" smtClean="0"/>
          </a:p>
          <a:p>
            <a:r>
              <a:rPr lang="cs-CZ" sz="1700" dirty="0" smtClean="0"/>
              <a:t>vedení </a:t>
            </a:r>
            <a:r>
              <a:rPr lang="cs-CZ" sz="1700" dirty="0"/>
              <a:t>křesťanských modliteb dle pohanských formulí</a:t>
            </a:r>
            <a:r>
              <a:rPr lang="cs-CZ" sz="1700" dirty="0" smtClean="0"/>
              <a:t>;</a:t>
            </a:r>
          </a:p>
          <a:p>
            <a:endParaRPr lang="cs-CZ" sz="1700" dirty="0" smtClean="0"/>
          </a:p>
          <a:p>
            <a:r>
              <a:rPr lang="cs-CZ" sz="1700" dirty="0" smtClean="0"/>
              <a:t>kalendářní </a:t>
            </a:r>
            <a:r>
              <a:rPr lang="cs-CZ" sz="1700" dirty="0"/>
              <a:t>svátky </a:t>
            </a:r>
            <a:r>
              <a:rPr lang="cs-CZ" sz="1700" dirty="0" smtClean="0"/>
              <a:t>pohanů stanoveny </a:t>
            </a:r>
            <a:r>
              <a:rPr lang="cs-CZ" sz="1700" dirty="0" smtClean="0"/>
              <a:t>na období</a:t>
            </a:r>
            <a:r>
              <a:rPr lang="cs-CZ" sz="1700" dirty="0" smtClean="0"/>
              <a:t> </a:t>
            </a:r>
            <a:r>
              <a:rPr lang="cs-CZ" sz="1700" dirty="0" smtClean="0"/>
              <a:t>křesťanských </a:t>
            </a:r>
            <a:r>
              <a:rPr lang="cs-CZ" sz="1700" dirty="0" smtClean="0"/>
              <a:t>svátků</a:t>
            </a:r>
            <a:endParaRPr lang="cs-CZ" sz="1700" dirty="0" smtClean="0"/>
          </a:p>
          <a:p>
            <a:pPr marL="0" indent="0">
              <a:buNone/>
            </a:pPr>
            <a:r>
              <a:rPr lang="cs-CZ" sz="1700" dirty="0" smtClean="0"/>
              <a:t>(Velikonoce = svátek jara; Vánoce </a:t>
            </a:r>
            <a:r>
              <a:rPr lang="cs-CZ" sz="1700" dirty="0"/>
              <a:t>= </a:t>
            </a:r>
            <a:r>
              <a:rPr lang="cs-CZ" sz="1700" dirty="0" smtClean="0"/>
              <a:t>svátek </a:t>
            </a:r>
            <a:r>
              <a:rPr lang="cs-CZ" sz="1700" dirty="0"/>
              <a:t>„nového Slunce</a:t>
            </a:r>
            <a:r>
              <a:rPr lang="cs-CZ" sz="1700" dirty="0" smtClean="0"/>
              <a:t>“)</a:t>
            </a:r>
          </a:p>
          <a:p>
            <a:endParaRPr lang="cs-CZ" sz="1700" dirty="0" smtClean="0"/>
          </a:p>
          <a:p>
            <a:r>
              <a:rPr lang="cs-CZ" sz="1700" dirty="0" smtClean="0"/>
              <a:t>syntézy </a:t>
            </a:r>
            <a:r>
              <a:rPr lang="cs-CZ" sz="1700" dirty="0" smtClean="0"/>
              <a:t>pohanských bohů </a:t>
            </a:r>
            <a:r>
              <a:rPr lang="cs-CZ" sz="1700" dirty="0"/>
              <a:t>+ duchů a </a:t>
            </a:r>
            <a:r>
              <a:rPr lang="cs-CZ" sz="1700" dirty="0" smtClean="0"/>
              <a:t>křesťanských světců </a:t>
            </a:r>
            <a:endParaRPr lang="cs-CZ" sz="1700" dirty="0"/>
          </a:p>
          <a:p>
            <a:pPr marL="0" indent="0">
              <a:buNone/>
            </a:pPr>
            <a:r>
              <a:rPr lang="cs-CZ" sz="1700" dirty="0"/>
              <a:t>(</a:t>
            </a:r>
            <a:r>
              <a:rPr lang="cs-CZ" sz="1700" dirty="0" err="1"/>
              <a:t>udmurtský</a:t>
            </a:r>
            <a:r>
              <a:rPr lang="cs-CZ" sz="1700" dirty="0"/>
              <a:t> </a:t>
            </a:r>
            <a:r>
              <a:rPr lang="cs-CZ" sz="1700" dirty="0" err="1"/>
              <a:t>Inmar</a:t>
            </a:r>
            <a:r>
              <a:rPr lang="cs-CZ" sz="1700" dirty="0"/>
              <a:t> = Bůh; triáda </a:t>
            </a:r>
            <a:r>
              <a:rPr lang="cs-CZ" sz="1700" dirty="0" err="1"/>
              <a:t>Inmar-Kyldysin-Kuaž</a:t>
            </a:r>
            <a:r>
              <a:rPr lang="cs-CZ" sz="1700" dirty="0"/>
              <a:t> = sv. Trojice; </a:t>
            </a:r>
            <a:r>
              <a:rPr lang="cs-CZ" sz="1700" dirty="0" err="1"/>
              <a:t>Hjulesmurt</a:t>
            </a:r>
            <a:r>
              <a:rPr lang="cs-CZ" sz="1700" dirty="0"/>
              <a:t> „Lesní člověk“ = sv. Mikuláš Divotvorce; </a:t>
            </a:r>
            <a:r>
              <a:rPr lang="cs-CZ" sz="1700" dirty="0" err="1"/>
              <a:t>Gudyri</a:t>
            </a:r>
            <a:r>
              <a:rPr lang="cs-CZ" sz="1700" dirty="0"/>
              <a:t> </a:t>
            </a:r>
            <a:r>
              <a:rPr lang="cs-CZ" sz="1700" dirty="0" err="1"/>
              <a:t>Mumi</a:t>
            </a:r>
            <a:r>
              <a:rPr lang="cs-CZ" sz="1700" dirty="0"/>
              <a:t> „Matka hromu“ = sv. Ilja Prorok; </a:t>
            </a:r>
            <a:r>
              <a:rPr lang="cs-CZ" sz="1700" dirty="0" err="1"/>
              <a:t>předkové-voršudové</a:t>
            </a:r>
            <a:r>
              <a:rPr lang="cs-CZ" sz="1700" dirty="0"/>
              <a:t> = Anděl strážný, aj.);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0" name="Picture 4" descr="Výsledek obrázku pro марийская священная рощ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25" y="83313"/>
            <a:ext cx="4303776" cy="32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Миколо Юмо в священной роще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877" y="3517995"/>
            <a:ext cx="3917859" cy="260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7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" y="0"/>
            <a:ext cx="9878568" cy="73215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Vlivy islámu na pohanství </a:t>
            </a:r>
            <a:r>
              <a:rPr lang="cs-CZ" dirty="0" err="1" smtClean="0"/>
              <a:t>Marijců</a:t>
            </a:r>
            <a:r>
              <a:rPr lang="cs-CZ" dirty="0" smtClean="0"/>
              <a:t> a </a:t>
            </a:r>
            <a:r>
              <a:rPr lang="cs-CZ" dirty="0" err="1" smtClean="0"/>
              <a:t>Udmurtů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896"/>
            <a:ext cx="10515600" cy="5088700"/>
          </a:xfrm>
        </p:spPr>
        <p:txBody>
          <a:bodyPr>
            <a:normAutofit/>
          </a:bodyPr>
          <a:lstStyle/>
          <a:p>
            <a:r>
              <a:rPr lang="cs-CZ" sz="1600" dirty="0"/>
              <a:t>slabší než vlivy </a:t>
            </a:r>
            <a:r>
              <a:rPr lang="cs-CZ" sz="1600" dirty="0" smtClean="0"/>
              <a:t>křesťanství</a:t>
            </a:r>
          </a:p>
          <a:p>
            <a:r>
              <a:rPr lang="cs-CZ" sz="1600" dirty="0" smtClean="0"/>
              <a:t>určovány </a:t>
            </a:r>
            <a:r>
              <a:rPr lang="cs-CZ" sz="1600" dirty="0"/>
              <a:t>spíše hypoteticky na základě atributů kultů a </a:t>
            </a:r>
            <a:r>
              <a:rPr lang="cs-CZ" sz="1600" dirty="0" smtClean="0"/>
              <a:t>rituálů</a:t>
            </a:r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r>
              <a:rPr lang="cs-CZ" sz="1600" dirty="0" smtClean="0"/>
              <a:t>kult </a:t>
            </a:r>
            <a:r>
              <a:rPr lang="cs-CZ" sz="1600" dirty="0" err="1"/>
              <a:t>keremetů</a:t>
            </a:r>
            <a:r>
              <a:rPr lang="cs-CZ" sz="1600" dirty="0"/>
              <a:t> (původně arabský termín pro „zázrak, svatý čin“, převzat do íránských a </a:t>
            </a:r>
            <a:r>
              <a:rPr lang="cs-CZ" sz="1600" dirty="0" smtClean="0"/>
              <a:t>turkických </a:t>
            </a:r>
            <a:r>
              <a:rPr lang="cs-CZ" sz="1600" dirty="0"/>
              <a:t>jazyků; v Povolží </a:t>
            </a:r>
            <a:r>
              <a:rPr lang="cs-CZ" sz="1600" i="1" dirty="0" err="1"/>
              <a:t>keremetja</a:t>
            </a:r>
            <a:r>
              <a:rPr lang="cs-CZ" sz="1600" dirty="0"/>
              <a:t> </a:t>
            </a:r>
            <a:r>
              <a:rPr lang="cs-CZ" sz="1600" dirty="0" smtClean="0"/>
              <a:t>„modlitba“);</a:t>
            </a:r>
          </a:p>
          <a:p>
            <a:r>
              <a:rPr lang="cs-CZ" sz="1600" dirty="0" smtClean="0"/>
              <a:t>modlitební </a:t>
            </a:r>
            <a:r>
              <a:rPr lang="cs-CZ" sz="1600" dirty="0"/>
              <a:t>úklony </a:t>
            </a:r>
            <a:r>
              <a:rPr lang="cs-CZ" sz="1600" dirty="0" smtClean="0"/>
              <a:t>vkleče; </a:t>
            </a:r>
          </a:p>
          <a:p>
            <a:r>
              <a:rPr lang="cs-CZ" sz="1600" dirty="0" smtClean="0"/>
              <a:t>zákaz </a:t>
            </a:r>
            <a:r>
              <a:rPr lang="cs-CZ" sz="1600" dirty="0"/>
              <a:t>žen účastnit se modliteb v posvátných </a:t>
            </a:r>
            <a:r>
              <a:rPr lang="cs-CZ" sz="1600" dirty="0" smtClean="0"/>
              <a:t>hájích; </a:t>
            </a:r>
          </a:p>
          <a:p>
            <a:r>
              <a:rPr lang="cs-CZ" sz="1600" dirty="0" smtClean="0"/>
              <a:t>zákaz </a:t>
            </a:r>
            <a:r>
              <a:rPr lang="cs-CZ" sz="1600" dirty="0"/>
              <a:t>alkoholu při </a:t>
            </a:r>
            <a:r>
              <a:rPr lang="cs-CZ" sz="1600" dirty="0" smtClean="0"/>
              <a:t>modlitbách (=obětech); </a:t>
            </a:r>
            <a:endParaRPr lang="cs-CZ" sz="1600" dirty="0" smtClean="0"/>
          </a:p>
          <a:p>
            <a:r>
              <a:rPr lang="cs-CZ" sz="1600" dirty="0" smtClean="0"/>
              <a:t>oběti </a:t>
            </a:r>
            <a:r>
              <a:rPr lang="cs-CZ" sz="1600" dirty="0" smtClean="0"/>
              <a:t>ovcí a koz</a:t>
            </a:r>
            <a:r>
              <a:rPr lang="cs-CZ" sz="1600" dirty="0"/>
              <a:t>; </a:t>
            </a:r>
            <a:endParaRPr lang="cs-CZ" sz="1600" dirty="0" smtClean="0"/>
          </a:p>
          <a:p>
            <a:r>
              <a:rPr lang="cs-CZ" sz="1600" dirty="0" smtClean="0"/>
              <a:t>zesílení </a:t>
            </a:r>
            <a:r>
              <a:rPr lang="cs-CZ" sz="1600" dirty="0" err="1"/>
              <a:t>henoteismu</a:t>
            </a:r>
            <a:r>
              <a:rPr lang="cs-CZ" sz="1600" dirty="0"/>
              <a:t> resp. inklinace k (inkluzivnímu) monoteismu;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6148" name="Picture 4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152" y="531067"/>
            <a:ext cx="3009328" cy="225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марийская священная рощ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25" y="3328417"/>
            <a:ext cx="5045693" cy="33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5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88" y="133477"/>
            <a:ext cx="10515600" cy="5126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Etnografie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cs-CZ" dirty="0" smtClean="0"/>
              <a:t>č</a:t>
            </a:r>
            <a:r>
              <a:rPr lang="en-US" dirty="0" err="1" smtClean="0"/>
              <a:t>asn</a:t>
            </a:r>
            <a:r>
              <a:rPr lang="cs-CZ" dirty="0" smtClean="0"/>
              <a:t>é</a:t>
            </a:r>
            <a:r>
              <a:rPr lang="en-US" dirty="0" smtClean="0"/>
              <a:t>ho Ruska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8512"/>
            <a:ext cx="10515600" cy="512845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5" descr="Výsledek obrázku pro ethnicities in russ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2" y="723667"/>
            <a:ext cx="9775958" cy="564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79299"/>
            <a:ext cx="242874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Etnografie Ruska – současná situace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6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" y="146304"/>
            <a:ext cx="10515600" cy="476123"/>
          </a:xfrm>
        </p:spPr>
        <p:txBody>
          <a:bodyPr>
            <a:noAutofit/>
          </a:bodyPr>
          <a:lstStyle/>
          <a:p>
            <a:r>
              <a:rPr lang="cs-CZ" sz="3600" dirty="0" smtClean="0"/>
              <a:t>Pohanství u Ugrofinů v Povolží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2208"/>
            <a:ext cx="11253216" cy="5790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err="1" smtClean="0"/>
              <a:t>Marijci</a:t>
            </a:r>
            <a:r>
              <a:rPr lang="cs-CZ" sz="2000" dirty="0" smtClean="0"/>
              <a:t> </a:t>
            </a:r>
            <a:r>
              <a:rPr lang="cs-CZ" sz="2000" dirty="0"/>
              <a:t>(</a:t>
            </a:r>
            <a:r>
              <a:rPr lang="cs-CZ" sz="2000" dirty="0" err="1" smtClean="0"/>
              <a:t>Čeremisové</a:t>
            </a:r>
            <a:r>
              <a:rPr lang="cs-CZ" sz="2000" dirty="0" smtClean="0"/>
              <a:t>) </a:t>
            </a:r>
          </a:p>
          <a:p>
            <a:r>
              <a:rPr lang="cs-CZ" sz="2000" dirty="0" smtClean="0"/>
              <a:t>ca</a:t>
            </a:r>
            <a:r>
              <a:rPr lang="cs-CZ" sz="2000" dirty="0"/>
              <a:t>. 600 000 lidí; </a:t>
            </a:r>
            <a:endParaRPr lang="cs-CZ" sz="2000" dirty="0" smtClean="0"/>
          </a:p>
          <a:p>
            <a:r>
              <a:rPr lang="cs-CZ" sz="2000" dirty="0" smtClean="0"/>
              <a:t>pohanství </a:t>
            </a:r>
            <a:r>
              <a:rPr lang="cs-CZ" sz="2000" dirty="0"/>
              <a:t>12%, křesťanství 67%; </a:t>
            </a:r>
            <a:r>
              <a:rPr lang="cs-CZ" sz="2000" dirty="0" err="1" smtClean="0"/>
              <a:t>biritualita</a:t>
            </a:r>
            <a:r>
              <a:rPr lang="cs-CZ" sz="2000" dirty="0" smtClean="0"/>
              <a:t>/afiliace k pohanství ca. </a:t>
            </a:r>
            <a:r>
              <a:rPr lang="cs-CZ" sz="2000" dirty="0"/>
              <a:t>11</a:t>
            </a:r>
            <a:r>
              <a:rPr lang="cs-CZ" sz="2000" dirty="0" smtClean="0"/>
              <a:t>%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err="1" smtClean="0"/>
              <a:t>Udmurti</a:t>
            </a:r>
            <a:r>
              <a:rPr lang="cs-CZ" sz="2000" dirty="0" smtClean="0"/>
              <a:t> </a:t>
            </a:r>
            <a:r>
              <a:rPr lang="cs-CZ" sz="2000" dirty="0"/>
              <a:t>(</a:t>
            </a:r>
            <a:r>
              <a:rPr lang="cs-CZ" sz="2000" dirty="0" err="1" smtClean="0"/>
              <a:t>Votjaci</a:t>
            </a:r>
            <a:r>
              <a:rPr lang="cs-CZ" sz="2000" dirty="0" smtClean="0"/>
              <a:t>) </a:t>
            </a:r>
          </a:p>
          <a:p>
            <a:r>
              <a:rPr lang="cs-CZ" sz="2000" dirty="0" smtClean="0"/>
              <a:t>ca</a:t>
            </a:r>
            <a:r>
              <a:rPr lang="cs-CZ" sz="2000" dirty="0"/>
              <a:t>. 637 </a:t>
            </a:r>
            <a:r>
              <a:rPr lang="cs-CZ" sz="2000" dirty="0" smtClean="0"/>
              <a:t>000 lidí</a:t>
            </a:r>
          </a:p>
          <a:p>
            <a:r>
              <a:rPr lang="cs-CZ" sz="2000" dirty="0" smtClean="0"/>
              <a:t>pohanství </a:t>
            </a:r>
            <a:r>
              <a:rPr lang="cs-CZ" sz="2000" dirty="0"/>
              <a:t>5%, křesťanství 40</a:t>
            </a:r>
            <a:r>
              <a:rPr lang="cs-CZ" sz="2000" dirty="0" smtClean="0"/>
              <a:t>%; </a:t>
            </a:r>
            <a:r>
              <a:rPr lang="cs-CZ" sz="2000" dirty="0" err="1" smtClean="0"/>
              <a:t>biritualita</a:t>
            </a:r>
            <a:r>
              <a:rPr lang="cs-CZ" sz="2000" dirty="0" smtClean="0"/>
              <a:t>/afiliace k pohanství ca. 40%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122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84" y="273969"/>
            <a:ext cx="4242816" cy="31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удмуртов Рели́гия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45" y="3645408"/>
            <a:ext cx="4283456" cy="32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5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96901"/>
            <a:ext cx="10515600" cy="707771"/>
          </a:xfrm>
        </p:spPr>
        <p:txBody>
          <a:bodyPr>
            <a:normAutofit/>
          </a:bodyPr>
          <a:lstStyle/>
          <a:p>
            <a:r>
              <a:rPr lang="cs-CZ" sz="3000" dirty="0" smtClean="0"/>
              <a:t>Kyjevsko-novgorodská Rus a její sousedé (850-1150)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1064" y="1740281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jádro staroruského státu:</a:t>
            </a:r>
          </a:p>
          <a:p>
            <a:pPr marL="514350" indent="-514350">
              <a:buAutoNum type="arabicParenR"/>
            </a:pPr>
            <a:r>
              <a:rPr lang="cs-CZ" sz="2000" dirty="0" err="1" smtClean="0"/>
              <a:t>Varjagové-Rhosové</a:t>
            </a:r>
            <a:r>
              <a:rPr lang="cs-CZ" sz="2000" dirty="0" smtClean="0"/>
              <a:t> (Germáni)</a:t>
            </a:r>
          </a:p>
          <a:p>
            <a:pPr marL="514350" indent="-514350">
              <a:buAutoNum type="arabicParenR"/>
            </a:pPr>
            <a:r>
              <a:rPr lang="cs-CZ" sz="2000" dirty="0" err="1" smtClean="0"/>
              <a:t>Slověné</a:t>
            </a:r>
            <a:r>
              <a:rPr lang="cs-CZ" sz="2000" dirty="0" smtClean="0"/>
              <a:t> a </a:t>
            </a:r>
            <a:r>
              <a:rPr lang="cs-CZ" sz="2000" dirty="0" err="1" smtClean="0"/>
              <a:t>Kriviči</a:t>
            </a:r>
            <a:r>
              <a:rPr lang="cs-CZ" sz="2000" dirty="0" smtClean="0"/>
              <a:t> (Slované)</a:t>
            </a:r>
          </a:p>
          <a:p>
            <a:pPr marL="514350" indent="-514350">
              <a:buAutoNum type="arabicParenR"/>
            </a:pPr>
            <a:r>
              <a:rPr lang="cs-CZ" sz="2000" dirty="0" err="1" smtClean="0"/>
              <a:t>Vepsové</a:t>
            </a:r>
            <a:r>
              <a:rPr lang="cs-CZ" sz="2000" dirty="0" smtClean="0"/>
              <a:t> a Čudové (Ugrofinové)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východní sousedé:</a:t>
            </a:r>
          </a:p>
          <a:p>
            <a:pPr marL="457200" indent="-457200">
              <a:buAutoNum type="arabicParenR"/>
            </a:pPr>
            <a:r>
              <a:rPr lang="cs-CZ" sz="2000" dirty="0" err="1" smtClean="0"/>
              <a:t>Komijci</a:t>
            </a:r>
            <a:r>
              <a:rPr lang="cs-CZ" sz="2000" dirty="0" smtClean="0"/>
              <a:t>, </a:t>
            </a:r>
            <a:r>
              <a:rPr lang="cs-CZ" sz="2000" dirty="0" err="1" smtClean="0"/>
              <a:t>Merjové</a:t>
            </a:r>
            <a:r>
              <a:rPr lang="cs-CZ" sz="2000" dirty="0" smtClean="0"/>
              <a:t>, </a:t>
            </a:r>
            <a:r>
              <a:rPr lang="cs-CZ" sz="2000" dirty="0" err="1" smtClean="0"/>
              <a:t>Muromové</a:t>
            </a:r>
            <a:r>
              <a:rPr lang="cs-CZ" sz="2000" dirty="0" smtClean="0"/>
              <a:t>, </a:t>
            </a:r>
            <a:r>
              <a:rPr lang="cs-CZ" sz="2000" dirty="0" err="1" smtClean="0"/>
              <a:t>Marijci</a:t>
            </a:r>
            <a:r>
              <a:rPr lang="cs-CZ" sz="2000" dirty="0" smtClean="0"/>
              <a:t>, </a:t>
            </a:r>
            <a:r>
              <a:rPr lang="cs-CZ" sz="2000" dirty="0" err="1" smtClean="0"/>
              <a:t>Mordvini</a:t>
            </a:r>
            <a:r>
              <a:rPr lang="cs-CZ" sz="2000" dirty="0" smtClean="0"/>
              <a:t> (Ugrofinové)</a:t>
            </a:r>
          </a:p>
          <a:p>
            <a:pPr marL="457200" indent="-457200">
              <a:buAutoNum type="arabicParenR"/>
            </a:pPr>
            <a:r>
              <a:rPr lang="cs-CZ" sz="2000" dirty="0" smtClean="0"/>
              <a:t>Bulhaři a Chazaři + </a:t>
            </a:r>
            <a:r>
              <a:rPr lang="cs-CZ" sz="2000" dirty="0" err="1" smtClean="0"/>
              <a:t>Pečeněhové</a:t>
            </a:r>
            <a:r>
              <a:rPr lang="cs-CZ" sz="2000" dirty="0" smtClean="0"/>
              <a:t> a Polovci (Turci)</a:t>
            </a:r>
            <a:endParaRPr lang="en-US" sz="2000" dirty="0"/>
          </a:p>
        </p:txBody>
      </p:sp>
      <p:pic>
        <p:nvPicPr>
          <p:cNvPr id="1028" name="Picture 4" descr="https://upload.wikimedia.org/wikipedia/commons/8/89/East_Slavic_tribes_peoples_8th_9th_cen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99" y="804672"/>
            <a:ext cx="4835851" cy="60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2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73790"/>
            <a:ext cx="9461500" cy="55451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Rusové a Tataři (1237-1552)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6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645" y="6270466"/>
            <a:ext cx="533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Ř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íše Zlaté hordy a vazalská ruská knížectví – 13. století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4" name="Picture 6" descr="Výsledek obrázku pro golden horde 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5" y="628305"/>
            <a:ext cx="8668747" cy="56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3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093"/>
            <a:ext cx="10515600" cy="64681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Christianizace </a:t>
            </a:r>
            <a:r>
              <a:rPr lang="cs-CZ" dirty="0" err="1" smtClean="0"/>
              <a:t>Komijců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12192000" cy="3657600"/>
          </a:xfrm>
        </p:spPr>
        <p:txBody>
          <a:bodyPr>
            <a:normAutofit fontScale="70000" lnSpcReduction="20000"/>
          </a:bodyPr>
          <a:lstStyle/>
          <a:p>
            <a:r>
              <a:rPr lang="cs-CZ" sz="1700" dirty="0"/>
              <a:t>po </a:t>
            </a:r>
            <a:r>
              <a:rPr lang="cs-CZ" sz="1700" dirty="0" smtClean="0"/>
              <a:t>1150 – Novgorodští Rusové </a:t>
            </a:r>
            <a:r>
              <a:rPr lang="cs-CZ" sz="1700" dirty="0"/>
              <a:t>k horní </a:t>
            </a:r>
            <a:r>
              <a:rPr lang="cs-CZ" sz="1700" dirty="0" err="1"/>
              <a:t>Vjatce</a:t>
            </a:r>
            <a:r>
              <a:rPr lang="cs-CZ" sz="1700" dirty="0"/>
              <a:t> a Čepce </a:t>
            </a:r>
            <a:r>
              <a:rPr lang="cs-CZ" sz="1700" dirty="0" smtClean="0"/>
              <a:t>- výběr </a:t>
            </a:r>
            <a:r>
              <a:rPr lang="cs-CZ" sz="1700" dirty="0"/>
              <a:t>daní od </a:t>
            </a:r>
            <a:r>
              <a:rPr lang="cs-CZ" sz="1700" dirty="0" err="1" smtClean="0"/>
              <a:t>Komijců</a:t>
            </a:r>
            <a:r>
              <a:rPr lang="cs-CZ" sz="1700" dirty="0" smtClean="0"/>
              <a:t> a </a:t>
            </a:r>
            <a:r>
              <a:rPr lang="cs-CZ" sz="1700" dirty="0" err="1" smtClean="0"/>
              <a:t>Udmurtů</a:t>
            </a:r>
            <a:r>
              <a:rPr lang="cs-CZ" sz="1700" dirty="0" smtClean="0"/>
              <a:t>;</a:t>
            </a:r>
          </a:p>
          <a:p>
            <a:r>
              <a:rPr lang="cs-CZ" sz="1700" dirty="0" smtClean="0"/>
              <a:t>1280-1480 - </a:t>
            </a:r>
            <a:r>
              <a:rPr lang="cs-CZ" sz="1700" dirty="0"/>
              <a:t>rivalita Novgorodské republiky a Moskevského </a:t>
            </a:r>
            <a:r>
              <a:rPr lang="cs-CZ" sz="1700" dirty="0" smtClean="0"/>
              <a:t>knížectví</a:t>
            </a:r>
            <a:endParaRPr lang="en-US" sz="1700" dirty="0"/>
          </a:p>
          <a:p>
            <a:endParaRPr lang="cs-CZ" sz="1700" dirty="0" smtClean="0"/>
          </a:p>
          <a:p>
            <a:r>
              <a:rPr lang="cs-CZ" sz="1700" dirty="0" smtClean="0"/>
              <a:t>1376</a:t>
            </a:r>
          </a:p>
          <a:p>
            <a:pPr marL="0" indent="0">
              <a:buNone/>
            </a:pPr>
            <a:r>
              <a:rPr lang="cs-CZ" sz="1700" dirty="0" smtClean="0"/>
              <a:t>-misijní </a:t>
            </a:r>
            <a:r>
              <a:rPr lang="cs-CZ" sz="1700" dirty="0"/>
              <a:t>výprava sv. Štěpána </a:t>
            </a:r>
            <a:r>
              <a:rPr lang="cs-CZ" sz="1700" dirty="0" smtClean="0"/>
              <a:t>Permského </a:t>
            </a:r>
            <a:r>
              <a:rPr lang="cs-CZ" sz="1700" dirty="0"/>
              <a:t>(1340-1396) ke </a:t>
            </a:r>
            <a:r>
              <a:rPr lang="cs-CZ" sz="1700" dirty="0" err="1" smtClean="0"/>
              <a:t>Komijcům</a:t>
            </a:r>
            <a:r>
              <a:rPr lang="cs-CZ" sz="1700" dirty="0" smtClean="0"/>
              <a:t> </a:t>
            </a:r>
          </a:p>
          <a:p>
            <a:pPr marL="0" indent="0">
              <a:buNone/>
            </a:pPr>
            <a:r>
              <a:rPr lang="cs-CZ" sz="1700" dirty="0" smtClean="0"/>
              <a:t>-naučil se jazyk (kvůli liturgii v </a:t>
            </a:r>
            <a:r>
              <a:rPr lang="cs-CZ" sz="1700" dirty="0" err="1" smtClean="0"/>
              <a:t>komijštině</a:t>
            </a:r>
            <a:r>
              <a:rPr lang="cs-CZ" sz="1700" dirty="0" smtClean="0"/>
              <a:t>) + </a:t>
            </a:r>
            <a:r>
              <a:rPr lang="cs-CZ" sz="1700" dirty="0"/>
              <a:t>vytvořil </a:t>
            </a:r>
            <a:r>
              <a:rPr lang="cs-CZ" sz="1700" dirty="0" smtClean="0"/>
              <a:t>permskou abecedu „</a:t>
            </a:r>
            <a:r>
              <a:rPr lang="cs-CZ" sz="1700" dirty="0" err="1" smtClean="0"/>
              <a:t>abur</a:t>
            </a:r>
            <a:r>
              <a:rPr lang="cs-CZ" sz="1700" dirty="0" smtClean="0"/>
              <a:t>“ (na </a:t>
            </a:r>
            <a:r>
              <a:rPr lang="cs-CZ" sz="1700" dirty="0"/>
              <a:t>bázi ruské cyrilice a řecké </a:t>
            </a:r>
            <a:r>
              <a:rPr lang="cs-CZ" sz="1700" dirty="0" smtClean="0"/>
              <a:t>abecedy); </a:t>
            </a:r>
          </a:p>
          <a:p>
            <a:pPr marL="0" indent="0">
              <a:buNone/>
            </a:pPr>
            <a:r>
              <a:rPr lang="cs-CZ" sz="1700" dirty="0"/>
              <a:t>-</a:t>
            </a:r>
            <a:r>
              <a:rPr lang="cs-CZ" sz="1700" dirty="0" smtClean="0"/>
              <a:t>snaha </a:t>
            </a:r>
            <a:r>
              <a:rPr lang="cs-CZ" sz="1700" dirty="0"/>
              <a:t>o nenásilné včlenění </a:t>
            </a:r>
            <a:r>
              <a:rPr lang="cs-CZ" sz="1700" dirty="0" err="1"/>
              <a:t>komijské</a:t>
            </a:r>
            <a:r>
              <a:rPr lang="cs-CZ" sz="1700" dirty="0"/>
              <a:t> kultury do </a:t>
            </a:r>
            <a:r>
              <a:rPr lang="cs-CZ" sz="1700" dirty="0" smtClean="0"/>
              <a:t>ruské</a:t>
            </a:r>
          </a:p>
          <a:p>
            <a:pPr marL="0" indent="0">
              <a:buNone/>
            </a:pPr>
            <a:r>
              <a:rPr lang="cs-CZ" sz="1700" dirty="0" smtClean="0"/>
              <a:t> </a:t>
            </a:r>
          </a:p>
          <a:p>
            <a:r>
              <a:rPr lang="cs-CZ" sz="1700" dirty="0" smtClean="0"/>
              <a:t>1383 </a:t>
            </a:r>
          </a:p>
          <a:p>
            <a:pPr marL="0" indent="0">
              <a:buNone/>
            </a:pPr>
            <a:r>
              <a:rPr lang="cs-CZ" sz="1700" dirty="0" smtClean="0"/>
              <a:t>-Štěpán </a:t>
            </a:r>
            <a:r>
              <a:rPr lang="cs-CZ" sz="1700" dirty="0"/>
              <a:t>ustaven v Moskvě biskupem </a:t>
            </a:r>
            <a:r>
              <a:rPr lang="cs-CZ" sz="1700" dirty="0" err="1"/>
              <a:t>K</a:t>
            </a:r>
            <a:r>
              <a:rPr lang="cs-CZ" sz="1700" dirty="0" err="1" smtClean="0"/>
              <a:t>omijské</a:t>
            </a:r>
            <a:r>
              <a:rPr lang="cs-CZ" sz="1700" dirty="0" smtClean="0"/>
              <a:t> diecéze</a:t>
            </a:r>
          </a:p>
          <a:p>
            <a:endParaRPr lang="cs-CZ" sz="1700" dirty="0"/>
          </a:p>
          <a:p>
            <a:r>
              <a:rPr lang="cs-CZ" sz="1700" dirty="0" smtClean="0"/>
              <a:t>do 1600</a:t>
            </a:r>
          </a:p>
          <a:p>
            <a:pPr marL="0" indent="0">
              <a:buNone/>
            </a:pPr>
            <a:r>
              <a:rPr lang="cs-CZ" sz="1700" dirty="0"/>
              <a:t>-</a:t>
            </a:r>
            <a:r>
              <a:rPr lang="cs-CZ" sz="1700" dirty="0" smtClean="0"/>
              <a:t> kompletní christianizace </a:t>
            </a:r>
            <a:r>
              <a:rPr lang="cs-CZ" sz="1700" dirty="0" err="1" smtClean="0"/>
              <a:t>Komijců</a:t>
            </a:r>
            <a:endParaRPr lang="en-US" sz="1700" dirty="0"/>
          </a:p>
          <a:p>
            <a:pPr marL="0" indent="0">
              <a:buNone/>
            </a:pPr>
            <a:r>
              <a:rPr lang="cs-CZ" sz="1700" dirty="0"/>
              <a:t> </a:t>
            </a:r>
            <a:endParaRPr lang="en-US" sz="1700" dirty="0"/>
          </a:p>
          <a:p>
            <a:endParaRPr lang="en-US" dirty="0"/>
          </a:p>
        </p:txBody>
      </p:sp>
      <p:pic>
        <p:nvPicPr>
          <p:cNvPr id="3074" name="Picture 2" descr="Výsledek obrázku pro komi people 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49" y="517297"/>
            <a:ext cx="2426117" cy="24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komi peop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67" y="432498"/>
            <a:ext cx="3900233" cy="26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stephen of per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35" y="3372726"/>
            <a:ext cx="2858542" cy="342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upload.wikimedia.org/wikipedia/commons/thumb/2/25/Alfabeto_di_san_Stefano_%28Komi%29.png/800px-Alfabeto_di_san_Stefano_%28Komi%2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152" y="3211551"/>
            <a:ext cx="2966992" cy="35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1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" y="96901"/>
            <a:ext cx="9488424" cy="5248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Christianizace </a:t>
            </a:r>
            <a:r>
              <a:rPr lang="cs-CZ" dirty="0" err="1" smtClean="0"/>
              <a:t>Marijců</a:t>
            </a:r>
            <a:r>
              <a:rPr lang="cs-CZ" dirty="0" smtClean="0"/>
              <a:t> a </a:t>
            </a:r>
            <a:r>
              <a:rPr lang="cs-CZ" dirty="0" err="1" smtClean="0"/>
              <a:t>Udmurtů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" y="780288"/>
            <a:ext cx="10515600" cy="6542723"/>
          </a:xfrm>
        </p:spPr>
        <p:txBody>
          <a:bodyPr>
            <a:normAutofit/>
          </a:bodyPr>
          <a:lstStyle/>
          <a:p>
            <a:endParaRPr lang="cs-CZ" sz="1900" dirty="0" smtClean="0"/>
          </a:p>
          <a:p>
            <a:endParaRPr lang="cs-CZ" sz="1900" dirty="0"/>
          </a:p>
          <a:p>
            <a:r>
              <a:rPr lang="cs-CZ" sz="1900" dirty="0" smtClean="0"/>
              <a:t>1462 - expanze </a:t>
            </a:r>
            <a:r>
              <a:rPr lang="cs-CZ" sz="1900" dirty="0"/>
              <a:t>moskevských </a:t>
            </a:r>
            <a:r>
              <a:rPr lang="cs-CZ" sz="1900" dirty="0" smtClean="0"/>
              <a:t>Rusů </a:t>
            </a:r>
            <a:r>
              <a:rPr lang="cs-CZ" sz="1900" dirty="0"/>
              <a:t>(Ivan III.)</a:t>
            </a:r>
            <a:r>
              <a:rPr lang="cs-CZ" sz="1900" dirty="0" smtClean="0"/>
              <a:t> </a:t>
            </a:r>
            <a:r>
              <a:rPr lang="cs-CZ" sz="1900" dirty="0"/>
              <a:t>do </a:t>
            </a:r>
            <a:r>
              <a:rPr lang="cs-CZ" sz="1900" dirty="0" smtClean="0"/>
              <a:t>Povolží; </a:t>
            </a:r>
          </a:p>
          <a:p>
            <a:r>
              <a:rPr lang="cs-CZ" sz="1900" dirty="0" smtClean="0"/>
              <a:t>1552 - </a:t>
            </a:r>
            <a:r>
              <a:rPr lang="cs-CZ" sz="1900" dirty="0"/>
              <a:t>Ivan IV. Hrozný dobývá Kazaň </a:t>
            </a:r>
            <a:endParaRPr lang="cs-CZ" sz="1900" dirty="0" smtClean="0"/>
          </a:p>
          <a:p>
            <a:r>
              <a:rPr lang="cs-CZ" sz="1900" dirty="0" smtClean="0"/>
              <a:t>1555 – v Kazani </a:t>
            </a:r>
            <a:r>
              <a:rPr lang="cs-CZ" sz="1900" dirty="0"/>
              <a:t>založeno v </a:t>
            </a:r>
            <a:r>
              <a:rPr lang="cs-CZ" sz="1900" dirty="0" smtClean="0"/>
              <a:t>arcibiskupství </a:t>
            </a:r>
            <a:r>
              <a:rPr lang="cs-CZ" sz="1900" dirty="0"/>
              <a:t>s cílem misií u neruských </a:t>
            </a:r>
            <a:r>
              <a:rPr lang="cs-CZ" sz="1900" dirty="0" smtClean="0"/>
              <a:t>etnik</a:t>
            </a:r>
          </a:p>
          <a:p>
            <a:pPr marL="0" indent="0">
              <a:buNone/>
            </a:pPr>
            <a:endParaRPr lang="cs-CZ" sz="1900" dirty="0" smtClean="0"/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endParaRPr lang="cs-CZ" sz="1900" dirty="0" smtClean="0"/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endParaRPr lang="cs-CZ" sz="1900" dirty="0" smtClean="0"/>
          </a:p>
          <a:p>
            <a:r>
              <a:rPr lang="cs-CZ" sz="1900" dirty="0" smtClean="0"/>
              <a:t>1550-1900</a:t>
            </a:r>
          </a:p>
          <a:p>
            <a:pPr marL="0" indent="0">
              <a:buNone/>
            </a:pPr>
            <a:r>
              <a:rPr lang="cs-CZ" sz="1900" dirty="0" smtClean="0"/>
              <a:t>-násilné křty Tatarů a Ugrofinů + ničení kultických areálů </a:t>
            </a:r>
          </a:p>
          <a:p>
            <a:pPr marL="0" indent="0">
              <a:buNone/>
            </a:pPr>
            <a:r>
              <a:rPr lang="cs-CZ" sz="1900" dirty="0" smtClean="0"/>
              <a:t>-ekonomická misie (dary + úlevy od daní a vojny – strategie Petra I. Velikého)</a:t>
            </a:r>
          </a:p>
          <a:p>
            <a:pPr marL="0" indent="0">
              <a:buNone/>
            </a:pPr>
            <a:r>
              <a:rPr lang="cs-CZ" sz="1900" dirty="0" smtClean="0"/>
              <a:t>-fyzické tresty za pohanské kulty a odmítání křtu (do 1850);</a:t>
            </a:r>
          </a:p>
          <a:p>
            <a:pPr marL="0" indent="0">
              <a:buNone/>
            </a:pPr>
            <a:r>
              <a:rPr lang="cs-CZ" sz="1900" dirty="0" smtClean="0"/>
              <a:t>-vraždy a vyhnanství členů synkretických náboženských sekt 19. století (</a:t>
            </a:r>
            <a:r>
              <a:rPr lang="cs-CZ" sz="1900" dirty="0" err="1" smtClean="0"/>
              <a:t>marijská</a:t>
            </a:r>
            <a:r>
              <a:rPr lang="cs-CZ" sz="1900" dirty="0" smtClean="0"/>
              <a:t> </a:t>
            </a:r>
            <a:r>
              <a:rPr lang="cs-CZ" sz="1900" i="1" dirty="0" err="1" smtClean="0"/>
              <a:t>Kugu</a:t>
            </a:r>
            <a:r>
              <a:rPr lang="cs-CZ" sz="1900" i="1" dirty="0" smtClean="0"/>
              <a:t> Sorta</a:t>
            </a:r>
            <a:r>
              <a:rPr lang="cs-CZ" sz="1900" dirty="0" smtClean="0"/>
              <a:t> „Velká svíce“)</a:t>
            </a:r>
          </a:p>
          <a:p>
            <a:pPr marL="0" indent="0">
              <a:buNone/>
            </a:pPr>
            <a:endParaRPr lang="cs-CZ" sz="1900" dirty="0"/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7170" name="Picture 2" descr="https://upload.wikimedia.org/wikipedia/commons/7/76/Korovin_kaz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273" y="96901"/>
            <a:ext cx="4681728" cy="49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25371" y="5118565"/>
            <a:ext cx="1966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Ivan IV. Hrozný před Kazaní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5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10515600" cy="5873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Ugrofinští pohané </a:t>
            </a:r>
            <a:r>
              <a:rPr lang="cs-CZ" dirty="0" smtClean="0"/>
              <a:t>mezi křesťanstvím a islámem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028700"/>
            <a:ext cx="11176000" cy="51482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nadvláda </a:t>
            </a:r>
            <a:r>
              <a:rPr lang="cs-CZ" dirty="0"/>
              <a:t>Bulharů a </a:t>
            </a:r>
            <a:r>
              <a:rPr lang="cs-CZ" dirty="0" smtClean="0"/>
              <a:t>Tatarů (ca. 800-1552): </a:t>
            </a:r>
          </a:p>
          <a:p>
            <a:r>
              <a:rPr lang="cs-CZ" dirty="0" smtClean="0"/>
              <a:t>UF „občané druhé </a:t>
            </a:r>
            <a:r>
              <a:rPr lang="cs-CZ" dirty="0"/>
              <a:t>kategorie“ </a:t>
            </a:r>
            <a:endParaRPr lang="cs-CZ" dirty="0" smtClean="0"/>
          </a:p>
          <a:p>
            <a:r>
              <a:rPr lang="cs-CZ" dirty="0" smtClean="0"/>
              <a:t>4 kasty: </a:t>
            </a:r>
            <a:r>
              <a:rPr lang="cs-CZ" dirty="0"/>
              <a:t>1. </a:t>
            </a:r>
            <a:r>
              <a:rPr lang="cs-CZ" dirty="0" smtClean="0"/>
              <a:t>rolníci, </a:t>
            </a:r>
            <a:r>
              <a:rPr lang="cs-CZ" dirty="0"/>
              <a:t>2. </a:t>
            </a:r>
            <a:r>
              <a:rPr lang="cs-CZ" dirty="0" smtClean="0"/>
              <a:t>svobodní sedláci, </a:t>
            </a:r>
            <a:r>
              <a:rPr lang="cs-CZ" dirty="0"/>
              <a:t>3. nižší </a:t>
            </a:r>
            <a:r>
              <a:rPr lang="cs-CZ" dirty="0" smtClean="0"/>
              <a:t>šlechta, </a:t>
            </a:r>
            <a:r>
              <a:rPr lang="cs-CZ" dirty="0"/>
              <a:t>4. </a:t>
            </a:r>
            <a:r>
              <a:rPr lang="cs-CZ" dirty="0" smtClean="0"/>
              <a:t>princové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nadvláda Rusů (</a:t>
            </a:r>
            <a:r>
              <a:rPr lang="cs-CZ" dirty="0" smtClean="0"/>
              <a:t>1552-1917) </a:t>
            </a:r>
            <a:endParaRPr lang="cs-CZ" dirty="0" smtClean="0"/>
          </a:p>
          <a:p>
            <a:r>
              <a:rPr lang="cs-CZ" dirty="0" smtClean="0"/>
              <a:t>UF „občané druhé kategorie“</a:t>
            </a:r>
          </a:p>
          <a:p>
            <a:r>
              <a:rPr lang="cs-CZ" dirty="0" smtClean="0"/>
              <a:t>nevolnictví </a:t>
            </a:r>
            <a:r>
              <a:rPr lang="cs-CZ" dirty="0"/>
              <a:t>+ správa území pod Rusy; </a:t>
            </a:r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6146" name="Picture 2" descr="Výsledek obrázku pro russian christianit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4369634"/>
            <a:ext cx="3422486" cy="227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tatar mosqu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721" y="748506"/>
            <a:ext cx="2275965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7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44456" cy="598043"/>
          </a:xfrm>
        </p:spPr>
        <p:txBody>
          <a:bodyPr>
            <a:normAutofit fontScale="90000"/>
          </a:bodyPr>
          <a:lstStyle/>
          <a:p>
            <a:r>
              <a:rPr lang="cs-CZ" dirty="0"/>
              <a:t>Christianizace </a:t>
            </a:r>
            <a:r>
              <a:rPr lang="cs-CZ" dirty="0" err="1"/>
              <a:t>Marijců</a:t>
            </a:r>
            <a:r>
              <a:rPr lang="cs-CZ" dirty="0"/>
              <a:t> a </a:t>
            </a:r>
            <a:r>
              <a:rPr lang="cs-CZ" dirty="0" err="1"/>
              <a:t>Udmurtů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605"/>
            <a:ext cx="11146536" cy="3243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1862</a:t>
            </a:r>
          </a:p>
          <a:p>
            <a:r>
              <a:rPr lang="cs-CZ" sz="2000" dirty="0" smtClean="0"/>
              <a:t>vznik </a:t>
            </a:r>
            <a:r>
              <a:rPr lang="cs-CZ" sz="2000" dirty="0"/>
              <a:t>kněžského semináře v Kazani pro neruské studenty – podpora kázání v domorodých jazycích</a:t>
            </a:r>
            <a:endParaRPr lang="en-US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ca. 1900 </a:t>
            </a:r>
            <a:endParaRPr lang="cs-CZ" sz="2000" dirty="0" smtClean="0"/>
          </a:p>
          <a:p>
            <a:r>
              <a:rPr lang="cs-CZ" sz="2000" dirty="0" smtClean="0"/>
              <a:t>severní („</a:t>
            </a:r>
            <a:r>
              <a:rPr lang="cs-CZ" sz="2000" dirty="0" err="1" smtClean="0"/>
              <a:t>vjatští</a:t>
            </a:r>
            <a:r>
              <a:rPr lang="cs-CZ" sz="2000" dirty="0" smtClean="0"/>
              <a:t>“)</a:t>
            </a:r>
            <a:r>
              <a:rPr lang="cs-CZ" sz="2000" dirty="0"/>
              <a:t> </a:t>
            </a:r>
            <a:r>
              <a:rPr lang="cs-CZ" sz="2000" dirty="0" err="1"/>
              <a:t>Udmurti</a:t>
            </a:r>
            <a:r>
              <a:rPr lang="cs-CZ" sz="2000" dirty="0"/>
              <a:t> </a:t>
            </a:r>
            <a:r>
              <a:rPr lang="cs-CZ" sz="2000" dirty="0" smtClean="0"/>
              <a:t>konverze </a:t>
            </a:r>
            <a:r>
              <a:rPr lang="cs-CZ" sz="2000" dirty="0"/>
              <a:t>téměř kompletní (přes 95</a:t>
            </a:r>
            <a:r>
              <a:rPr lang="cs-CZ" sz="2000" dirty="0" smtClean="0"/>
              <a:t>%), </a:t>
            </a:r>
          </a:p>
          <a:p>
            <a:r>
              <a:rPr lang="cs-CZ" sz="2000" dirty="0" smtClean="0"/>
              <a:t>jižní („tatarští“) </a:t>
            </a:r>
            <a:r>
              <a:rPr lang="cs-CZ" sz="2000" dirty="0" err="1"/>
              <a:t>Udmurti</a:t>
            </a:r>
            <a:r>
              <a:rPr lang="cs-CZ" sz="2000" dirty="0"/>
              <a:t> </a:t>
            </a:r>
            <a:r>
              <a:rPr lang="cs-CZ" sz="2000" dirty="0" smtClean="0"/>
              <a:t>konverze </a:t>
            </a:r>
            <a:r>
              <a:rPr lang="cs-CZ" sz="2000" dirty="0" smtClean="0"/>
              <a:t>z</a:t>
            </a:r>
            <a:r>
              <a:rPr lang="cs-CZ" sz="2000" dirty="0"/>
              <a:t> 50</a:t>
            </a:r>
            <a:r>
              <a:rPr lang="cs-CZ" sz="2000" dirty="0" smtClean="0"/>
              <a:t>%; </a:t>
            </a:r>
            <a:endParaRPr lang="cs-CZ" sz="2000" dirty="0" smtClean="0"/>
          </a:p>
          <a:p>
            <a:r>
              <a:rPr lang="cs-CZ" sz="2000" dirty="0" err="1" smtClean="0"/>
              <a:t>Marijci</a:t>
            </a:r>
            <a:r>
              <a:rPr lang="cs-CZ" sz="2000" dirty="0" smtClean="0"/>
              <a:t> </a:t>
            </a:r>
            <a:r>
              <a:rPr lang="cs-CZ" sz="2000" dirty="0" smtClean="0"/>
              <a:t>konverze ze </a:t>
            </a:r>
            <a:r>
              <a:rPr lang="cs-CZ" sz="2000" dirty="0"/>
              <a:t>75</a:t>
            </a:r>
            <a:r>
              <a:rPr lang="cs-CZ" sz="2000" dirty="0" smtClean="0"/>
              <a:t>%; </a:t>
            </a:r>
          </a:p>
          <a:p>
            <a:pPr marL="0" indent="0">
              <a:buNone/>
            </a:pPr>
            <a:r>
              <a:rPr lang="cs-CZ" sz="2000" dirty="0" smtClean="0"/>
              <a:t>(</a:t>
            </a:r>
            <a:r>
              <a:rPr lang="cs-CZ" sz="2000" dirty="0" smtClean="0"/>
              <a:t>avšak u obou národů </a:t>
            </a:r>
            <a:r>
              <a:rPr lang="cs-CZ" sz="2000" dirty="0" err="1" smtClean="0"/>
              <a:t>biritualita</a:t>
            </a:r>
            <a:r>
              <a:rPr lang="cs-CZ" sz="2000" dirty="0" smtClean="0"/>
              <a:t> a syntézy)</a:t>
            </a:r>
            <a:endParaRPr lang="cs-CZ" sz="2000" dirty="0"/>
          </a:p>
          <a:p>
            <a:endParaRPr lang="cs-CZ" sz="2000" dirty="0" smtClean="0"/>
          </a:p>
        </p:txBody>
      </p:sp>
      <p:pic>
        <p:nvPicPr>
          <p:cNvPr id="1026" name="Picture 2" descr="Výsledek obrázku pro mari udmurts 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67" y="1747175"/>
            <a:ext cx="3970733" cy="45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7393" y="6350192"/>
            <a:ext cx="3794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Distribuce ugrofinských jazyků v evropském Rusku 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konec </a:t>
            </a:r>
            <a:r>
              <a:rPr lang="cs-CZ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20. 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století</a:t>
            </a:r>
          </a:p>
          <a:p>
            <a:pPr algn="just"/>
            <a:r>
              <a:rPr lang="cs-CZ" sz="1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Marijci</a:t>
            </a:r>
            <a:r>
              <a:rPr lang="cs-CZ" sz="1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tmavozeleně, </a:t>
            </a:r>
            <a:r>
              <a:rPr lang="cs-CZ" sz="1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Udmurti</a:t>
            </a:r>
            <a:r>
              <a:rPr lang="cs-CZ" sz="1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žlutě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0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412</Words>
  <Application>Microsoft Office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Christianizace Evropy (jaro 2018)</vt:lpstr>
      <vt:lpstr>Etnografie současného Ruska</vt:lpstr>
      <vt:lpstr>Pohanství u Ugrofinů v Povolží</vt:lpstr>
      <vt:lpstr>Kyjevsko-novgorodská Rus a její sousedé (850-1150)</vt:lpstr>
      <vt:lpstr>Rusové a Tataři (1237-1552)</vt:lpstr>
      <vt:lpstr>Christianizace Komijců</vt:lpstr>
      <vt:lpstr>Christianizace Marijců a Udmurtů </vt:lpstr>
      <vt:lpstr>Ugrofinští pohané mezi křesťanstvím a islámem</vt:lpstr>
      <vt:lpstr>Christianizace Marijců a Udmurtů </vt:lpstr>
      <vt:lpstr>Christianizace neruských etnik </vt:lpstr>
      <vt:lpstr>Rezistence neruských pohanů vůči křesťanství</vt:lpstr>
      <vt:lpstr>Náboženský synkretismus u Ugrofinů (16.-20. století)</vt:lpstr>
      <vt:lpstr>Vlivy islámu na pohanství Marijců a Udmurtů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Christianizace Evropy (jaro 2018)</dc:title>
  <dc:creator>Honza</dc:creator>
  <cp:lastModifiedBy>Honza</cp:lastModifiedBy>
  <cp:revision>51</cp:revision>
  <dcterms:created xsi:type="dcterms:W3CDTF">2018-04-19T02:31:56Z</dcterms:created>
  <dcterms:modified xsi:type="dcterms:W3CDTF">2018-05-10T05:39:20Z</dcterms:modified>
</cp:coreProperties>
</file>