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0" r:id="rId2"/>
    <p:sldId id="261" r:id="rId3"/>
    <p:sldId id="262" r:id="rId4"/>
    <p:sldId id="263" r:id="rId5"/>
    <p:sldId id="264" r:id="rId6"/>
    <p:sldId id="268" r:id="rId7"/>
    <p:sldId id="265" r:id="rId8"/>
    <p:sldId id="271" r:id="rId9"/>
    <p:sldId id="266" r:id="rId10"/>
    <p:sldId id="267" r:id="rId11"/>
    <p:sldId id="272" r:id="rId12"/>
    <p:sldId id="278" r:id="rId13"/>
    <p:sldId id="279" r:id="rId14"/>
    <p:sldId id="280" r:id="rId15"/>
    <p:sldId id="273" r:id="rId16"/>
    <p:sldId id="274" r:id="rId17"/>
    <p:sldId id="275" r:id="rId18"/>
    <p:sldId id="276" r:id="rId19"/>
    <p:sldId id="277" r:id="rId20"/>
    <p:sldId id="26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13-Apr-18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13-Apr-18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13-Apr-18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13-Apr-18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13-Apr-18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13-Apr-18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13-Apr-18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13-Apr-18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13-Apr-18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13-Apr-18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13-Apr-18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13-Apr-18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13-Apr-18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13-Apr-18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13-Apr-18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13-Apr-18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13-Apr-18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13-Apr-18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2">
            <a:extLst>
              <a:ext uri="{FF2B5EF4-FFF2-40B4-BE49-F238E27FC236}">
                <a16:creationId xmlns:a16="http://schemas.microsoft.com/office/drawing/2014/main" id="{5A8288FC-16B1-4628-91AC-5A7B7D6EB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86" y="87106"/>
            <a:ext cx="5820697" cy="8314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sk-SK" sz="4400" dirty="0"/>
              <a:t>Katolícka reformácia</a:t>
            </a:r>
            <a:endParaRPr lang="en-US" sz="4400" dirty="0"/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583A61DC-9EDC-4677-B46D-948354432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86" y="1412668"/>
            <a:ext cx="3256014" cy="5352352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47A2A472-91E9-4F5C-B615-20E9BBDCBCBF}"/>
              </a:ext>
            </a:extLst>
          </p:cNvPr>
          <p:cNvSpPr txBox="1"/>
          <p:nvPr/>
        </p:nvSpPr>
        <p:spPr>
          <a:xfrm>
            <a:off x="79713" y="5717519"/>
            <a:ext cx="3159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Francisco Jiménez de Cisneros</a:t>
            </a:r>
            <a:endParaRPr lang="sk-SK" dirty="0"/>
          </a:p>
          <a:p>
            <a:r>
              <a:rPr lang="pt-BR" dirty="0"/>
              <a:t>(1436 –</a:t>
            </a:r>
            <a:r>
              <a:rPr lang="sk-SK" dirty="0"/>
              <a:t> </a:t>
            </a:r>
            <a:r>
              <a:rPr lang="pt-BR" dirty="0"/>
              <a:t>1517)</a:t>
            </a:r>
            <a:endParaRPr lang="sk-SK" dirty="0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833B6DBA-3D26-403D-80CD-AB3B16E65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805" y="1412668"/>
            <a:ext cx="3024882" cy="3824851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E213896C-6078-4FC7-9052-96C2E2862B72}"/>
              </a:ext>
            </a:extLst>
          </p:cNvPr>
          <p:cNvSpPr txBox="1"/>
          <p:nvPr/>
        </p:nvSpPr>
        <p:spPr>
          <a:xfrm>
            <a:off x="3544805" y="5237519"/>
            <a:ext cx="1898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Gasparo</a:t>
            </a:r>
            <a:r>
              <a:rPr lang="sk-SK" dirty="0"/>
              <a:t> </a:t>
            </a:r>
            <a:r>
              <a:rPr lang="sk-SK" dirty="0" err="1"/>
              <a:t>Contarini</a:t>
            </a:r>
            <a:endParaRPr lang="sk-SK" dirty="0"/>
          </a:p>
          <a:p>
            <a:r>
              <a:rPr lang="sk-SK" dirty="0"/>
              <a:t>(1483 – 1542)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1E775725-320C-4558-9129-6C592E41ED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6" b="100000" l="10000" r="99444">
                        <a14:foregroundMark x1="77444" y1="77335" x2="75111" y2="74119"/>
                        <a14:foregroundMark x1="74222" y1="72894" x2="53667" y2="74885"/>
                        <a14:backgroundMark x1="20000" y1="32925" x2="20000" y2="32925"/>
                      </a14:backgroundRemoval>
                    </a14:imgEffect>
                  </a14:imgLayer>
                </a14:imgProps>
              </a:ext>
            </a:extLst>
          </a:blip>
          <a:srcRect l="20121" r="-1" b="-1"/>
          <a:stretch/>
        </p:blipFill>
        <p:spPr>
          <a:xfrm>
            <a:off x="4806813" y="13288"/>
            <a:ext cx="7555992" cy="6857990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FB99E4B8-1FC5-4AF1-9F46-B37119BAAC08}"/>
              </a:ext>
            </a:extLst>
          </p:cNvPr>
          <p:cNvSpPr txBox="1"/>
          <p:nvPr/>
        </p:nvSpPr>
        <p:spPr>
          <a:xfrm>
            <a:off x="7830868" y="6395688"/>
            <a:ext cx="334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/>
              <a:t>Girolamo</a:t>
            </a:r>
            <a:r>
              <a:rPr lang="sk-SK" b="1" dirty="0"/>
              <a:t> </a:t>
            </a:r>
            <a:r>
              <a:rPr lang="sk-SK" b="1" dirty="0" err="1"/>
              <a:t>Savonarola</a:t>
            </a:r>
            <a:r>
              <a:rPr lang="sk-SK" b="1" dirty="0"/>
              <a:t> (1452–98)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9229CE7-8F98-4C01-8FE1-C7723A3446E2}"/>
              </a:ext>
            </a:extLst>
          </p:cNvPr>
          <p:cNvSpPr txBox="1"/>
          <p:nvPr/>
        </p:nvSpPr>
        <p:spPr>
          <a:xfrm>
            <a:off x="6729702" y="1301372"/>
            <a:ext cx="4506490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spirituali</a:t>
            </a:r>
            <a:r>
              <a:rPr lang="en-US" sz="2400" dirty="0"/>
              <a:t>/</a:t>
            </a:r>
            <a:r>
              <a:rPr lang="sk-SK" sz="2400" dirty="0"/>
              <a:t>taliansky </a:t>
            </a:r>
            <a:r>
              <a:rPr lang="sk-SK" sz="2400" dirty="0" err="1"/>
              <a:t>evanjelizmus</a:t>
            </a:r>
            <a:endParaRPr lang="sk-SK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/>
              <a:t>charizmatickí jedinci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/>
              <a:t>svätí/sväté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/>
              <a:t>rehoľné rády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70574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1325563"/>
          </a:xfrm>
        </p:spPr>
        <p:txBody>
          <a:bodyPr>
            <a:normAutofit/>
          </a:bodyPr>
          <a:lstStyle/>
          <a:p>
            <a:r>
              <a:rPr lang="sk-SK" sz="3700" dirty="0"/>
              <a:t>Tridsaťročná vojna (1618-48)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6576" y="1825625"/>
            <a:ext cx="6079791" cy="4351338"/>
          </a:xfrm>
        </p:spPr>
        <p:txBody>
          <a:bodyPr>
            <a:normAutofit/>
          </a:bodyPr>
          <a:lstStyle/>
          <a:p>
            <a:pPr lvl="1"/>
            <a:r>
              <a:rPr lang="sk-SK" dirty="0"/>
              <a:t>1618-20 česká vojna</a:t>
            </a:r>
          </a:p>
          <a:p>
            <a:pPr lvl="2"/>
            <a:r>
              <a:rPr lang="sk-SK" dirty="0"/>
              <a:t>stavovské povstanie x Ferdinand II.</a:t>
            </a:r>
          </a:p>
          <a:p>
            <a:pPr lvl="2"/>
            <a:r>
              <a:rPr lang="sk-SK" dirty="0"/>
              <a:t>8. 11. 1620 </a:t>
            </a:r>
            <a:r>
              <a:rPr lang="sk-SK" dirty="0" err="1"/>
              <a:t>Bílá</a:t>
            </a:r>
            <a:r>
              <a:rPr lang="sk-SK" dirty="0"/>
              <a:t> hora</a:t>
            </a:r>
          </a:p>
          <a:p>
            <a:pPr lvl="1"/>
            <a:endParaRPr lang="sk-SK" dirty="0"/>
          </a:p>
          <a:p>
            <a:pPr lvl="1"/>
            <a:r>
              <a:rPr lang="sk-SK" dirty="0"/>
              <a:t>1621-23 </a:t>
            </a:r>
            <a:r>
              <a:rPr lang="sk-SK" dirty="0" err="1"/>
              <a:t>falcká</a:t>
            </a:r>
            <a:r>
              <a:rPr lang="sk-SK" dirty="0"/>
              <a:t> vojna</a:t>
            </a:r>
          </a:p>
          <a:p>
            <a:pPr lvl="1"/>
            <a:endParaRPr lang="sk-SK" dirty="0"/>
          </a:p>
          <a:p>
            <a:pPr lvl="1"/>
            <a:r>
              <a:rPr lang="sk-SK" dirty="0"/>
              <a:t>1625-29 dánska vojna</a:t>
            </a:r>
          </a:p>
          <a:p>
            <a:pPr lvl="1"/>
            <a:endParaRPr lang="sk-SK" dirty="0"/>
          </a:p>
          <a:p>
            <a:pPr lvl="1"/>
            <a:r>
              <a:rPr lang="sk-SK" dirty="0"/>
              <a:t>1630-35 švédska vojna</a:t>
            </a:r>
          </a:p>
          <a:p>
            <a:pPr lvl="1"/>
            <a:endParaRPr lang="sk-SK" dirty="0"/>
          </a:p>
          <a:p>
            <a:pPr lvl="1"/>
            <a:r>
              <a:rPr lang="sk-SK" dirty="0"/>
              <a:t>1635-48 švédsko-francúzska vojna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392" y="0"/>
            <a:ext cx="4629608" cy="336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58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sah 6"/>
          <p:cNvPicPr>
            <a:picLocks noChangeAspect="1"/>
          </p:cNvPicPr>
          <p:nvPr/>
        </p:nvPicPr>
        <p:blipFill rotWithShape="1">
          <a:blip r:embed="rId2"/>
          <a:srcRect l="18097" r="18570" b="-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 useBgFill="1"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3800" dirty="0"/>
              <a:t>Obdobie po náboženských vojnách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120000" y="1825625"/>
            <a:ext cx="4572877" cy="4351338"/>
          </a:xfrm>
        </p:spPr>
        <p:txBody>
          <a:bodyPr>
            <a:normAutofit/>
          </a:bodyPr>
          <a:lstStyle/>
          <a:p>
            <a:r>
              <a:rPr lang="sk-SK" dirty="0"/>
              <a:t>materiálny a socioekonomický rozklad</a:t>
            </a:r>
          </a:p>
          <a:p>
            <a:r>
              <a:rPr lang="sk-SK" dirty="0"/>
              <a:t>ekonomické zmeny, prehlbovanie sociálnych rozdielov </a:t>
            </a:r>
          </a:p>
          <a:p>
            <a:r>
              <a:rPr lang="sk-SK" dirty="0"/>
              <a:t>vidiecke oblasti</a:t>
            </a:r>
          </a:p>
          <a:p>
            <a:r>
              <a:rPr lang="sk-SK" dirty="0"/>
              <a:t>náboženstvo ako zdroj konfliktu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166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sah 6"/>
          <p:cNvPicPr>
            <a:picLocks noChangeAspect="1"/>
          </p:cNvPicPr>
          <p:nvPr/>
        </p:nvPicPr>
        <p:blipFill rotWithShape="1">
          <a:blip r:embed="rId2"/>
          <a:srcRect l="18097" r="18570" b="-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 useBgFill="1"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3800" dirty="0"/>
              <a:t>Situácia po náboženských vojnách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838201" y="1934287"/>
            <a:ext cx="4572877" cy="4741815"/>
          </a:xfrm>
        </p:spPr>
        <p:txBody>
          <a:bodyPr>
            <a:normAutofit fontScale="85000" lnSpcReduction="20000"/>
          </a:bodyPr>
          <a:lstStyle/>
          <a:p>
            <a:r>
              <a:rPr lang="sk-SK" dirty="0"/>
              <a:t>náboženstvo ako zdroj konfliktu</a:t>
            </a:r>
          </a:p>
          <a:p>
            <a:endParaRPr lang="sk-SK" dirty="0"/>
          </a:p>
          <a:p>
            <a:r>
              <a:rPr lang="sk-SK" dirty="0"/>
              <a:t>únava </a:t>
            </a:r>
            <a:r>
              <a:rPr lang="sk-SK" dirty="0" err="1"/>
              <a:t>konfesijnými</a:t>
            </a:r>
            <a:r>
              <a:rPr lang="sk-SK" dirty="0"/>
              <a:t> spormi a kontroverziami</a:t>
            </a:r>
          </a:p>
          <a:p>
            <a:endParaRPr lang="sk-SK" dirty="0"/>
          </a:p>
          <a:p>
            <a:r>
              <a:rPr lang="sk-SK" dirty="0"/>
              <a:t>implementácia </a:t>
            </a:r>
            <a:r>
              <a:rPr lang="sk-SK" dirty="0" err="1"/>
              <a:t>vs</a:t>
            </a:r>
            <a:r>
              <a:rPr lang="sk-SK" dirty="0"/>
              <a:t>. formálne prijatie konfesie</a:t>
            </a:r>
          </a:p>
          <a:p>
            <a:endParaRPr lang="sk-SK" dirty="0"/>
          </a:p>
          <a:p>
            <a:r>
              <a:rPr lang="sk-SK" dirty="0"/>
              <a:t>emancipácia politického a intelektuálneho života</a:t>
            </a:r>
          </a:p>
          <a:p>
            <a:endParaRPr lang="sk-SK" dirty="0"/>
          </a:p>
          <a:p>
            <a:r>
              <a:rPr lang="sk-SK" dirty="0"/>
              <a:t>apokalyptická perspektíva </a:t>
            </a:r>
            <a:r>
              <a:rPr lang="sk-SK" dirty="0" err="1"/>
              <a:t>vs</a:t>
            </a:r>
            <a:r>
              <a:rPr lang="sk-SK" dirty="0"/>
              <a:t>. pokrok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449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3DD7BB-8A4E-4B6B-930A-B33955403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70" y="406222"/>
            <a:ext cx="10515600" cy="1325563"/>
          </a:xfrm>
        </p:spPr>
        <p:txBody>
          <a:bodyPr/>
          <a:lstStyle/>
          <a:p>
            <a:r>
              <a:rPr lang="sk-SK" dirty="0"/>
              <a:t>Pietizmus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533F0E9-1A6F-4D62-8D83-BA7879FD5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670" y="1944437"/>
            <a:ext cx="5930149" cy="4739759"/>
          </a:xfrm>
        </p:spPr>
        <p:txBody>
          <a:bodyPr wrap="square">
            <a:spAutoFit/>
          </a:bodyPr>
          <a:lstStyle/>
          <a:p>
            <a:r>
              <a:rPr lang="sk-SK" dirty="0"/>
              <a:t>luterská ortodoxia/mystika, spiritualita</a:t>
            </a:r>
          </a:p>
          <a:p>
            <a:r>
              <a:rPr lang="sk-SK" dirty="0"/>
              <a:t>najväčšie a najvýznamnejšie obrodné hnutie</a:t>
            </a:r>
          </a:p>
          <a:p>
            <a:r>
              <a:rPr lang="sk-SK" dirty="0"/>
              <a:t>laické hnutie</a:t>
            </a:r>
          </a:p>
          <a:p>
            <a:r>
              <a:rPr lang="sk-SK" dirty="0"/>
              <a:t>reformácia náuky </a:t>
            </a:r>
            <a:r>
              <a:rPr lang="sk-SK" dirty="0" err="1"/>
              <a:t>vs</a:t>
            </a:r>
            <a:r>
              <a:rPr lang="sk-SK" dirty="0"/>
              <a:t>. reformácia života</a:t>
            </a:r>
          </a:p>
          <a:p>
            <a:r>
              <a:rPr lang="sk-SK" dirty="0"/>
              <a:t>individualizmus</a:t>
            </a:r>
          </a:p>
          <a:p>
            <a:r>
              <a:rPr lang="sk-SK" dirty="0"/>
              <a:t>apokalyptický nádych</a:t>
            </a:r>
          </a:p>
          <a:p>
            <a:r>
              <a:rPr lang="en-US" dirty="0"/>
              <a:t>v</a:t>
            </a:r>
            <a:r>
              <a:rPr lang="sk-SK" dirty="0" err="1"/>
              <a:t>ýznam</a:t>
            </a:r>
            <a:r>
              <a:rPr lang="sk-SK" dirty="0"/>
              <a:t> žien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3F59A8C-068A-4F8C-B408-089DF740D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526" y="0"/>
            <a:ext cx="58014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47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58DE51-C159-4B5B-BA17-83AC41C04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Inšpiračné zdroje pietizmu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5DED6D8-F35D-4B50-968A-5A1168E45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7906741" cy="4351338"/>
          </a:xfrm>
        </p:spPr>
        <p:txBody>
          <a:bodyPr>
            <a:normAutofit/>
          </a:bodyPr>
          <a:lstStyle/>
          <a:p>
            <a:r>
              <a:rPr lang="sk-SK" dirty="0"/>
              <a:t>Martin Luther</a:t>
            </a:r>
          </a:p>
          <a:p>
            <a:endParaRPr lang="sk-SK" dirty="0"/>
          </a:p>
          <a:p>
            <a:r>
              <a:rPr lang="sk-SK" dirty="0" err="1"/>
              <a:t>sola</a:t>
            </a:r>
            <a:r>
              <a:rPr lang="sk-SK" dirty="0"/>
              <a:t> </a:t>
            </a:r>
            <a:r>
              <a:rPr lang="sk-SK" dirty="0" err="1"/>
              <a:t>experientia</a:t>
            </a:r>
            <a:r>
              <a:rPr lang="sk-SK" dirty="0"/>
              <a:t>, </a:t>
            </a:r>
            <a:r>
              <a:rPr lang="sk-SK" dirty="0" err="1"/>
              <a:t>Gelassenheit</a:t>
            </a:r>
            <a:r>
              <a:rPr lang="sk-SK" dirty="0"/>
              <a:t> (A. B. von </a:t>
            </a:r>
            <a:r>
              <a:rPr lang="sk-SK" dirty="0" err="1"/>
              <a:t>Karlstadt</a:t>
            </a:r>
            <a:r>
              <a:rPr lang="sk-SK" dirty="0"/>
              <a:t>, Thomas M</a:t>
            </a:r>
            <a:r>
              <a:rPr lang="en-US" dirty="0" err="1"/>
              <a:t>üntzer</a:t>
            </a:r>
            <a:r>
              <a:rPr lang="sk-SK" dirty="0"/>
              <a:t>)</a:t>
            </a:r>
          </a:p>
          <a:p>
            <a:endParaRPr lang="en-US" dirty="0"/>
          </a:p>
          <a:p>
            <a:r>
              <a:rPr lang="de-DE" dirty="0"/>
              <a:t>Kaspar von </a:t>
            </a:r>
            <a:r>
              <a:rPr lang="de-DE" dirty="0" err="1"/>
              <a:t>Schwenckfeld</a:t>
            </a:r>
            <a:r>
              <a:rPr lang="de-DE" dirty="0"/>
              <a:t> (1489 – 1561)</a:t>
            </a:r>
            <a:endParaRPr lang="sk-SK" dirty="0"/>
          </a:p>
          <a:p>
            <a:r>
              <a:rPr lang="sk-SK" dirty="0" err="1"/>
              <a:t>Valentin</a:t>
            </a:r>
            <a:r>
              <a:rPr lang="sk-SK" dirty="0"/>
              <a:t> </a:t>
            </a:r>
            <a:r>
              <a:rPr lang="sk-SK" dirty="0" err="1"/>
              <a:t>Weigel</a:t>
            </a:r>
            <a:r>
              <a:rPr lang="sk-SK" dirty="0"/>
              <a:t> (1533–88)</a:t>
            </a:r>
          </a:p>
          <a:p>
            <a:r>
              <a:rPr lang="de-DE" dirty="0"/>
              <a:t>Theophrast Bombast von Hohenheim (Paracelsus, </a:t>
            </a:r>
            <a:r>
              <a:rPr lang="de-DE" i="1" dirty="0"/>
              <a:t>c.</a:t>
            </a:r>
            <a:r>
              <a:rPr lang="de-DE" dirty="0"/>
              <a:t>1493–1541) </a:t>
            </a:r>
            <a:endParaRPr lang="sk-SK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EB720F4-B324-4DFD-9F6D-2265CB2CD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6741" y="2143432"/>
            <a:ext cx="3165259" cy="387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2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6306" y="119319"/>
            <a:ext cx="4854676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3800" dirty="0"/>
              <a:t>Pietizmus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7824" y="1267901"/>
            <a:ext cx="5456571" cy="5161401"/>
          </a:xfrm>
        </p:spPr>
        <p:txBody>
          <a:bodyPr>
            <a:normAutofit/>
          </a:bodyPr>
          <a:lstStyle/>
          <a:p>
            <a:pPr marL="0" indent="0">
              <a:lnSpc>
                <a:spcPct val="70000"/>
              </a:lnSpc>
              <a:buNone/>
            </a:pPr>
            <a:endParaRPr lang="sk-SK" sz="2400" dirty="0"/>
          </a:p>
          <a:p>
            <a:pPr>
              <a:lnSpc>
                <a:spcPct val="70000"/>
              </a:lnSpc>
            </a:pPr>
            <a:r>
              <a:rPr lang="sk-SK" dirty="0"/>
              <a:t>Johann </a:t>
            </a:r>
            <a:r>
              <a:rPr lang="sk-SK" dirty="0" err="1"/>
              <a:t>Arndt</a:t>
            </a:r>
            <a:r>
              <a:rPr lang="sk-SK" dirty="0"/>
              <a:t> (1555–1621)</a:t>
            </a:r>
          </a:p>
          <a:p>
            <a:pPr lvl="1">
              <a:lnSpc>
                <a:spcPct val="70000"/>
              </a:lnSpc>
            </a:pPr>
            <a:r>
              <a:rPr lang="sk-SK" i="1" dirty="0"/>
              <a:t>„Pravé kresťanstvo“ </a:t>
            </a:r>
            <a:r>
              <a:rPr lang="sk-SK" dirty="0"/>
              <a:t>(1605-10)</a:t>
            </a:r>
          </a:p>
          <a:p>
            <a:pPr lvl="1">
              <a:lnSpc>
                <a:spcPct val="70000"/>
              </a:lnSpc>
            </a:pPr>
            <a:r>
              <a:rPr lang="sk-SK" dirty="0"/>
              <a:t>náboženstvo hlavy </a:t>
            </a:r>
            <a:r>
              <a:rPr lang="sk-SK" dirty="0" err="1"/>
              <a:t>vs</a:t>
            </a:r>
            <a:r>
              <a:rPr lang="sk-SK" dirty="0"/>
              <a:t>. n. srdca</a:t>
            </a:r>
          </a:p>
          <a:p>
            <a:pPr lvl="1">
              <a:lnSpc>
                <a:spcPct val="70000"/>
              </a:lnSpc>
            </a:pPr>
            <a:endParaRPr lang="sk-SK" sz="2800" dirty="0"/>
          </a:p>
          <a:p>
            <a:pPr>
              <a:lnSpc>
                <a:spcPct val="70000"/>
              </a:lnSpc>
            </a:pPr>
            <a:r>
              <a:rPr lang="sk-SK" dirty="0"/>
              <a:t>Johann </a:t>
            </a:r>
            <a:r>
              <a:rPr lang="sk-SK" dirty="0" err="1"/>
              <a:t>Valentin</a:t>
            </a:r>
            <a:r>
              <a:rPr lang="sk-SK" dirty="0"/>
              <a:t> </a:t>
            </a:r>
            <a:r>
              <a:rPr lang="sk-SK" dirty="0" err="1"/>
              <a:t>Andreä</a:t>
            </a:r>
            <a:r>
              <a:rPr lang="sk-SK" dirty="0"/>
              <a:t> (1586–1654)</a:t>
            </a:r>
          </a:p>
          <a:p>
            <a:pPr lvl="1">
              <a:lnSpc>
                <a:spcPct val="70000"/>
              </a:lnSpc>
            </a:pPr>
            <a:r>
              <a:rPr lang="sk-SK" dirty="0"/>
              <a:t>prvá sociálne utopická novela</a:t>
            </a:r>
          </a:p>
          <a:p>
            <a:pPr lvl="1">
              <a:lnSpc>
                <a:spcPct val="70000"/>
              </a:lnSpc>
            </a:pPr>
            <a:r>
              <a:rPr lang="sk-SK" dirty="0"/>
              <a:t>mesto </a:t>
            </a:r>
            <a:r>
              <a:rPr lang="sk-SK" dirty="0" err="1"/>
              <a:t>Württemberg</a:t>
            </a:r>
            <a:endParaRPr lang="sk-SK" dirty="0"/>
          </a:p>
          <a:p>
            <a:pPr lvl="1">
              <a:lnSpc>
                <a:spcPct val="70000"/>
              </a:lnSpc>
            </a:pPr>
            <a:endParaRPr lang="sk-SK" dirty="0"/>
          </a:p>
          <a:p>
            <a:pPr>
              <a:lnSpc>
                <a:spcPct val="70000"/>
              </a:lnSpc>
            </a:pPr>
            <a:r>
              <a:rPr lang="sk-SK" dirty="0" err="1"/>
              <a:t>Philip</a:t>
            </a:r>
            <a:r>
              <a:rPr lang="sk-SK" dirty="0"/>
              <a:t> </a:t>
            </a:r>
            <a:r>
              <a:rPr lang="sk-SK" dirty="0" err="1"/>
              <a:t>Jakob</a:t>
            </a:r>
            <a:r>
              <a:rPr lang="sk-SK" dirty="0"/>
              <a:t> </a:t>
            </a:r>
            <a:r>
              <a:rPr lang="sk-SK" dirty="0" err="1"/>
              <a:t>Spener</a:t>
            </a:r>
            <a:r>
              <a:rPr lang="sk-SK" dirty="0"/>
              <a:t> (1635–1705)</a:t>
            </a:r>
          </a:p>
          <a:p>
            <a:pPr lvl="1">
              <a:lnSpc>
                <a:spcPct val="70000"/>
              </a:lnSpc>
            </a:pPr>
            <a:r>
              <a:rPr lang="sk-SK" dirty="0"/>
              <a:t>študijné skupinky</a:t>
            </a:r>
          </a:p>
          <a:p>
            <a:pPr lvl="1">
              <a:lnSpc>
                <a:spcPct val="70000"/>
              </a:lnSpc>
            </a:pPr>
            <a:r>
              <a:rPr lang="sk-SK" dirty="0"/>
              <a:t>reformácia sociálneho systému</a:t>
            </a:r>
          </a:p>
          <a:p>
            <a:pPr lvl="1">
              <a:lnSpc>
                <a:spcPct val="70000"/>
              </a:lnSpc>
            </a:pPr>
            <a:r>
              <a:rPr lang="sk-SK" dirty="0"/>
              <a:t>misie do Indie</a:t>
            </a:r>
          </a:p>
          <a:p>
            <a:pPr lvl="1">
              <a:lnSpc>
                <a:spcPct val="70000"/>
              </a:lnSpc>
            </a:pPr>
            <a:r>
              <a:rPr lang="sk-SK" i="1" dirty="0"/>
              <a:t>„</a:t>
            </a:r>
            <a:r>
              <a:rPr lang="sk-SK" i="1" dirty="0" err="1"/>
              <a:t>Pia</a:t>
            </a:r>
            <a:r>
              <a:rPr lang="sk-SK" i="1" dirty="0"/>
              <a:t> </a:t>
            </a:r>
            <a:r>
              <a:rPr lang="sk-SK" i="1" dirty="0" err="1"/>
              <a:t>Desideria</a:t>
            </a:r>
            <a:r>
              <a:rPr lang="sk-SK" i="1" dirty="0"/>
              <a:t>“ </a:t>
            </a:r>
            <a:r>
              <a:rPr lang="sk-SK" dirty="0"/>
              <a:t>(1675)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395" y="222839"/>
            <a:ext cx="2520846" cy="308578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395" y="3487737"/>
            <a:ext cx="2520846" cy="329766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2103" y="1056598"/>
            <a:ext cx="3871411" cy="466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52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r="2" b="30349"/>
          <a:stretch/>
        </p:blipFill>
        <p:spPr>
          <a:xfrm>
            <a:off x="8773477" y="640082"/>
            <a:ext cx="2778443" cy="27066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r="-5" b="26909"/>
          <a:stretch/>
        </p:blipFill>
        <p:spPr>
          <a:xfrm>
            <a:off x="8773477" y="3511293"/>
            <a:ext cx="2778443" cy="270757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7419975" cy="1325563"/>
          </a:xfrm>
        </p:spPr>
        <p:txBody>
          <a:bodyPr>
            <a:normAutofit/>
          </a:bodyPr>
          <a:lstStyle/>
          <a:p>
            <a:r>
              <a:rPr lang="sk-SK" sz="3800" dirty="0"/>
              <a:t>Pietizmus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524000"/>
            <a:ext cx="7138174" cy="504394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k-SK" dirty="0"/>
              <a:t>2. generácia</a:t>
            </a:r>
          </a:p>
          <a:p>
            <a:r>
              <a:rPr lang="sk-SK" dirty="0"/>
              <a:t>August </a:t>
            </a:r>
            <a:r>
              <a:rPr lang="sk-SK" dirty="0" err="1"/>
              <a:t>Hermann</a:t>
            </a:r>
            <a:r>
              <a:rPr lang="sk-SK" dirty="0"/>
              <a:t> </a:t>
            </a:r>
            <a:r>
              <a:rPr lang="sk-SK" dirty="0" err="1"/>
              <a:t>Francke</a:t>
            </a:r>
            <a:r>
              <a:rPr lang="sk-SK" dirty="0"/>
              <a:t> (1663–1727)</a:t>
            </a:r>
          </a:p>
          <a:p>
            <a:pPr lvl="1"/>
            <a:r>
              <a:rPr lang="sk-SK" dirty="0" err="1"/>
              <a:t>frankské</a:t>
            </a:r>
            <a:r>
              <a:rPr lang="sk-SK" dirty="0"/>
              <a:t> inštitúcie</a:t>
            </a:r>
          </a:p>
          <a:p>
            <a:pPr lvl="1"/>
            <a:r>
              <a:rPr lang="sk-SK" dirty="0"/>
              <a:t>1694 Univerzita v </a:t>
            </a:r>
            <a:r>
              <a:rPr lang="sk-SK" dirty="0" err="1"/>
              <a:t>Halle</a:t>
            </a:r>
            <a:endParaRPr lang="sk-SK" dirty="0"/>
          </a:p>
          <a:p>
            <a:pPr lvl="1"/>
            <a:r>
              <a:rPr lang="sk-SK" dirty="0"/>
              <a:t>podpora </a:t>
            </a:r>
            <a:r>
              <a:rPr lang="sk-SK" dirty="0" err="1"/>
              <a:t>Spenera</a:t>
            </a:r>
            <a:r>
              <a:rPr lang="sk-SK" dirty="0"/>
              <a:t> a </a:t>
            </a:r>
            <a:r>
              <a:rPr lang="sk-SK" dirty="0" err="1"/>
              <a:t>Hohenzollern</a:t>
            </a:r>
            <a:endParaRPr lang="sk-SK" dirty="0"/>
          </a:p>
          <a:p>
            <a:pPr lvl="1"/>
            <a:r>
              <a:rPr lang="sk-SK" dirty="0"/>
              <a:t>„</a:t>
            </a:r>
            <a:r>
              <a:rPr lang="sk-SK" dirty="0" err="1"/>
              <a:t>hallský</a:t>
            </a:r>
            <a:r>
              <a:rPr lang="sk-SK" dirty="0"/>
              <a:t> pietizmus“</a:t>
            </a:r>
          </a:p>
          <a:p>
            <a:pPr lvl="1"/>
            <a:r>
              <a:rPr lang="sk-SK" i="1" dirty="0"/>
              <a:t>„Stopy stále živého Boha“ - </a:t>
            </a:r>
            <a:r>
              <a:rPr lang="sk-SK" dirty="0"/>
              <a:t>1727 „</a:t>
            </a:r>
            <a:r>
              <a:rPr lang="sk-SK" i="1" dirty="0" err="1"/>
              <a:t>Pietas</a:t>
            </a:r>
            <a:r>
              <a:rPr lang="sk-SK" i="1" dirty="0"/>
              <a:t> </a:t>
            </a:r>
            <a:r>
              <a:rPr lang="sk-SK" i="1" dirty="0" err="1"/>
              <a:t>Hallensis</a:t>
            </a:r>
            <a:r>
              <a:rPr lang="sk-SK" i="1" dirty="0"/>
              <a:t>“</a:t>
            </a:r>
          </a:p>
          <a:p>
            <a:pPr lvl="1"/>
            <a:r>
              <a:rPr lang="sk-SK" dirty="0"/>
              <a:t>náhla dramatická konverzia</a:t>
            </a:r>
          </a:p>
          <a:p>
            <a:pPr lvl="1"/>
            <a:r>
              <a:rPr lang="sk-SK" dirty="0"/>
              <a:t>učiteľ M. Bela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sk-SK" dirty="0"/>
              <a:t>3</a:t>
            </a:r>
            <a:r>
              <a:rPr lang="en-US" dirty="0"/>
              <a:t>. </a:t>
            </a:r>
            <a:r>
              <a:rPr lang="en-US" dirty="0" err="1"/>
              <a:t>gener</a:t>
            </a:r>
            <a:r>
              <a:rPr lang="sk-SK" dirty="0"/>
              <a:t>á</a:t>
            </a:r>
            <a:r>
              <a:rPr lang="en-US" dirty="0" err="1"/>
              <a:t>cia</a:t>
            </a:r>
            <a:endParaRPr lang="en-US" dirty="0"/>
          </a:p>
          <a:p>
            <a:r>
              <a:rPr lang="sk-SK" dirty="0" err="1"/>
              <a:t>Nikolaus</a:t>
            </a:r>
            <a:r>
              <a:rPr lang="sk-SK" dirty="0"/>
              <a:t> Ludwig Graf von </a:t>
            </a:r>
            <a:r>
              <a:rPr lang="sk-SK" dirty="0" err="1"/>
              <a:t>Zinzendorf</a:t>
            </a:r>
            <a:r>
              <a:rPr lang="sk-SK" dirty="0"/>
              <a:t> (1700–60)</a:t>
            </a:r>
          </a:p>
          <a:p>
            <a:pPr lvl="1"/>
            <a:r>
              <a:rPr lang="sk-SK" dirty="0"/>
              <a:t>komunita “</a:t>
            </a:r>
            <a:r>
              <a:rPr lang="sk-SK" dirty="0" err="1"/>
              <a:t>Herrnhuter</a:t>
            </a:r>
            <a:r>
              <a:rPr lang="sk-SK" dirty="0"/>
              <a:t>” (J. </a:t>
            </a:r>
            <a:r>
              <a:rPr lang="sk-SK" dirty="0" err="1"/>
              <a:t>Wesley</a:t>
            </a:r>
            <a:r>
              <a:rPr lang="sk-SK" dirty="0"/>
              <a:t>)</a:t>
            </a:r>
          </a:p>
          <a:p>
            <a:pPr lvl="2"/>
            <a:r>
              <a:rPr lang="sk-SK" dirty="0"/>
              <a:t>1727 kolektívne prebudenie</a:t>
            </a:r>
          </a:p>
          <a:p>
            <a:pPr lvl="2"/>
            <a:r>
              <a:rPr lang="sk-SK" dirty="0" err="1"/>
              <a:t>Zeist</a:t>
            </a:r>
            <a:r>
              <a:rPr lang="sk-SK" dirty="0"/>
              <a:t> (Holandsko), </a:t>
            </a:r>
            <a:r>
              <a:rPr lang="sk-SK" dirty="0" err="1"/>
              <a:t>Neuwied</a:t>
            </a:r>
            <a:r>
              <a:rPr lang="sk-SK" dirty="0"/>
              <a:t> (Porýnie), </a:t>
            </a:r>
            <a:r>
              <a:rPr lang="sk-SK" dirty="0" err="1"/>
              <a:t>Bethlehem</a:t>
            </a:r>
            <a:r>
              <a:rPr lang="sk-SK" dirty="0"/>
              <a:t> (USA)</a:t>
            </a:r>
          </a:p>
          <a:p>
            <a:pPr lvl="1"/>
            <a:r>
              <a:rPr lang="sk-SK" dirty="0"/>
              <a:t>„náboženstvo srdca“ – živá viera</a:t>
            </a:r>
          </a:p>
          <a:p>
            <a:pPr lvl="1"/>
            <a:r>
              <a:rPr lang="sk-SK" dirty="0"/>
              <a:t>ekumenizmus</a:t>
            </a:r>
          </a:p>
          <a:p>
            <a:pPr lvl="1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25824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r="-3" b="8649"/>
          <a:stretch/>
        </p:blipFill>
        <p:spPr>
          <a:xfrm>
            <a:off x="8783751" y="3609314"/>
            <a:ext cx="2778443" cy="27066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t="7924" r="-5" b="13138"/>
          <a:stretch/>
        </p:blipFill>
        <p:spPr>
          <a:xfrm>
            <a:off x="8783751" y="757818"/>
            <a:ext cx="2778443" cy="270757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7419975" cy="1325563"/>
          </a:xfrm>
        </p:spPr>
        <p:txBody>
          <a:bodyPr>
            <a:normAutofit/>
          </a:bodyPr>
          <a:lstStyle/>
          <a:p>
            <a:r>
              <a:rPr lang="sk-SK" err="1"/>
              <a:t>Metodizmus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5"/>
            <a:ext cx="7138174" cy="4351338"/>
          </a:xfrm>
        </p:spPr>
        <p:txBody>
          <a:bodyPr>
            <a:normAutofit/>
          </a:bodyPr>
          <a:lstStyle/>
          <a:p>
            <a:r>
              <a:rPr lang="sk-SK" dirty="0"/>
              <a:t>John </a:t>
            </a:r>
            <a:r>
              <a:rPr lang="sk-SK" dirty="0" err="1"/>
              <a:t>Wesley</a:t>
            </a:r>
            <a:r>
              <a:rPr lang="sk-SK" dirty="0"/>
              <a:t> (1703–91)</a:t>
            </a:r>
          </a:p>
          <a:p>
            <a:pPr lvl="1"/>
            <a:r>
              <a:rPr lang="sk-SK" dirty="0"/>
              <a:t>metodistické hnutie</a:t>
            </a:r>
          </a:p>
          <a:p>
            <a:pPr lvl="1"/>
            <a:r>
              <a:rPr lang="sk-SK" dirty="0"/>
              <a:t>skúsenostný aspekt náboženstva</a:t>
            </a:r>
          </a:p>
          <a:p>
            <a:pPr lvl="1"/>
            <a:r>
              <a:rPr lang="sk-SK" dirty="0" err="1"/>
              <a:t>transformatívna</a:t>
            </a:r>
            <a:r>
              <a:rPr lang="sk-SK" dirty="0"/>
              <a:t> povaha viery a osobná konverzia</a:t>
            </a:r>
          </a:p>
          <a:p>
            <a:pPr lvl="1"/>
            <a:r>
              <a:rPr lang="sk-SK" dirty="0"/>
              <a:t>náboženská horlivosť</a:t>
            </a:r>
          </a:p>
          <a:p>
            <a:pPr lvl="1"/>
            <a:r>
              <a:rPr lang="sk-SK" dirty="0"/>
              <a:t>1738 "</a:t>
            </a:r>
            <a:r>
              <a:rPr lang="sk-SK" dirty="0" err="1"/>
              <a:t>Aldersgate</a:t>
            </a:r>
            <a:r>
              <a:rPr lang="sk-SK" dirty="0"/>
              <a:t> </a:t>
            </a:r>
            <a:r>
              <a:rPr lang="sk-SK" dirty="0" err="1"/>
              <a:t>experience</a:t>
            </a:r>
            <a:r>
              <a:rPr lang="sk-SK" dirty="0"/>
              <a:t>„</a:t>
            </a:r>
          </a:p>
          <a:p>
            <a:pPr lvl="1"/>
            <a:r>
              <a:rPr lang="sk-SK" dirty="0"/>
              <a:t>1744 prvá metodistická konferencia</a:t>
            </a:r>
          </a:p>
          <a:p>
            <a:pPr lvl="1"/>
            <a:endParaRPr lang="sk-SK" dirty="0"/>
          </a:p>
          <a:p>
            <a:r>
              <a:rPr lang="sk-SK" dirty="0"/>
              <a:t>George </a:t>
            </a:r>
            <a:r>
              <a:rPr lang="sk-SK" dirty="0" err="1"/>
              <a:t>Whitfield</a:t>
            </a:r>
            <a:r>
              <a:rPr lang="sk-SK" dirty="0"/>
              <a:t> (1717–70)</a:t>
            </a:r>
          </a:p>
          <a:p>
            <a:pPr lvl="1"/>
            <a:r>
              <a:rPr lang="sk-SK" dirty="0" err="1"/>
              <a:t>kalvinistický</a:t>
            </a:r>
            <a:r>
              <a:rPr lang="sk-SK" dirty="0"/>
              <a:t> </a:t>
            </a:r>
            <a:r>
              <a:rPr lang="sk-SK" dirty="0" err="1"/>
              <a:t>metodizmus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71677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r="3270" b="-1"/>
          <a:stretch/>
        </p:blipFill>
        <p:spPr>
          <a:xfrm>
            <a:off x="6587120" y="484632"/>
            <a:ext cx="2725903" cy="351164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8433" r="16662" b="1"/>
          <a:stretch/>
        </p:blipFill>
        <p:spPr>
          <a:xfrm>
            <a:off x="9465700" y="2661434"/>
            <a:ext cx="2241661" cy="3717575"/>
          </a:xfrm>
          <a:prstGeom prst="rect">
            <a:avLst/>
          </a:prstGeom>
        </p:spPr>
      </p:pic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700" y="484632"/>
            <a:ext cx="2241661" cy="2022476"/>
          </a:xfrm>
          <a:prstGeom prst="rect">
            <a:avLst/>
          </a:prstGeom>
          <a:solidFill>
            <a:schemeClr val="tx2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6819" y="4164379"/>
            <a:ext cx="2726204" cy="220898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3800"/>
              <a:t>Situácia v amerických </a:t>
            </a:r>
            <a:r>
              <a:rPr lang="sk-SK" sz="3800" err="1"/>
              <a:t>kolóniach</a:t>
            </a:r>
            <a:endParaRPr lang="sk-SK" sz="380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5"/>
            <a:ext cx="4572877" cy="4830814"/>
          </a:xfrm>
        </p:spPr>
        <p:txBody>
          <a:bodyPr>
            <a:normAutofit fontScale="85000" lnSpcReduction="20000"/>
          </a:bodyPr>
          <a:lstStyle/>
          <a:p>
            <a:r>
              <a:rPr lang="sk-SK" dirty="0" err="1"/>
              <a:t>Kvakeri</a:t>
            </a:r>
            <a:endParaRPr lang="sk-SK" dirty="0"/>
          </a:p>
          <a:p>
            <a:pPr lvl="1"/>
            <a:r>
              <a:rPr lang="sk-SK" dirty="0"/>
              <a:t>George Fox (1624-91)</a:t>
            </a:r>
          </a:p>
          <a:p>
            <a:pPr lvl="2"/>
            <a:r>
              <a:rPr lang="sk-SK" dirty="0"/>
              <a:t>„Spoločnosť priateľov“</a:t>
            </a:r>
          </a:p>
          <a:p>
            <a:pPr lvl="1"/>
            <a:endParaRPr lang="sk-SK" dirty="0"/>
          </a:p>
          <a:p>
            <a:pPr lvl="1"/>
            <a:r>
              <a:rPr lang="sk-SK" dirty="0"/>
              <a:t>William </a:t>
            </a:r>
            <a:r>
              <a:rPr lang="sk-SK" dirty="0" err="1"/>
              <a:t>Penn</a:t>
            </a:r>
            <a:r>
              <a:rPr lang="sk-SK" dirty="0"/>
              <a:t> (1644-1718)</a:t>
            </a:r>
          </a:p>
          <a:p>
            <a:pPr lvl="2"/>
            <a:r>
              <a:rPr lang="sk-SK" dirty="0"/>
              <a:t>zakladateľ Pensylvánie</a:t>
            </a:r>
          </a:p>
          <a:p>
            <a:pPr lvl="2"/>
            <a:r>
              <a:rPr lang="sk-SK" dirty="0" err="1"/>
              <a:t>kvakerská</a:t>
            </a:r>
            <a:r>
              <a:rPr lang="sk-SK" dirty="0"/>
              <a:t> kolónia</a:t>
            </a:r>
          </a:p>
          <a:p>
            <a:pPr lvl="2"/>
            <a:endParaRPr lang="sk-SK" dirty="0"/>
          </a:p>
          <a:p>
            <a:r>
              <a:rPr lang="sk-SK" dirty="0"/>
              <a:t>presbyteriánska cirkev</a:t>
            </a:r>
          </a:p>
          <a:p>
            <a:pPr lvl="1"/>
            <a:r>
              <a:rPr lang="sk-SK" dirty="0"/>
              <a:t>vlny 1740-1758</a:t>
            </a:r>
          </a:p>
          <a:p>
            <a:pPr lvl="1"/>
            <a:r>
              <a:rPr lang="sk-SK" dirty="0"/>
              <a:t>1789 prvé Všeobecné zhromaždenie</a:t>
            </a:r>
          </a:p>
          <a:p>
            <a:pPr lvl="1"/>
            <a:r>
              <a:rPr lang="sk-SK" dirty="0"/>
              <a:t>John </a:t>
            </a:r>
            <a:r>
              <a:rPr lang="sk-SK" dirty="0" err="1"/>
              <a:t>Whiterspoon</a:t>
            </a:r>
            <a:r>
              <a:rPr lang="sk-SK" dirty="0"/>
              <a:t> (1723-94)</a:t>
            </a:r>
          </a:p>
          <a:p>
            <a:endParaRPr lang="sk-SK" dirty="0"/>
          </a:p>
          <a:p>
            <a:r>
              <a:rPr lang="sk-SK" dirty="0"/>
              <a:t>„Veľké prebudenie“ (1735 – 1745)</a:t>
            </a:r>
          </a:p>
          <a:p>
            <a:pPr lvl="2"/>
            <a:r>
              <a:rPr lang="sk-SK" dirty="0" err="1"/>
              <a:t>Jonathan</a:t>
            </a:r>
            <a:r>
              <a:rPr lang="sk-SK" dirty="0"/>
              <a:t> </a:t>
            </a:r>
            <a:r>
              <a:rPr lang="sk-SK" dirty="0" err="1"/>
              <a:t>Edwards</a:t>
            </a:r>
            <a:r>
              <a:rPr lang="sk-SK" dirty="0"/>
              <a:t> (1703–58)</a:t>
            </a:r>
          </a:p>
        </p:txBody>
      </p:sp>
    </p:spTree>
    <p:extLst>
      <p:ext uri="{BB962C8B-B14F-4D97-AF65-F5344CB8AC3E}">
        <p14:creationId xmlns:p14="http://schemas.microsoft.com/office/powerpoint/2010/main" val="1362475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6757" r="-1" b="-1"/>
          <a:stretch/>
        </p:blipFill>
        <p:spPr>
          <a:xfrm>
            <a:off x="6587120" y="484632"/>
            <a:ext cx="2725903" cy="351164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3549" r="10001" b="1"/>
          <a:stretch/>
        </p:blipFill>
        <p:spPr>
          <a:xfrm>
            <a:off x="9465700" y="2661434"/>
            <a:ext cx="2241661" cy="3717575"/>
          </a:xfrm>
          <a:prstGeom prst="rect">
            <a:avLst/>
          </a:prstGeom>
        </p:spPr>
      </p:pic>
      <p:sp>
        <p:nvSpPr>
          <p:cNvPr id="24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700" y="484632"/>
            <a:ext cx="2241661" cy="2022476"/>
          </a:xfrm>
          <a:prstGeom prst="rect">
            <a:avLst/>
          </a:prstGeom>
          <a:solidFill>
            <a:schemeClr val="tx2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6819" y="4164379"/>
            <a:ext cx="2726204" cy="220898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r="4" b="24893"/>
          <a:stretch/>
        </p:blipFill>
        <p:spPr>
          <a:xfrm>
            <a:off x="9465700" y="484632"/>
            <a:ext cx="2241661" cy="202247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sk-SK" sz="5000"/>
              <a:t>Katolícka spiritualita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838" y="1825625"/>
            <a:ext cx="5549039" cy="491422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70000"/>
              </a:lnSpc>
            </a:pPr>
            <a:r>
              <a:rPr lang="sk-SK" sz="2400" dirty="0"/>
              <a:t>jezuiti</a:t>
            </a:r>
          </a:p>
          <a:p>
            <a:pPr lvl="1">
              <a:lnSpc>
                <a:spcPct val="70000"/>
              </a:lnSpc>
            </a:pPr>
            <a:r>
              <a:rPr lang="sk-SK" dirty="0" err="1"/>
              <a:t>Reducciones</a:t>
            </a:r>
            <a:endParaRPr lang="sk-SK" dirty="0"/>
          </a:p>
          <a:p>
            <a:pPr lvl="1">
              <a:lnSpc>
                <a:spcPct val="70000"/>
              </a:lnSpc>
            </a:pPr>
            <a:r>
              <a:rPr lang="sk-SK" dirty="0"/>
              <a:t>Antonio Ruiz de </a:t>
            </a:r>
            <a:r>
              <a:rPr lang="sk-SK" dirty="0" err="1"/>
              <a:t>Montoya</a:t>
            </a:r>
            <a:r>
              <a:rPr lang="sk-SK" dirty="0"/>
              <a:t> (1585–1652)</a:t>
            </a:r>
          </a:p>
          <a:p>
            <a:pPr lvl="1">
              <a:lnSpc>
                <a:spcPct val="70000"/>
              </a:lnSpc>
            </a:pPr>
            <a:r>
              <a:rPr lang="sk-SK" dirty="0"/>
              <a:t>1758 – 1766 vyhnanie jezuitov z Portugalska a Španielska</a:t>
            </a:r>
          </a:p>
          <a:p>
            <a:pPr lvl="1">
              <a:lnSpc>
                <a:spcPct val="70000"/>
              </a:lnSpc>
            </a:pPr>
            <a:r>
              <a:rPr lang="sk-SK" dirty="0"/>
              <a:t>1773 dekrét </a:t>
            </a:r>
            <a:r>
              <a:rPr lang="sk-SK" i="1" dirty="0"/>
              <a:t>„</a:t>
            </a:r>
            <a:r>
              <a:rPr lang="sk-SK" i="1" dirty="0" err="1"/>
              <a:t>Dominus</a:t>
            </a:r>
            <a:r>
              <a:rPr lang="sk-SK" i="1" dirty="0"/>
              <a:t> </a:t>
            </a:r>
            <a:r>
              <a:rPr lang="sk-SK" i="1" dirty="0" err="1"/>
              <a:t>ac</a:t>
            </a:r>
            <a:r>
              <a:rPr lang="sk-SK" i="1" dirty="0"/>
              <a:t> </a:t>
            </a:r>
            <a:r>
              <a:rPr lang="sk-SK" i="1" dirty="0" err="1"/>
              <a:t>Redemptor</a:t>
            </a:r>
            <a:r>
              <a:rPr lang="sk-SK" i="1" dirty="0"/>
              <a:t> </a:t>
            </a:r>
            <a:r>
              <a:rPr lang="sk-SK" i="1" dirty="0" err="1"/>
              <a:t>Noster</a:t>
            </a:r>
            <a:r>
              <a:rPr lang="sk-SK" i="1" dirty="0"/>
              <a:t>“</a:t>
            </a:r>
          </a:p>
          <a:p>
            <a:pPr lvl="1">
              <a:lnSpc>
                <a:spcPct val="70000"/>
              </a:lnSpc>
            </a:pPr>
            <a:r>
              <a:rPr lang="sk-SK" dirty="0"/>
              <a:t>1814 obnovenie rádu </a:t>
            </a:r>
            <a:r>
              <a:rPr lang="sk-SK" dirty="0" err="1"/>
              <a:t>Piom</a:t>
            </a:r>
            <a:r>
              <a:rPr lang="sk-SK" dirty="0"/>
              <a:t> VII.</a:t>
            </a:r>
          </a:p>
          <a:p>
            <a:pPr>
              <a:lnSpc>
                <a:spcPct val="70000"/>
              </a:lnSpc>
            </a:pPr>
            <a:endParaRPr lang="sk-SK" sz="2400" dirty="0"/>
          </a:p>
          <a:p>
            <a:pPr>
              <a:lnSpc>
                <a:spcPct val="70000"/>
              </a:lnSpc>
            </a:pPr>
            <a:r>
              <a:rPr lang="sk-SK" sz="2400" dirty="0" err="1"/>
              <a:t>jansenizmus</a:t>
            </a:r>
            <a:endParaRPr lang="sk-SK" sz="2400" dirty="0"/>
          </a:p>
          <a:p>
            <a:pPr lvl="1">
              <a:lnSpc>
                <a:spcPct val="70000"/>
              </a:lnSpc>
            </a:pPr>
            <a:r>
              <a:rPr lang="sk-SK" dirty="0" err="1"/>
              <a:t>Cornelius</a:t>
            </a:r>
            <a:r>
              <a:rPr lang="sk-SK" dirty="0"/>
              <a:t> Otto </a:t>
            </a:r>
            <a:r>
              <a:rPr lang="sk-SK" dirty="0" err="1"/>
              <a:t>Jansen</a:t>
            </a:r>
            <a:r>
              <a:rPr lang="sk-SK" dirty="0"/>
              <a:t> (1585-1638)</a:t>
            </a:r>
          </a:p>
          <a:p>
            <a:pPr lvl="1">
              <a:lnSpc>
                <a:spcPct val="70000"/>
              </a:lnSpc>
            </a:pPr>
            <a:r>
              <a:rPr lang="sk-SK" dirty="0"/>
              <a:t>kláštor v Port-Royal</a:t>
            </a:r>
          </a:p>
          <a:p>
            <a:pPr lvl="1">
              <a:lnSpc>
                <a:spcPct val="70000"/>
              </a:lnSpc>
            </a:pPr>
            <a:r>
              <a:rPr lang="sk-SK" dirty="0"/>
              <a:t>1713 </a:t>
            </a:r>
            <a:r>
              <a:rPr lang="sk-SK" i="1" dirty="0"/>
              <a:t>„</a:t>
            </a:r>
            <a:r>
              <a:rPr lang="sk-SK" i="1" dirty="0" err="1"/>
              <a:t>Unigenitus</a:t>
            </a:r>
            <a:r>
              <a:rPr lang="sk-SK" i="1" dirty="0"/>
              <a:t> </a:t>
            </a:r>
            <a:r>
              <a:rPr lang="sk-SK" i="1" dirty="0" err="1"/>
              <a:t>Dei</a:t>
            </a:r>
            <a:r>
              <a:rPr lang="sk-SK" i="1" dirty="0"/>
              <a:t> </a:t>
            </a:r>
            <a:r>
              <a:rPr lang="sk-SK" i="1" dirty="0" err="1"/>
              <a:t>Filius</a:t>
            </a:r>
            <a:r>
              <a:rPr lang="sk-SK" i="1" dirty="0"/>
              <a:t>“</a:t>
            </a:r>
          </a:p>
          <a:p>
            <a:pPr lvl="1">
              <a:lnSpc>
                <a:spcPct val="70000"/>
              </a:lnSpc>
            </a:pPr>
            <a:r>
              <a:rPr lang="sk-SK" dirty="0"/>
              <a:t>1723 </a:t>
            </a:r>
            <a:r>
              <a:rPr lang="sk-SK" dirty="0" err="1"/>
              <a:t>Utrecht</a:t>
            </a:r>
            <a:endParaRPr lang="sk-SK" dirty="0"/>
          </a:p>
          <a:p>
            <a:pPr lvl="1">
              <a:lnSpc>
                <a:spcPct val="70000"/>
              </a:lnSpc>
            </a:pPr>
            <a:r>
              <a:rPr lang="sk-SK" dirty="0" err="1"/>
              <a:t>Blaise</a:t>
            </a:r>
            <a:r>
              <a:rPr lang="sk-SK" dirty="0"/>
              <a:t> Pascal (1623-1662)</a:t>
            </a:r>
          </a:p>
          <a:p>
            <a:pPr>
              <a:lnSpc>
                <a:spcPct val="70000"/>
              </a:lnSpc>
            </a:pPr>
            <a:endParaRPr lang="sk-SK" sz="2400" dirty="0"/>
          </a:p>
          <a:p>
            <a:pPr>
              <a:lnSpc>
                <a:spcPct val="70000"/>
              </a:lnSpc>
            </a:pPr>
            <a:r>
              <a:rPr lang="sk-SK" sz="2400" dirty="0" err="1"/>
              <a:t>kvietizmus</a:t>
            </a:r>
            <a:endParaRPr lang="sk-SK" sz="2400" dirty="0"/>
          </a:p>
          <a:p>
            <a:pPr lvl="1">
              <a:lnSpc>
                <a:spcPct val="70000"/>
              </a:lnSpc>
            </a:pPr>
            <a:r>
              <a:rPr lang="sk-SK" dirty="0" err="1"/>
              <a:t>Miguel</a:t>
            </a:r>
            <a:r>
              <a:rPr lang="sk-SK" dirty="0"/>
              <a:t> de </a:t>
            </a:r>
            <a:r>
              <a:rPr lang="sk-SK" dirty="0" err="1"/>
              <a:t>Molinose</a:t>
            </a:r>
            <a:r>
              <a:rPr lang="sk-SK" dirty="0"/>
              <a:t> </a:t>
            </a:r>
            <a:r>
              <a:rPr lang="da-DK" dirty="0"/>
              <a:t>(1628–96)</a:t>
            </a:r>
            <a:endParaRPr lang="sk-SK" dirty="0"/>
          </a:p>
          <a:p>
            <a:pPr lvl="1">
              <a:lnSpc>
                <a:spcPct val="70000"/>
              </a:lnSpc>
            </a:pPr>
            <a:endParaRPr lang="sk-SK" sz="1100" dirty="0"/>
          </a:p>
        </p:txBody>
      </p:sp>
    </p:spTree>
    <p:extLst>
      <p:ext uri="{BB962C8B-B14F-4D97-AF65-F5344CB8AC3E}">
        <p14:creationId xmlns:p14="http://schemas.microsoft.com/office/powerpoint/2010/main" val="3456060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429" r="-1" b="-1"/>
          <a:stretch/>
        </p:blipFill>
        <p:spPr>
          <a:xfrm>
            <a:off x="6587120" y="484632"/>
            <a:ext cx="2725903" cy="351164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t="2983" r="3" b="3"/>
          <a:stretch/>
        </p:blipFill>
        <p:spPr>
          <a:xfrm>
            <a:off x="9465700" y="2661434"/>
            <a:ext cx="2241661" cy="371757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>
            <a:normAutofit/>
          </a:bodyPr>
          <a:lstStyle/>
          <a:p>
            <a:r>
              <a:rPr lang="sk-SK" dirty="0"/>
              <a:t>Pápeži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5"/>
            <a:ext cx="4572877" cy="4351338"/>
          </a:xfrm>
        </p:spPr>
        <p:txBody>
          <a:bodyPr>
            <a:normAutofit/>
          </a:bodyPr>
          <a:lstStyle/>
          <a:p>
            <a:r>
              <a:rPr lang="sk-SK" b="1" dirty="0" err="1"/>
              <a:t>Hadrián</a:t>
            </a:r>
            <a:r>
              <a:rPr lang="sk-SK" b="1" dirty="0"/>
              <a:t> VI</a:t>
            </a:r>
            <a:r>
              <a:rPr lang="sk-SK" dirty="0"/>
              <a:t>. </a:t>
            </a:r>
            <a:r>
              <a:rPr lang="sk-SK" b="1" dirty="0"/>
              <a:t>(1522 – 1523)</a:t>
            </a:r>
          </a:p>
          <a:p>
            <a:r>
              <a:rPr lang="sk-SK" b="1" dirty="0"/>
              <a:t>Klement VII. (1523 – 1534)</a:t>
            </a:r>
          </a:p>
          <a:p>
            <a:r>
              <a:rPr lang="sk-SK" b="1" dirty="0"/>
              <a:t>Pavol III. (1534 – 1549)</a:t>
            </a:r>
          </a:p>
          <a:p>
            <a:r>
              <a:rPr lang="sk-SK" b="1" dirty="0"/>
              <a:t>Július III. (1550 – 1555)</a:t>
            </a:r>
          </a:p>
          <a:p>
            <a:r>
              <a:rPr lang="sk-SK" b="1" dirty="0" err="1"/>
              <a:t>Marcellus</a:t>
            </a:r>
            <a:r>
              <a:rPr lang="sk-SK" b="1" dirty="0"/>
              <a:t> II. (1555)</a:t>
            </a:r>
          </a:p>
          <a:p>
            <a:r>
              <a:rPr lang="sk-SK" b="1" dirty="0"/>
              <a:t>Pavol IV. (1555 – 1559)</a:t>
            </a:r>
          </a:p>
          <a:p>
            <a:r>
              <a:rPr lang="sk-SK" b="1" dirty="0" err="1"/>
              <a:t>Pius</a:t>
            </a:r>
            <a:r>
              <a:rPr lang="sk-SK" b="1" dirty="0"/>
              <a:t> IV. (1559 -1565)</a:t>
            </a:r>
            <a:endParaRPr lang="sk-SK" dirty="0"/>
          </a:p>
        </p:txBody>
      </p:sp>
      <p:sp>
        <p:nvSpPr>
          <p:cNvPr id="6" name="Obdélník 5"/>
          <p:cNvSpPr/>
          <p:nvPr/>
        </p:nvSpPr>
        <p:spPr>
          <a:xfrm>
            <a:off x="9396140" y="484632"/>
            <a:ext cx="2380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/>
              <a:t>Pavol III. (1534 – 1549)</a:t>
            </a:r>
          </a:p>
        </p:txBody>
      </p:sp>
      <p:sp>
        <p:nvSpPr>
          <p:cNvPr id="7" name="Obdélník 6"/>
          <p:cNvSpPr/>
          <p:nvPr/>
        </p:nvSpPr>
        <p:spPr>
          <a:xfrm>
            <a:off x="6767418" y="5807631"/>
            <a:ext cx="2365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/>
              <a:t>Pavol IV. (1555 – 1559)</a:t>
            </a:r>
          </a:p>
        </p:txBody>
      </p:sp>
    </p:spTree>
    <p:extLst>
      <p:ext uri="{BB962C8B-B14F-4D97-AF65-F5344CB8AC3E}">
        <p14:creationId xmlns:p14="http://schemas.microsoft.com/office/powerpoint/2010/main" val="40622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sah 6"/>
          <p:cNvPicPr>
            <a:picLocks noChangeAspect="1"/>
          </p:cNvPicPr>
          <p:nvPr/>
        </p:nvPicPr>
        <p:blipFill rotWithShape="1">
          <a:blip r:embed="rId2"/>
          <a:srcRect r="1" b="953"/>
          <a:stretch/>
        </p:blipFill>
        <p:spPr>
          <a:xfrm>
            <a:off x="7552944" y="10"/>
            <a:ext cx="4639056" cy="6857990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1325563"/>
          </a:xfrm>
        </p:spPr>
        <p:txBody>
          <a:bodyPr>
            <a:normAutofit/>
          </a:bodyPr>
          <a:lstStyle/>
          <a:p>
            <a:r>
              <a:rPr lang="sk-SK"/>
              <a:t>Misie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96646" y="1435510"/>
            <a:ext cx="7003146" cy="5161935"/>
          </a:xfrm>
        </p:spPr>
        <p:txBody>
          <a:bodyPr>
            <a:normAutofit/>
          </a:bodyPr>
          <a:lstStyle/>
          <a:p>
            <a:r>
              <a:rPr lang="sk-SK" dirty="0"/>
              <a:t>katolícke misie - inkulturácia</a:t>
            </a:r>
          </a:p>
          <a:p>
            <a:pPr lvl="1"/>
            <a:r>
              <a:rPr lang="sk-SK" dirty="0"/>
              <a:t>1622 Propaganda </a:t>
            </a:r>
            <a:r>
              <a:rPr lang="sk-SK" dirty="0" err="1"/>
              <a:t>fide</a:t>
            </a:r>
            <a:endParaRPr lang="sk-SK" dirty="0"/>
          </a:p>
          <a:p>
            <a:pPr lvl="1"/>
            <a:r>
              <a:rPr lang="sk-SK" dirty="0" err="1"/>
              <a:t>Tovaryšstvo</a:t>
            </a:r>
            <a:r>
              <a:rPr lang="sk-SK" dirty="0"/>
              <a:t> Ježišovo</a:t>
            </a:r>
          </a:p>
          <a:p>
            <a:pPr lvl="2"/>
            <a:r>
              <a:rPr lang="sk-SK" dirty="0" err="1"/>
              <a:t>Francis</a:t>
            </a:r>
            <a:r>
              <a:rPr lang="sk-SK" dirty="0"/>
              <a:t> </a:t>
            </a:r>
            <a:r>
              <a:rPr lang="sk-SK" dirty="0" err="1"/>
              <a:t>Xavier</a:t>
            </a:r>
            <a:r>
              <a:rPr lang="sk-SK" dirty="0"/>
              <a:t> (India, Japonsko) </a:t>
            </a:r>
          </a:p>
          <a:p>
            <a:pPr lvl="2"/>
            <a:r>
              <a:rPr lang="sk-SK" dirty="0" err="1"/>
              <a:t>Matteo</a:t>
            </a:r>
            <a:r>
              <a:rPr lang="sk-SK" dirty="0"/>
              <a:t> </a:t>
            </a:r>
            <a:r>
              <a:rPr lang="sk-SK" dirty="0" err="1"/>
              <a:t>Ricci</a:t>
            </a:r>
            <a:r>
              <a:rPr lang="sk-SK" dirty="0"/>
              <a:t> (Čína)</a:t>
            </a:r>
          </a:p>
          <a:p>
            <a:pPr lvl="2"/>
            <a:r>
              <a:rPr lang="sk-SK" dirty="0" err="1"/>
              <a:t>Roberto</a:t>
            </a:r>
            <a:r>
              <a:rPr lang="sk-SK" dirty="0"/>
              <a:t> de </a:t>
            </a:r>
            <a:r>
              <a:rPr lang="sk-SK" dirty="0" err="1"/>
              <a:t>Nobili</a:t>
            </a:r>
            <a:r>
              <a:rPr lang="sk-SK" dirty="0"/>
              <a:t> (India)</a:t>
            </a:r>
          </a:p>
          <a:p>
            <a:pPr lvl="2"/>
            <a:r>
              <a:rPr lang="sk-SK" dirty="0"/>
              <a:t>Jean </a:t>
            </a:r>
            <a:r>
              <a:rPr lang="sk-SK" dirty="0" err="1"/>
              <a:t>Brebeuf</a:t>
            </a:r>
            <a:r>
              <a:rPr lang="sk-SK" dirty="0"/>
              <a:t> (Kanada)</a:t>
            </a:r>
          </a:p>
          <a:p>
            <a:pPr lvl="2"/>
            <a:r>
              <a:rPr lang="sk-SK" dirty="0"/>
              <a:t>Alexandre de </a:t>
            </a:r>
            <a:r>
              <a:rPr lang="sk-SK" dirty="0" err="1"/>
              <a:t>Rhodes</a:t>
            </a:r>
            <a:r>
              <a:rPr lang="sk-SK" dirty="0"/>
              <a:t>  (Vietnam)</a:t>
            </a:r>
          </a:p>
          <a:p>
            <a:pPr lvl="1"/>
            <a:r>
              <a:rPr lang="sk-SK" dirty="0"/>
              <a:t>1704 „rituálne kontroverzie“</a:t>
            </a:r>
          </a:p>
          <a:p>
            <a:pPr lvl="1"/>
            <a:endParaRPr lang="sk-SK" dirty="0"/>
          </a:p>
          <a:p>
            <a:r>
              <a:rPr lang="sk-SK" dirty="0"/>
              <a:t>protestantské misie – „zdomácnenie“</a:t>
            </a:r>
          </a:p>
          <a:p>
            <a:pPr lvl="1"/>
            <a:r>
              <a:rPr lang="sk-SK" dirty="0" err="1"/>
              <a:t>Bartholomaus</a:t>
            </a:r>
            <a:r>
              <a:rPr lang="sk-SK" dirty="0"/>
              <a:t> </a:t>
            </a:r>
            <a:r>
              <a:rPr lang="sk-SK" dirty="0" err="1"/>
              <a:t>Ziegenbalg</a:t>
            </a:r>
            <a:endParaRPr lang="sk-SK" dirty="0"/>
          </a:p>
          <a:p>
            <a:pPr lvl="1"/>
            <a:r>
              <a:rPr lang="sk-SK" dirty="0" err="1"/>
              <a:t>Heinrich</a:t>
            </a:r>
            <a:r>
              <a:rPr lang="sk-SK" dirty="0"/>
              <a:t> </a:t>
            </a:r>
            <a:r>
              <a:rPr lang="sk-SK" dirty="0" err="1"/>
              <a:t>Plütschau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09331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r="4389"/>
          <a:stretch/>
        </p:blipFill>
        <p:spPr>
          <a:xfrm>
            <a:off x="7552944" y="10"/>
            <a:ext cx="4639056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1325563"/>
          </a:xfrm>
        </p:spPr>
        <p:txBody>
          <a:bodyPr>
            <a:normAutofit/>
          </a:bodyPr>
          <a:lstStyle/>
          <a:p>
            <a:r>
              <a:rPr lang="sk-SK" dirty="0"/>
              <a:t>Katolícka spiritualita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6576" y="1825625"/>
            <a:ext cx="6079791" cy="4351338"/>
          </a:xfrm>
        </p:spPr>
        <p:txBody>
          <a:bodyPr>
            <a:normAutofit/>
          </a:bodyPr>
          <a:lstStyle/>
          <a:p>
            <a:r>
              <a:rPr lang="sk-SK" b="1" dirty="0"/>
              <a:t>bratstvá a rády</a:t>
            </a:r>
          </a:p>
          <a:p>
            <a:endParaRPr lang="sk-SK" dirty="0"/>
          </a:p>
          <a:p>
            <a:pPr lvl="1"/>
            <a:r>
              <a:rPr lang="sk-SK" b="1" dirty="0"/>
              <a:t>Ženevské oratórium Božej lásky (1497)</a:t>
            </a:r>
          </a:p>
          <a:p>
            <a:pPr lvl="1"/>
            <a:r>
              <a:rPr lang="sk-SK" b="1" dirty="0"/>
              <a:t>Rímske oratórium Božej lásky (pred 1517)</a:t>
            </a:r>
          </a:p>
          <a:p>
            <a:pPr lvl="1"/>
            <a:r>
              <a:rPr lang="sk-SK" b="1" dirty="0"/>
              <a:t>Spolok sv. </a:t>
            </a:r>
            <a:r>
              <a:rPr lang="sk-SK" b="1" dirty="0" err="1"/>
              <a:t>Uršuly</a:t>
            </a:r>
            <a:r>
              <a:rPr lang="sk-SK" b="1" dirty="0"/>
              <a:t> (1535)</a:t>
            </a:r>
          </a:p>
          <a:p>
            <a:pPr lvl="1"/>
            <a:r>
              <a:rPr lang="sk-SK" b="1" dirty="0" err="1"/>
              <a:t>theatíni</a:t>
            </a:r>
            <a:r>
              <a:rPr lang="sk-SK" b="1" dirty="0"/>
              <a:t> (</a:t>
            </a:r>
            <a:r>
              <a:rPr lang="sk-SK" b="1" dirty="0" err="1"/>
              <a:t>kajetáni</a:t>
            </a:r>
            <a:r>
              <a:rPr lang="sk-SK" b="1" dirty="0"/>
              <a:t>) (1524)</a:t>
            </a:r>
          </a:p>
          <a:p>
            <a:pPr lvl="1"/>
            <a:r>
              <a:rPr lang="sk-SK" b="1" dirty="0"/>
              <a:t>kapucíni (1525)</a:t>
            </a:r>
          </a:p>
          <a:p>
            <a:pPr lvl="1"/>
            <a:endParaRPr lang="sk-SK" b="1" dirty="0"/>
          </a:p>
          <a:p>
            <a:r>
              <a:rPr lang="sk-SK" b="1" dirty="0"/>
              <a:t>svätí</a:t>
            </a:r>
          </a:p>
          <a:p>
            <a:pPr lvl="1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43524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3"/>
          <p:cNvPicPr>
            <a:picLocks noChangeAspect="1"/>
          </p:cNvPicPr>
          <p:nvPr/>
        </p:nvPicPr>
        <p:blipFill rotWithShape="1">
          <a:blip r:embed="rId2"/>
          <a:srcRect r="5119"/>
          <a:stretch/>
        </p:blipFill>
        <p:spPr>
          <a:xfrm>
            <a:off x="20" y="10"/>
            <a:ext cx="4343380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02628" y="365125"/>
            <a:ext cx="6651171" cy="1325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sk-SK" sz="5000"/>
              <a:t>Ignác z </a:t>
            </a:r>
            <a:r>
              <a:rPr lang="sk-SK" sz="5000" err="1"/>
              <a:t>Loyoly</a:t>
            </a:r>
            <a:r>
              <a:rPr lang="sk-SK" sz="5000"/>
              <a:t> </a:t>
            </a:r>
            <a:r>
              <a:rPr lang="en-US" sz="5000"/>
              <a:t>&amp;</a:t>
            </a:r>
            <a:r>
              <a:rPr lang="sk-SK" sz="5000"/>
              <a:t> </a:t>
            </a:r>
            <a:r>
              <a:rPr lang="sk-SK" sz="5000" err="1"/>
              <a:t>Tovaryšstvo</a:t>
            </a:r>
            <a:r>
              <a:rPr lang="sk-SK" sz="5000"/>
              <a:t> Ježišovo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983480" y="2506662"/>
            <a:ext cx="6487886" cy="4351338"/>
          </a:xfrm>
        </p:spPr>
        <p:txBody>
          <a:bodyPr>
            <a:normAutofit/>
          </a:bodyPr>
          <a:lstStyle/>
          <a:p>
            <a:r>
              <a:rPr lang="sk-SK" sz="2000" b="1" dirty="0"/>
              <a:t>„</a:t>
            </a:r>
            <a:r>
              <a:rPr lang="en-US" sz="2000" b="1" dirty="0" err="1"/>
              <a:t>nie</a:t>
            </a:r>
            <a:r>
              <a:rPr lang="en-US" sz="2000" b="1" dirty="0"/>
              <a:t> </a:t>
            </a:r>
            <a:r>
              <a:rPr lang="en-US" sz="2000" b="1" dirty="0" err="1"/>
              <a:t>reformovať</a:t>
            </a:r>
            <a:r>
              <a:rPr lang="en-US" sz="2000" b="1" dirty="0"/>
              <a:t> </a:t>
            </a:r>
            <a:r>
              <a:rPr lang="en-US" sz="2000" b="1" dirty="0" err="1"/>
              <a:t>cirkev</a:t>
            </a:r>
            <a:r>
              <a:rPr lang="en-US" sz="2000" b="1" dirty="0"/>
              <a:t>, ale </a:t>
            </a:r>
            <a:r>
              <a:rPr lang="en-US" sz="2000" b="1" dirty="0" err="1"/>
              <a:t>pomôcť</a:t>
            </a:r>
            <a:r>
              <a:rPr lang="en-US" sz="2000" b="1" dirty="0"/>
              <a:t> </a:t>
            </a:r>
            <a:r>
              <a:rPr lang="en-US" sz="2000" b="1" dirty="0" err="1"/>
              <a:t>dušiam</a:t>
            </a:r>
            <a:r>
              <a:rPr lang="sk-SK" sz="2000" b="1" dirty="0"/>
              <a:t>“</a:t>
            </a:r>
            <a:endParaRPr lang="en-US" sz="2000" b="1" dirty="0"/>
          </a:p>
          <a:p>
            <a:r>
              <a:rPr lang="sk-SK" sz="2000" b="1" dirty="0"/>
              <a:t>„</a:t>
            </a:r>
            <a:r>
              <a:rPr lang="en-US" sz="2000" b="1" dirty="0" err="1"/>
              <a:t>Boží</a:t>
            </a:r>
            <a:r>
              <a:rPr lang="en-US" sz="2000" b="1" dirty="0"/>
              <a:t> </a:t>
            </a:r>
            <a:r>
              <a:rPr lang="en-US" sz="2000" b="1" dirty="0" err="1"/>
              <a:t>bojovník</a:t>
            </a:r>
            <a:r>
              <a:rPr lang="en-US" sz="2000" b="1" dirty="0"/>
              <a:t> pod </a:t>
            </a:r>
            <a:r>
              <a:rPr lang="en-US" sz="2000" b="1" dirty="0" err="1"/>
              <a:t>vlajkou</a:t>
            </a:r>
            <a:r>
              <a:rPr lang="en-US" sz="2000" b="1" dirty="0"/>
              <a:t> </a:t>
            </a:r>
            <a:r>
              <a:rPr lang="en-US" sz="2000" b="1" dirty="0" err="1"/>
              <a:t>kríža</a:t>
            </a:r>
            <a:r>
              <a:rPr lang="sk-SK" sz="2000" b="1" dirty="0"/>
              <a:t>“</a:t>
            </a:r>
          </a:p>
          <a:p>
            <a:r>
              <a:rPr lang="en-US" sz="2000" b="1" i="1" dirty="0"/>
              <a:t>„</a:t>
            </a:r>
            <a:r>
              <a:rPr lang="en-US" sz="2000" b="1" i="1" dirty="0" err="1"/>
              <a:t>Duchovné</a:t>
            </a:r>
            <a:r>
              <a:rPr lang="en-US" sz="2000" b="1" i="1" dirty="0"/>
              <a:t> </a:t>
            </a:r>
            <a:r>
              <a:rPr lang="en-US" sz="2000" b="1" i="1" dirty="0" err="1"/>
              <a:t>cvičenia</a:t>
            </a:r>
            <a:r>
              <a:rPr lang="en-US" sz="2000" b="1" i="1" dirty="0"/>
              <a:t>“</a:t>
            </a:r>
            <a:r>
              <a:rPr lang="en-US" sz="2000" b="1" dirty="0"/>
              <a:t> (1527, 1548)</a:t>
            </a:r>
            <a:endParaRPr lang="sk-SK" sz="2000" b="1" dirty="0"/>
          </a:p>
          <a:p>
            <a:r>
              <a:rPr lang="sk-SK" sz="2000" b="1" dirty="0" err="1"/>
              <a:t>Tovaryšstvo</a:t>
            </a:r>
            <a:r>
              <a:rPr lang="sk-SK" sz="2000" b="1" dirty="0"/>
              <a:t> Ježišovo </a:t>
            </a:r>
            <a:r>
              <a:rPr lang="en-US" sz="2000" b="1" dirty="0"/>
              <a:t>1528-35</a:t>
            </a:r>
            <a:endParaRPr lang="sk-SK" sz="2000" b="1" dirty="0"/>
          </a:p>
          <a:p>
            <a:endParaRPr lang="sk-SK" sz="2000" b="1" dirty="0"/>
          </a:p>
          <a:p>
            <a:r>
              <a:rPr lang="es-ES" sz="2000" b="1" dirty="0"/>
              <a:t>Diego Lainez, Alfonfo Salmerón a Francis Xavier</a:t>
            </a:r>
            <a:r>
              <a:rPr lang="sk-SK" sz="2000" b="1" dirty="0"/>
              <a:t>, </a:t>
            </a:r>
            <a:r>
              <a:rPr lang="sk-SK" sz="2000" b="1" dirty="0" err="1"/>
              <a:t>Matteo</a:t>
            </a:r>
            <a:r>
              <a:rPr lang="sk-SK" sz="2000" b="1" dirty="0"/>
              <a:t> </a:t>
            </a:r>
            <a:r>
              <a:rPr lang="sk-SK" sz="2000" b="1" dirty="0" err="1"/>
              <a:t>Ricci</a:t>
            </a:r>
            <a:endParaRPr lang="en-US" sz="2000" b="1" dirty="0"/>
          </a:p>
        </p:txBody>
      </p:sp>
      <p:sp>
        <p:nvSpPr>
          <p:cNvPr id="5" name="Obdélník 4"/>
          <p:cNvSpPr/>
          <p:nvPr/>
        </p:nvSpPr>
        <p:spPr>
          <a:xfrm>
            <a:off x="127099" y="6488668"/>
            <a:ext cx="2930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 err="1"/>
              <a:t>Ignatius</a:t>
            </a:r>
            <a:r>
              <a:rPr lang="sk-SK" b="1" dirty="0"/>
              <a:t> </a:t>
            </a:r>
            <a:r>
              <a:rPr lang="sk-SK" b="1" dirty="0" err="1"/>
              <a:t>Loyola</a:t>
            </a:r>
            <a:r>
              <a:rPr lang="sk-SK" b="1" dirty="0"/>
              <a:t> (1491–1556)</a:t>
            </a:r>
          </a:p>
        </p:txBody>
      </p:sp>
    </p:spTree>
    <p:extLst>
      <p:ext uri="{BB962C8B-B14F-4D97-AF65-F5344CB8AC3E}">
        <p14:creationId xmlns:p14="http://schemas.microsoft.com/office/powerpoint/2010/main" val="1772651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Zástupný symbol pro obsah 3"/>
          <p:cNvPicPr>
            <a:picLocks noChangeAspect="1"/>
          </p:cNvPicPr>
          <p:nvPr/>
        </p:nvPicPr>
        <p:blipFill rotWithShape="1">
          <a:blip r:embed="rId2"/>
          <a:srcRect l="7673" r="7214" b="-1"/>
          <a:stretch/>
        </p:blipFill>
        <p:spPr>
          <a:xfrm>
            <a:off x="4636008" y="10"/>
            <a:ext cx="7555992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sk-SK" sz="3700"/>
              <a:t>Tridentský koncil 1545 - 1563</a:t>
            </a:r>
          </a:p>
        </p:txBody>
      </p:sp>
      <p:sp>
        <p:nvSpPr>
          <p:cNvPr id="16" name="Content Placeholder 7"/>
          <p:cNvSpPr>
            <a:spLocks noGrp="1"/>
          </p:cNvSpPr>
          <p:nvPr>
            <p:ph idx="1"/>
          </p:nvPr>
        </p:nvSpPr>
        <p:spPr>
          <a:xfrm>
            <a:off x="838202" y="1825625"/>
            <a:ext cx="3478160" cy="4351338"/>
          </a:xfrm>
        </p:spPr>
        <p:txBody>
          <a:bodyPr>
            <a:normAutofit/>
          </a:bodyPr>
          <a:lstStyle/>
          <a:p>
            <a:r>
              <a:rPr lang="sk-SK" dirty="0"/>
              <a:t>ciele</a:t>
            </a:r>
          </a:p>
          <a:p>
            <a:endParaRPr lang="sk-SK" dirty="0"/>
          </a:p>
          <a:p>
            <a:r>
              <a:rPr lang="sk-SK" dirty="0"/>
              <a:t>1545 – 47 (Pavel III.)</a:t>
            </a:r>
          </a:p>
          <a:p>
            <a:r>
              <a:rPr lang="sk-SK" dirty="0"/>
              <a:t>1551 – 52 (Július III.)</a:t>
            </a:r>
          </a:p>
          <a:p>
            <a:r>
              <a:rPr lang="sk-SK" dirty="0"/>
              <a:t> 1561 – 63 (</a:t>
            </a:r>
            <a:r>
              <a:rPr lang="sk-SK" dirty="0" err="1"/>
              <a:t>Pius</a:t>
            </a:r>
            <a:r>
              <a:rPr lang="sk-SK" dirty="0"/>
              <a:t> IV.)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712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2896" r="20997"/>
          <a:stretch/>
        </p:blipFill>
        <p:spPr>
          <a:xfrm>
            <a:off x="4636008" y="10"/>
            <a:ext cx="7555992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3700" dirty="0"/>
              <a:t>Náboženské vojny vo Francúzsku</a:t>
            </a:r>
            <a:endParaRPr lang="sk-SK" sz="370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2467" y="1825624"/>
            <a:ext cx="4428162" cy="4945045"/>
          </a:xfrm>
        </p:spPr>
        <p:txBody>
          <a:bodyPr>
            <a:noAutofit/>
          </a:bodyPr>
          <a:lstStyle/>
          <a:p>
            <a:pPr lvl="1">
              <a:lnSpc>
                <a:spcPct val="70000"/>
              </a:lnSpc>
            </a:pPr>
            <a:r>
              <a:rPr lang="sk-SK" sz="1800" dirty="0"/>
              <a:t>František I. (1494-1547)</a:t>
            </a:r>
          </a:p>
          <a:p>
            <a:pPr lvl="2">
              <a:lnSpc>
                <a:spcPct val="70000"/>
              </a:lnSpc>
            </a:pPr>
            <a:r>
              <a:rPr lang="sk-SK" sz="1800" dirty="0"/>
              <a:t>1516 </a:t>
            </a:r>
            <a:r>
              <a:rPr lang="sk-SK" sz="1800" dirty="0" err="1"/>
              <a:t>Boloňský</a:t>
            </a:r>
            <a:r>
              <a:rPr lang="sk-SK" sz="1800" dirty="0"/>
              <a:t> konkordát – </a:t>
            </a:r>
            <a:r>
              <a:rPr lang="sk-SK" sz="1800" dirty="0" err="1"/>
              <a:t>galikanizmus</a:t>
            </a:r>
            <a:endParaRPr lang="sk-SK" sz="1800" dirty="0"/>
          </a:p>
          <a:p>
            <a:pPr lvl="1">
              <a:lnSpc>
                <a:spcPct val="70000"/>
              </a:lnSpc>
            </a:pPr>
            <a:r>
              <a:rPr lang="sk-SK" sz="1800" dirty="0"/>
              <a:t>Henrich II. (1519-59)</a:t>
            </a:r>
          </a:p>
          <a:p>
            <a:pPr lvl="1">
              <a:lnSpc>
                <a:spcPct val="70000"/>
              </a:lnSpc>
            </a:pPr>
            <a:r>
              <a:rPr lang="sk-SK" sz="1800" dirty="0"/>
              <a:t>František II. (1544-1560)</a:t>
            </a:r>
          </a:p>
          <a:p>
            <a:pPr lvl="2">
              <a:lnSpc>
                <a:spcPct val="70000"/>
              </a:lnSpc>
            </a:pPr>
            <a:r>
              <a:rPr lang="sk-SK" sz="1800" dirty="0"/>
              <a:t>1560 konšpirácia </a:t>
            </a:r>
            <a:r>
              <a:rPr lang="sk-SK" sz="1800" dirty="0" err="1"/>
              <a:t>Amboise</a:t>
            </a:r>
            <a:endParaRPr lang="sk-SK" sz="1800" dirty="0"/>
          </a:p>
          <a:p>
            <a:pPr lvl="1">
              <a:lnSpc>
                <a:spcPct val="70000"/>
              </a:lnSpc>
            </a:pPr>
            <a:r>
              <a:rPr lang="sk-SK" sz="1800" dirty="0"/>
              <a:t>Karol IX. (1550-1574)</a:t>
            </a:r>
          </a:p>
          <a:p>
            <a:pPr lvl="2">
              <a:lnSpc>
                <a:spcPct val="70000"/>
              </a:lnSpc>
            </a:pPr>
            <a:r>
              <a:rPr lang="sk-SK" sz="1800" dirty="0"/>
              <a:t>1561 kolokvium v </a:t>
            </a:r>
            <a:r>
              <a:rPr lang="sk-SK" sz="1800" dirty="0" err="1"/>
              <a:t>Poissy</a:t>
            </a:r>
            <a:endParaRPr lang="sk-SK" sz="1800" dirty="0"/>
          </a:p>
          <a:p>
            <a:pPr lvl="2">
              <a:lnSpc>
                <a:spcPct val="70000"/>
              </a:lnSpc>
            </a:pPr>
            <a:r>
              <a:rPr lang="sk-SK" sz="1800" dirty="0"/>
              <a:t>1562 Tolerančný edikt</a:t>
            </a:r>
          </a:p>
          <a:p>
            <a:pPr lvl="2">
              <a:lnSpc>
                <a:spcPct val="70000"/>
              </a:lnSpc>
            </a:pPr>
            <a:r>
              <a:rPr lang="sk-SK" sz="1800" dirty="0"/>
              <a:t>1562 incident vo </a:t>
            </a:r>
            <a:r>
              <a:rPr lang="sk-SK" sz="1800" dirty="0" err="1"/>
              <a:t>Vassy</a:t>
            </a:r>
            <a:endParaRPr lang="sk-SK" sz="1800" dirty="0"/>
          </a:p>
          <a:p>
            <a:pPr lvl="2">
              <a:lnSpc>
                <a:spcPct val="70000"/>
              </a:lnSpc>
            </a:pPr>
            <a:r>
              <a:rPr lang="pl-PL" sz="1800" dirty="0"/>
              <a:t>24. 8. 1572 Bartolomejská noc</a:t>
            </a:r>
          </a:p>
          <a:p>
            <a:pPr lvl="1">
              <a:lnSpc>
                <a:spcPct val="70000"/>
              </a:lnSpc>
            </a:pPr>
            <a:r>
              <a:rPr lang="sk-SK" sz="1800" dirty="0"/>
              <a:t>Henrich III. </a:t>
            </a:r>
            <a:r>
              <a:rPr lang="sk-SK" sz="1800" dirty="0" err="1"/>
              <a:t>Valois</a:t>
            </a:r>
            <a:r>
              <a:rPr lang="sk-SK" sz="1800" dirty="0"/>
              <a:t> (1551-89)</a:t>
            </a:r>
          </a:p>
          <a:p>
            <a:pPr lvl="2">
              <a:lnSpc>
                <a:spcPct val="70000"/>
              </a:lnSpc>
            </a:pPr>
            <a:r>
              <a:rPr lang="sk-SK" sz="1800" dirty="0"/>
              <a:t>"vojna troch Henrichov" (1584-88)</a:t>
            </a:r>
          </a:p>
          <a:p>
            <a:pPr lvl="2">
              <a:lnSpc>
                <a:spcPct val="70000"/>
              </a:lnSpc>
            </a:pPr>
            <a:r>
              <a:rPr lang="sk-SK" sz="1800"/>
              <a:t>1598 Nantský edikt </a:t>
            </a:r>
            <a:endParaRPr lang="sk-SK" sz="1800" dirty="0"/>
          </a:p>
          <a:p>
            <a:pPr lvl="2">
              <a:lnSpc>
                <a:spcPct val="70000"/>
              </a:lnSpc>
            </a:pPr>
            <a:endParaRPr lang="sk-SK" sz="1800" dirty="0"/>
          </a:p>
          <a:p>
            <a:pPr lvl="1">
              <a:lnSpc>
                <a:spcPct val="70000"/>
              </a:lnSpc>
            </a:pPr>
            <a:r>
              <a:rPr lang="sk-SK" sz="1800" dirty="0"/>
              <a:t>hugenotské podzemné hnutie</a:t>
            </a:r>
          </a:p>
          <a:p>
            <a:pPr lvl="2">
              <a:lnSpc>
                <a:spcPct val="70000"/>
              </a:lnSpc>
            </a:pPr>
            <a:r>
              <a:rPr lang="sk-SK" sz="1800" dirty="0"/>
              <a:t>1559 </a:t>
            </a:r>
            <a:r>
              <a:rPr lang="sk-SK" sz="1800" dirty="0" err="1"/>
              <a:t>Galikanské</a:t>
            </a:r>
            <a:r>
              <a:rPr lang="sk-SK" sz="1800" dirty="0"/>
              <a:t> vyznanie</a:t>
            </a:r>
          </a:p>
          <a:p>
            <a:pPr lvl="2">
              <a:lnSpc>
                <a:spcPct val="70000"/>
              </a:lnSpc>
            </a:pPr>
            <a:r>
              <a:rPr lang="sk-SK" sz="1800" dirty="0"/>
              <a:t>1561 celonárodná synoda</a:t>
            </a:r>
          </a:p>
          <a:p>
            <a:pPr lvl="2">
              <a:lnSpc>
                <a:spcPct val="70000"/>
              </a:lnSpc>
            </a:pPr>
            <a:r>
              <a:rPr lang="sk-SK" sz="1800" dirty="0"/>
              <a:t>1571 synoda v La </a:t>
            </a:r>
            <a:r>
              <a:rPr lang="sk-SK" sz="1800" dirty="0" err="1"/>
              <a:t>Rochelle</a:t>
            </a:r>
            <a:r>
              <a:rPr lang="sk-SK" sz="1800" dirty="0"/>
              <a:t> – Nové </a:t>
            </a:r>
            <a:r>
              <a:rPr lang="sk-SK" sz="1800" dirty="0" err="1"/>
              <a:t>galikanské</a:t>
            </a:r>
            <a:r>
              <a:rPr lang="sk-SK" sz="1800" dirty="0"/>
              <a:t> vyznanie</a:t>
            </a:r>
          </a:p>
        </p:txBody>
      </p:sp>
    </p:spTree>
    <p:extLst>
      <p:ext uri="{BB962C8B-B14F-4D97-AF65-F5344CB8AC3E}">
        <p14:creationId xmlns:p14="http://schemas.microsoft.com/office/powerpoint/2010/main" val="1226646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47483" y="158648"/>
            <a:ext cx="749218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sk-SK" sz="4400"/>
              <a:t>Náboženské vojny v Nemecku </a:t>
            </a:r>
            <a:endParaRPr lang="en-US" sz="4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47483" y="1421560"/>
            <a:ext cx="7167716" cy="5359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sz="2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Karol V. a riešenie náboženského rozkolu v Ríši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sz="2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1540 kolokvium vo </a:t>
            </a:r>
            <a:r>
              <a:rPr lang="sk-SK" sz="22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Wormse</a:t>
            </a:r>
            <a:endParaRPr lang="sk-SK" sz="22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sz="2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1541 kolokvium v </a:t>
            </a:r>
            <a:r>
              <a:rPr lang="sk-SK" sz="22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Regensburgu</a:t>
            </a:r>
            <a:endParaRPr lang="sk-SK" sz="22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2857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sz="22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2857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sz="2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formovanie štátnych cirkví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sz="2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komunitné </a:t>
            </a:r>
            <a:r>
              <a:rPr lang="sk-SK" sz="22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vs</a:t>
            </a:r>
            <a:r>
              <a:rPr lang="sk-SK" sz="2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. štátne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sz="2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vládca ako „núdzový biskup“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sz="2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1529 Snem v </a:t>
            </a:r>
            <a:r>
              <a:rPr lang="sk-SK" sz="22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Speyeri</a:t>
            </a:r>
            <a:r>
              <a:rPr lang="sk-SK" sz="2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(„protestanti“)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sz="22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sz="2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1530 Snem v Augsburgu</a:t>
            </a:r>
          </a:p>
          <a:p>
            <a:pPr marL="1200150" lvl="2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sz="2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Augsburské vyznanie viery</a:t>
            </a:r>
          </a:p>
          <a:p>
            <a:pPr marL="1200150" lvl="2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sz="2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1531 Šmalkaldská liga</a:t>
            </a:r>
          </a:p>
          <a:p>
            <a:pPr marL="1200150" lvl="2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sz="22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sz="2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1532 </a:t>
            </a:r>
            <a:r>
              <a:rPr lang="sk-SK" sz="22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Nuremberský</a:t>
            </a:r>
            <a:r>
              <a:rPr lang="sk-SK" sz="2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mier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sz="22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sz="2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1546-47 Šmalkaldská vojna (</a:t>
            </a:r>
            <a:r>
              <a:rPr lang="sk-SK" sz="22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Mühlberg</a:t>
            </a:r>
            <a:r>
              <a:rPr lang="sk-SK" sz="2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)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sz="2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18. 2. 1546 zomiera Luther</a:t>
            </a:r>
          </a:p>
          <a:p>
            <a:pPr marL="344488" lvl="3" indent="-227013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2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8E7001D-6DA2-4464-861B-6915FFC481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44" r="23100" b="7865"/>
          <a:stretch/>
        </p:blipFill>
        <p:spPr>
          <a:xfrm>
            <a:off x="7479587" y="0"/>
            <a:ext cx="47980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02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47483" y="159642"/>
            <a:ext cx="446561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sk-SK" sz="3700" dirty="0"/>
              <a:t>Náboženské vojny v Nemecku</a:t>
            </a:r>
            <a:endParaRPr lang="en-US" sz="37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47484" y="1690688"/>
            <a:ext cx="4306529" cy="51673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4488" lvl="3" indent="-227013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1546 smrť Luthera</a:t>
            </a:r>
          </a:p>
          <a:p>
            <a:pPr marL="801688" lvl="4" indent="-227013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801688" lvl="4" indent="-227013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nástupca?</a:t>
            </a:r>
          </a:p>
          <a:p>
            <a:pPr marL="801688" lvl="4" indent="-227013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náboženský trh</a:t>
            </a:r>
          </a:p>
          <a:p>
            <a:pPr marL="801688" lvl="4" indent="-227013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systematické učenie</a:t>
            </a:r>
          </a:p>
          <a:p>
            <a:pPr marL="801688" lvl="4" indent="-227013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2857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1548 </a:t>
            </a:r>
            <a:r>
              <a:rPr lang="sk-SK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Augsburgský</a:t>
            </a: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sk-SK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interim</a:t>
            </a:r>
            <a:endParaRPr lang="sk-SK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2857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2857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1555 Augsburský náboženský mier</a:t>
            </a:r>
          </a:p>
          <a:p>
            <a:pPr marL="2857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2857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1560 zmiera </a:t>
            </a:r>
            <a:r>
              <a:rPr lang="sk-SK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Melanchthon</a:t>
            </a:r>
            <a:endParaRPr lang="sk-SK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2857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2857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1561 konverzia Friedricha III. </a:t>
            </a:r>
            <a:r>
              <a:rPr lang="sk-SK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Falckého</a:t>
            </a: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ku kalvinizmu</a:t>
            </a:r>
          </a:p>
          <a:p>
            <a:pPr marL="2857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2857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1563 </a:t>
            </a:r>
            <a:r>
              <a:rPr lang="sk-SK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Heidelbergský</a:t>
            </a: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katechizmus</a:t>
            </a:r>
          </a:p>
          <a:p>
            <a:pPr marL="2857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2857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1574 potlačenie </a:t>
            </a:r>
            <a:r>
              <a:rPr lang="sk-SK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filipistov</a:t>
            </a:r>
            <a:endParaRPr lang="sk-SK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2857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2857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1577 Formula svornosti a 1580 Kniha svornosti (</a:t>
            </a:r>
            <a:r>
              <a:rPr lang="sk-SK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Jacob</a:t>
            </a: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sk-SK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Andreä</a:t>
            </a: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, Martin </a:t>
            </a:r>
            <a:r>
              <a:rPr lang="sk-SK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Chemnitz</a:t>
            </a: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) - </a:t>
            </a:r>
            <a:r>
              <a:rPr lang="sk-SK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konfesionalizácia</a:t>
            </a:r>
            <a:endParaRPr lang="sk-SK" b="1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2857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2857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„malá doba ľadová“</a:t>
            </a:r>
          </a:p>
          <a:p>
            <a:pPr marL="2857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801688" lvl="4" indent="-227013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501" y="80655"/>
            <a:ext cx="2368319" cy="3220065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4746315" y="2931388"/>
            <a:ext cx="2357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Móric Saský (1547–53)</a:t>
            </a:r>
            <a:endParaRPr lang="sk-SK" dirty="0"/>
          </a:p>
        </p:txBody>
      </p:sp>
      <p:grpSp>
        <p:nvGrpSpPr>
          <p:cNvPr id="11" name="Skupina 10"/>
          <p:cNvGrpSpPr/>
          <p:nvPr/>
        </p:nvGrpSpPr>
        <p:grpSpPr>
          <a:xfrm>
            <a:off x="9331029" y="80655"/>
            <a:ext cx="2231706" cy="3300719"/>
            <a:chOff x="9960294" y="1"/>
            <a:chExt cx="2231706" cy="3300719"/>
          </a:xfrm>
        </p:grpSpPr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14826" y="1"/>
              <a:ext cx="2177173" cy="3220065"/>
            </a:xfrm>
            <a:prstGeom prst="rect">
              <a:avLst/>
            </a:prstGeom>
          </p:spPr>
        </p:pic>
        <p:sp>
          <p:nvSpPr>
            <p:cNvPr id="5" name="TextovéPole 4"/>
            <p:cNvSpPr txBox="1"/>
            <p:nvPr/>
          </p:nvSpPr>
          <p:spPr>
            <a:xfrm>
              <a:off x="9960294" y="2377390"/>
              <a:ext cx="223170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b="1" dirty="0" err="1"/>
                <a:t>Matthias</a:t>
              </a:r>
              <a:r>
                <a:rPr lang="sk-SK" b="1" dirty="0"/>
                <a:t> </a:t>
              </a:r>
              <a:r>
                <a:rPr lang="sk-SK" b="1" dirty="0" err="1"/>
                <a:t>Flacius</a:t>
              </a:r>
              <a:r>
                <a:rPr lang="sk-SK" b="1" dirty="0"/>
                <a:t> </a:t>
              </a:r>
              <a:r>
                <a:rPr lang="sk-SK" b="1" dirty="0" err="1"/>
                <a:t>Illyricus</a:t>
              </a:r>
              <a:r>
                <a:rPr lang="sk-SK" b="1" dirty="0"/>
                <a:t> </a:t>
              </a:r>
            </a:p>
            <a:p>
              <a:r>
                <a:rPr lang="sk-SK" b="1" dirty="0"/>
                <a:t>(1520-75)</a:t>
              </a:r>
              <a:endParaRPr lang="sk-SK" dirty="0"/>
            </a:p>
          </p:txBody>
        </p:sp>
      </p:grpSp>
      <p:sp>
        <p:nvSpPr>
          <p:cNvPr id="10" name="TextovéPole 9"/>
          <p:cNvSpPr txBox="1"/>
          <p:nvPr/>
        </p:nvSpPr>
        <p:spPr>
          <a:xfrm>
            <a:off x="4827639" y="3991897"/>
            <a:ext cx="23198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/>
              <a:t>filipisti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1548 Lipský </a:t>
            </a:r>
            <a:r>
              <a:rPr lang="sk-SK" dirty="0" err="1"/>
              <a:t>interim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1552 Pasovský mier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9081212" y="4011562"/>
            <a:ext cx="32117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/>
              <a:t>flaciáni</a:t>
            </a:r>
            <a:r>
              <a:rPr lang="sk-SK" dirty="0"/>
              <a:t> (</a:t>
            </a:r>
            <a:r>
              <a:rPr lang="sk-SK" dirty="0" err="1"/>
              <a:t>gnesio</a:t>
            </a:r>
            <a:r>
              <a:rPr lang="sk-SK" dirty="0"/>
              <a:t>-luteráni)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radikálna ortodoxia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1550 Magdeburská konfesia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043948" y="5742039"/>
            <a:ext cx="3190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1608 (-1621) Protestantská únia</a:t>
            </a:r>
          </a:p>
          <a:p>
            <a:r>
              <a:rPr lang="sk-SK" dirty="0"/>
              <a:t>1609 Katolícka liga</a:t>
            </a:r>
          </a:p>
        </p:txBody>
      </p:sp>
    </p:spTree>
    <p:extLst>
      <p:ext uri="{BB962C8B-B14F-4D97-AF65-F5344CB8AC3E}">
        <p14:creationId xmlns:p14="http://schemas.microsoft.com/office/powerpoint/2010/main" val="4029288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sk-SK" sz="3700" dirty="0"/>
              <a:t>Náboženské vojny </a:t>
            </a:r>
            <a:endParaRPr lang="en-US" sz="37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47484" y="1690688"/>
            <a:ext cx="4306529" cy="4965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801688" lvl="4" indent="-227013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75303" y="2133600"/>
            <a:ext cx="417870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1556 Ferdinand I. (1503–64)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1564 Maximilián II. (1527–76)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1575  </a:t>
            </a:r>
            <a:r>
              <a:rPr lang="sk-SK" dirty="0" err="1"/>
              <a:t>Confessio</a:t>
            </a:r>
            <a:r>
              <a:rPr lang="sk-SK" dirty="0"/>
              <a:t> </a:t>
            </a:r>
            <a:r>
              <a:rPr lang="sk-SK" dirty="0" err="1"/>
              <a:t>Bohemica</a:t>
            </a:r>
            <a:endParaRPr lang="sk-SK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Rudolf II. Habsburský (1552-1612)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1609 Rudolfov majestát &amp; Majestát pre </a:t>
            </a:r>
            <a:r>
              <a:rPr lang="sk-SK" dirty="0" err="1"/>
              <a:t>Slezsko</a:t>
            </a:r>
            <a:endParaRPr lang="sk-SK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Matúš II. </a:t>
            </a:r>
            <a:r>
              <a:rPr lang="sk-SK" dirty="0" err="1"/>
              <a:t>Habsburgský</a:t>
            </a:r>
            <a:r>
              <a:rPr lang="sk-SK" dirty="0"/>
              <a:t> (1557-1619)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Friedrich V. </a:t>
            </a:r>
            <a:r>
              <a:rPr lang="sk-SK" dirty="0" err="1"/>
              <a:t>Falcký</a:t>
            </a:r>
            <a:r>
              <a:rPr lang="sk-SK" dirty="0"/>
              <a:t> (1596-1632)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Ferdinand II. </a:t>
            </a:r>
            <a:r>
              <a:rPr lang="sk-SK" dirty="0" err="1"/>
              <a:t>Štýrsky</a:t>
            </a:r>
            <a:r>
              <a:rPr lang="sk-SK" dirty="0"/>
              <a:t> (1578-1637)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1629 reštitučný edikt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827" y="203598"/>
            <a:ext cx="2910846" cy="429753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5688" y="203598"/>
            <a:ext cx="3392510" cy="429753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8483" y="3401962"/>
            <a:ext cx="2653309" cy="336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53384"/>
      </p:ext>
    </p:extLst>
  </p:cSld>
  <p:clrMapOvr>
    <a:masterClrMapping/>
  </p:clrMapOvr>
</p:sld>
</file>

<file path=ppt/theme/theme1.xml><?xml version="1.0" encoding="utf-8"?>
<a:theme xmlns:a="http://schemas.openxmlformats.org/drawingml/2006/main" name="Hloubka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TM04033923[[fn=Hloubka]]</Template>
  <TotalTime>2744</TotalTime>
  <Words>946</Words>
  <Application>Microsoft Office PowerPoint</Application>
  <PresentationFormat>Širokoúhlá obrazovka</PresentationFormat>
  <Paragraphs>268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3" baseType="lpstr">
      <vt:lpstr>Arial</vt:lpstr>
      <vt:lpstr>Corbel</vt:lpstr>
      <vt:lpstr>Hloubka</vt:lpstr>
      <vt:lpstr>Katolícka reformácia</vt:lpstr>
      <vt:lpstr>Pápeži</vt:lpstr>
      <vt:lpstr>Katolícka spiritualita</vt:lpstr>
      <vt:lpstr>Ignác z Loyoly &amp; Tovaryšstvo Ježišovo</vt:lpstr>
      <vt:lpstr>Tridentský koncil 1545 - 1563</vt:lpstr>
      <vt:lpstr>Náboženské vojny vo Francúzsku</vt:lpstr>
      <vt:lpstr>Náboženské vojny v Nemecku </vt:lpstr>
      <vt:lpstr>Náboženské vojny v Nemecku</vt:lpstr>
      <vt:lpstr>Náboženské vojny </vt:lpstr>
      <vt:lpstr>Tridsaťročná vojna (1618-48)</vt:lpstr>
      <vt:lpstr>Obdobie po náboženských vojnách</vt:lpstr>
      <vt:lpstr>Situácia po náboženských vojnách</vt:lpstr>
      <vt:lpstr>Pietizmus</vt:lpstr>
      <vt:lpstr>Inšpiračné zdroje pietizmu</vt:lpstr>
      <vt:lpstr>Pietizmus</vt:lpstr>
      <vt:lpstr>Pietizmus</vt:lpstr>
      <vt:lpstr>Metodizmus</vt:lpstr>
      <vt:lpstr>Situácia v amerických kolóniach</vt:lpstr>
      <vt:lpstr>Katolícka spiritualita</vt:lpstr>
      <vt:lpstr>Misie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Jakub Cigán</dc:creator>
  <cp:lastModifiedBy>Jakub Cigán</cp:lastModifiedBy>
  <cp:revision>31</cp:revision>
  <dcterms:created xsi:type="dcterms:W3CDTF">2017-04-06T10:30:45Z</dcterms:created>
  <dcterms:modified xsi:type="dcterms:W3CDTF">2018-04-13T12:23:53Z</dcterms:modified>
</cp:coreProperties>
</file>