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07-May-18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5814" y="4287047"/>
            <a:ext cx="11579598" cy="2308324"/>
          </a:xfrm>
        </p:spPr>
        <p:txBody>
          <a:bodyPr wrap="square"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3200" spc="-150" dirty="0" err="1">
                <a:effectLst/>
              </a:rPr>
              <a:t>Křesťanství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ve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světle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osvícenství</a:t>
            </a:r>
            <a:r>
              <a:rPr lang="sk-SK" sz="3200" spc="-150" dirty="0">
                <a:effectLst/>
              </a:rPr>
              <a:t> </a:t>
            </a:r>
            <a:br>
              <a:rPr lang="en-US" sz="3200" spc="-150" dirty="0">
                <a:effectLst/>
              </a:rPr>
            </a:br>
            <a:r>
              <a:rPr lang="en-US" sz="3200" spc="-150" dirty="0">
                <a:effectLst/>
              </a:rPr>
              <a:t>– </a:t>
            </a:r>
            <a:r>
              <a:rPr lang="sk-SK" sz="3200" spc="-150" dirty="0">
                <a:effectLst/>
              </a:rPr>
              <a:t>racionalistická kritika </a:t>
            </a:r>
            <a:r>
              <a:rPr lang="sk-SK" sz="3200" spc="-150" dirty="0" err="1">
                <a:effectLst/>
              </a:rPr>
              <a:t>křesťanství</a:t>
            </a:r>
            <a:r>
              <a:rPr lang="sk-SK" sz="3200" spc="-150" dirty="0">
                <a:effectLst/>
              </a:rPr>
              <a:t>, </a:t>
            </a:r>
            <a:r>
              <a:rPr lang="sk-SK" sz="3200" spc="-150" dirty="0" err="1">
                <a:effectLst/>
              </a:rPr>
              <a:t>deismus</a:t>
            </a:r>
            <a:r>
              <a:rPr lang="sk-SK" sz="3200" spc="-150" dirty="0">
                <a:effectLst/>
              </a:rPr>
              <a:t>, </a:t>
            </a:r>
            <a:r>
              <a:rPr lang="sk-SK" sz="3200" spc="-150" dirty="0" err="1">
                <a:effectLst/>
              </a:rPr>
              <a:t>zjevené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vs</a:t>
            </a:r>
            <a:r>
              <a:rPr lang="sk-SK" sz="3200" spc="-150" dirty="0">
                <a:effectLst/>
              </a:rPr>
              <a:t>.</a:t>
            </a:r>
            <a:r>
              <a:rPr lang="en-US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přirozené</a:t>
            </a:r>
            <a:r>
              <a:rPr lang="en-US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náboženství</a:t>
            </a:r>
            <a:r>
              <a:rPr lang="sk-SK" sz="3200" spc="-150" dirty="0"/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09799" y="3428904"/>
            <a:ext cx="9144000" cy="754025"/>
          </a:xfrm>
        </p:spPr>
        <p:txBody>
          <a:bodyPr/>
          <a:lstStyle/>
          <a:p>
            <a:r>
              <a:rPr lang="sk-SK" dirty="0"/>
              <a:t>RLA07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1164036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/>
              <a:t>Osvietenská kritika náboženstva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4749858" cy="4351338"/>
          </a:xfrm>
        </p:spPr>
        <p:txBody>
          <a:bodyPr/>
          <a:lstStyle/>
          <a:p>
            <a:r>
              <a:rPr lang="sk-SK" b="1" dirty="0" err="1"/>
              <a:t>trinitárna</a:t>
            </a:r>
            <a:r>
              <a:rPr lang="sk-SK" b="1" dirty="0"/>
              <a:t> teológia </a:t>
            </a:r>
          </a:p>
          <a:p>
            <a:endParaRPr lang="sk-SK" b="1" dirty="0"/>
          </a:p>
          <a:p>
            <a:r>
              <a:rPr lang="sk-SK" b="1" dirty="0"/>
              <a:t>osoba Ježiša</a:t>
            </a:r>
            <a:r>
              <a:rPr lang="sk-SK" dirty="0"/>
              <a:t> </a:t>
            </a:r>
          </a:p>
          <a:p>
            <a:endParaRPr lang="sk-SK" b="1" dirty="0"/>
          </a:p>
          <a:p>
            <a:r>
              <a:rPr lang="sk-SK" b="1" dirty="0" err="1"/>
              <a:t>zjavenosť</a:t>
            </a:r>
            <a:r>
              <a:rPr lang="sk-SK" b="1" dirty="0"/>
              <a:t> Biblie</a:t>
            </a:r>
            <a:endParaRPr lang="sk-SK" dirty="0"/>
          </a:p>
          <a:p>
            <a:endParaRPr lang="sk-SK" b="1" dirty="0"/>
          </a:p>
          <a:p>
            <a:r>
              <a:rPr lang="sk-SK" b="1" dirty="0"/>
              <a:t>kritika tradície</a:t>
            </a:r>
            <a:endParaRPr lang="sk-SK" dirty="0"/>
          </a:p>
          <a:p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33301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6CBEA-157C-4C56-8EA5-98CE9BFB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47039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Osvietenský absolutizmus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8356D5-8D0F-43E0-980D-7DD8C0CC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211529" cy="4879975"/>
          </a:xfrm>
        </p:spPr>
        <p:txBody>
          <a:bodyPr>
            <a:normAutofit fontScale="85000" lnSpcReduction="20000"/>
          </a:bodyPr>
          <a:lstStyle/>
          <a:p>
            <a:r>
              <a:rPr lang="sk-SK" dirty="0" err="1"/>
              <a:t>febronianizmus</a:t>
            </a:r>
            <a:endParaRPr lang="sk-SK" dirty="0"/>
          </a:p>
          <a:p>
            <a:pPr lvl="1"/>
            <a:r>
              <a:rPr lang="de-DE" dirty="0"/>
              <a:t>Johann Nikolaus von </a:t>
            </a:r>
            <a:r>
              <a:rPr lang="de-DE" dirty="0" err="1"/>
              <a:t>Hontheim</a:t>
            </a:r>
            <a:r>
              <a:rPr lang="de-DE" dirty="0"/>
              <a:t> (1701-90) </a:t>
            </a:r>
            <a:endParaRPr lang="sk-SK" dirty="0"/>
          </a:p>
          <a:p>
            <a:r>
              <a:rPr lang="sk-SK" dirty="0" err="1"/>
              <a:t>Frederick</a:t>
            </a:r>
            <a:r>
              <a:rPr lang="sk-SK" dirty="0"/>
              <a:t> II. Veľký (1740-86), Karol III. (1759-88)</a:t>
            </a:r>
          </a:p>
          <a:p>
            <a:r>
              <a:rPr lang="sk-SK" dirty="0"/>
              <a:t>jozefinizmus</a:t>
            </a:r>
          </a:p>
          <a:p>
            <a:pPr lvl="1"/>
            <a:r>
              <a:rPr lang="sk-SK" dirty="0"/>
              <a:t>Jozef II. (r. 1780–90)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nezávislosť rakúskej katolíckej cirkvi na Ríme</a:t>
            </a:r>
          </a:p>
          <a:p>
            <a:pPr lvl="1"/>
            <a:r>
              <a:rPr lang="sk-SK" dirty="0"/>
              <a:t>redukcia kláštorov</a:t>
            </a:r>
          </a:p>
          <a:p>
            <a:pPr lvl="1"/>
            <a:r>
              <a:rPr lang="sk-SK" dirty="0"/>
              <a:t>reforma kléru</a:t>
            </a:r>
          </a:p>
          <a:p>
            <a:pPr lvl="1"/>
            <a:r>
              <a:rPr lang="sk-SK" dirty="0"/>
              <a:t>zjednodušenie bohoslužby v prospech racionálno-etickej zbožnosti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tolerančný patent (1781)</a:t>
            </a:r>
          </a:p>
          <a:p>
            <a:pPr lvl="1"/>
            <a:endParaRPr lang="sk-SK" dirty="0"/>
          </a:p>
          <a:p>
            <a:pPr lvl="1"/>
            <a:r>
              <a:rPr lang="sk-SK" b="1" dirty="0"/>
              <a:t>1794</a:t>
            </a:r>
            <a:r>
              <a:rPr lang="sk-SK" dirty="0"/>
              <a:t> – „</a:t>
            </a:r>
            <a:r>
              <a:rPr lang="sk-SK" i="1" dirty="0" err="1"/>
              <a:t>Auctorem</a:t>
            </a:r>
            <a:r>
              <a:rPr lang="sk-SK" i="1" dirty="0"/>
              <a:t> </a:t>
            </a:r>
            <a:r>
              <a:rPr lang="sk-SK" i="1" dirty="0" err="1"/>
              <a:t>Fidei</a:t>
            </a:r>
            <a:r>
              <a:rPr lang="sk-SK" dirty="0"/>
              <a:t>“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3F0B42-07DA-49B2-9F36-039412C7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019" y="0"/>
            <a:ext cx="4748981" cy="68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85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6B2ED24-72BC-4D53-AEEA-8F91A304F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764" b="-1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D556A2-F0EE-4094-9935-FB853F40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US" sz="4200" err="1"/>
              <a:t>Osvietenstvo</a:t>
            </a:r>
            <a:r>
              <a:rPr lang="sk-SK" sz="4200"/>
              <a:t>, náboženstvo</a:t>
            </a:r>
            <a:r>
              <a:rPr lang="en-US" sz="4200"/>
              <a:t> a </a:t>
            </a:r>
            <a:r>
              <a:rPr lang="en-US" sz="4200" err="1"/>
              <a:t>revol</a:t>
            </a:r>
            <a:r>
              <a:rPr lang="sk-SK" sz="4200"/>
              <a:t>ú</a:t>
            </a:r>
            <a:r>
              <a:rPr lang="en-US" sz="4200" err="1"/>
              <a:t>cie</a:t>
            </a:r>
            <a:endParaRPr lang="sk-SK" sz="42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F43175-E6C3-4DFF-A04B-D9A017D7C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dirty="0"/>
              <a:t>geopolitická dominancia mocností</a:t>
            </a:r>
          </a:p>
          <a:p>
            <a:r>
              <a:rPr lang="sk-SK" dirty="0"/>
              <a:t>útok osvietencov na „zastaralé“ politické inštitúcie</a:t>
            </a:r>
          </a:p>
          <a:p>
            <a:r>
              <a:rPr lang="sk-SK" dirty="0"/>
              <a:t>formovanie </a:t>
            </a:r>
            <a:r>
              <a:rPr lang="sk-SK" dirty="0" err="1"/>
              <a:t>modernity</a:t>
            </a:r>
            <a:endParaRPr lang="sk-SK" dirty="0"/>
          </a:p>
          <a:p>
            <a:r>
              <a:rPr lang="sk-SK" dirty="0"/>
              <a:t>osvietenské centrá (Ženeva, </a:t>
            </a:r>
            <a:r>
              <a:rPr lang="sk-SK" dirty="0" err="1"/>
              <a:t>Edinburgh</a:t>
            </a:r>
            <a:r>
              <a:rPr lang="sk-SK" dirty="0"/>
              <a:t>)</a:t>
            </a:r>
          </a:p>
          <a:p>
            <a:r>
              <a:rPr lang="sk-SK" dirty="0"/>
              <a:t>náboženské prebudenia</a:t>
            </a:r>
          </a:p>
          <a:p>
            <a:r>
              <a:rPr lang="sk-SK" dirty="0" err="1"/>
              <a:t>jansenizmus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8116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45428-D818-48F6-834D-4C3496F7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76484" cy="1325563"/>
          </a:xfrm>
        </p:spPr>
        <p:txBody>
          <a:bodyPr>
            <a:normAutofit/>
          </a:bodyPr>
          <a:lstStyle/>
          <a:p>
            <a:r>
              <a:rPr lang="en-US" sz="4400" dirty="0"/>
              <a:t>Situ</a:t>
            </a:r>
            <a:r>
              <a:rPr lang="sk-SK" sz="4400" dirty="0" err="1"/>
              <a:t>ácia</a:t>
            </a:r>
            <a:r>
              <a:rPr lang="sk-SK" sz="4400" dirty="0"/>
              <a:t> v USA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426F96-F40E-4954-BD74-E02435937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233800" cy="5024744"/>
          </a:xfrm>
        </p:spPr>
        <p:txBody>
          <a:bodyPr>
            <a:normAutofit lnSpcReduction="10000"/>
          </a:bodyPr>
          <a:lstStyle/>
          <a:p>
            <a:r>
              <a:rPr lang="sk-SK" dirty="0"/>
              <a:t>1776 Deklarácia nezávislosti</a:t>
            </a:r>
          </a:p>
          <a:p>
            <a:endParaRPr lang="sk-SK" dirty="0"/>
          </a:p>
          <a:p>
            <a:r>
              <a:rPr lang="sk-SK" dirty="0"/>
              <a:t>1775-83 vojna za nezávislosť</a:t>
            </a:r>
          </a:p>
          <a:p>
            <a:endParaRPr lang="sk-SK" dirty="0"/>
          </a:p>
          <a:p>
            <a:r>
              <a:rPr lang="sk-SK" dirty="0"/>
              <a:t>vzťah štátu a náboženstva</a:t>
            </a:r>
          </a:p>
          <a:p>
            <a:pPr lvl="1"/>
            <a:r>
              <a:rPr lang="sk-SK" dirty="0" err="1"/>
              <a:t>Patrick</a:t>
            </a:r>
            <a:r>
              <a:rPr lang="sk-SK" dirty="0"/>
              <a:t> Henry (1736–99)</a:t>
            </a:r>
          </a:p>
          <a:p>
            <a:pPr lvl="1"/>
            <a:r>
              <a:rPr lang="sk-SK" dirty="0"/>
              <a:t>Thomas </a:t>
            </a:r>
            <a:r>
              <a:rPr lang="sk-SK" dirty="0" err="1"/>
              <a:t>Jefferson</a:t>
            </a:r>
            <a:r>
              <a:rPr lang="sk-SK" dirty="0"/>
              <a:t> (1743–1826) </a:t>
            </a:r>
            <a:r>
              <a:rPr lang="en-US" dirty="0"/>
              <a:t>&amp;</a:t>
            </a:r>
            <a:r>
              <a:rPr lang="sk-SK" dirty="0"/>
              <a:t> James Madison (1751–1836)</a:t>
            </a:r>
          </a:p>
          <a:p>
            <a:pPr lvl="1"/>
            <a:r>
              <a:rPr lang="sk-SK" dirty="0"/>
              <a:t>baptisti, presbyteriáni, metodisti</a:t>
            </a:r>
          </a:p>
          <a:p>
            <a:pPr lvl="1"/>
            <a:endParaRPr lang="sk-SK" dirty="0"/>
          </a:p>
          <a:p>
            <a:r>
              <a:rPr lang="sk-SK" dirty="0"/>
              <a:t>1786 „</a:t>
            </a:r>
            <a:r>
              <a:rPr lang="sk-SK" dirty="0" err="1"/>
              <a:t>Virginia</a:t>
            </a:r>
            <a:r>
              <a:rPr lang="sk-SK" dirty="0"/>
              <a:t> </a:t>
            </a:r>
            <a:r>
              <a:rPr lang="sk-SK" dirty="0" err="1"/>
              <a:t>Statute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Religious</a:t>
            </a:r>
            <a:r>
              <a:rPr lang="sk-SK" dirty="0"/>
              <a:t> </a:t>
            </a:r>
            <a:r>
              <a:rPr lang="sk-SK" dirty="0" err="1"/>
              <a:t>Freedom</a:t>
            </a:r>
            <a:r>
              <a:rPr lang="sk-SK" dirty="0"/>
              <a:t>“</a:t>
            </a:r>
          </a:p>
          <a:p>
            <a:r>
              <a:rPr lang="sk-SK" dirty="0"/>
              <a:t>1779 „Bill to </a:t>
            </a:r>
            <a:r>
              <a:rPr lang="sk-SK" dirty="0" err="1"/>
              <a:t>Establish</a:t>
            </a:r>
            <a:r>
              <a:rPr lang="sk-SK" dirty="0"/>
              <a:t> </a:t>
            </a:r>
            <a:r>
              <a:rPr lang="sk-SK" dirty="0" err="1"/>
              <a:t>Religious</a:t>
            </a:r>
            <a:r>
              <a:rPr lang="sk-SK" dirty="0"/>
              <a:t> </a:t>
            </a:r>
            <a:r>
              <a:rPr lang="sk-SK" dirty="0" err="1"/>
              <a:t>Freedom</a:t>
            </a:r>
            <a:r>
              <a:rPr lang="sk-SK" dirty="0"/>
              <a:t>“, 1786</a:t>
            </a:r>
          </a:p>
        </p:txBody>
      </p:sp>
    </p:spTree>
    <p:extLst>
      <p:ext uri="{BB962C8B-B14F-4D97-AF65-F5344CB8AC3E}">
        <p14:creationId xmlns:p14="http://schemas.microsoft.com/office/powerpoint/2010/main" val="1252124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9C4EC8B-16B3-4510-BC1B-38A27380E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8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347B72-00B2-4B0A-B9A9-A1FF4210F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42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DFD50AB-EEBC-452B-90C2-9B83A6E794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" r="-3" b="34209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8C70F8-299E-41A4-A4E0-AFC9D6909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8315" b="2"/>
          <a:stretch/>
        </p:blipFill>
        <p:spPr>
          <a:xfrm>
            <a:off x="6586819" y="4164379"/>
            <a:ext cx="2726204" cy="2208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A45428-D818-48F6-834D-4C3496F7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4" y="170307"/>
            <a:ext cx="4854676" cy="1325563"/>
          </a:xfrm>
        </p:spPr>
        <p:txBody>
          <a:bodyPr>
            <a:normAutofit/>
          </a:bodyPr>
          <a:lstStyle/>
          <a:p>
            <a:r>
              <a:rPr lang="en-US" dirty="0"/>
              <a:t>Situ</a:t>
            </a:r>
            <a:r>
              <a:rPr lang="sk-SK" dirty="0" err="1"/>
              <a:t>ácia</a:t>
            </a:r>
            <a:r>
              <a:rPr lang="sk-SK" dirty="0"/>
              <a:t> v USA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426F96-F40E-4954-BD74-E02435937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1396181"/>
            <a:ext cx="6130690" cy="5329084"/>
          </a:xfrm>
        </p:spPr>
        <p:txBody>
          <a:bodyPr>
            <a:noAutofit/>
          </a:bodyPr>
          <a:lstStyle/>
          <a:p>
            <a:r>
              <a:rPr lang="sk-SK" sz="2000" dirty="0"/>
              <a:t>Druhé veľké prebudenie (1800-30)</a:t>
            </a:r>
          </a:p>
          <a:p>
            <a:r>
              <a:rPr lang="sk-SK" sz="2000" dirty="0"/>
              <a:t>1801 Kentucky, „</a:t>
            </a:r>
            <a:r>
              <a:rPr lang="sk-SK" sz="2000" dirty="0" err="1"/>
              <a:t>Cane</a:t>
            </a:r>
            <a:r>
              <a:rPr lang="sk-SK" sz="2000" dirty="0"/>
              <a:t> </a:t>
            </a:r>
            <a:r>
              <a:rPr lang="sk-SK" sz="2000" dirty="0" err="1"/>
              <a:t>Ridge</a:t>
            </a:r>
            <a:r>
              <a:rPr lang="sk-SK" sz="2000" dirty="0"/>
              <a:t>“</a:t>
            </a:r>
          </a:p>
          <a:p>
            <a:r>
              <a:rPr lang="sk-SK" sz="2000" dirty="0"/>
              <a:t>Charles </a:t>
            </a:r>
            <a:r>
              <a:rPr lang="sk-SK" sz="2000" dirty="0" err="1"/>
              <a:t>Grandison</a:t>
            </a:r>
            <a:r>
              <a:rPr lang="sk-SK" sz="2000" dirty="0"/>
              <a:t> </a:t>
            </a:r>
            <a:r>
              <a:rPr lang="sk-SK" sz="2000" dirty="0" err="1"/>
              <a:t>Finney</a:t>
            </a:r>
            <a:r>
              <a:rPr lang="sk-SK" sz="2000" dirty="0"/>
              <a:t> (1792–1875)</a:t>
            </a:r>
          </a:p>
          <a:p>
            <a:pPr lvl="1"/>
            <a:r>
              <a:rPr lang="sk-SK" sz="2000" dirty="0"/>
              <a:t>„</a:t>
            </a:r>
            <a:r>
              <a:rPr lang="sk-SK" sz="2000" dirty="0" err="1"/>
              <a:t>altar</a:t>
            </a:r>
            <a:r>
              <a:rPr lang="sk-SK" sz="2000" dirty="0"/>
              <a:t> </a:t>
            </a:r>
            <a:r>
              <a:rPr lang="sk-SK" sz="2000" dirty="0" err="1"/>
              <a:t>call</a:t>
            </a:r>
            <a:r>
              <a:rPr lang="sk-SK" sz="2000" dirty="0"/>
              <a:t>“</a:t>
            </a:r>
          </a:p>
          <a:p>
            <a:r>
              <a:rPr lang="sk-SK" sz="2000" dirty="0" err="1"/>
              <a:t>Holiness</a:t>
            </a:r>
            <a:r>
              <a:rPr lang="sk-SK" sz="2000" dirty="0"/>
              <a:t> </a:t>
            </a:r>
            <a:r>
              <a:rPr lang="sk-SK" sz="2000" dirty="0" err="1"/>
              <a:t>Movement</a:t>
            </a:r>
            <a:endParaRPr lang="sk-SK" sz="2000" dirty="0"/>
          </a:p>
          <a:p>
            <a:r>
              <a:rPr lang="sk-SK" sz="2000" dirty="0" err="1"/>
              <a:t>Joseph</a:t>
            </a:r>
            <a:r>
              <a:rPr lang="sk-SK" sz="2000" dirty="0"/>
              <a:t> </a:t>
            </a:r>
            <a:r>
              <a:rPr lang="sk-SK" sz="2000" dirty="0" err="1"/>
              <a:t>Smith</a:t>
            </a:r>
            <a:r>
              <a:rPr lang="sk-SK" sz="2000" dirty="0"/>
              <a:t> (1805–44), Mary </a:t>
            </a:r>
            <a:r>
              <a:rPr lang="sk-SK" sz="2000" dirty="0" err="1"/>
              <a:t>Baker</a:t>
            </a:r>
            <a:r>
              <a:rPr lang="sk-SK" sz="2000" dirty="0"/>
              <a:t> </a:t>
            </a:r>
            <a:r>
              <a:rPr lang="sk-SK" sz="2000" dirty="0" err="1"/>
              <a:t>Eddy</a:t>
            </a:r>
            <a:r>
              <a:rPr lang="sk-SK" sz="2000" dirty="0"/>
              <a:t> (1821–1910), Charles </a:t>
            </a:r>
            <a:r>
              <a:rPr lang="sk-SK" sz="2000" dirty="0" err="1"/>
              <a:t>Taze</a:t>
            </a:r>
            <a:r>
              <a:rPr lang="sk-SK" sz="2000" dirty="0"/>
              <a:t> </a:t>
            </a:r>
            <a:r>
              <a:rPr lang="sk-SK" sz="2000" dirty="0" err="1"/>
              <a:t>Russell</a:t>
            </a:r>
            <a:r>
              <a:rPr lang="sk-SK" sz="2000" dirty="0"/>
              <a:t> (1852–1916)</a:t>
            </a:r>
          </a:p>
          <a:p>
            <a:endParaRPr lang="sk-SK" sz="2000" dirty="0"/>
          </a:p>
          <a:p>
            <a:r>
              <a:rPr lang="sk-SK" sz="2000" dirty="0"/>
              <a:t>katolíci v USA</a:t>
            </a:r>
          </a:p>
          <a:p>
            <a:pPr lvl="1"/>
            <a:r>
              <a:rPr lang="sk-SK" sz="2000" dirty="0"/>
              <a:t>1634 </a:t>
            </a:r>
            <a:r>
              <a:rPr lang="sk-SK" sz="2000" dirty="0" err="1"/>
              <a:t>Chesapeake</a:t>
            </a:r>
            <a:r>
              <a:rPr lang="sk-SK" sz="2000" dirty="0"/>
              <a:t> </a:t>
            </a:r>
            <a:r>
              <a:rPr lang="sk-SK" sz="2000" dirty="0" err="1"/>
              <a:t>Bay</a:t>
            </a:r>
            <a:endParaRPr lang="sk-SK" sz="2000" dirty="0"/>
          </a:p>
          <a:p>
            <a:pPr lvl="1"/>
            <a:r>
              <a:rPr lang="sk-SK" sz="2000" dirty="0"/>
              <a:t>1803 kúpa Louisiany (Florida, Mexiko)</a:t>
            </a:r>
          </a:p>
          <a:p>
            <a:pPr lvl="1"/>
            <a:r>
              <a:rPr lang="sk-SK" sz="2000" dirty="0"/>
              <a:t>katolícke migračné vlny (Írsko, Taliansko, Nemecko) – Boston, New York</a:t>
            </a:r>
          </a:p>
          <a:p>
            <a:pPr lvl="1"/>
            <a:r>
              <a:rPr lang="sk-SK" sz="2000" dirty="0"/>
              <a:t>1834 podpálenie kláštora v </a:t>
            </a:r>
            <a:r>
              <a:rPr lang="sk-SK" sz="2000" dirty="0" err="1"/>
              <a:t>Charlestowne</a:t>
            </a:r>
            <a:endParaRPr lang="sk-SK" sz="2000" dirty="0"/>
          </a:p>
          <a:p>
            <a:pPr lvl="1"/>
            <a:r>
              <a:rPr lang="sk-SK" sz="2000" dirty="0" err="1"/>
              <a:t>antikatolicizmus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103225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 a cirkev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825624"/>
            <a:ext cx="6953985" cy="4852577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Obdobie vlády francúzskeho národného zhromaždenia </a:t>
            </a:r>
            <a:r>
              <a:rPr lang="sk-SK" sz="2700" dirty="0"/>
              <a:t>(1789–92)</a:t>
            </a:r>
          </a:p>
          <a:p>
            <a:pPr lvl="1">
              <a:lnSpc>
                <a:spcPct val="70000"/>
              </a:lnSpc>
            </a:pPr>
            <a:r>
              <a:rPr lang="sk-SK" sz="2700" dirty="0"/>
              <a:t>Občianska ústava duchovenstva (1790)</a:t>
            </a:r>
          </a:p>
          <a:p>
            <a:pPr lvl="1">
              <a:lnSpc>
                <a:spcPct val="70000"/>
              </a:lnSpc>
            </a:pPr>
            <a:endParaRPr lang="sk-SK" sz="2700" dirty="0"/>
          </a:p>
          <a:p>
            <a:pPr>
              <a:lnSpc>
                <a:spcPct val="70000"/>
              </a:lnSpc>
            </a:pPr>
            <a:r>
              <a:rPr lang="sk-SK" sz="2700" b="1" dirty="0"/>
              <a:t>Vláda teroru </a:t>
            </a:r>
            <a:r>
              <a:rPr lang="sk-SK" sz="2700" dirty="0"/>
              <a:t>(1793–4)</a:t>
            </a:r>
          </a:p>
          <a:p>
            <a:pPr lvl="1">
              <a:lnSpc>
                <a:spcPct val="70000"/>
              </a:lnSpc>
            </a:pPr>
            <a:r>
              <a:rPr lang="sk-SK" sz="2700" dirty="0"/>
              <a:t>1793 korunovácia Bohyne Rozumu</a:t>
            </a:r>
          </a:p>
          <a:p>
            <a:pPr lvl="1">
              <a:lnSpc>
                <a:spcPct val="70000"/>
              </a:lnSpc>
            </a:pPr>
            <a:endParaRPr lang="sk-SK" sz="2700" dirty="0"/>
          </a:p>
          <a:p>
            <a:pPr>
              <a:lnSpc>
                <a:spcPct val="70000"/>
              </a:lnSpc>
            </a:pPr>
            <a:r>
              <a:rPr lang="sk-SK" sz="2700" b="1" dirty="0"/>
              <a:t>Vláda direktória </a:t>
            </a:r>
            <a:r>
              <a:rPr lang="sk-SK" sz="2700" dirty="0"/>
              <a:t>(1795-1799)</a:t>
            </a:r>
          </a:p>
          <a:p>
            <a:pPr lvl="1">
              <a:lnSpc>
                <a:spcPct val="70000"/>
              </a:lnSpc>
            </a:pPr>
            <a:r>
              <a:rPr lang="sk-SK" sz="2700" dirty="0"/>
              <a:t>1796 vyhnanie </a:t>
            </a:r>
            <a:r>
              <a:rPr lang="sk-SK" sz="2700" dirty="0" err="1"/>
              <a:t>Pia</a:t>
            </a:r>
            <a:r>
              <a:rPr lang="sk-SK" sz="2700" dirty="0"/>
              <a:t> VI. (1775 – 1799) z Ríma</a:t>
            </a:r>
          </a:p>
          <a:p>
            <a:pPr lvl="1">
              <a:lnSpc>
                <a:spcPct val="70000"/>
              </a:lnSpc>
            </a:pPr>
            <a:endParaRPr lang="sk-SK" sz="2700" dirty="0"/>
          </a:p>
          <a:p>
            <a:pPr>
              <a:lnSpc>
                <a:spcPct val="70000"/>
              </a:lnSpc>
            </a:pPr>
            <a:r>
              <a:rPr lang="sk-SK" sz="2700" b="1" dirty="0"/>
              <a:t>Napoleon Bonaparte </a:t>
            </a:r>
            <a:r>
              <a:rPr lang="sk-SK" sz="2700" dirty="0"/>
              <a:t>(1799-1815)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1801 konkordát, </a:t>
            </a:r>
            <a:r>
              <a:rPr lang="sk-SK" b="1" dirty="0" err="1"/>
              <a:t>Ercole</a:t>
            </a:r>
            <a:r>
              <a:rPr lang="sk-SK" b="1" dirty="0"/>
              <a:t> </a:t>
            </a:r>
            <a:r>
              <a:rPr lang="sk-SK" b="1" dirty="0" err="1"/>
              <a:t>Consalvi</a:t>
            </a:r>
            <a:r>
              <a:rPr lang="sk-SK" dirty="0"/>
              <a:t> (1757–1824)</a:t>
            </a:r>
          </a:p>
          <a:p>
            <a:pPr lvl="1">
              <a:lnSpc>
                <a:spcPct val="70000"/>
              </a:lnSpc>
            </a:pPr>
            <a:r>
              <a:rPr lang="sk-SK" sz="2700" dirty="0"/>
              <a:t>1802 organické články</a:t>
            </a:r>
          </a:p>
          <a:p>
            <a:pPr lvl="1">
              <a:lnSpc>
                <a:spcPct val="70000"/>
              </a:lnSpc>
            </a:pPr>
            <a:r>
              <a:rPr lang="sk-SK" sz="2700" dirty="0"/>
              <a:t>1804 korunovácia </a:t>
            </a:r>
            <a:r>
              <a:rPr lang="sk-SK" sz="2700" dirty="0" err="1"/>
              <a:t>Piom</a:t>
            </a:r>
            <a:r>
              <a:rPr lang="sk-SK" sz="2700" dirty="0"/>
              <a:t> VII. (1800 – 1823)</a:t>
            </a:r>
          </a:p>
        </p:txBody>
      </p:sp>
    </p:spTree>
    <p:extLst>
      <p:ext uri="{BB962C8B-B14F-4D97-AF65-F5344CB8AC3E}">
        <p14:creationId xmlns:p14="http://schemas.microsoft.com/office/powerpoint/2010/main" val="3793050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2900" dirty="0"/>
              <a:t>9 Osvietenstvo a modernizmus vo svetle kresťanstva – katolícky </a:t>
            </a:r>
            <a:r>
              <a:rPr lang="sk-SK" sz="2900" dirty="0" err="1"/>
              <a:t>antimodernizmus</a:t>
            </a:r>
            <a:r>
              <a:rPr lang="sk-SK" sz="2900" dirty="0"/>
              <a:t>,</a:t>
            </a:r>
            <a:br>
              <a:rPr lang="sk-SK" sz="2900" dirty="0"/>
            </a:br>
            <a:r>
              <a:rPr lang="sk-SK" sz="2900" dirty="0" err="1"/>
              <a:t>ultramontanizmus</a:t>
            </a:r>
            <a:r>
              <a:rPr lang="sk-SK" sz="2900" dirty="0"/>
              <a:t>, I. vatikánsky koncil, počiatky sociálnej náuky katolíckej cirkvi, katolícky</a:t>
            </a:r>
            <a:br>
              <a:rPr lang="sk-SK" sz="2900" dirty="0"/>
            </a:br>
            <a:r>
              <a:rPr lang="sk-SK" sz="2900" dirty="0"/>
              <a:t>modernizmus</a:t>
            </a:r>
            <a:br>
              <a:rPr lang="sk-SK" sz="2900" dirty="0"/>
            </a:br>
            <a:endParaRPr lang="sk-SK" sz="29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RLA07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847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307692"/>
            <a:ext cx="6953985" cy="555030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cirkev pred revolúciou a jej oslabovanie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spisy osvietencov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obmedzovanie práv a privilégií kléru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jansenizmus X jezuiti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biskupi X </a:t>
            </a:r>
            <a:r>
              <a:rPr lang="sk-SK" sz="2300" dirty="0" err="1"/>
              <a:t>curés</a:t>
            </a:r>
            <a:endParaRPr lang="sk-SK" sz="2300" dirty="0"/>
          </a:p>
          <a:p>
            <a:pPr lvl="1">
              <a:lnSpc>
                <a:spcPct val="70000"/>
              </a:lnSpc>
            </a:pPr>
            <a:endParaRPr lang="sk-SK" sz="2300" dirty="0"/>
          </a:p>
          <a:p>
            <a:pPr>
              <a:lnSpc>
                <a:spcPct val="70000"/>
              </a:lnSpc>
            </a:pPr>
            <a:r>
              <a:rPr lang="sk-SK" sz="2700" b="1" dirty="0"/>
              <a:t>Obdobie vlády francúzskeho národného zhromaždenia </a:t>
            </a:r>
            <a:r>
              <a:rPr lang="sk-SK" sz="2700" dirty="0"/>
              <a:t>(1789–92)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14. 7. 1789 dobytie Bastily</a:t>
            </a:r>
            <a:endParaRPr lang="sk-SK" sz="2700" dirty="0"/>
          </a:p>
          <a:p>
            <a:pPr lvl="1">
              <a:lnSpc>
                <a:spcPct val="70000"/>
              </a:lnSpc>
            </a:pPr>
            <a:r>
              <a:rPr lang="sk-SK" dirty="0"/>
              <a:t>4. 8. 1789 augustové dekréty 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26. 8. 1789 Deklarácia práv občana a človeka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12. 7. 1790 Občianska ústava duchovenstva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1791 Aliancia </a:t>
            </a:r>
            <a:r>
              <a:rPr lang="sk-SK" dirty="0" err="1"/>
              <a:t>Pia</a:t>
            </a:r>
            <a:r>
              <a:rPr lang="sk-SK" dirty="0"/>
              <a:t> VI. (1775-99)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otázka </a:t>
            </a:r>
            <a:r>
              <a:rPr lang="sk-SK" dirty="0" err="1"/>
              <a:t>protináboženskosti</a:t>
            </a:r>
            <a:endParaRPr lang="sk-SK" dirty="0"/>
          </a:p>
          <a:p>
            <a:pPr lvl="1">
              <a:lnSpc>
                <a:spcPct val="70000"/>
              </a:lnSpc>
            </a:pPr>
            <a:endParaRPr lang="sk-SK" dirty="0"/>
          </a:p>
          <a:p>
            <a:pPr lvl="1">
              <a:lnSpc>
                <a:spcPct val="70000"/>
              </a:lnSpc>
            </a:pPr>
            <a:r>
              <a:rPr lang="sk-SK" dirty="0"/>
              <a:t>„štátna“/“konštitučná“ cirkev – „</a:t>
            </a:r>
            <a:r>
              <a:rPr lang="sk-SK" dirty="0" err="1"/>
              <a:t>vzdoro“cirkev</a:t>
            </a:r>
            <a:r>
              <a:rPr lang="sk-SK" dirty="0"/>
              <a:t> – </a:t>
            </a:r>
            <a:r>
              <a:rPr lang="sk-SK" dirty="0" err="1"/>
              <a:t>antináboženská</a:t>
            </a:r>
            <a:r>
              <a:rPr lang="sk-SK" dirty="0"/>
              <a:t> platforma</a:t>
            </a:r>
          </a:p>
          <a:p>
            <a:pPr lvl="1">
              <a:lnSpc>
                <a:spcPct val="70000"/>
              </a:lnSpc>
            </a:pPr>
            <a:endParaRPr lang="sk-SK" dirty="0"/>
          </a:p>
          <a:p>
            <a:pPr lvl="1">
              <a:lnSpc>
                <a:spcPct val="70000"/>
              </a:lnSpc>
            </a:pPr>
            <a:endParaRPr lang="sk-SK" dirty="0"/>
          </a:p>
          <a:p>
            <a:pPr>
              <a:lnSpc>
                <a:spcPct val="70000"/>
              </a:lnSpc>
            </a:pPr>
            <a:endParaRPr lang="sk-SK" sz="2700" dirty="0"/>
          </a:p>
        </p:txBody>
      </p:sp>
    </p:spTree>
    <p:extLst>
      <p:ext uri="{BB962C8B-B14F-4D97-AF65-F5344CB8AC3E}">
        <p14:creationId xmlns:p14="http://schemas.microsoft.com/office/powerpoint/2010/main" val="1735828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825624"/>
            <a:ext cx="6953985" cy="485257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Obdobie republiky </a:t>
            </a:r>
            <a:r>
              <a:rPr lang="sk-SK" sz="2700" dirty="0"/>
              <a:t>(</a:t>
            </a:r>
            <a:r>
              <a:rPr lang="sk-SK" dirty="0"/>
              <a:t>1792-95)</a:t>
            </a:r>
            <a:endParaRPr lang="sk-SK" sz="2700" dirty="0"/>
          </a:p>
          <a:p>
            <a:pPr lvl="1">
              <a:lnSpc>
                <a:spcPct val="70000"/>
              </a:lnSpc>
            </a:pPr>
            <a:r>
              <a:rPr lang="sk-SK" sz="2300" dirty="0"/>
              <a:t>21. 6. 1791 zatknutie Ľ. XVI.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10. 8. 1792 útok na kráľovský palác, prevrat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20. 9. 1792 bitka pri </a:t>
            </a:r>
            <a:r>
              <a:rPr lang="sk-SK" sz="2300" dirty="0" err="1"/>
              <a:t>Valmy</a:t>
            </a:r>
            <a:endParaRPr lang="sk-SK" sz="2300" dirty="0"/>
          </a:p>
          <a:p>
            <a:pPr lvl="1">
              <a:lnSpc>
                <a:spcPct val="70000"/>
              </a:lnSpc>
            </a:pPr>
            <a:endParaRPr lang="sk-SK" sz="2300" dirty="0"/>
          </a:p>
          <a:p>
            <a:pPr>
              <a:lnSpc>
                <a:spcPct val="70000"/>
              </a:lnSpc>
            </a:pPr>
            <a:r>
              <a:rPr lang="sk-SK" sz="2700" b="1" dirty="0"/>
              <a:t>Vláda teroru </a:t>
            </a:r>
            <a:r>
              <a:rPr lang="sk-SK" sz="2700" dirty="0"/>
              <a:t>(1793–4)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21. 1. 1793 poprava Ľ. XVI</a:t>
            </a:r>
          </a:p>
          <a:p>
            <a:pPr lvl="1">
              <a:lnSpc>
                <a:spcPct val="70000"/>
              </a:lnSpc>
            </a:pPr>
            <a:endParaRPr lang="sk-SK" b="1" dirty="0"/>
          </a:p>
          <a:p>
            <a:pPr lvl="1">
              <a:lnSpc>
                <a:spcPct val="70000"/>
              </a:lnSpc>
            </a:pPr>
            <a:r>
              <a:rPr lang="sk-SK" b="1" dirty="0"/>
              <a:t>1. vlna </a:t>
            </a:r>
            <a:r>
              <a:rPr lang="sk-SK" b="1" dirty="0" err="1"/>
              <a:t>dechristianizácie</a:t>
            </a:r>
            <a:r>
              <a:rPr lang="sk-SK" b="1" dirty="0"/>
              <a:t> </a:t>
            </a:r>
            <a:r>
              <a:rPr lang="sk-SK" dirty="0"/>
              <a:t>(1793-94)</a:t>
            </a:r>
          </a:p>
          <a:p>
            <a:pPr lvl="2">
              <a:lnSpc>
                <a:spcPct val="70000"/>
              </a:lnSpc>
            </a:pPr>
            <a:r>
              <a:rPr lang="sk-SK" dirty="0"/>
              <a:t>cirkev ako súčasť </a:t>
            </a:r>
            <a:r>
              <a:rPr lang="sk-SK" dirty="0" err="1"/>
              <a:t>ancien</a:t>
            </a:r>
            <a:r>
              <a:rPr lang="sk-SK" dirty="0"/>
              <a:t> </a:t>
            </a:r>
            <a:r>
              <a:rPr lang="sk-SK" dirty="0" err="1"/>
              <a:t>regime</a:t>
            </a:r>
            <a:r>
              <a:rPr lang="sk-SK" dirty="0"/>
              <a:t>, náboženstvo ako povera</a:t>
            </a:r>
          </a:p>
          <a:p>
            <a:pPr lvl="2">
              <a:lnSpc>
                <a:spcPct val="70000"/>
              </a:lnSpc>
            </a:pPr>
            <a:r>
              <a:rPr lang="sk-SK" dirty="0"/>
              <a:t>občianske náboženstvo</a:t>
            </a:r>
          </a:p>
          <a:p>
            <a:pPr lvl="2">
              <a:lnSpc>
                <a:spcPct val="70000"/>
              </a:lnSpc>
            </a:pPr>
            <a:endParaRPr lang="sk-SK" sz="1900" dirty="0"/>
          </a:p>
          <a:p>
            <a:pPr lvl="1">
              <a:lnSpc>
                <a:spcPct val="70000"/>
              </a:lnSpc>
            </a:pPr>
            <a:r>
              <a:rPr lang="sk-SK" sz="2300" dirty="0"/>
              <a:t>1793 korunovácia Bohyne Rozumu</a:t>
            </a:r>
          </a:p>
          <a:p>
            <a:pPr lvl="1">
              <a:lnSpc>
                <a:spcPct val="70000"/>
              </a:lnSpc>
            </a:pPr>
            <a:endParaRPr lang="sk-SK" sz="2700" dirty="0"/>
          </a:p>
        </p:txBody>
      </p:sp>
    </p:spTree>
    <p:extLst>
      <p:ext uri="{BB962C8B-B14F-4D97-AF65-F5344CB8AC3E}">
        <p14:creationId xmlns:p14="http://schemas.microsoft.com/office/powerpoint/2010/main" val="108504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825624"/>
            <a:ext cx="6953985" cy="485257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Vláda direktória </a:t>
            </a:r>
            <a:r>
              <a:rPr lang="sk-SK" sz="2700" dirty="0"/>
              <a:t>(1795-1799)</a:t>
            </a:r>
          </a:p>
          <a:p>
            <a:pPr lvl="1">
              <a:lnSpc>
                <a:spcPct val="70000"/>
              </a:lnSpc>
            </a:pPr>
            <a:r>
              <a:rPr lang="sk-SK" sz="2200" dirty="0"/>
              <a:t>1796 vyhnanie </a:t>
            </a:r>
            <a:r>
              <a:rPr lang="sk-SK" sz="2200" dirty="0" err="1"/>
              <a:t>Pia</a:t>
            </a:r>
            <a:r>
              <a:rPr lang="sk-SK" sz="2200" dirty="0"/>
              <a:t> VI. (1775 – 1799) z Ríma</a:t>
            </a:r>
          </a:p>
          <a:p>
            <a:pPr lvl="1">
              <a:lnSpc>
                <a:spcPct val="70000"/>
              </a:lnSpc>
            </a:pPr>
            <a:r>
              <a:rPr lang="sk-SK" sz="2200" b="1" dirty="0"/>
              <a:t>2. vlna </a:t>
            </a:r>
            <a:r>
              <a:rPr lang="sk-SK" sz="2200" b="1" dirty="0" err="1"/>
              <a:t>dechristianizácie</a:t>
            </a:r>
            <a:r>
              <a:rPr lang="sk-SK" sz="2200" b="1" dirty="0"/>
              <a:t> (1797 – 1801)</a:t>
            </a:r>
          </a:p>
          <a:p>
            <a:pPr lvl="1">
              <a:lnSpc>
                <a:spcPct val="70000"/>
              </a:lnSpc>
            </a:pPr>
            <a:r>
              <a:rPr lang="sk-SK" sz="2200" dirty="0"/>
              <a:t>9. 11. 1799 zvrhnutie Direktória</a:t>
            </a:r>
          </a:p>
          <a:p>
            <a:pPr lvl="1">
              <a:lnSpc>
                <a:spcPct val="70000"/>
              </a:lnSpc>
            </a:pPr>
            <a:endParaRPr lang="sk-SK" sz="2700" dirty="0"/>
          </a:p>
          <a:p>
            <a:pPr>
              <a:lnSpc>
                <a:spcPct val="70000"/>
              </a:lnSpc>
            </a:pPr>
            <a:r>
              <a:rPr lang="sk-SK" sz="2700" b="1" dirty="0"/>
              <a:t>Napoleon Bonaparte </a:t>
            </a:r>
            <a:r>
              <a:rPr lang="sk-SK" sz="2700" dirty="0"/>
              <a:t>(1799-1815)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1801 F. konkordát, </a:t>
            </a:r>
            <a:r>
              <a:rPr lang="sk-SK" sz="2200" b="1" dirty="0" err="1"/>
              <a:t>Ercole</a:t>
            </a:r>
            <a:r>
              <a:rPr lang="sk-SK" sz="2200" b="1" dirty="0"/>
              <a:t> </a:t>
            </a:r>
            <a:r>
              <a:rPr lang="sk-SK" sz="2200" b="1" dirty="0" err="1"/>
              <a:t>Consalvi</a:t>
            </a:r>
            <a:r>
              <a:rPr lang="sk-SK" sz="2200" dirty="0"/>
              <a:t> (1757–1824)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1802 organické články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1804 korunovácia </a:t>
            </a:r>
            <a:r>
              <a:rPr lang="sk-SK" sz="2200" dirty="0" err="1"/>
              <a:t>Piom</a:t>
            </a:r>
            <a:r>
              <a:rPr lang="sk-SK" sz="2200" dirty="0"/>
              <a:t> VII. (1800 – 1823)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1808</a:t>
            </a:r>
            <a:r>
              <a:rPr lang="sk-SK" sz="2200" b="1" dirty="0"/>
              <a:t> </a:t>
            </a:r>
            <a:r>
              <a:rPr lang="sk-SK" sz="2200" dirty="0"/>
              <a:t>vstup francúzskych vojsk do Ríma a zadržanie pápeža v </a:t>
            </a:r>
            <a:r>
              <a:rPr lang="sk-SK" sz="2200" dirty="0" err="1"/>
              <a:t>Kvirinálskom</a:t>
            </a:r>
            <a:r>
              <a:rPr lang="sk-SK" sz="2200" dirty="0"/>
              <a:t> paláci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1809 imperiálny dekrét rušiaci pápežskú suverenitu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1814 kolaps napoleonovského režimu a Ľ. XVIII.</a:t>
            </a:r>
          </a:p>
        </p:txBody>
      </p:sp>
    </p:spTree>
    <p:extLst>
      <p:ext uri="{BB962C8B-B14F-4D97-AF65-F5344CB8AC3E}">
        <p14:creationId xmlns:p14="http://schemas.microsoft.com/office/powerpoint/2010/main" val="356651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2"/>
          <a:srcRect l="18097" r="1857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1" y="1934287"/>
            <a:ext cx="4572877" cy="4741815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náboženstvo ako zdroj konfliktu</a:t>
            </a:r>
          </a:p>
          <a:p>
            <a:endParaRPr lang="sk-SK" dirty="0"/>
          </a:p>
          <a:p>
            <a:r>
              <a:rPr lang="sk-SK" dirty="0"/>
              <a:t>únava </a:t>
            </a:r>
            <a:r>
              <a:rPr lang="sk-SK" dirty="0" err="1"/>
              <a:t>konfesijnými</a:t>
            </a:r>
            <a:r>
              <a:rPr lang="sk-SK" dirty="0"/>
              <a:t> spormi a kontroverziami</a:t>
            </a:r>
          </a:p>
          <a:p>
            <a:endParaRPr lang="sk-SK" dirty="0"/>
          </a:p>
          <a:p>
            <a:r>
              <a:rPr lang="sk-SK" dirty="0"/>
              <a:t>implementácia </a:t>
            </a:r>
            <a:r>
              <a:rPr lang="sk-SK" dirty="0" err="1"/>
              <a:t>vs</a:t>
            </a:r>
            <a:r>
              <a:rPr lang="sk-SK" dirty="0"/>
              <a:t>. formálne prijatie konfesie</a:t>
            </a:r>
          </a:p>
          <a:p>
            <a:endParaRPr lang="sk-SK" dirty="0"/>
          </a:p>
          <a:p>
            <a:r>
              <a:rPr lang="sk-SK" dirty="0"/>
              <a:t>emancipácia politického, spoločenského a intelektuálneho života</a:t>
            </a:r>
          </a:p>
          <a:p>
            <a:endParaRPr lang="sk-SK" dirty="0"/>
          </a:p>
          <a:p>
            <a:r>
              <a:rPr lang="sk-SK" dirty="0"/>
              <a:t>apokalyptická perspektíva </a:t>
            </a:r>
            <a:r>
              <a:rPr lang="sk-SK" dirty="0" err="1"/>
              <a:t>vs</a:t>
            </a:r>
            <a:r>
              <a:rPr lang="sk-SK" dirty="0"/>
              <a:t>. pokrok</a:t>
            </a:r>
          </a:p>
        </p:txBody>
      </p:sp>
    </p:spTree>
    <p:extLst>
      <p:ext uri="{BB962C8B-B14F-4D97-AF65-F5344CB8AC3E}">
        <p14:creationId xmlns:p14="http://schemas.microsoft.com/office/powerpoint/2010/main" val="2473449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5687" r="12070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5000" b="1" err="1"/>
              <a:t>Pius</a:t>
            </a:r>
            <a:r>
              <a:rPr lang="sk-SK" sz="5000" b="1"/>
              <a:t> VII. (1800 – 1823)</a:t>
            </a:r>
            <a:br>
              <a:rPr lang="sk-SK" sz="5000"/>
            </a:br>
            <a:endParaRPr lang="sk-SK" sz="50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560154"/>
            <a:ext cx="6079791" cy="4781652"/>
          </a:xfrm>
        </p:spPr>
        <p:txBody>
          <a:bodyPr>
            <a:normAutofit/>
          </a:bodyPr>
          <a:lstStyle/>
          <a:p>
            <a:r>
              <a:rPr lang="sk-SK" dirty="0"/>
              <a:t>obdobie obnovy</a:t>
            </a:r>
          </a:p>
          <a:p>
            <a:endParaRPr lang="sk-SK" dirty="0"/>
          </a:p>
          <a:p>
            <a:r>
              <a:rPr lang="sk-SK" dirty="0" err="1"/>
              <a:t>zelanti</a:t>
            </a:r>
            <a:r>
              <a:rPr lang="sk-SK" dirty="0"/>
              <a:t> a </a:t>
            </a:r>
            <a:r>
              <a:rPr lang="sk-SK" dirty="0" err="1"/>
              <a:t>politicanti</a:t>
            </a:r>
            <a:endParaRPr lang="sk-SK" dirty="0"/>
          </a:p>
          <a:p>
            <a:r>
              <a:rPr lang="sk-SK" dirty="0"/>
              <a:t>kardinál </a:t>
            </a:r>
            <a:r>
              <a:rPr lang="sk-SK" b="1" dirty="0" err="1"/>
              <a:t>Ercole</a:t>
            </a:r>
            <a:r>
              <a:rPr lang="sk-SK" b="1" dirty="0"/>
              <a:t> </a:t>
            </a:r>
            <a:r>
              <a:rPr lang="sk-SK" b="1" dirty="0" err="1"/>
              <a:t>Consalvi</a:t>
            </a:r>
            <a:r>
              <a:rPr lang="sk-SK" dirty="0"/>
              <a:t> (1757–1824)</a:t>
            </a:r>
          </a:p>
          <a:p>
            <a:r>
              <a:rPr lang="sk-SK" dirty="0"/>
              <a:t>1814  návrat p. a vatikánskych archívov do Ríma </a:t>
            </a:r>
          </a:p>
          <a:p>
            <a:pPr lvl="1"/>
            <a:r>
              <a:rPr lang="sk-SK" dirty="0"/>
              <a:t>obnovenie jezuitského rádu</a:t>
            </a:r>
          </a:p>
          <a:p>
            <a:pPr lvl="1"/>
            <a:r>
              <a:rPr lang="sk-SK" dirty="0"/>
              <a:t>aliancia oltáru a trónu</a:t>
            </a:r>
          </a:p>
          <a:p>
            <a:r>
              <a:rPr lang="sk-SK" dirty="0"/>
              <a:t>1814-15 Viedenský kongres</a:t>
            </a:r>
          </a:p>
          <a:p>
            <a:r>
              <a:rPr lang="sk-SK" dirty="0"/>
              <a:t>1816 reformy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73481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/>
              <a:t>Lev XII.</a:t>
            </a:r>
            <a:r>
              <a:rPr lang="sk-SK" dirty="0"/>
              <a:t> (1823 – 1829)</a:t>
            </a:r>
          </a:p>
          <a:p>
            <a:pPr lvl="1"/>
            <a:r>
              <a:rPr lang="sk-SK" dirty="0"/>
              <a:t>zrušenie </a:t>
            </a:r>
            <a:r>
              <a:rPr lang="sk-SK" dirty="0" err="1"/>
              <a:t>Consalviho</a:t>
            </a:r>
            <a:r>
              <a:rPr lang="sk-SK" dirty="0"/>
              <a:t> reforiem</a:t>
            </a:r>
          </a:p>
          <a:p>
            <a:pPr lvl="1"/>
            <a:endParaRPr lang="sk-SK" dirty="0"/>
          </a:p>
          <a:p>
            <a:r>
              <a:rPr lang="sk-SK" b="1" dirty="0" err="1"/>
              <a:t>Pius</a:t>
            </a:r>
            <a:r>
              <a:rPr lang="sk-SK" b="1" dirty="0"/>
              <a:t> VIII.</a:t>
            </a:r>
            <a:r>
              <a:rPr lang="sk-SK" dirty="0"/>
              <a:t> (1829 – 1830)</a:t>
            </a:r>
          </a:p>
          <a:p>
            <a:endParaRPr lang="sk-SK" dirty="0"/>
          </a:p>
          <a:p>
            <a:r>
              <a:rPr lang="sk-SK" b="1" dirty="0"/>
              <a:t>Gregor XVI.</a:t>
            </a:r>
            <a:r>
              <a:rPr lang="sk-SK" dirty="0"/>
              <a:t> (1831 – 1846) </a:t>
            </a:r>
          </a:p>
          <a:p>
            <a:pPr lvl="1"/>
            <a:r>
              <a:rPr lang="sk-SK" dirty="0"/>
              <a:t>posilnenie </a:t>
            </a:r>
            <a:r>
              <a:rPr lang="sk-SK" dirty="0" err="1"/>
              <a:t>anti</a:t>
            </a:r>
            <a:r>
              <a:rPr lang="sk-SK" dirty="0"/>
              <a:t>-liberálneho postoja a nepokojov</a:t>
            </a:r>
          </a:p>
          <a:p>
            <a:pPr lvl="1"/>
            <a:r>
              <a:rPr lang="sk-SK" dirty="0"/>
              <a:t>Rakúsko v boji proti nacionalistickým povstalcom</a:t>
            </a:r>
          </a:p>
        </p:txBody>
      </p:sp>
    </p:spTree>
    <p:extLst>
      <p:ext uri="{BB962C8B-B14F-4D97-AF65-F5344CB8AC3E}">
        <p14:creationId xmlns:p14="http://schemas.microsoft.com/office/powerpoint/2010/main" val="2713985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/>
          <a:srcRect l="1608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b="1" dirty="0" err="1"/>
              <a:t>Pius</a:t>
            </a:r>
            <a:r>
              <a:rPr lang="sk-SK" b="1" dirty="0"/>
              <a:t> IX.</a:t>
            </a:r>
            <a:r>
              <a:rPr lang="sk-SK" dirty="0"/>
              <a:t> (1846–78)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r>
              <a:rPr lang="sk-SK" dirty="0"/>
              <a:t> nárast nacionalizmu a hnutie “</a:t>
            </a:r>
            <a:r>
              <a:rPr lang="sk-SK" dirty="0" err="1"/>
              <a:t>Risorgimento</a:t>
            </a:r>
            <a:r>
              <a:rPr lang="sk-SK" dirty="0"/>
              <a:t>”</a:t>
            </a:r>
          </a:p>
          <a:p>
            <a:r>
              <a:rPr lang="sk-SK" b="1" dirty="0"/>
              <a:t>1848</a:t>
            </a:r>
            <a:r>
              <a:rPr lang="sk-SK" dirty="0"/>
              <a:t> útek do pevnosti </a:t>
            </a:r>
            <a:r>
              <a:rPr lang="sk-SK" dirty="0" err="1"/>
              <a:t>Gaeta</a:t>
            </a:r>
            <a:endParaRPr lang="sk-SK" dirty="0"/>
          </a:p>
          <a:p>
            <a:r>
              <a:rPr lang="sk-SK" b="1" dirty="0"/>
              <a:t>1860 </a:t>
            </a:r>
            <a:r>
              <a:rPr lang="sk-SK" dirty="0"/>
              <a:t>porážka pápežských vojsk</a:t>
            </a:r>
          </a:p>
          <a:p>
            <a:r>
              <a:rPr lang="sk-SK" b="1" dirty="0"/>
              <a:t>1861 </a:t>
            </a:r>
            <a:r>
              <a:rPr lang="sk-SK" dirty="0"/>
              <a:t>vytvorenie jednotného talianskeho kráľovstva</a:t>
            </a:r>
          </a:p>
          <a:p>
            <a:r>
              <a:rPr lang="sk-SK" b="1" dirty="0"/>
              <a:t>1870-71 </a:t>
            </a:r>
            <a:r>
              <a:rPr lang="sk-SK" dirty="0"/>
              <a:t>francúzsko-pruská vojna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086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/>
          <a:srcRect l="1608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b="1" dirty="0" err="1"/>
              <a:t>Pius</a:t>
            </a:r>
            <a:r>
              <a:rPr lang="sk-SK" b="1" dirty="0"/>
              <a:t> IX.</a:t>
            </a:r>
            <a:r>
              <a:rPr lang="sk-SK" dirty="0"/>
              <a:t> (1846–78)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r>
              <a:rPr lang="sk-SK" dirty="0"/>
              <a:t> </a:t>
            </a:r>
            <a:r>
              <a:rPr lang="sk-SK" b="1" dirty="0"/>
              <a:t> </a:t>
            </a:r>
            <a:r>
              <a:rPr lang="sk-SK" dirty="0"/>
              <a:t>(</a:t>
            </a:r>
            <a:r>
              <a:rPr lang="sk-SK" dirty="0" err="1"/>
              <a:t>neo</a:t>
            </a:r>
            <a:r>
              <a:rPr lang="sk-SK" dirty="0"/>
              <a:t>-)</a:t>
            </a:r>
            <a:r>
              <a:rPr lang="sk-SK" dirty="0" err="1"/>
              <a:t>ultramontanizmus</a:t>
            </a:r>
            <a:endParaRPr lang="sk-SK" dirty="0"/>
          </a:p>
          <a:p>
            <a:r>
              <a:rPr lang="sk-SK" b="1" dirty="0" err="1"/>
              <a:t>Vincenzo</a:t>
            </a:r>
            <a:r>
              <a:rPr lang="sk-SK" b="1" dirty="0"/>
              <a:t> </a:t>
            </a:r>
            <a:r>
              <a:rPr lang="sk-SK" b="1" dirty="0" err="1"/>
              <a:t>Gioberti</a:t>
            </a:r>
            <a:r>
              <a:rPr lang="sk-SK" b="1" dirty="0"/>
              <a:t> </a:t>
            </a:r>
            <a:r>
              <a:rPr lang="sk-SK" dirty="0"/>
              <a:t>(1801–1852)</a:t>
            </a:r>
          </a:p>
          <a:p>
            <a:r>
              <a:rPr lang="sk-SK" b="1" dirty="0" err="1"/>
              <a:t>Joseph</a:t>
            </a:r>
            <a:r>
              <a:rPr lang="sk-SK" b="1" dirty="0"/>
              <a:t> de </a:t>
            </a:r>
            <a:r>
              <a:rPr lang="sk-SK" b="1" dirty="0" err="1"/>
              <a:t>Maistre</a:t>
            </a:r>
            <a:r>
              <a:rPr lang="sk-SK" b="1" dirty="0"/>
              <a:t> </a:t>
            </a:r>
            <a:r>
              <a:rPr lang="sk-SK" dirty="0"/>
              <a:t>(1753–1821)</a:t>
            </a:r>
          </a:p>
          <a:p>
            <a:r>
              <a:rPr lang="sk-SK" b="1" dirty="0"/>
              <a:t> 1854</a:t>
            </a:r>
            <a:r>
              <a:rPr lang="sk-SK" dirty="0"/>
              <a:t> mariánska dogma</a:t>
            </a:r>
          </a:p>
          <a:p>
            <a:r>
              <a:rPr lang="sk-SK" b="1" dirty="0"/>
              <a:t> 1864 „</a:t>
            </a:r>
            <a:r>
              <a:rPr lang="sk-SK" b="1" i="1" dirty="0"/>
              <a:t>Sylabus of </a:t>
            </a:r>
            <a:r>
              <a:rPr lang="sk-SK" b="1" i="1" dirty="0" err="1"/>
              <a:t>Errorum</a:t>
            </a:r>
            <a:r>
              <a:rPr lang="sk-SK" b="1" dirty="0"/>
              <a:t>“</a:t>
            </a:r>
            <a:endParaRPr lang="sk-SK" dirty="0"/>
          </a:p>
          <a:p>
            <a:endParaRPr lang="sk-SK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02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019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b="1" dirty="0"/>
              <a:t>1. vatikánsky koncil (1869–70)</a:t>
            </a:r>
            <a:br>
              <a:rPr lang="sk-SK" dirty="0"/>
            </a:b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3119" y="2373821"/>
            <a:ext cx="3400425" cy="2381250"/>
          </a:xfrm>
        </p:spPr>
      </p:pic>
      <p:sp>
        <p:nvSpPr>
          <p:cNvPr id="5" name="TextovéPole 4"/>
          <p:cNvSpPr txBox="1"/>
          <p:nvPr/>
        </p:nvSpPr>
        <p:spPr>
          <a:xfrm>
            <a:off x="719191" y="2219217"/>
            <a:ext cx="7697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600" dirty="0"/>
              <a:t>„</a:t>
            </a:r>
            <a:r>
              <a:rPr lang="sk-SK" sz="3600" dirty="0" err="1"/>
              <a:t>Dei</a:t>
            </a:r>
            <a:r>
              <a:rPr lang="sk-SK" sz="3600" dirty="0"/>
              <a:t> </a:t>
            </a:r>
            <a:r>
              <a:rPr lang="sk-SK" sz="3600" dirty="0" err="1"/>
              <a:t>Filius</a:t>
            </a:r>
            <a:r>
              <a:rPr lang="sk-SK" sz="3600" dirty="0"/>
              <a:t>“ – rozum a viera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600" dirty="0"/>
              <a:t>„Pastor </a:t>
            </a:r>
            <a:r>
              <a:rPr lang="sk-SK" sz="3600" dirty="0" err="1"/>
              <a:t>Aeternus</a:t>
            </a:r>
            <a:r>
              <a:rPr lang="sk-SK" sz="3600" dirty="0"/>
              <a:t>“ – pápežská neomylnosť</a:t>
            </a:r>
          </a:p>
          <a:p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3479212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F3B94B-0F3C-43D7-A4AB-6BBE06EBA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1848/49 zjednocovanie Nemecka</a:t>
            </a:r>
          </a:p>
          <a:p>
            <a:r>
              <a:rPr lang="en-US" sz="2400"/>
              <a:t>1861 Viliam I. menuje Bismarcka premiérom a ministrom zahraničia</a:t>
            </a:r>
          </a:p>
          <a:p>
            <a:r>
              <a:rPr lang="en-US" sz="2400"/>
              <a:t>1866 vojna proti Rakúsku</a:t>
            </a:r>
          </a:p>
          <a:p>
            <a:r>
              <a:rPr lang="en-US" sz="2400"/>
              <a:t>1870-71 francúzsko-pruská vojna, zjednotenie Nemecka</a:t>
            </a:r>
          </a:p>
          <a:p>
            <a:r>
              <a:rPr lang="en-US" sz="2400"/>
              <a:t>1871 útok na katolícku cirkev</a:t>
            </a:r>
          </a:p>
          <a:p>
            <a:r>
              <a:rPr lang="en-US" sz="2400"/>
              <a:t>1873 štát dosadzuje klérus</a:t>
            </a:r>
          </a:p>
          <a:p>
            <a:r>
              <a:rPr lang="en-US" sz="2400"/>
              <a:t>1875 zrušenie náboženských rádov</a:t>
            </a:r>
          </a:p>
          <a:p>
            <a:r>
              <a:rPr lang="en-US" sz="2400"/>
              <a:t>1878 uzavretie seminárov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7508B34-470F-4100-A966-5119AA232AAC}"/>
              </a:ext>
            </a:extLst>
          </p:cNvPr>
          <p:cNvSpPr txBox="1"/>
          <p:nvPr/>
        </p:nvSpPr>
        <p:spPr>
          <a:xfrm>
            <a:off x="838201" y="365125"/>
            <a:ext cx="63615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Bismarckov „Kulturkampf“ v Prusku</a:t>
            </a:r>
          </a:p>
        </p:txBody>
      </p:sp>
    </p:spTree>
    <p:extLst>
      <p:ext uri="{BB962C8B-B14F-4D97-AF65-F5344CB8AC3E}">
        <p14:creationId xmlns:p14="http://schemas.microsoft.com/office/powerpoint/2010/main" val="603714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7425" r="13655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5000" b="1"/>
              <a:t>Lev XIII. (1878-1903)</a:t>
            </a:r>
            <a:br>
              <a:rPr lang="sk-SK" sz="5000"/>
            </a:br>
            <a:endParaRPr lang="sk-SK" sz="50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6184314" cy="474232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dirty="0"/>
              <a:t>„</a:t>
            </a:r>
            <a:r>
              <a:rPr lang="sk-SK" dirty="0" err="1"/>
              <a:t>Aeterni</a:t>
            </a:r>
            <a:r>
              <a:rPr lang="sk-SK" dirty="0"/>
              <a:t> </a:t>
            </a:r>
            <a:r>
              <a:rPr lang="sk-SK" dirty="0" err="1"/>
              <a:t>Patris</a:t>
            </a:r>
            <a:r>
              <a:rPr lang="sk-SK" dirty="0"/>
              <a:t>“ </a:t>
            </a:r>
          </a:p>
          <a:p>
            <a:pPr>
              <a:lnSpc>
                <a:spcPct val="80000"/>
              </a:lnSpc>
            </a:pPr>
            <a:r>
              <a:rPr lang="sk-SK" dirty="0"/>
              <a:t>sociálne učenie katolíckej cirkvi</a:t>
            </a:r>
          </a:p>
          <a:p>
            <a:pPr lvl="1">
              <a:lnSpc>
                <a:spcPct val="80000"/>
              </a:lnSpc>
            </a:pPr>
            <a:r>
              <a:rPr lang="sk-SK" dirty="0"/>
              <a:t>G. XVI. „</a:t>
            </a:r>
            <a:r>
              <a:rPr lang="sk-SK" dirty="0" err="1"/>
              <a:t>Cum</a:t>
            </a:r>
            <a:r>
              <a:rPr lang="sk-SK" dirty="0"/>
              <a:t> </a:t>
            </a:r>
            <a:r>
              <a:rPr lang="sk-SK" dirty="0" err="1"/>
              <a:t>Primum</a:t>
            </a:r>
            <a:r>
              <a:rPr lang="sk-SK" dirty="0"/>
              <a:t>“ (1832)</a:t>
            </a:r>
          </a:p>
          <a:p>
            <a:pPr lvl="1">
              <a:lnSpc>
                <a:spcPct val="80000"/>
              </a:lnSpc>
            </a:pPr>
            <a:r>
              <a:rPr lang="sk-SK" dirty="0"/>
              <a:t>„</a:t>
            </a:r>
            <a:r>
              <a:rPr lang="sk-SK" dirty="0" err="1"/>
              <a:t>Immortale</a:t>
            </a:r>
            <a:r>
              <a:rPr lang="sk-SK" dirty="0"/>
              <a:t> </a:t>
            </a:r>
            <a:r>
              <a:rPr lang="sk-SK" dirty="0" err="1"/>
              <a:t>Dei</a:t>
            </a:r>
            <a:r>
              <a:rPr lang="sk-SK" dirty="0"/>
              <a:t>“ (1885)</a:t>
            </a:r>
          </a:p>
          <a:p>
            <a:pPr lvl="1">
              <a:lnSpc>
                <a:spcPct val="80000"/>
              </a:lnSpc>
            </a:pPr>
            <a:r>
              <a:rPr lang="sk-SK" dirty="0"/>
              <a:t>„</a:t>
            </a:r>
            <a:r>
              <a:rPr lang="sk-SK" dirty="0" err="1"/>
              <a:t>Plurimis</a:t>
            </a:r>
            <a:r>
              <a:rPr lang="sk-SK" dirty="0"/>
              <a:t>“ (1888) a „</a:t>
            </a:r>
            <a:r>
              <a:rPr lang="sk-SK" dirty="0" err="1"/>
              <a:t>Catholicae</a:t>
            </a:r>
            <a:r>
              <a:rPr lang="sk-SK" dirty="0"/>
              <a:t> </a:t>
            </a:r>
            <a:r>
              <a:rPr lang="sk-SK" dirty="0" err="1"/>
              <a:t>Ecclesiae</a:t>
            </a:r>
            <a:r>
              <a:rPr lang="sk-SK" dirty="0"/>
              <a:t>“ (1890)</a:t>
            </a:r>
          </a:p>
          <a:p>
            <a:pPr lvl="1">
              <a:lnSpc>
                <a:spcPct val="80000"/>
              </a:lnSpc>
            </a:pPr>
            <a:r>
              <a:rPr lang="sk-SK" dirty="0"/>
              <a:t>„</a:t>
            </a:r>
            <a:r>
              <a:rPr lang="sk-SK" dirty="0" err="1"/>
              <a:t>Libertas</a:t>
            </a:r>
            <a:r>
              <a:rPr lang="sk-SK" dirty="0"/>
              <a:t>“ (1888)</a:t>
            </a:r>
          </a:p>
          <a:p>
            <a:pPr>
              <a:lnSpc>
                <a:spcPct val="80000"/>
              </a:lnSpc>
            </a:pPr>
            <a:r>
              <a:rPr lang="sk-SK" dirty="0"/>
              <a:t>zdroje</a:t>
            </a:r>
          </a:p>
          <a:p>
            <a:pPr lvl="1">
              <a:lnSpc>
                <a:spcPct val="80000"/>
              </a:lnSpc>
            </a:pPr>
            <a:r>
              <a:rPr lang="sk-SK" dirty="0" err="1"/>
              <a:t>Frédéric</a:t>
            </a:r>
            <a:r>
              <a:rPr lang="sk-SK" dirty="0"/>
              <a:t> </a:t>
            </a:r>
            <a:r>
              <a:rPr lang="sk-SK" dirty="0" err="1"/>
              <a:t>Ozanam</a:t>
            </a:r>
            <a:r>
              <a:rPr lang="sk-SK" dirty="0"/>
              <a:t> </a:t>
            </a:r>
          </a:p>
          <a:p>
            <a:pPr lvl="1">
              <a:lnSpc>
                <a:spcPct val="80000"/>
              </a:lnSpc>
            </a:pPr>
            <a:r>
              <a:rPr lang="sk-SK" dirty="0" err="1"/>
              <a:t>Wilhelm</a:t>
            </a:r>
            <a:r>
              <a:rPr lang="sk-SK" dirty="0"/>
              <a:t> </a:t>
            </a:r>
            <a:r>
              <a:rPr lang="sk-SK" dirty="0" err="1"/>
              <a:t>Emmanuel</a:t>
            </a:r>
            <a:r>
              <a:rPr lang="sk-SK" dirty="0"/>
              <a:t> von </a:t>
            </a:r>
            <a:r>
              <a:rPr lang="sk-SK" dirty="0" err="1"/>
              <a:t>Ketteler</a:t>
            </a:r>
            <a:r>
              <a:rPr lang="sk-SK" dirty="0"/>
              <a:t> </a:t>
            </a:r>
          </a:p>
          <a:p>
            <a:pPr>
              <a:lnSpc>
                <a:spcPct val="80000"/>
              </a:lnSpc>
            </a:pPr>
            <a:r>
              <a:rPr lang="sk-SK" dirty="0"/>
              <a:t>1. 5. 1891 (15. 5.) „</a:t>
            </a:r>
            <a:r>
              <a:rPr lang="sk-SK" dirty="0" err="1"/>
              <a:t>Rerum</a:t>
            </a:r>
            <a:r>
              <a:rPr lang="sk-SK" dirty="0"/>
              <a:t> </a:t>
            </a:r>
            <a:r>
              <a:rPr lang="sk-SK" dirty="0" err="1"/>
              <a:t>novarum</a:t>
            </a:r>
            <a:r>
              <a:rPr lang="sk-SK" dirty="0"/>
              <a:t>“</a:t>
            </a:r>
          </a:p>
          <a:p>
            <a:pPr lvl="1">
              <a:lnSpc>
                <a:spcPct val="80000"/>
              </a:lnSpc>
            </a:pPr>
            <a:r>
              <a:rPr lang="sk-SK" dirty="0" err="1"/>
              <a:t>Matteo</a:t>
            </a:r>
            <a:r>
              <a:rPr lang="sk-SK" dirty="0"/>
              <a:t> </a:t>
            </a:r>
            <a:r>
              <a:rPr lang="sk-SK" dirty="0" err="1"/>
              <a:t>Liberatore</a:t>
            </a:r>
            <a:endParaRPr lang="sk-SK" dirty="0"/>
          </a:p>
          <a:p>
            <a:pPr lvl="1">
              <a:lnSpc>
                <a:spcPct val="80000"/>
              </a:lnSpc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68055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/>
          <a:srcRect l="8212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b="1" dirty="0" err="1"/>
              <a:t>Pius</a:t>
            </a:r>
            <a:r>
              <a:rPr lang="sk-SK" b="1" dirty="0"/>
              <a:t> X. (1903–1914)</a:t>
            </a:r>
            <a:endParaRPr lang="sk-SK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b="1" dirty="0"/>
              <a:t>1903 </a:t>
            </a:r>
            <a:r>
              <a:rPr lang="sk-SK" dirty="0"/>
              <a:t>– „</a:t>
            </a:r>
            <a:r>
              <a:rPr lang="sk-SK" i="1" dirty="0"/>
              <a:t>E </a:t>
            </a:r>
            <a:r>
              <a:rPr lang="sk-SK" i="1" dirty="0" err="1"/>
              <a:t>Supremi</a:t>
            </a:r>
            <a:r>
              <a:rPr lang="sk-SK" dirty="0"/>
              <a:t>“ </a:t>
            </a:r>
          </a:p>
          <a:p>
            <a:r>
              <a:rPr lang="sk-SK" b="1" dirty="0"/>
              <a:t>1907</a:t>
            </a:r>
            <a:r>
              <a:rPr lang="sk-SK" dirty="0"/>
              <a:t> – „</a:t>
            </a:r>
            <a:r>
              <a:rPr lang="sk-SK" i="1" dirty="0" err="1"/>
              <a:t>Lamentabili</a:t>
            </a:r>
            <a:r>
              <a:rPr lang="sk-SK" i="1" dirty="0"/>
              <a:t> Sane Exitu</a:t>
            </a:r>
            <a:r>
              <a:rPr lang="sk-SK" dirty="0"/>
              <a:t>“</a:t>
            </a:r>
          </a:p>
          <a:p>
            <a:r>
              <a:rPr lang="sk-SK" b="1" dirty="0"/>
              <a:t>1907</a:t>
            </a:r>
            <a:r>
              <a:rPr lang="sk-SK" dirty="0"/>
              <a:t> – „</a:t>
            </a:r>
            <a:r>
              <a:rPr lang="sk-SK" i="1" dirty="0" err="1"/>
              <a:t>Pascendi</a:t>
            </a:r>
            <a:r>
              <a:rPr lang="sk-SK" i="1" dirty="0"/>
              <a:t> </a:t>
            </a:r>
            <a:r>
              <a:rPr lang="sk-SK" i="1" dirty="0" err="1"/>
              <a:t>Dominici</a:t>
            </a:r>
            <a:r>
              <a:rPr lang="sk-SK" i="1" dirty="0"/>
              <a:t> </a:t>
            </a:r>
            <a:r>
              <a:rPr lang="sk-SK" i="1" dirty="0" err="1"/>
              <a:t>Gregis</a:t>
            </a:r>
            <a:r>
              <a:rPr lang="sk-SK" i="1" dirty="0"/>
              <a:t>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19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613" y="41121"/>
            <a:ext cx="10515600" cy="1325563"/>
          </a:xfrm>
        </p:spPr>
        <p:txBody>
          <a:bodyPr/>
          <a:lstStyle/>
          <a:p>
            <a:r>
              <a:rPr lang="sk-SK" dirty="0"/>
              <a:t>Liberálna teológia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98" y="1366684"/>
            <a:ext cx="6410632" cy="5289755"/>
          </a:xfrm>
        </p:spPr>
        <p:txBody>
          <a:bodyPr>
            <a:normAutofit fontScale="92500" lnSpcReduction="10000"/>
          </a:bodyPr>
          <a:lstStyle/>
          <a:p>
            <a:r>
              <a:rPr lang="sk-SK" b="1" dirty="0"/>
              <a:t>Friedrich Daniel </a:t>
            </a:r>
            <a:r>
              <a:rPr lang="sk-SK" b="1" dirty="0" err="1"/>
              <a:t>Ernst</a:t>
            </a:r>
            <a:r>
              <a:rPr lang="sk-SK" b="1" dirty="0"/>
              <a:t> </a:t>
            </a:r>
            <a:r>
              <a:rPr lang="sk-SK" b="1" dirty="0" err="1"/>
              <a:t>Schleiermacher</a:t>
            </a:r>
            <a:r>
              <a:rPr lang="sk-SK" b="1" dirty="0"/>
              <a:t> </a:t>
            </a:r>
            <a:r>
              <a:rPr lang="sk-SK" dirty="0"/>
              <a:t>(1768–1834)</a:t>
            </a:r>
          </a:p>
          <a:p>
            <a:pPr lvl="1"/>
            <a:r>
              <a:rPr lang="sk-SK" dirty="0"/>
              <a:t>1799 „</a:t>
            </a:r>
            <a:r>
              <a:rPr lang="sk-SK" i="1" dirty="0"/>
              <a:t>O </a:t>
            </a:r>
            <a:r>
              <a:rPr lang="sk-SK" i="1" dirty="0" err="1"/>
              <a:t>náboženství</a:t>
            </a:r>
            <a:r>
              <a:rPr lang="sk-SK" i="1" dirty="0"/>
              <a:t>: </a:t>
            </a:r>
            <a:r>
              <a:rPr lang="sk-SK" i="1" dirty="0" err="1"/>
              <a:t>Řeči</a:t>
            </a:r>
            <a:r>
              <a:rPr lang="sk-SK" i="1" dirty="0"/>
              <a:t> </a:t>
            </a:r>
            <a:r>
              <a:rPr lang="sk-SK" i="1" dirty="0" err="1"/>
              <a:t>ke</a:t>
            </a:r>
            <a:r>
              <a:rPr lang="sk-SK" i="1" dirty="0"/>
              <a:t> </a:t>
            </a:r>
            <a:r>
              <a:rPr lang="sk-SK" i="1" dirty="0" err="1"/>
              <a:t>vzdělancům</a:t>
            </a:r>
            <a:r>
              <a:rPr lang="sk-SK" i="1" dirty="0"/>
              <a:t> </a:t>
            </a:r>
            <a:r>
              <a:rPr lang="sk-SK" i="1" dirty="0" err="1"/>
              <a:t>mezi</a:t>
            </a:r>
            <a:r>
              <a:rPr lang="sk-SK" i="1" dirty="0"/>
              <a:t> jeho </a:t>
            </a:r>
            <a:r>
              <a:rPr lang="sk-SK" i="1" dirty="0" err="1"/>
              <a:t>pohrdači</a:t>
            </a:r>
            <a:r>
              <a:rPr lang="sk-SK" dirty="0"/>
              <a:t>“ </a:t>
            </a:r>
          </a:p>
          <a:p>
            <a:pPr lvl="1"/>
            <a:r>
              <a:rPr lang="sk-SK" dirty="0"/>
              <a:t>1820-1821 „</a:t>
            </a:r>
            <a:r>
              <a:rPr lang="sk-SK" dirty="0" err="1"/>
              <a:t>Křesťanská</a:t>
            </a:r>
            <a:r>
              <a:rPr lang="sk-SK" dirty="0"/>
              <a:t> </a:t>
            </a:r>
            <a:r>
              <a:rPr lang="sk-SK" dirty="0" err="1"/>
              <a:t>víra</a:t>
            </a:r>
            <a:r>
              <a:rPr lang="sk-SK" dirty="0"/>
              <a:t> </a:t>
            </a:r>
            <a:r>
              <a:rPr lang="sk-SK" dirty="0" err="1"/>
              <a:t>představená</a:t>
            </a:r>
            <a:r>
              <a:rPr lang="sk-SK" dirty="0"/>
              <a:t> v </a:t>
            </a:r>
            <a:r>
              <a:rPr lang="sk-SK" dirty="0" err="1"/>
              <a:t>souvislosti</a:t>
            </a:r>
            <a:r>
              <a:rPr lang="sk-SK" dirty="0"/>
              <a:t> </a:t>
            </a:r>
            <a:r>
              <a:rPr lang="sk-SK" dirty="0" err="1"/>
              <a:t>podle</a:t>
            </a:r>
            <a:r>
              <a:rPr lang="sk-SK" dirty="0"/>
              <a:t> zásad </a:t>
            </a:r>
            <a:r>
              <a:rPr lang="sk-SK" dirty="0" err="1"/>
              <a:t>evangelické</a:t>
            </a:r>
            <a:r>
              <a:rPr lang="sk-SK" dirty="0"/>
              <a:t> </a:t>
            </a:r>
            <a:r>
              <a:rPr lang="sk-SK" dirty="0" err="1"/>
              <a:t>církve</a:t>
            </a:r>
            <a:r>
              <a:rPr lang="sk-SK" dirty="0"/>
              <a:t>“ </a:t>
            </a:r>
          </a:p>
          <a:p>
            <a:r>
              <a:rPr lang="sk-SK" b="1" dirty="0"/>
              <a:t>Radikálna kritika evanjelií</a:t>
            </a:r>
          </a:p>
          <a:p>
            <a:pPr lvl="1"/>
            <a:r>
              <a:rPr lang="sk-SK" b="1" dirty="0" err="1"/>
              <a:t>tübigenská</a:t>
            </a:r>
            <a:r>
              <a:rPr lang="sk-SK" b="1" dirty="0"/>
              <a:t> škola</a:t>
            </a:r>
            <a:endParaRPr lang="sk-SK" dirty="0"/>
          </a:p>
          <a:p>
            <a:pPr lvl="2"/>
            <a:r>
              <a:rPr lang="sk-SK" b="1" dirty="0"/>
              <a:t>Ferdinand Christian </a:t>
            </a:r>
            <a:r>
              <a:rPr lang="sk-SK" b="1" dirty="0" err="1"/>
              <a:t>Baur</a:t>
            </a:r>
            <a:r>
              <a:rPr lang="sk-SK" dirty="0"/>
              <a:t> (1792—1860)</a:t>
            </a:r>
          </a:p>
          <a:p>
            <a:pPr lvl="2"/>
            <a:r>
              <a:rPr lang="sk-SK" b="1" dirty="0"/>
              <a:t>David Friedrich Strauss</a:t>
            </a:r>
            <a:r>
              <a:rPr lang="sk-SK" dirty="0"/>
              <a:t> (1808—1874)</a:t>
            </a:r>
          </a:p>
          <a:p>
            <a:pPr lvl="2"/>
            <a:r>
              <a:rPr lang="sk-SK" b="1" dirty="0"/>
              <a:t>Adolf von </a:t>
            </a:r>
            <a:r>
              <a:rPr lang="sk-SK" b="1" dirty="0" err="1"/>
              <a:t>Harnack</a:t>
            </a:r>
            <a:r>
              <a:rPr lang="sk-SK" dirty="0"/>
              <a:t> (1851–1930)</a:t>
            </a:r>
          </a:p>
          <a:p>
            <a:pPr lvl="2"/>
            <a:r>
              <a:rPr lang="sk-SK" b="1" dirty="0"/>
              <a:t>Albrecht </a:t>
            </a:r>
            <a:r>
              <a:rPr lang="sk-SK" b="1" dirty="0" err="1"/>
              <a:t>Ritschl</a:t>
            </a:r>
            <a:r>
              <a:rPr lang="sk-SK" dirty="0"/>
              <a:t> (1822—1889)</a:t>
            </a:r>
          </a:p>
          <a:p>
            <a:pPr lvl="3"/>
            <a:r>
              <a:rPr lang="sk-SK" dirty="0"/>
              <a:t>„</a:t>
            </a:r>
            <a:r>
              <a:rPr lang="sk-SK" i="1" dirty="0" err="1"/>
              <a:t>Die</a:t>
            </a:r>
            <a:r>
              <a:rPr lang="sk-SK" i="1" dirty="0"/>
              <a:t> </a:t>
            </a:r>
            <a:r>
              <a:rPr lang="sk-SK" i="1" dirty="0" err="1"/>
              <a:t>christliche</a:t>
            </a:r>
            <a:r>
              <a:rPr lang="sk-SK" i="1" dirty="0"/>
              <a:t> </a:t>
            </a:r>
            <a:r>
              <a:rPr lang="sk-SK" i="1" dirty="0" err="1"/>
              <a:t>Lehre</a:t>
            </a:r>
            <a:r>
              <a:rPr lang="sk-SK" i="1" dirty="0"/>
              <a:t> von der </a:t>
            </a:r>
            <a:r>
              <a:rPr lang="sk-SK" i="1" dirty="0" err="1"/>
              <a:t>Rechtfertigung</a:t>
            </a:r>
            <a:r>
              <a:rPr lang="sk-SK" i="1" dirty="0"/>
              <a:t> </a:t>
            </a:r>
            <a:r>
              <a:rPr lang="sk-SK" i="1" dirty="0" err="1"/>
              <a:t>und</a:t>
            </a:r>
            <a:r>
              <a:rPr lang="sk-SK" i="1" dirty="0"/>
              <a:t> </a:t>
            </a:r>
            <a:r>
              <a:rPr lang="sk-SK" i="1" dirty="0" err="1"/>
              <a:t>Versöhnung</a:t>
            </a:r>
            <a:r>
              <a:rPr lang="sk-SK" dirty="0"/>
              <a:t>“</a:t>
            </a:r>
          </a:p>
          <a:p>
            <a:r>
              <a:rPr lang="sk-SK" b="1" dirty="0"/>
              <a:t>Nábožensko-historická škola</a:t>
            </a:r>
          </a:p>
          <a:p>
            <a:pPr lvl="1"/>
            <a:r>
              <a:rPr lang="sk-SK" b="1" dirty="0" err="1"/>
              <a:t>Ernst</a:t>
            </a:r>
            <a:r>
              <a:rPr lang="sk-SK" b="1" dirty="0"/>
              <a:t> </a:t>
            </a:r>
            <a:r>
              <a:rPr lang="sk-SK" b="1" dirty="0" err="1"/>
              <a:t>Troeltsch</a:t>
            </a:r>
            <a:r>
              <a:rPr lang="sk-SK" dirty="0"/>
              <a:t> (1865–1923)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30065" y="1524000"/>
            <a:ext cx="47686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interpretácia biblického učenia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autentická podoba Ježiša Krista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etický rozmer kresťanstva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radikálna kritika evanjelií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historicko-kritické skúmanie Biblie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škola dejín náboženstva</a:t>
            </a:r>
          </a:p>
          <a:p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609405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Katolícky modernizmus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b="1" dirty="0" err="1"/>
              <a:t>Alfred</a:t>
            </a:r>
            <a:r>
              <a:rPr lang="sk-SK" b="1" dirty="0"/>
              <a:t> </a:t>
            </a:r>
            <a:r>
              <a:rPr lang="sk-SK" b="1" dirty="0" err="1"/>
              <a:t>Loisy</a:t>
            </a:r>
            <a:r>
              <a:rPr lang="sk-SK" dirty="0"/>
              <a:t> (1857–1940)</a:t>
            </a:r>
          </a:p>
          <a:p>
            <a:r>
              <a:rPr lang="sk-SK" b="1" dirty="0"/>
              <a:t>George </a:t>
            </a:r>
            <a:r>
              <a:rPr lang="sk-SK" b="1" dirty="0" err="1"/>
              <a:t>Tyrrell</a:t>
            </a:r>
            <a:r>
              <a:rPr lang="sk-SK" dirty="0"/>
              <a:t> (1861–1909)</a:t>
            </a:r>
          </a:p>
          <a:p>
            <a:endParaRPr lang="sk-SK" dirty="0"/>
          </a:p>
          <a:p>
            <a:r>
              <a:rPr lang="sk-SK" dirty="0"/>
              <a:t>relativita a dejinnosť teológie</a:t>
            </a:r>
          </a:p>
          <a:p>
            <a:r>
              <a:rPr lang="sk-SK" dirty="0"/>
              <a:t>inšpirácia protestantskou exegézou</a:t>
            </a:r>
          </a:p>
          <a:p>
            <a:r>
              <a:rPr lang="sk-SK" dirty="0"/>
              <a:t>odmietnutie diskontinuity medzi Ježišom a cirkvou</a:t>
            </a:r>
          </a:p>
          <a:p>
            <a:r>
              <a:rPr lang="sk-SK" dirty="0" err="1"/>
              <a:t>Pius</a:t>
            </a:r>
            <a:r>
              <a:rPr lang="sk-SK" dirty="0"/>
              <a:t> X. „</a:t>
            </a:r>
            <a:r>
              <a:rPr lang="sk-SK" dirty="0" err="1"/>
              <a:t>Pascendi</a:t>
            </a:r>
            <a:r>
              <a:rPr lang="sk-SK" dirty="0"/>
              <a:t> </a:t>
            </a:r>
            <a:r>
              <a:rPr lang="sk-SK" dirty="0" err="1"/>
              <a:t>dominici</a:t>
            </a:r>
            <a:r>
              <a:rPr lang="sk-SK" dirty="0"/>
              <a:t> </a:t>
            </a:r>
            <a:r>
              <a:rPr lang="sk-SK" dirty="0" err="1"/>
              <a:t>gregis</a:t>
            </a:r>
            <a:r>
              <a:rPr lang="sk-SK" dirty="0"/>
              <a:t>“  (1907)</a:t>
            </a:r>
          </a:p>
          <a:p>
            <a:endParaRPr lang="sk-SK" dirty="0"/>
          </a:p>
          <a:p>
            <a:r>
              <a:rPr lang="sk-SK" dirty="0"/>
              <a:t>katolícka t</a:t>
            </a:r>
            <a:r>
              <a:rPr lang="en-US" dirty="0" err="1"/>
              <a:t>übingensk</a:t>
            </a:r>
            <a:r>
              <a:rPr lang="sk-SK" dirty="0"/>
              <a:t>á škola</a:t>
            </a:r>
          </a:p>
          <a:p>
            <a:pPr lvl="1"/>
            <a:r>
              <a:rPr lang="sk-SK" dirty="0"/>
              <a:t>Johann </a:t>
            </a:r>
            <a:r>
              <a:rPr lang="sk-SK" dirty="0" err="1"/>
              <a:t>Sebastian</a:t>
            </a:r>
            <a:r>
              <a:rPr lang="sk-SK" dirty="0"/>
              <a:t> von </a:t>
            </a:r>
            <a:r>
              <a:rPr lang="sk-SK" dirty="0" err="1"/>
              <a:t>Drey</a:t>
            </a:r>
            <a:r>
              <a:rPr lang="sk-SK" dirty="0"/>
              <a:t> (1777 – 1853), Johann Adam </a:t>
            </a:r>
            <a:r>
              <a:rPr lang="sk-SK" dirty="0" err="1"/>
              <a:t>Möhler</a:t>
            </a:r>
            <a:r>
              <a:rPr lang="sk-SK" dirty="0"/>
              <a:t> (1796 – 1838), Johann </a:t>
            </a:r>
            <a:r>
              <a:rPr lang="sk-SK" dirty="0" err="1"/>
              <a:t>Baptist</a:t>
            </a:r>
            <a:r>
              <a:rPr lang="sk-SK" dirty="0"/>
              <a:t> von </a:t>
            </a:r>
            <a:r>
              <a:rPr lang="sk-SK" dirty="0" err="1"/>
              <a:t>Hirscher</a:t>
            </a:r>
            <a:r>
              <a:rPr lang="sk-SK" dirty="0"/>
              <a:t> (1788 – 1865), Franz Anton </a:t>
            </a:r>
            <a:r>
              <a:rPr lang="sk-SK" dirty="0" err="1"/>
              <a:t>Staudenmaier</a:t>
            </a:r>
            <a:r>
              <a:rPr lang="sk-SK" dirty="0"/>
              <a:t> (1800 – 1856), </a:t>
            </a:r>
            <a:r>
              <a:rPr lang="sk-SK" dirty="0" err="1"/>
              <a:t>Johannes</a:t>
            </a:r>
            <a:r>
              <a:rPr lang="sk-SK" dirty="0"/>
              <a:t> von </a:t>
            </a:r>
            <a:r>
              <a:rPr lang="sk-SK" dirty="0" err="1"/>
              <a:t>Kuhn</a:t>
            </a:r>
            <a:r>
              <a:rPr lang="sk-SK" dirty="0"/>
              <a:t> (1806 – 1887)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7536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590FF91-70B4-4FA0-875D-0D08DB734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2956" y="1690688"/>
            <a:ext cx="5279922" cy="5044409"/>
          </a:xfrm>
        </p:spPr>
        <p:txBody>
          <a:bodyPr>
            <a:normAutofit/>
          </a:bodyPr>
          <a:lstStyle/>
          <a:p>
            <a:r>
              <a:rPr lang="sk-SK" sz="1800" dirty="0"/>
              <a:t>rímsky katolicizmus: južná Európa, západné Stredomorie, Írsko, Rakúsko, Bavorsko, </a:t>
            </a:r>
            <a:r>
              <a:rPr lang="sk-SK" sz="1800" dirty="0" err="1"/>
              <a:t>Polsko</a:t>
            </a:r>
            <a:r>
              <a:rPr lang="sk-SK" sz="1800" dirty="0"/>
              <a:t>, Litva</a:t>
            </a:r>
          </a:p>
          <a:p>
            <a:endParaRPr lang="sk-SK" sz="1800" dirty="0"/>
          </a:p>
          <a:p>
            <a:r>
              <a:rPr lang="sk-SK" sz="1800" dirty="0"/>
              <a:t>protestantské denominácie: severná Európa a stredná severná Európa, Veľká Británia, severné Írsko, luterské Baltské more (Nemecko, Prusko, Škandinávia, Fínsko, Estónsko, Lotyšsko), Sliezsko, </a:t>
            </a:r>
            <a:r>
              <a:rPr lang="sk-SK" sz="1800" dirty="0" err="1"/>
              <a:t>juho</a:t>
            </a:r>
            <a:r>
              <a:rPr lang="sk-SK" sz="1800" dirty="0"/>
              <a:t>-západné Nemecko, Švajčiarsko</a:t>
            </a:r>
          </a:p>
          <a:p>
            <a:endParaRPr lang="sk-SK" sz="1800" dirty="0"/>
          </a:p>
          <a:p>
            <a:r>
              <a:rPr lang="cs-CZ" sz="1800" dirty="0"/>
              <a:t>m</a:t>
            </a:r>
            <a:r>
              <a:rPr lang="sk-SK" sz="1800" dirty="0" err="1"/>
              <a:t>imoeurópska</a:t>
            </a:r>
            <a:r>
              <a:rPr lang="sk-SK" sz="1800" dirty="0"/>
              <a:t> expanzia: Stredná a Južná Amerika, Afrika (Mys dobrej nádeje, Kongo, Angola, Zambezi, Mozambik), Ázia (</a:t>
            </a:r>
            <a:r>
              <a:rPr lang="sk-SK" sz="1800" dirty="0" err="1"/>
              <a:t>Goa</a:t>
            </a:r>
            <a:r>
              <a:rPr lang="sk-SK" sz="1800" dirty="0"/>
              <a:t>, južná India, </a:t>
            </a:r>
            <a:r>
              <a:rPr lang="sk-SK" sz="1800" dirty="0" err="1"/>
              <a:t>Šrí</a:t>
            </a:r>
            <a:r>
              <a:rPr lang="sk-SK" sz="1800" dirty="0"/>
              <a:t> Lanka, Nepál, Tibet, Filipíny, Čína, Indočína, Indonézia, Japonsko)</a:t>
            </a:r>
          </a:p>
          <a:p>
            <a:endParaRPr lang="cs-CZ" sz="1800" dirty="0"/>
          </a:p>
          <a:p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3929580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5307" y="4921234"/>
            <a:ext cx="11742574" cy="1938992"/>
          </a:xfrm>
        </p:spPr>
        <p:txBody>
          <a:bodyPr wrap="square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sk-SK" sz="3000" b="1" spc="0" dirty="0">
                <a:effectLst/>
              </a:rPr>
              <a:t>10 </a:t>
            </a: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ve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věku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extrémů</a:t>
            </a:r>
            <a:r>
              <a:rPr lang="sk-SK" sz="3000" b="1" spc="0" dirty="0">
                <a:effectLst/>
              </a:rPr>
              <a:t> I – západní </a:t>
            </a: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 a </a:t>
            </a:r>
            <a:r>
              <a:rPr lang="sk-SK" sz="3000" b="1" spc="0" dirty="0" err="1">
                <a:effectLst/>
              </a:rPr>
              <a:t>krize</a:t>
            </a:r>
            <a:r>
              <a:rPr lang="sk-SK" sz="3000" b="1" spc="0" dirty="0">
                <a:effectLst/>
              </a:rPr>
              <a:t> západní </a:t>
            </a:r>
            <a:r>
              <a:rPr lang="sk-SK" sz="3000" b="1" spc="0" dirty="0" err="1">
                <a:effectLst/>
              </a:rPr>
              <a:t>společnosti</a:t>
            </a:r>
            <a:r>
              <a:rPr lang="sk-SK" sz="3000" b="1" spc="0" dirty="0">
                <a:effectLst/>
              </a:rPr>
              <a:t> v 1.polovině 20. </a:t>
            </a:r>
            <a:r>
              <a:rPr lang="sk-SK" sz="3000" b="1" spc="0" dirty="0" err="1">
                <a:effectLst/>
              </a:rPr>
              <a:t>století</a:t>
            </a:r>
            <a:r>
              <a:rPr lang="sk-SK" sz="3000" b="1" spc="0" dirty="0">
                <a:effectLst/>
              </a:rPr>
              <a:t>, západní </a:t>
            </a: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 a </a:t>
            </a:r>
            <a:r>
              <a:rPr lang="sk-SK" sz="3000" b="1" spc="0" dirty="0" err="1">
                <a:effectLst/>
              </a:rPr>
              <a:t>totalitarismus</a:t>
            </a:r>
            <a:r>
              <a:rPr lang="sk-SK" sz="3000" b="1" spc="0" dirty="0">
                <a:effectLst/>
              </a:rPr>
              <a:t>.</a:t>
            </a:r>
            <a:br>
              <a:rPr lang="sk-SK" sz="3000" spc="0" dirty="0">
                <a:effectLst/>
              </a:rPr>
            </a:b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ve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věku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extrémů</a:t>
            </a:r>
            <a:r>
              <a:rPr lang="sk-SK" sz="3000" b="1" spc="0" dirty="0">
                <a:effectLst/>
              </a:rPr>
              <a:t> II – </a:t>
            </a:r>
            <a:r>
              <a:rPr lang="sk-SK" sz="3000" b="1" spc="0" dirty="0" err="1">
                <a:effectLst/>
              </a:rPr>
              <a:t>aggiornamento</a:t>
            </a:r>
            <a:r>
              <a:rPr lang="sk-SK" sz="3000" b="1" spc="0" dirty="0">
                <a:effectLst/>
              </a:rPr>
              <a:t> a II. </a:t>
            </a:r>
            <a:r>
              <a:rPr lang="sk-SK" sz="3000" b="1" spc="0" dirty="0" err="1">
                <a:effectLst/>
              </a:rPr>
              <a:t>vatikánský</a:t>
            </a:r>
            <a:r>
              <a:rPr lang="sk-SK" sz="3000" b="1" spc="0" dirty="0">
                <a:effectLst/>
              </a:rPr>
              <a:t> koncil, </a:t>
            </a:r>
            <a:r>
              <a:rPr lang="sk-SK" sz="3000" b="1" spc="0" dirty="0" err="1">
                <a:effectLst/>
              </a:rPr>
              <a:t>ekumenismus</a:t>
            </a:r>
            <a:r>
              <a:rPr lang="sk-SK" sz="3000" b="1" spc="0" dirty="0">
                <a:effectLst/>
              </a:rPr>
              <a:t>, </a:t>
            </a:r>
            <a:r>
              <a:rPr lang="sk-SK" sz="3000" b="1" spc="0" dirty="0" err="1">
                <a:effectLst/>
              </a:rPr>
              <a:t>globalizace</a:t>
            </a:r>
            <a:r>
              <a:rPr lang="sk-SK" sz="3000" b="1" spc="0" dirty="0">
                <a:effectLst/>
              </a:rPr>
              <a:t> a západní </a:t>
            </a: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.</a:t>
            </a:r>
            <a:endParaRPr lang="sk-SK" sz="3000" spc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RLA07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3972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2A46B-A90C-4855-9ED2-8A3256F1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Pápežstvo na začiatku 20. storočia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D451C8-C9D9-4080-853E-EFCC06D6F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pápežstvo a </a:t>
            </a:r>
            <a:r>
              <a:rPr lang="sk-SK" dirty="0" err="1"/>
              <a:t>modernita</a:t>
            </a:r>
            <a:endParaRPr lang="sk-SK" dirty="0"/>
          </a:p>
          <a:p>
            <a:r>
              <a:rPr lang="sk-SK" dirty="0" err="1"/>
              <a:t>romanizácia</a:t>
            </a:r>
            <a:endParaRPr lang="sk-SK" dirty="0"/>
          </a:p>
          <a:p>
            <a:r>
              <a:rPr lang="sk-SK" dirty="0"/>
              <a:t>kult pápeža</a:t>
            </a:r>
          </a:p>
          <a:p>
            <a:r>
              <a:rPr lang="sk-SK" dirty="0"/>
              <a:t>pápež ako nadnárodný diplomat a „</a:t>
            </a:r>
            <a:r>
              <a:rPr lang="sk-SK" dirty="0" err="1"/>
              <a:t>peacemaker</a:t>
            </a:r>
            <a:r>
              <a:rPr lang="sk-SK" dirty="0"/>
              <a:t>“</a:t>
            </a:r>
          </a:p>
          <a:p>
            <a:r>
              <a:rPr lang="sk-SK" dirty="0"/>
              <a:t>sociálny aspekt</a:t>
            </a:r>
          </a:p>
          <a:p>
            <a:r>
              <a:rPr lang="sk-SK" dirty="0"/>
              <a:t>rozvoj teologického myslenia</a:t>
            </a:r>
          </a:p>
          <a:p>
            <a:r>
              <a:rPr lang="sk-SK" dirty="0"/>
              <a:t>ekumenické hnutie</a:t>
            </a:r>
          </a:p>
          <a:p>
            <a:r>
              <a:rPr lang="sk-SK" dirty="0"/>
              <a:t>mariánske hnutie</a:t>
            </a:r>
          </a:p>
        </p:txBody>
      </p:sp>
    </p:spTree>
    <p:extLst>
      <p:ext uri="{BB962C8B-B14F-4D97-AF65-F5344CB8AC3E}">
        <p14:creationId xmlns:p14="http://schemas.microsoft.com/office/powerpoint/2010/main" val="2934259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/>
          <a:srcRect l="8212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b="1" dirty="0" err="1"/>
              <a:t>Pius</a:t>
            </a:r>
            <a:r>
              <a:rPr lang="sk-SK" b="1" dirty="0"/>
              <a:t> X. (1903–1914)</a:t>
            </a:r>
            <a:endParaRPr lang="sk-SK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b="1" dirty="0"/>
              <a:t>1903 </a:t>
            </a:r>
            <a:r>
              <a:rPr lang="sk-SK" dirty="0"/>
              <a:t>– „</a:t>
            </a:r>
            <a:r>
              <a:rPr lang="sk-SK" i="1" dirty="0"/>
              <a:t>E </a:t>
            </a:r>
            <a:r>
              <a:rPr lang="sk-SK" i="1" dirty="0" err="1"/>
              <a:t>Supremi</a:t>
            </a:r>
            <a:r>
              <a:rPr lang="sk-SK" dirty="0"/>
              <a:t>“ </a:t>
            </a:r>
          </a:p>
          <a:p>
            <a:r>
              <a:rPr lang="sk-SK" b="1" dirty="0"/>
              <a:t>1907</a:t>
            </a:r>
            <a:r>
              <a:rPr lang="sk-SK" dirty="0"/>
              <a:t> – „</a:t>
            </a:r>
            <a:r>
              <a:rPr lang="sk-SK" i="1" dirty="0" err="1"/>
              <a:t>Lamentabili</a:t>
            </a:r>
            <a:r>
              <a:rPr lang="sk-SK" i="1" dirty="0"/>
              <a:t> Sane Exitu</a:t>
            </a:r>
            <a:r>
              <a:rPr lang="sk-SK" dirty="0"/>
              <a:t>“</a:t>
            </a:r>
          </a:p>
          <a:p>
            <a:r>
              <a:rPr lang="sk-SK" b="1" dirty="0"/>
              <a:t>1907</a:t>
            </a:r>
            <a:r>
              <a:rPr lang="sk-SK" dirty="0"/>
              <a:t> – „</a:t>
            </a:r>
            <a:r>
              <a:rPr lang="sk-SK" i="1" dirty="0" err="1"/>
              <a:t>Pascendi</a:t>
            </a:r>
            <a:r>
              <a:rPr lang="sk-SK" i="1" dirty="0"/>
              <a:t> </a:t>
            </a:r>
            <a:r>
              <a:rPr lang="sk-SK" i="1" dirty="0" err="1"/>
              <a:t>Dominici</a:t>
            </a:r>
            <a:r>
              <a:rPr lang="sk-SK" i="1" dirty="0"/>
              <a:t> </a:t>
            </a:r>
            <a:r>
              <a:rPr lang="sk-SK" i="1" dirty="0" err="1"/>
              <a:t>Gregis</a:t>
            </a:r>
            <a:r>
              <a:rPr lang="sk-SK" i="1" dirty="0"/>
              <a:t>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34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/>
          <a:srcRect r="2" b="215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000"/>
              <a:t>Benedikt XV. (</a:t>
            </a:r>
            <a:r>
              <a:rPr lang="sk-SK" sz="5000"/>
              <a:t>1914 – 1922)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 lnSpcReduction="10000"/>
          </a:bodyPr>
          <a:lstStyle/>
          <a:p>
            <a:r>
              <a:rPr lang="sk-SK" dirty="0"/>
              <a:t>1. svetová vojna</a:t>
            </a:r>
          </a:p>
          <a:p>
            <a:r>
              <a:rPr lang="sk-SK" dirty="0"/>
              <a:t>sekretár </a:t>
            </a:r>
            <a:r>
              <a:rPr lang="sk-SK" dirty="0" err="1"/>
              <a:t>Pietro</a:t>
            </a:r>
            <a:r>
              <a:rPr lang="sk-SK" dirty="0"/>
              <a:t> </a:t>
            </a:r>
            <a:r>
              <a:rPr lang="sk-SK" dirty="0" err="1"/>
              <a:t>Gasparri</a:t>
            </a:r>
            <a:endParaRPr lang="sk-SK" dirty="0"/>
          </a:p>
          <a:p>
            <a:endParaRPr lang="sk-SK" dirty="0"/>
          </a:p>
          <a:p>
            <a:r>
              <a:rPr lang="sk-SK" dirty="0"/>
              <a:t>Kódex kanonického práva (1917)</a:t>
            </a:r>
          </a:p>
          <a:p>
            <a:r>
              <a:rPr lang="en-US" dirty="0" err="1"/>
              <a:t>Katechizmus</a:t>
            </a:r>
            <a:r>
              <a:rPr lang="en-US" dirty="0"/>
              <a:t> </a:t>
            </a:r>
            <a:r>
              <a:rPr lang="en-US" dirty="0" err="1"/>
              <a:t>katolíckej</a:t>
            </a:r>
            <a:r>
              <a:rPr lang="en-US" dirty="0"/>
              <a:t> </a:t>
            </a:r>
            <a:r>
              <a:rPr lang="en-US" dirty="0" err="1"/>
              <a:t>cirkvi</a:t>
            </a:r>
            <a:r>
              <a:rPr lang="en-US" dirty="0"/>
              <a:t> </a:t>
            </a:r>
            <a:r>
              <a:rPr lang="sk-SK" dirty="0"/>
              <a:t>(</a:t>
            </a:r>
            <a:r>
              <a:rPr lang="en-US" dirty="0"/>
              <a:t>1921</a:t>
            </a:r>
            <a:r>
              <a:rPr lang="sk-SK" dirty="0"/>
              <a:t>)</a:t>
            </a:r>
          </a:p>
          <a:p>
            <a:r>
              <a:rPr lang="sk-SK" dirty="0"/>
              <a:t>ortodoxné východné cirkvi</a:t>
            </a:r>
          </a:p>
          <a:p>
            <a:r>
              <a:rPr lang="sk-SK" dirty="0"/>
              <a:t>rozhovory v </a:t>
            </a:r>
            <a:r>
              <a:rPr lang="sk-SK" dirty="0" err="1"/>
              <a:t>Malines</a:t>
            </a:r>
            <a:endParaRPr lang="sk-SK" dirty="0"/>
          </a:p>
          <a:p>
            <a:endParaRPr lang="sk-SK" dirty="0"/>
          </a:p>
          <a:p>
            <a:r>
              <a:rPr lang="sk-SK" i="1" dirty="0"/>
              <a:t>„Maximum </a:t>
            </a:r>
            <a:r>
              <a:rPr lang="sk-SK" i="1" dirty="0" err="1"/>
              <a:t>illud</a:t>
            </a:r>
            <a:r>
              <a:rPr lang="sk-SK" i="1" dirty="0"/>
              <a:t>“ (1921)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425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Medzi vojnami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b="1" dirty="0"/>
              <a:t>Rudolf Otto</a:t>
            </a:r>
            <a:r>
              <a:rPr lang="sk-SK" dirty="0"/>
              <a:t> (1869–1937)</a:t>
            </a:r>
          </a:p>
          <a:p>
            <a:r>
              <a:rPr lang="sk-SK" b="1" dirty="0" err="1"/>
              <a:t>Karl</a:t>
            </a:r>
            <a:r>
              <a:rPr lang="sk-SK" b="1" dirty="0"/>
              <a:t> </a:t>
            </a:r>
            <a:r>
              <a:rPr lang="sk-SK" b="1" dirty="0" err="1"/>
              <a:t>Holl</a:t>
            </a:r>
            <a:r>
              <a:rPr lang="sk-SK" dirty="0"/>
              <a:t> (1866–1926) </a:t>
            </a:r>
          </a:p>
          <a:p>
            <a:endParaRPr lang="sk-SK" dirty="0"/>
          </a:p>
          <a:p>
            <a:endParaRPr lang="sk-SK" dirty="0"/>
          </a:p>
          <a:p>
            <a:r>
              <a:rPr lang="sk-SK" b="1" dirty="0"/>
              <a:t>Rudolf </a:t>
            </a:r>
            <a:r>
              <a:rPr lang="sk-SK" b="1" dirty="0" err="1"/>
              <a:t>Bultmann</a:t>
            </a:r>
            <a:r>
              <a:rPr lang="sk-SK" b="1" dirty="0"/>
              <a:t> (1884–1976)</a:t>
            </a:r>
          </a:p>
          <a:p>
            <a:pPr lvl="1"/>
            <a:r>
              <a:rPr lang="sk-SK" dirty="0" err="1"/>
              <a:t>demytologizácia</a:t>
            </a:r>
            <a:endParaRPr lang="sk-SK" dirty="0"/>
          </a:p>
          <a:p>
            <a:pPr lvl="1"/>
            <a:r>
              <a:rPr lang="sk-SK" dirty="0" err="1"/>
              <a:t>Formgeschichte</a:t>
            </a:r>
            <a:endParaRPr lang="sk-SK" dirty="0"/>
          </a:p>
          <a:p>
            <a:pPr lvl="1"/>
            <a:r>
              <a:rPr lang="sk-SK" i="1" dirty="0" err="1"/>
              <a:t>Sitz</a:t>
            </a:r>
            <a:r>
              <a:rPr lang="sk-SK" i="1" dirty="0"/>
              <a:t> im </a:t>
            </a:r>
            <a:r>
              <a:rPr lang="sk-SK" i="1" dirty="0" err="1"/>
              <a:t>Leben</a:t>
            </a:r>
            <a:endParaRPr lang="sk-SK" dirty="0"/>
          </a:p>
          <a:p>
            <a:r>
              <a:rPr lang="sk-SK" b="1" dirty="0"/>
              <a:t>Paul </a:t>
            </a:r>
            <a:r>
              <a:rPr lang="sk-SK" b="1" dirty="0" err="1"/>
              <a:t>Tillich</a:t>
            </a:r>
            <a:r>
              <a:rPr lang="sk-SK" b="1" dirty="0"/>
              <a:t> (1886–1965)</a:t>
            </a:r>
          </a:p>
          <a:p>
            <a:pPr lvl="1"/>
            <a:r>
              <a:rPr lang="sk-SK" dirty="0"/>
              <a:t>„tretia cesta“ (medzi dialektickou a liberálnou teológiou)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47436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Situácia v Nemecku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dirty="0"/>
              <a:t>hnutie „Nemeckí kresťania“</a:t>
            </a:r>
          </a:p>
          <a:p>
            <a:r>
              <a:rPr lang="sk-SK" dirty="0"/>
              <a:t>1933 „árijská klauzula“</a:t>
            </a:r>
          </a:p>
          <a:p>
            <a:r>
              <a:rPr lang="sk-SK" dirty="0" err="1"/>
              <a:t>Reinhold</a:t>
            </a:r>
            <a:r>
              <a:rPr lang="sk-SK" dirty="0"/>
              <a:t> </a:t>
            </a:r>
            <a:r>
              <a:rPr lang="sk-SK" dirty="0" err="1"/>
              <a:t>Krause</a:t>
            </a:r>
            <a:r>
              <a:rPr lang="sk-SK" dirty="0"/>
              <a:t> (1893–1980)  a podpora nacizmu</a:t>
            </a:r>
          </a:p>
          <a:p>
            <a:r>
              <a:rPr lang="sk-SK" dirty="0" err="1"/>
              <a:t>Dietrich</a:t>
            </a:r>
            <a:r>
              <a:rPr lang="sk-SK" dirty="0"/>
              <a:t> von </a:t>
            </a:r>
            <a:r>
              <a:rPr lang="sk-SK" dirty="0" err="1"/>
              <a:t>Hildebrand</a:t>
            </a:r>
            <a:r>
              <a:rPr lang="sk-SK" dirty="0"/>
              <a:t> (1889–1977) </a:t>
            </a:r>
          </a:p>
          <a:p>
            <a:endParaRPr lang="sk-SK" dirty="0"/>
          </a:p>
          <a:p>
            <a:r>
              <a:rPr lang="cs-CZ" dirty="0"/>
              <a:t>Dietrich </a:t>
            </a:r>
            <a:r>
              <a:rPr lang="cs-CZ" dirty="0" err="1"/>
              <a:t>Bonhoeffer</a:t>
            </a:r>
            <a:r>
              <a:rPr lang="cs-CZ" dirty="0"/>
              <a:t> (1906-1945)</a:t>
            </a:r>
          </a:p>
          <a:p>
            <a:pPr lvl="1"/>
            <a:r>
              <a:rPr lang="cs-CZ" dirty="0" err="1"/>
              <a:t>kirchenkampf</a:t>
            </a:r>
            <a:endParaRPr lang="cs-CZ" dirty="0"/>
          </a:p>
          <a:p>
            <a:pPr lvl="1"/>
            <a:r>
              <a:rPr lang="cs-CZ" dirty="0"/>
              <a:t>1934 </a:t>
            </a:r>
            <a:r>
              <a:rPr lang="cs-CZ" dirty="0" err="1"/>
              <a:t>Vyznávajúca</a:t>
            </a:r>
            <a:r>
              <a:rPr lang="cs-CZ" dirty="0"/>
              <a:t> </a:t>
            </a:r>
            <a:r>
              <a:rPr lang="cs-CZ" dirty="0" err="1"/>
              <a:t>cirkev</a:t>
            </a:r>
            <a:endParaRPr lang="cs-CZ" dirty="0"/>
          </a:p>
          <a:p>
            <a:pPr lvl="1"/>
            <a:endParaRPr lang="cs-CZ" dirty="0"/>
          </a:p>
          <a:p>
            <a:r>
              <a:rPr lang="sk-SK" dirty="0" err="1"/>
              <a:t>Karl</a:t>
            </a:r>
            <a:r>
              <a:rPr lang="sk-SK" dirty="0"/>
              <a:t> </a:t>
            </a:r>
            <a:r>
              <a:rPr lang="sk-SK" dirty="0" err="1"/>
              <a:t>Barth</a:t>
            </a:r>
            <a:r>
              <a:rPr lang="sk-SK" dirty="0"/>
              <a:t> (1886–1968) </a:t>
            </a:r>
          </a:p>
          <a:p>
            <a:pPr lvl="1"/>
            <a:r>
              <a:rPr lang="sk-SK" dirty="0"/>
              <a:t>teológia krízy </a:t>
            </a:r>
            <a:r>
              <a:rPr lang="sk-SK" dirty="0" err="1"/>
              <a:t>vs</a:t>
            </a:r>
            <a:r>
              <a:rPr lang="sk-SK" dirty="0"/>
              <a:t>. kultúrny protestantizmus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55131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/>
          <a:srcRect l="6172" r="2106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 err="1"/>
              <a:t>Pius</a:t>
            </a:r>
            <a:r>
              <a:rPr lang="sk-SK" dirty="0"/>
              <a:t> XI. (1922-39)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r>
              <a:rPr lang="sk-SK" dirty="0"/>
              <a:t>fašistické hnutie a „rímska otázka“</a:t>
            </a:r>
          </a:p>
          <a:p>
            <a:pPr lvl="1"/>
            <a:r>
              <a:rPr lang="sk-SK" dirty="0"/>
              <a:t>lateránske zmluvy (1929)</a:t>
            </a:r>
          </a:p>
          <a:p>
            <a:pPr lvl="1"/>
            <a:endParaRPr lang="sk-SK" dirty="0"/>
          </a:p>
          <a:p>
            <a:r>
              <a:rPr lang="sk-SK" dirty="0" err="1"/>
              <a:t>Reichskonkordat</a:t>
            </a:r>
            <a:r>
              <a:rPr lang="sk-SK" dirty="0"/>
              <a:t> (1933)</a:t>
            </a:r>
          </a:p>
          <a:p>
            <a:r>
              <a:rPr lang="sk-SK" i="1" dirty="0"/>
              <a:t>„</a:t>
            </a:r>
            <a:r>
              <a:rPr lang="sk-SK" i="1" dirty="0" err="1"/>
              <a:t>Mit</a:t>
            </a:r>
            <a:r>
              <a:rPr lang="sk-SK" i="1" dirty="0"/>
              <a:t> </a:t>
            </a:r>
            <a:r>
              <a:rPr lang="sk-SK" i="1" dirty="0" err="1"/>
              <a:t>brennender</a:t>
            </a:r>
            <a:r>
              <a:rPr lang="sk-SK" i="1" dirty="0"/>
              <a:t> </a:t>
            </a:r>
            <a:r>
              <a:rPr lang="sk-SK" i="1" dirty="0" err="1"/>
              <a:t>Sorge</a:t>
            </a:r>
            <a:r>
              <a:rPr lang="sk-SK" i="1" dirty="0"/>
              <a:t>“ </a:t>
            </a:r>
            <a:r>
              <a:rPr lang="sk-SK" dirty="0"/>
              <a:t>(1937)</a:t>
            </a:r>
          </a:p>
          <a:p>
            <a:r>
              <a:rPr lang="sk-SK" dirty="0"/>
              <a:t>„</a:t>
            </a:r>
            <a:r>
              <a:rPr lang="sk-SK" i="1" dirty="0" err="1"/>
              <a:t>Humani</a:t>
            </a:r>
            <a:r>
              <a:rPr lang="sk-SK" i="1" dirty="0"/>
              <a:t> </a:t>
            </a:r>
            <a:r>
              <a:rPr lang="sk-SK" i="1" dirty="0" err="1"/>
              <a:t>generis</a:t>
            </a:r>
            <a:r>
              <a:rPr lang="sk-SK" i="1" dirty="0"/>
              <a:t> </a:t>
            </a:r>
            <a:r>
              <a:rPr lang="sk-SK" i="1" dirty="0" err="1"/>
              <a:t>unitas</a:t>
            </a:r>
            <a:r>
              <a:rPr lang="sk-SK" dirty="0"/>
              <a:t>“ (1938)</a:t>
            </a:r>
          </a:p>
          <a:p>
            <a:endParaRPr lang="sk-SK" dirty="0"/>
          </a:p>
          <a:p>
            <a:r>
              <a:rPr lang="sk-SK" dirty="0"/>
              <a:t>„</a:t>
            </a:r>
            <a:r>
              <a:rPr lang="sk-SK" i="1" dirty="0" err="1"/>
              <a:t>Casti</a:t>
            </a:r>
            <a:r>
              <a:rPr lang="sk-SK" i="1" dirty="0"/>
              <a:t> </a:t>
            </a:r>
            <a:r>
              <a:rPr lang="sk-SK" i="1" dirty="0" err="1"/>
              <a:t>connubi</a:t>
            </a:r>
            <a:r>
              <a:rPr lang="sk-SK" dirty="0"/>
              <a:t>“ (1930)</a:t>
            </a:r>
          </a:p>
          <a:p>
            <a:r>
              <a:rPr lang="sk-SK" dirty="0"/>
              <a:t>„</a:t>
            </a:r>
            <a:r>
              <a:rPr lang="sk-SK" i="1" dirty="0" err="1"/>
              <a:t>Quadragesimo</a:t>
            </a:r>
            <a:r>
              <a:rPr lang="sk-SK" i="1" dirty="0"/>
              <a:t> </a:t>
            </a:r>
            <a:r>
              <a:rPr lang="sk-SK" i="1" dirty="0" err="1"/>
              <a:t>anno</a:t>
            </a:r>
            <a:r>
              <a:rPr lang="sk-SK" dirty="0"/>
              <a:t>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31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792" r="2226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 err="1"/>
              <a:t>Pius</a:t>
            </a:r>
            <a:r>
              <a:rPr lang="sk-SK" dirty="0"/>
              <a:t> XII. (1939–1958)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r>
              <a:rPr lang="sk-SK" dirty="0"/>
              <a:t>2. svetová vojna</a:t>
            </a:r>
          </a:p>
          <a:p>
            <a:pPr lvl="1"/>
            <a:r>
              <a:rPr lang="sk-SK" dirty="0"/>
              <a:t>1940 plán „päťbodového mieru“</a:t>
            </a:r>
          </a:p>
          <a:p>
            <a:pPr lvl="1"/>
            <a:r>
              <a:rPr lang="sk-SK" dirty="0"/>
              <a:t>holokaust</a:t>
            </a:r>
          </a:p>
          <a:p>
            <a:r>
              <a:rPr lang="sk-SK" dirty="0"/>
              <a:t>vzťahy s USA</a:t>
            </a:r>
          </a:p>
          <a:p>
            <a:r>
              <a:rPr lang="sk-SK" dirty="0"/>
              <a:t>studená vojna</a:t>
            </a:r>
          </a:p>
          <a:p>
            <a:endParaRPr lang="sk-SK" dirty="0"/>
          </a:p>
          <a:p>
            <a:r>
              <a:rPr lang="sk-SK" dirty="0"/>
              <a:t>„</a:t>
            </a:r>
            <a:r>
              <a:rPr lang="sk-SK" i="1" dirty="0" err="1"/>
              <a:t>Munificentissimus</a:t>
            </a:r>
            <a:r>
              <a:rPr lang="sk-SK" i="1" dirty="0"/>
              <a:t> Deus</a:t>
            </a:r>
            <a:r>
              <a:rPr lang="sk-SK" dirty="0"/>
              <a:t>“ (1950)</a:t>
            </a:r>
          </a:p>
          <a:p>
            <a:r>
              <a:rPr lang="sk-SK" i="1" dirty="0"/>
              <a:t>„</a:t>
            </a:r>
            <a:r>
              <a:rPr lang="sk-SK" i="1" dirty="0" err="1"/>
              <a:t>Humani</a:t>
            </a:r>
            <a:r>
              <a:rPr lang="sk-SK" i="1" dirty="0"/>
              <a:t> </a:t>
            </a:r>
            <a:r>
              <a:rPr lang="sk-SK" i="1" dirty="0" err="1"/>
              <a:t>generis</a:t>
            </a:r>
            <a:r>
              <a:rPr lang="sk-SK" dirty="0"/>
              <a:t>“ (1950)</a:t>
            </a:r>
          </a:p>
          <a:p>
            <a:r>
              <a:rPr lang="sk-SK" dirty="0"/>
              <a:t>„</a:t>
            </a:r>
            <a:r>
              <a:rPr lang="sk-SK" i="1" dirty="0" err="1"/>
              <a:t>Divino</a:t>
            </a:r>
            <a:r>
              <a:rPr lang="sk-SK" i="1" dirty="0"/>
              <a:t> </a:t>
            </a:r>
            <a:r>
              <a:rPr lang="sk-SK" i="1" dirty="0" err="1"/>
              <a:t>afflante</a:t>
            </a:r>
            <a:r>
              <a:rPr lang="sk-SK" i="1" dirty="0"/>
              <a:t> </a:t>
            </a:r>
            <a:r>
              <a:rPr lang="sk-SK" i="1" dirty="0" err="1"/>
              <a:t>spiritu</a:t>
            </a:r>
            <a:r>
              <a:rPr lang="sk-SK" dirty="0"/>
              <a:t>“ (1943)</a:t>
            </a:r>
          </a:p>
        </p:txBody>
      </p:sp>
    </p:spTree>
    <p:extLst>
      <p:ext uri="{BB962C8B-B14F-4D97-AF65-F5344CB8AC3E}">
        <p14:creationId xmlns:p14="http://schemas.microsoft.com/office/powerpoint/2010/main" val="1708884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2. svetovej vojne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i="1" dirty="0" err="1"/>
              <a:t>Nouvelle</a:t>
            </a:r>
            <a:r>
              <a:rPr lang="sk-SK" i="1" dirty="0"/>
              <a:t> </a:t>
            </a:r>
            <a:r>
              <a:rPr lang="sk-SK" i="1" dirty="0" err="1"/>
              <a:t>Théologie</a:t>
            </a:r>
            <a:endParaRPr lang="sk-SK" i="1" dirty="0"/>
          </a:p>
          <a:p>
            <a:pPr lvl="1"/>
            <a:r>
              <a:rPr lang="sk-SK" dirty="0" err="1"/>
              <a:t>Joseph</a:t>
            </a:r>
            <a:r>
              <a:rPr lang="sk-SK" dirty="0"/>
              <a:t> Ratzinger</a:t>
            </a:r>
          </a:p>
          <a:p>
            <a:endParaRPr lang="sk-SK" dirty="0"/>
          </a:p>
          <a:p>
            <a:r>
              <a:rPr lang="sk-SK" dirty="0"/>
              <a:t>teológia oslobodenia </a:t>
            </a:r>
          </a:p>
          <a:p>
            <a:pPr lvl="1"/>
            <a:r>
              <a:rPr lang="sk-SK" dirty="0" err="1"/>
              <a:t>Gustavo</a:t>
            </a:r>
            <a:r>
              <a:rPr lang="sk-SK" dirty="0"/>
              <a:t> </a:t>
            </a:r>
            <a:r>
              <a:rPr lang="sk-SK" dirty="0" err="1"/>
              <a:t>Guttierez</a:t>
            </a:r>
            <a:endParaRPr lang="sk-SK" dirty="0"/>
          </a:p>
          <a:p>
            <a:pPr lvl="1"/>
            <a:r>
              <a:rPr lang="sk-SK" dirty="0"/>
              <a:t>Leonardo </a:t>
            </a:r>
            <a:r>
              <a:rPr lang="sk-SK" dirty="0" err="1"/>
              <a:t>Boff</a:t>
            </a:r>
            <a:endParaRPr lang="sk-SK" dirty="0"/>
          </a:p>
          <a:p>
            <a:pPr lvl="1"/>
            <a:endParaRPr lang="sk-SK" dirty="0"/>
          </a:p>
          <a:p>
            <a:r>
              <a:rPr lang="sk-SK" dirty="0"/>
              <a:t>feministická </a:t>
            </a:r>
            <a:r>
              <a:rPr lang="sk-SK" dirty="0" err="1"/>
              <a:t>teologie</a:t>
            </a:r>
            <a:r>
              <a:rPr lang="sk-SK" dirty="0"/>
              <a:t> </a:t>
            </a:r>
            <a:r>
              <a:rPr lang="sk-SK" dirty="0" err="1"/>
              <a:t>osvobození</a:t>
            </a:r>
            <a:endParaRPr lang="sk-SK" dirty="0"/>
          </a:p>
          <a:p>
            <a:pPr lvl="1"/>
            <a:r>
              <a:rPr lang="sk-SK" dirty="0" err="1"/>
              <a:t>Carter</a:t>
            </a:r>
            <a:r>
              <a:rPr lang="sk-SK" dirty="0"/>
              <a:t> </a:t>
            </a:r>
            <a:r>
              <a:rPr lang="sk-SK" dirty="0" err="1"/>
              <a:t>Heyward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91309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/>
          <a:srcRect b="169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/>
              <a:t>Ján XXIII. (1958–1963)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 lnSpcReduction="10000"/>
          </a:bodyPr>
          <a:lstStyle/>
          <a:p>
            <a:r>
              <a:rPr lang="sk-SK" dirty="0"/>
              <a:t>„provizórny pápež“</a:t>
            </a:r>
          </a:p>
          <a:p>
            <a:r>
              <a:rPr lang="sk-SK" dirty="0"/>
              <a:t>progresívne </a:t>
            </a:r>
            <a:r>
              <a:rPr lang="sk-SK" dirty="0" err="1"/>
              <a:t>vs</a:t>
            </a:r>
            <a:r>
              <a:rPr lang="sk-SK" dirty="0"/>
              <a:t>. konzervatívne krídlo</a:t>
            </a:r>
          </a:p>
          <a:p>
            <a:endParaRPr lang="sk-SK" dirty="0"/>
          </a:p>
          <a:p>
            <a:r>
              <a:rPr lang="sk-SK" dirty="0"/>
              <a:t>„</a:t>
            </a:r>
            <a:r>
              <a:rPr lang="sk-SK" i="1" dirty="0"/>
              <a:t>Mater et magistra</a:t>
            </a:r>
            <a:r>
              <a:rPr lang="sk-SK" dirty="0"/>
              <a:t>“ (1963)</a:t>
            </a:r>
          </a:p>
          <a:p>
            <a:r>
              <a:rPr lang="sk-SK" dirty="0"/>
              <a:t>„</a:t>
            </a:r>
            <a:r>
              <a:rPr lang="sk-SK" i="1" dirty="0" err="1"/>
              <a:t>Pacem</a:t>
            </a:r>
            <a:r>
              <a:rPr lang="sk-SK" i="1" dirty="0"/>
              <a:t> in </a:t>
            </a:r>
            <a:r>
              <a:rPr lang="sk-SK" i="1" dirty="0" err="1"/>
              <a:t>terris</a:t>
            </a:r>
            <a:r>
              <a:rPr lang="sk-SK" dirty="0"/>
              <a:t>“ (1963)</a:t>
            </a:r>
          </a:p>
          <a:p>
            <a:endParaRPr lang="sk-SK" dirty="0"/>
          </a:p>
          <a:p>
            <a:r>
              <a:rPr lang="sk-SK" dirty="0"/>
              <a:t>otvoreniu sa Východu</a:t>
            </a:r>
          </a:p>
          <a:p>
            <a:endParaRPr lang="sk-SK" dirty="0"/>
          </a:p>
          <a:p>
            <a:r>
              <a:rPr lang="sk-SK" dirty="0"/>
              <a:t>pápež Koncilu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8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166F26A6-EA2B-4014-95B1-6668BAB37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4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7535F1-98EA-4E55-8E42-CFF410B015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20817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F7ABE86-89C5-464B-A25B-708D0B2D6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" r="-4" b="28366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290" y="1690688"/>
            <a:ext cx="5299587" cy="5054241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koniec 17. storočia</a:t>
            </a:r>
          </a:p>
          <a:p>
            <a:r>
              <a:rPr lang="sk-SK" dirty="0"/>
              <a:t>pietizmus a osvietenstvo</a:t>
            </a:r>
          </a:p>
          <a:p>
            <a:r>
              <a:rPr lang="sk-SK" dirty="0"/>
              <a:t>rozvoj vedy</a:t>
            </a:r>
          </a:p>
          <a:p>
            <a:pPr lvl="1"/>
            <a:r>
              <a:rPr lang="cs-CZ" dirty="0"/>
              <a:t>a</a:t>
            </a:r>
            <a:r>
              <a:rPr lang="sk-SK" dirty="0" err="1"/>
              <a:t>stronómia</a:t>
            </a:r>
            <a:r>
              <a:rPr lang="sk-SK" dirty="0"/>
              <a:t> </a:t>
            </a:r>
          </a:p>
          <a:p>
            <a:pPr lvl="2"/>
            <a:r>
              <a:rPr lang="sk-SK" dirty="0" err="1"/>
              <a:t>Kopernik</a:t>
            </a:r>
            <a:r>
              <a:rPr lang="sk-SK" dirty="0"/>
              <a:t> 1473-1543, </a:t>
            </a:r>
            <a:r>
              <a:rPr lang="sk-SK" dirty="0" err="1"/>
              <a:t>Kepler</a:t>
            </a:r>
            <a:r>
              <a:rPr lang="sk-SK" dirty="0"/>
              <a:t> (1557-1630), </a:t>
            </a:r>
            <a:r>
              <a:rPr lang="sk-SK" b="1" dirty="0"/>
              <a:t>Galilei</a:t>
            </a:r>
            <a:r>
              <a:rPr lang="sk-SK" dirty="0"/>
              <a:t> (1564-1642), </a:t>
            </a:r>
          </a:p>
          <a:p>
            <a:pPr lvl="1"/>
            <a:r>
              <a:rPr lang="cs-CZ" dirty="0" err="1"/>
              <a:t>ambivalencia</a:t>
            </a:r>
            <a:r>
              <a:rPr lang="cs-CZ" dirty="0"/>
              <a:t>, „</a:t>
            </a:r>
            <a:r>
              <a:rPr lang="cs-CZ" dirty="0" err="1"/>
              <a:t>akomodácia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„r</a:t>
            </a:r>
            <a:r>
              <a:rPr lang="sk-SK" dirty="0" err="1"/>
              <a:t>acionálny</a:t>
            </a:r>
            <a:r>
              <a:rPr lang="sk-SK" dirty="0"/>
              <a:t>“ Boh</a:t>
            </a:r>
          </a:p>
          <a:p>
            <a:r>
              <a:rPr lang="cs-CZ" dirty="0"/>
              <a:t>racionalizmus</a:t>
            </a:r>
            <a:endParaRPr lang="sk-SK" dirty="0"/>
          </a:p>
          <a:p>
            <a:r>
              <a:rPr lang="sk-SK" dirty="0" err="1"/>
              <a:t>orientalizmus</a:t>
            </a:r>
            <a:r>
              <a:rPr lang="sk-SK" dirty="0"/>
              <a:t> a kultúrny relativizmus</a:t>
            </a:r>
          </a:p>
          <a:p>
            <a:r>
              <a:rPr lang="sk-SK" dirty="0"/>
              <a:t>prekonanie náboženského </a:t>
            </a:r>
            <a:r>
              <a:rPr lang="sk-SK" dirty="0" err="1"/>
              <a:t>partikularizmu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4616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/>
          <a:srcRect l="11027" r="6340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700" dirty="0"/>
              <a:t>2. Vatikánsky koncil (1962-1965)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 fontScale="77500" lnSpcReduction="20000"/>
          </a:bodyPr>
          <a:lstStyle/>
          <a:p>
            <a:r>
              <a:rPr lang="sk-SK" dirty="0"/>
              <a:t>Ján XXIII - Pavol VI.</a:t>
            </a:r>
          </a:p>
          <a:p>
            <a:endParaRPr lang="sk-SK" dirty="0"/>
          </a:p>
          <a:p>
            <a:r>
              <a:rPr lang="sk-SK" dirty="0" err="1"/>
              <a:t>aggiornamento</a:t>
            </a:r>
            <a:endParaRPr lang="sk-SK" dirty="0"/>
          </a:p>
          <a:p>
            <a:endParaRPr lang="sk-SK" dirty="0"/>
          </a:p>
          <a:p>
            <a:r>
              <a:rPr lang="sk-SK" dirty="0"/>
              <a:t>„</a:t>
            </a:r>
            <a:r>
              <a:rPr lang="sk-SK" i="1" dirty="0" err="1"/>
              <a:t>Sacrosanctum</a:t>
            </a:r>
            <a:r>
              <a:rPr lang="sk-SK" i="1" dirty="0"/>
              <a:t> </a:t>
            </a:r>
            <a:r>
              <a:rPr lang="sk-SK" i="1" dirty="0" err="1"/>
              <a:t>concilium</a:t>
            </a:r>
            <a:r>
              <a:rPr lang="sk-SK" dirty="0"/>
              <a:t>“ – liturgia</a:t>
            </a:r>
          </a:p>
          <a:p>
            <a:r>
              <a:rPr lang="sk-SK" dirty="0"/>
              <a:t>„</a:t>
            </a:r>
            <a:r>
              <a:rPr lang="sk-SK" i="1" dirty="0" err="1"/>
              <a:t>Lumen</a:t>
            </a:r>
            <a:r>
              <a:rPr lang="sk-SK" i="1" dirty="0"/>
              <a:t> </a:t>
            </a:r>
            <a:r>
              <a:rPr lang="sk-SK" i="1" dirty="0" err="1"/>
              <a:t>gentium</a:t>
            </a:r>
            <a:r>
              <a:rPr lang="sk-SK" dirty="0"/>
              <a:t>“</a:t>
            </a:r>
          </a:p>
          <a:p>
            <a:r>
              <a:rPr lang="sk-SK" dirty="0"/>
              <a:t>„</a:t>
            </a:r>
            <a:r>
              <a:rPr lang="sk-SK" i="1" dirty="0"/>
              <a:t>Gaudium et </a:t>
            </a:r>
            <a:r>
              <a:rPr lang="sk-SK" i="1" dirty="0" err="1"/>
              <a:t>Spes</a:t>
            </a:r>
            <a:r>
              <a:rPr lang="sk-SK" dirty="0"/>
              <a:t>“</a:t>
            </a:r>
          </a:p>
          <a:p>
            <a:r>
              <a:rPr lang="sk-SK" dirty="0"/>
              <a:t>„</a:t>
            </a:r>
            <a:r>
              <a:rPr lang="sk-SK" i="1" dirty="0"/>
              <a:t>Nostra </a:t>
            </a:r>
            <a:r>
              <a:rPr lang="sk-SK" i="1" dirty="0" err="1"/>
              <a:t>aetate</a:t>
            </a:r>
            <a:r>
              <a:rPr lang="sk-SK" dirty="0"/>
              <a:t>“ a „</a:t>
            </a:r>
            <a:r>
              <a:rPr lang="sk-SK" i="1" dirty="0" err="1"/>
              <a:t>Unitatis</a:t>
            </a:r>
            <a:r>
              <a:rPr lang="sk-SK" i="1" dirty="0"/>
              <a:t> </a:t>
            </a:r>
            <a:r>
              <a:rPr lang="sk-SK" i="1" dirty="0" err="1"/>
              <a:t>redintegratio</a:t>
            </a:r>
            <a:r>
              <a:rPr lang="sk-SK" dirty="0"/>
              <a:t>“ </a:t>
            </a:r>
          </a:p>
          <a:p>
            <a:endParaRPr lang="sk-SK" dirty="0"/>
          </a:p>
          <a:p>
            <a:r>
              <a:rPr lang="sk-SK" dirty="0" err="1"/>
              <a:t>ekumenismus</a:t>
            </a:r>
            <a:endParaRPr lang="sk-SK" dirty="0"/>
          </a:p>
          <a:p>
            <a:pPr lvl="1"/>
            <a:r>
              <a:rPr lang="sk-SK" dirty="0" err="1"/>
              <a:t>Hans</a:t>
            </a:r>
            <a:r>
              <a:rPr lang="sk-SK" dirty="0"/>
              <a:t> </a:t>
            </a:r>
            <a:r>
              <a:rPr lang="sk-SK" dirty="0" err="1"/>
              <a:t>Küng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32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0250" r="6238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/>
              <a:t>Pavol VI. (1963–1978)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6079791" cy="4732491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„</a:t>
            </a:r>
            <a:r>
              <a:rPr lang="sk-SK" i="1" dirty="0" err="1"/>
              <a:t>Dei</a:t>
            </a:r>
            <a:r>
              <a:rPr lang="sk-SK" i="1" dirty="0"/>
              <a:t> </a:t>
            </a:r>
            <a:r>
              <a:rPr lang="sk-SK" i="1" dirty="0" err="1"/>
              <a:t>Verbum</a:t>
            </a:r>
            <a:r>
              <a:rPr lang="sk-SK" dirty="0"/>
              <a:t>“</a:t>
            </a:r>
          </a:p>
          <a:p>
            <a:r>
              <a:rPr lang="sk-SK" dirty="0"/>
              <a:t>náboženská sloboda</a:t>
            </a:r>
          </a:p>
          <a:p>
            <a:r>
              <a:rPr lang="sk-SK" dirty="0"/>
              <a:t>„</a:t>
            </a:r>
            <a:r>
              <a:rPr lang="sk-SK" i="1" dirty="0" err="1"/>
              <a:t>Popolorum</a:t>
            </a:r>
            <a:r>
              <a:rPr lang="sk-SK" i="1" dirty="0"/>
              <a:t> </a:t>
            </a:r>
            <a:r>
              <a:rPr lang="sk-SK" i="1" dirty="0" err="1"/>
              <a:t>progressio</a:t>
            </a:r>
            <a:r>
              <a:rPr lang="sk-SK" dirty="0"/>
              <a:t>“ (1967)</a:t>
            </a:r>
          </a:p>
          <a:p>
            <a:r>
              <a:rPr lang="sk-SK" dirty="0" err="1"/>
              <a:t>ostpolitik</a:t>
            </a:r>
            <a:endParaRPr lang="sk-SK" dirty="0"/>
          </a:p>
          <a:p>
            <a:endParaRPr lang="sk-SK" dirty="0"/>
          </a:p>
          <a:p>
            <a:r>
              <a:rPr lang="sk-SK" dirty="0"/>
              <a:t>zápas s dôsledkami koncilu</a:t>
            </a:r>
          </a:p>
          <a:p>
            <a:pPr lvl="1"/>
            <a:r>
              <a:rPr lang="sk-SK" dirty="0"/>
              <a:t>tradicionalistickí </a:t>
            </a:r>
          </a:p>
          <a:p>
            <a:pPr lvl="2"/>
            <a:r>
              <a:rPr lang="sk-SK" dirty="0"/>
              <a:t>Marcel </a:t>
            </a:r>
            <a:r>
              <a:rPr lang="sk-SK" dirty="0" err="1"/>
              <a:t>Lefebvre</a:t>
            </a:r>
            <a:r>
              <a:rPr lang="sk-SK" dirty="0"/>
              <a:t> - Kňazské bratstvo svätého </a:t>
            </a:r>
            <a:r>
              <a:rPr lang="sk-SK" dirty="0" err="1"/>
              <a:t>Pia</a:t>
            </a:r>
            <a:r>
              <a:rPr lang="sk-SK" dirty="0"/>
              <a:t> X.</a:t>
            </a:r>
          </a:p>
          <a:p>
            <a:pPr lvl="1"/>
            <a:r>
              <a:rPr lang="sk-SK" dirty="0"/>
              <a:t>progresívni</a:t>
            </a:r>
          </a:p>
          <a:p>
            <a:pPr lvl="1"/>
            <a:endParaRPr lang="sk-SK" dirty="0"/>
          </a:p>
          <a:p>
            <a:r>
              <a:rPr lang="sk-SK" dirty="0"/>
              <a:t>„</a:t>
            </a:r>
            <a:r>
              <a:rPr lang="sk-SK" dirty="0" err="1"/>
              <a:t>Sacerdotalis</a:t>
            </a:r>
            <a:r>
              <a:rPr lang="sk-SK" dirty="0"/>
              <a:t> </a:t>
            </a:r>
            <a:r>
              <a:rPr lang="sk-SK" dirty="0" err="1"/>
              <a:t>caelibatus</a:t>
            </a:r>
            <a:r>
              <a:rPr lang="sk-SK" dirty="0"/>
              <a:t>“ (1967)</a:t>
            </a:r>
          </a:p>
          <a:p>
            <a:r>
              <a:rPr lang="sk-SK" dirty="0"/>
              <a:t>„</a:t>
            </a:r>
            <a:r>
              <a:rPr lang="sk-SK" dirty="0" err="1"/>
              <a:t>Humanae</a:t>
            </a:r>
            <a:r>
              <a:rPr lang="sk-SK" dirty="0"/>
              <a:t> vitae“ (1968)</a:t>
            </a:r>
          </a:p>
          <a:p>
            <a:r>
              <a:rPr lang="sk-SK" dirty="0"/>
              <a:t>„</a:t>
            </a:r>
            <a:r>
              <a:rPr lang="sk-SK" dirty="0" err="1"/>
              <a:t>Personae</a:t>
            </a:r>
            <a:r>
              <a:rPr lang="sk-SK" dirty="0"/>
              <a:t> </a:t>
            </a:r>
            <a:r>
              <a:rPr lang="sk-SK" dirty="0" err="1"/>
              <a:t>humanae</a:t>
            </a:r>
            <a:r>
              <a:rPr lang="sk-SK" dirty="0"/>
              <a:t>“ (1975)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63286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F35E2AC-A97F-44B3-969E-3AF82F6BA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8" r="16687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1BD42CCB-B811-4BCC-B7D7-ACBDADDE3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5" r="1315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/>
          <a:srcRect t="642" r="-5" b="32139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81782" y="727587"/>
            <a:ext cx="5211096" cy="5869858"/>
          </a:xfrm>
        </p:spPr>
        <p:txBody>
          <a:bodyPr>
            <a:normAutofit/>
          </a:bodyPr>
          <a:lstStyle/>
          <a:p>
            <a:r>
              <a:rPr lang="sk-SK" dirty="0"/>
              <a:t>Ján Pavol II. (1978–2005)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Ordinatio</a:t>
            </a:r>
            <a:r>
              <a:rPr lang="sk-SK" i="1" dirty="0"/>
              <a:t> </a:t>
            </a:r>
            <a:r>
              <a:rPr lang="sk-SK" i="1" dirty="0" err="1"/>
              <a:t>sacerdotalis</a:t>
            </a:r>
            <a:r>
              <a:rPr lang="sk-SK" dirty="0"/>
              <a:t>“ (1994)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Veritatis</a:t>
            </a:r>
            <a:r>
              <a:rPr lang="sk-SK" i="1" dirty="0"/>
              <a:t> </a:t>
            </a:r>
            <a:r>
              <a:rPr lang="sk-SK" i="1" dirty="0" err="1"/>
              <a:t>splendor</a:t>
            </a:r>
            <a:r>
              <a:rPr lang="sk-SK" dirty="0"/>
              <a:t>“ (1993)</a:t>
            </a:r>
          </a:p>
          <a:p>
            <a:pPr lvl="1"/>
            <a:endParaRPr lang="sk-SK" dirty="0"/>
          </a:p>
          <a:p>
            <a:r>
              <a:rPr lang="sk-SK" dirty="0"/>
              <a:t>Benedikt XVI. (2005 – 2013)</a:t>
            </a:r>
          </a:p>
          <a:p>
            <a:pPr lvl="1"/>
            <a:r>
              <a:rPr lang="sk-SK" dirty="0"/>
              <a:t>reformný, neskôr konzervatívny</a:t>
            </a:r>
          </a:p>
          <a:p>
            <a:pPr lvl="1"/>
            <a:endParaRPr lang="sk-SK" dirty="0"/>
          </a:p>
          <a:p>
            <a:r>
              <a:rPr lang="sk-SK" dirty="0"/>
              <a:t>František I. (2013 – )</a:t>
            </a:r>
          </a:p>
          <a:p>
            <a:pPr lvl="1"/>
            <a:r>
              <a:rPr lang="sk-SK" dirty="0"/>
              <a:t>jezuita</a:t>
            </a:r>
          </a:p>
          <a:p>
            <a:pPr lvl="1"/>
            <a:r>
              <a:rPr lang="sk-SK" dirty="0"/>
              <a:t>vplyv teológie oslobodenia</a:t>
            </a:r>
          </a:p>
          <a:p>
            <a:pPr lvl="1"/>
            <a:r>
              <a:rPr lang="sk-SK" dirty="0"/>
              <a:t>dôraz na sociálnu pomoc</a:t>
            </a:r>
          </a:p>
          <a:p>
            <a:pPr lvl="1"/>
            <a:r>
              <a:rPr lang="sk-SK" dirty="0"/>
              <a:t>ekumenizmus</a:t>
            </a:r>
          </a:p>
          <a:p>
            <a:pPr lvl="1"/>
            <a:r>
              <a:rPr lang="sk-SK" dirty="0"/>
              <a:t>kritika kapitalizmu</a:t>
            </a:r>
          </a:p>
          <a:p>
            <a:pPr lvl="1"/>
            <a:endParaRPr lang="sk-SK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4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Postmoderné </a:t>
            </a:r>
            <a:r>
              <a:rPr lang="sk-SK" dirty="0" err="1"/>
              <a:t>křesťanstvo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spoločenstvo</a:t>
            </a:r>
          </a:p>
          <a:p>
            <a:endParaRPr lang="sk-SK" dirty="0"/>
          </a:p>
          <a:p>
            <a:r>
              <a:rPr lang="sk-SK" dirty="0"/>
              <a:t>racionalita </a:t>
            </a:r>
          </a:p>
          <a:p>
            <a:endParaRPr lang="sk-SK" dirty="0"/>
          </a:p>
          <a:p>
            <a:r>
              <a:rPr lang="sk-SK" dirty="0"/>
              <a:t>absolútna objektivita vedy</a:t>
            </a:r>
          </a:p>
          <a:p>
            <a:endParaRPr lang="sk-SK" dirty="0"/>
          </a:p>
          <a:p>
            <a:r>
              <a:rPr lang="sk-SK" dirty="0"/>
              <a:t>rozvoj poznania a pokrok</a:t>
            </a:r>
          </a:p>
        </p:txBody>
      </p:sp>
    </p:spTree>
    <p:extLst>
      <p:ext uri="{BB962C8B-B14F-4D97-AF65-F5344CB8AC3E}">
        <p14:creationId xmlns:p14="http://schemas.microsoft.com/office/powerpoint/2010/main" val="413311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4" b="27484"/>
          <a:stretch/>
        </p:blipFill>
        <p:spPr>
          <a:xfrm>
            <a:off x="5137989" y="484632"/>
            <a:ext cx="3536670" cy="35254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2449" r="2" b="2"/>
          <a:stretch/>
        </p:blipFill>
        <p:spPr>
          <a:xfrm>
            <a:off x="8831272" y="2661434"/>
            <a:ext cx="2876096" cy="37119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7119" r="-5" b="34864"/>
          <a:stretch/>
        </p:blipFill>
        <p:spPr>
          <a:xfrm>
            <a:off x="8831263" y="484632"/>
            <a:ext cx="2876095" cy="20224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135" y="1825625"/>
            <a:ext cx="4031227" cy="47619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2100" dirty="0" err="1"/>
              <a:t>Isaac</a:t>
            </a:r>
            <a:r>
              <a:rPr lang="sk-SK" sz="2100" dirty="0"/>
              <a:t> Newton</a:t>
            </a:r>
          </a:p>
          <a:p>
            <a:pPr>
              <a:lnSpc>
                <a:spcPct val="80000"/>
              </a:lnSpc>
            </a:pPr>
            <a:r>
              <a:rPr lang="sk-SK" sz="2100" dirty="0" err="1"/>
              <a:t>Herbert</a:t>
            </a:r>
            <a:r>
              <a:rPr lang="sk-SK" sz="2100" dirty="0"/>
              <a:t> z </a:t>
            </a:r>
            <a:r>
              <a:rPr lang="sk-SK" sz="2100" dirty="0" err="1"/>
              <a:t>Cherbury</a:t>
            </a:r>
            <a:r>
              <a:rPr lang="sk-SK" sz="2100" dirty="0"/>
              <a:t>, T. </a:t>
            </a:r>
            <a:r>
              <a:rPr lang="sk-SK" sz="2100" dirty="0" err="1"/>
              <a:t>Hobbes</a:t>
            </a:r>
            <a:r>
              <a:rPr lang="sk-SK" sz="2100" dirty="0"/>
              <a:t>, A. </a:t>
            </a:r>
            <a:r>
              <a:rPr lang="sk-SK" sz="2100" dirty="0" err="1"/>
              <a:t>Collins</a:t>
            </a:r>
            <a:r>
              <a:rPr lang="sk-SK" sz="2100" dirty="0"/>
              <a:t>, J. </a:t>
            </a:r>
            <a:r>
              <a:rPr lang="sk-SK" sz="2100" dirty="0" err="1"/>
              <a:t>Tolland</a:t>
            </a:r>
            <a:r>
              <a:rPr lang="sk-SK" sz="2100" dirty="0"/>
              <a:t>, M. </a:t>
            </a:r>
            <a:r>
              <a:rPr lang="sk-SK" sz="2100" dirty="0" err="1"/>
              <a:t>Tindal</a:t>
            </a:r>
            <a:r>
              <a:rPr lang="sk-SK" sz="2100" dirty="0"/>
              <a:t>, C. </a:t>
            </a:r>
            <a:r>
              <a:rPr lang="sk-SK" sz="2100" dirty="0" err="1"/>
              <a:t>Shaftesbury</a:t>
            </a:r>
            <a:r>
              <a:rPr lang="sk-SK" sz="2100" dirty="0"/>
              <a:t>, J. </a:t>
            </a:r>
            <a:r>
              <a:rPr lang="sk-SK" sz="2100" dirty="0" err="1"/>
              <a:t>Locke</a:t>
            </a:r>
            <a:r>
              <a:rPr lang="sk-SK" sz="2100" dirty="0"/>
              <a:t>, D. </a:t>
            </a:r>
            <a:r>
              <a:rPr lang="sk-SK" sz="2100" dirty="0" err="1"/>
              <a:t>Hume</a:t>
            </a:r>
            <a:endParaRPr lang="sk-SK" sz="2100" dirty="0"/>
          </a:p>
          <a:p>
            <a:pPr lvl="1">
              <a:lnSpc>
                <a:spcPct val="80000"/>
              </a:lnSpc>
            </a:pPr>
            <a:endParaRPr lang="sk-SK" sz="1700" dirty="0"/>
          </a:p>
          <a:p>
            <a:pPr>
              <a:lnSpc>
                <a:spcPct val="80000"/>
              </a:lnSpc>
            </a:pPr>
            <a:r>
              <a:rPr lang="sk-SK" sz="2100" dirty="0"/>
              <a:t>F. M. A. </a:t>
            </a:r>
            <a:r>
              <a:rPr lang="sk-SK" sz="2100" dirty="0" err="1"/>
              <a:t>Voltaire</a:t>
            </a:r>
            <a:r>
              <a:rPr lang="sk-SK" sz="2100" dirty="0"/>
              <a:t>, J. J. </a:t>
            </a:r>
            <a:r>
              <a:rPr lang="sk-SK" sz="2100" dirty="0" err="1"/>
              <a:t>Rousseau</a:t>
            </a:r>
            <a:r>
              <a:rPr lang="sk-SK" sz="2100" dirty="0"/>
              <a:t>, D. </a:t>
            </a:r>
            <a:r>
              <a:rPr lang="sk-SK" sz="2100" dirty="0" err="1"/>
              <a:t>Diderot</a:t>
            </a:r>
            <a:r>
              <a:rPr lang="sk-SK" sz="2100" dirty="0"/>
              <a:t>, encyklopedisti</a:t>
            </a:r>
          </a:p>
          <a:p>
            <a:pPr lvl="1">
              <a:lnSpc>
                <a:spcPct val="80000"/>
              </a:lnSpc>
            </a:pPr>
            <a:endParaRPr lang="sk-SK" sz="1700" dirty="0"/>
          </a:p>
          <a:p>
            <a:pPr>
              <a:lnSpc>
                <a:spcPct val="80000"/>
              </a:lnSpc>
            </a:pPr>
            <a:r>
              <a:rPr lang="sk-SK" sz="2100" dirty="0"/>
              <a:t>Ch. </a:t>
            </a:r>
            <a:r>
              <a:rPr lang="sk-SK" sz="2100" dirty="0" err="1"/>
              <a:t>Wolff</a:t>
            </a:r>
            <a:r>
              <a:rPr lang="sk-SK" sz="2100" dirty="0"/>
              <a:t>, G. W. </a:t>
            </a:r>
            <a:r>
              <a:rPr lang="sk-SK" sz="2100" dirty="0" err="1"/>
              <a:t>Leibniz</a:t>
            </a:r>
            <a:r>
              <a:rPr lang="sk-SK" sz="2100" dirty="0"/>
              <a:t>, G. E. </a:t>
            </a:r>
            <a:r>
              <a:rPr lang="sk-SK" sz="2100" dirty="0" err="1"/>
              <a:t>Lessing</a:t>
            </a:r>
            <a:r>
              <a:rPr lang="sk-SK" sz="2100" dirty="0"/>
              <a:t>, J. G. </a:t>
            </a:r>
            <a:r>
              <a:rPr lang="sk-SK" sz="2100" dirty="0" err="1"/>
              <a:t>Herder</a:t>
            </a:r>
            <a:r>
              <a:rPr lang="sk-SK" sz="2100" dirty="0"/>
              <a:t>, I. Kant</a:t>
            </a:r>
          </a:p>
          <a:p>
            <a:pPr lvl="1">
              <a:lnSpc>
                <a:spcPct val="80000"/>
              </a:lnSpc>
            </a:pPr>
            <a:endParaRPr lang="sk-SK" sz="1700" dirty="0"/>
          </a:p>
          <a:p>
            <a:pPr>
              <a:lnSpc>
                <a:spcPct val="80000"/>
              </a:lnSpc>
            </a:pPr>
            <a:r>
              <a:rPr lang="sk-SK" sz="2100" dirty="0"/>
              <a:t>T. </a:t>
            </a:r>
            <a:r>
              <a:rPr lang="sk-SK" sz="2100" dirty="0" err="1"/>
              <a:t>Jefferson</a:t>
            </a:r>
            <a:r>
              <a:rPr lang="sk-SK" sz="2100" dirty="0"/>
              <a:t>, J. Madison, H. </a:t>
            </a:r>
            <a:r>
              <a:rPr lang="sk-SK" sz="2100" dirty="0" err="1"/>
              <a:t>Wadsworth</a:t>
            </a:r>
            <a:r>
              <a:rPr lang="sk-SK" sz="2100" dirty="0"/>
              <a:t> </a:t>
            </a:r>
            <a:r>
              <a:rPr lang="sk-SK" sz="2100" dirty="0" err="1"/>
              <a:t>Longfellow</a:t>
            </a:r>
            <a:r>
              <a:rPr lang="sk-SK" sz="2100" dirty="0"/>
              <a:t>, R. W. Emerson, W. </a:t>
            </a:r>
            <a:r>
              <a:rPr lang="sk-SK" sz="2100" dirty="0" err="1"/>
              <a:t>Whitman</a:t>
            </a:r>
            <a:endParaRPr lang="sk-SK" sz="2100" dirty="0"/>
          </a:p>
        </p:txBody>
      </p:sp>
    </p:spTree>
    <p:extLst>
      <p:ext uri="{BB962C8B-B14F-4D97-AF65-F5344CB8AC3E}">
        <p14:creationId xmlns:p14="http://schemas.microsoft.com/office/powerpoint/2010/main" val="251606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4264" y1="15621" x2="4264" y2="15621"/>
                      </a14:backgroundRemoval>
                    </a14:imgEffect>
                  </a14:imgLayer>
                </a14:imgProps>
              </a:ext>
            </a:extLst>
          </a:blip>
          <a:srcRect l="3829" r="1467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1.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6714743" cy="501845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sk-SK" sz="2400" dirty="0"/>
              <a:t>Boh a jeho stvorenie – príroda a jej zákony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 err="1"/>
              <a:t>Isaac</a:t>
            </a:r>
            <a:r>
              <a:rPr lang="sk-SK" sz="2400" dirty="0"/>
              <a:t> Newton (1643 – 1727)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/>
              <a:t>kresťanská viera je racionálna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rozum potvrdzuje existenciu Boha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kresťanstvo ako prirodzené náboženstvo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harmónia Zjavenia a rozumu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/>
              <a:t>Edward </a:t>
            </a:r>
            <a:r>
              <a:rPr lang="sk-SK" sz="2400" dirty="0" err="1"/>
              <a:t>Herbert</a:t>
            </a:r>
            <a:r>
              <a:rPr lang="sk-SK" sz="2400" dirty="0"/>
              <a:t> z </a:t>
            </a:r>
            <a:r>
              <a:rPr lang="sk-SK" sz="2400" dirty="0" err="1"/>
              <a:t>Chesbury</a:t>
            </a:r>
            <a:r>
              <a:rPr lang="sk-SK" sz="2400" dirty="0"/>
              <a:t> (1581–1648)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John </a:t>
            </a:r>
            <a:r>
              <a:rPr lang="sk-SK" sz="2400" dirty="0" err="1"/>
              <a:t>Locke</a:t>
            </a:r>
            <a:r>
              <a:rPr lang="sk-SK" sz="2400" dirty="0"/>
              <a:t> (1632 – 1704)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en-US" i="1" dirty="0"/>
              <a:t>The Reasonableness of Christianity, as Delivered in the Scriptures</a:t>
            </a:r>
            <a:r>
              <a:rPr lang="sk-SK" i="1" dirty="0"/>
              <a:t>“ </a:t>
            </a:r>
            <a:r>
              <a:rPr lang="sk-SK" dirty="0"/>
              <a:t>(1695)</a:t>
            </a:r>
          </a:p>
        </p:txBody>
      </p:sp>
    </p:spTree>
    <p:extLst>
      <p:ext uri="{BB962C8B-B14F-4D97-AF65-F5344CB8AC3E}">
        <p14:creationId xmlns:p14="http://schemas.microsoft.com/office/powerpoint/2010/main" val="66811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4264" y1="15621" x2="4264" y2="15621"/>
                      </a14:backgroundRemoval>
                    </a14:imgEffect>
                  </a14:imgLayer>
                </a14:imgProps>
              </a:ext>
            </a:extLst>
          </a:blip>
          <a:srcRect l="3829" r="1467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1.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6714743" cy="501845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sk-SK" sz="2400" dirty="0"/>
              <a:t>náboženská tolerancia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odmietnutie exkluzívneho prístupu k pravde</a:t>
            </a:r>
          </a:p>
          <a:p>
            <a:pPr marL="0" indent="0">
              <a:lnSpc>
                <a:spcPct val="70000"/>
              </a:lnSpc>
              <a:buNone/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/>
              <a:t>John </a:t>
            </a:r>
            <a:r>
              <a:rPr lang="sk-SK" sz="2400" dirty="0" err="1"/>
              <a:t>Locke</a:t>
            </a:r>
            <a:r>
              <a:rPr lang="sk-SK" sz="2400" dirty="0"/>
              <a:t> (1632 – 1704)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sk-SK" i="1" dirty="0" err="1"/>
              <a:t>Letters</a:t>
            </a:r>
            <a:r>
              <a:rPr lang="sk-SK" i="1" dirty="0"/>
              <a:t> of </a:t>
            </a:r>
            <a:r>
              <a:rPr lang="sk-SK" i="1" dirty="0" err="1"/>
              <a:t>Tolerance</a:t>
            </a:r>
            <a:r>
              <a:rPr lang="sk-SK" i="1" dirty="0"/>
              <a:t>“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 err="1"/>
              <a:t>Gothold</a:t>
            </a:r>
            <a:r>
              <a:rPr lang="sk-SK" sz="2400" dirty="0"/>
              <a:t> </a:t>
            </a:r>
            <a:r>
              <a:rPr lang="sk-SK" sz="2400" dirty="0" err="1"/>
              <a:t>Ephraim</a:t>
            </a:r>
            <a:r>
              <a:rPr lang="sk-SK" sz="2400" dirty="0"/>
              <a:t> </a:t>
            </a:r>
            <a:r>
              <a:rPr lang="sk-SK" sz="2400" dirty="0" err="1"/>
              <a:t>Lessing</a:t>
            </a:r>
            <a:r>
              <a:rPr lang="sk-SK" sz="2400" dirty="0"/>
              <a:t> (1729 – 81)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sk-SK" i="1" dirty="0" err="1"/>
              <a:t>Nathan</a:t>
            </a:r>
            <a:r>
              <a:rPr lang="sk-SK" i="1" dirty="0"/>
              <a:t> der </a:t>
            </a:r>
            <a:r>
              <a:rPr lang="sk-SK" i="1" dirty="0" err="1"/>
              <a:t>Weise</a:t>
            </a:r>
            <a:r>
              <a:rPr lang="sk-SK" i="1" dirty="0"/>
              <a:t>“</a:t>
            </a:r>
            <a:r>
              <a:rPr lang="sk-SK" dirty="0"/>
              <a:t> (1779)</a:t>
            </a:r>
          </a:p>
          <a:p>
            <a:pPr>
              <a:lnSpc>
                <a:spcPct val="70000"/>
              </a:lnSpc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482251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A21BDA8-0A34-4A9B-8C30-985D32A2C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423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2.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dirty="0"/>
              <a:t>kresťanstvo je racionálne</a:t>
            </a:r>
          </a:p>
          <a:p>
            <a:r>
              <a:rPr lang="sk-SK" dirty="0"/>
              <a:t>poznanie Boha rozumom bez potreby Zjavenia</a:t>
            </a:r>
          </a:p>
          <a:p>
            <a:endParaRPr lang="sk-SK" dirty="0"/>
          </a:p>
          <a:p>
            <a:r>
              <a:rPr lang="sk-SK" dirty="0"/>
              <a:t>John </a:t>
            </a:r>
            <a:r>
              <a:rPr lang="sk-SK" dirty="0" err="1"/>
              <a:t>Toland</a:t>
            </a:r>
            <a:r>
              <a:rPr lang="sk-SK" dirty="0"/>
              <a:t> (1670 – 1722)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Christianity</a:t>
            </a:r>
            <a:r>
              <a:rPr lang="sk-SK" i="1" dirty="0"/>
              <a:t> </a:t>
            </a:r>
            <a:r>
              <a:rPr lang="sk-SK" i="1" dirty="0" err="1"/>
              <a:t>not</a:t>
            </a:r>
            <a:r>
              <a:rPr lang="sk-SK" i="1" dirty="0"/>
              <a:t> </a:t>
            </a:r>
            <a:r>
              <a:rPr lang="sk-SK" i="1" dirty="0" err="1"/>
              <a:t>Mysterious</a:t>
            </a:r>
            <a:r>
              <a:rPr lang="sk-SK" i="1" dirty="0"/>
              <a:t>“</a:t>
            </a:r>
            <a:r>
              <a:rPr lang="sk-SK" dirty="0"/>
              <a:t> (1696)</a:t>
            </a:r>
          </a:p>
          <a:p>
            <a:r>
              <a:rPr lang="sk-SK" dirty="0" err="1"/>
              <a:t>Matthew</a:t>
            </a:r>
            <a:r>
              <a:rPr lang="sk-SK" dirty="0"/>
              <a:t> </a:t>
            </a:r>
            <a:r>
              <a:rPr lang="sk-SK" dirty="0" err="1"/>
              <a:t>Tindal</a:t>
            </a:r>
            <a:r>
              <a:rPr lang="sk-SK" dirty="0"/>
              <a:t> (1657 – 1733)</a:t>
            </a:r>
          </a:p>
          <a:p>
            <a:pPr lvl="1"/>
            <a:r>
              <a:rPr lang="sk-SK" dirty="0"/>
              <a:t>„</a:t>
            </a:r>
            <a:r>
              <a:rPr lang="en-US" i="1" dirty="0"/>
              <a:t>Christianity as Old as the Creation</a:t>
            </a:r>
            <a:r>
              <a:rPr lang="sk-SK" i="1" dirty="0"/>
              <a:t>“ (1730)</a:t>
            </a:r>
          </a:p>
          <a:p>
            <a:pPr lvl="1"/>
            <a:r>
              <a:rPr lang="sk-SK" i="1" dirty="0"/>
              <a:t>„</a:t>
            </a:r>
            <a:r>
              <a:rPr lang="sk-SK" dirty="0"/>
              <a:t>biblia“ deizmu</a:t>
            </a:r>
          </a:p>
        </p:txBody>
      </p:sp>
    </p:spTree>
    <p:extLst>
      <p:ext uri="{BB962C8B-B14F-4D97-AF65-F5344CB8AC3E}">
        <p14:creationId xmlns:p14="http://schemas.microsoft.com/office/powerpoint/2010/main" val="268081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EA01B51-8D01-419B-B43B-57068547D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3582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3.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 lnSpcReduction="10000"/>
          </a:bodyPr>
          <a:lstStyle/>
          <a:p>
            <a:r>
              <a:rPr lang="sk-SK" dirty="0"/>
              <a:t>rozum posudzuje zjavenie</a:t>
            </a:r>
          </a:p>
          <a:p>
            <a:r>
              <a:rPr lang="sk-SK" dirty="0"/>
              <a:t>odmietnutie iracionálnych povier a </a:t>
            </a:r>
            <a:r>
              <a:rPr lang="sk-SK" dirty="0" err="1"/>
              <a:t>ritualizmu</a:t>
            </a:r>
            <a:endParaRPr lang="sk-SK" dirty="0"/>
          </a:p>
          <a:p>
            <a:endParaRPr lang="sk-SK" dirty="0"/>
          </a:p>
          <a:p>
            <a:r>
              <a:rPr lang="sk-SK" dirty="0"/>
              <a:t>Thomas </a:t>
            </a:r>
            <a:r>
              <a:rPr lang="sk-SK" dirty="0" err="1"/>
              <a:t>Paine</a:t>
            </a:r>
            <a:r>
              <a:rPr lang="sk-SK" dirty="0"/>
              <a:t> (</a:t>
            </a:r>
            <a:r>
              <a:rPr lang="en-US" dirty="0"/>
              <a:t>1736</a:t>
            </a:r>
            <a:r>
              <a:rPr lang="sk-SK" dirty="0"/>
              <a:t> – 1809)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Common</a:t>
            </a:r>
            <a:r>
              <a:rPr lang="sk-SK" i="1" dirty="0"/>
              <a:t> Sense</a:t>
            </a:r>
            <a:r>
              <a:rPr lang="sk-SK" dirty="0"/>
              <a:t>“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The</a:t>
            </a:r>
            <a:r>
              <a:rPr lang="sk-SK" i="1" dirty="0"/>
              <a:t> </a:t>
            </a:r>
            <a:r>
              <a:rPr lang="sk-SK" i="1" dirty="0" err="1"/>
              <a:t>Age</a:t>
            </a:r>
            <a:r>
              <a:rPr lang="sk-SK" i="1" dirty="0"/>
              <a:t> of </a:t>
            </a:r>
            <a:r>
              <a:rPr lang="sk-SK" i="1" dirty="0" err="1"/>
              <a:t>Reason</a:t>
            </a:r>
            <a:r>
              <a:rPr lang="sk-SK" i="1" dirty="0"/>
              <a:t>“ </a:t>
            </a:r>
            <a:r>
              <a:rPr lang="sk-SK" dirty="0"/>
              <a:t>(1794 – 1807)</a:t>
            </a:r>
            <a:endParaRPr lang="en-US" dirty="0"/>
          </a:p>
          <a:p>
            <a:r>
              <a:rPr lang="sk-SK" dirty="0"/>
              <a:t>Christian </a:t>
            </a:r>
            <a:r>
              <a:rPr lang="sk-SK" dirty="0" err="1"/>
              <a:t>Wolff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de-DE" i="1" dirty="0" err="1"/>
              <a:t>Vern</a:t>
            </a:r>
            <a:r>
              <a:rPr lang="de-DE" i="1" dirty="0"/>
              <a:t>. </a:t>
            </a:r>
            <a:r>
              <a:rPr lang="de-DE" i="1" dirty="0" err="1"/>
              <a:t>Ged</a:t>
            </a:r>
            <a:r>
              <a:rPr lang="de-DE" i="1" dirty="0"/>
              <a:t>. von Gott, der Welt und der Seele des Menschen, auch allen Dingen überhaupt“ (1719)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95782188"/>
      </p:ext>
    </p:extLst>
  </p:cSld>
  <p:clrMapOvr>
    <a:masterClrMapping/>
  </p:clrMapOvr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81</TotalTime>
  <Words>1730</Words>
  <Application>Microsoft Office PowerPoint</Application>
  <PresentationFormat>Širokoúhlá obrazovka</PresentationFormat>
  <Paragraphs>422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6" baseType="lpstr">
      <vt:lpstr>Arial</vt:lpstr>
      <vt:lpstr>Corbel</vt:lpstr>
      <vt:lpstr>Hloubka</vt:lpstr>
      <vt:lpstr>Křesťanství ve světle osvícenství  – racionalistická kritika křesťanství, deismus, zjevené vs. přirozené náboženství </vt:lpstr>
      <vt:lpstr>Situácia po náboženských vojnách</vt:lpstr>
      <vt:lpstr>Situácia po náboženských vojnách</vt:lpstr>
      <vt:lpstr>Osvietenstvo</vt:lpstr>
      <vt:lpstr>Osvietenstvo</vt:lpstr>
      <vt:lpstr>Osvietenstvo – 1. prúd</vt:lpstr>
      <vt:lpstr>Osvietenstvo – 1. prúd</vt:lpstr>
      <vt:lpstr>Osvietenstvo – 2. prúd</vt:lpstr>
      <vt:lpstr>Osvietenstvo – 3. prúd</vt:lpstr>
      <vt:lpstr>Osvietenská kritika náboženstva</vt:lpstr>
      <vt:lpstr>Osvietenský absolutizmus</vt:lpstr>
      <vt:lpstr>Osvietenstvo, náboženstvo a revolúcie</vt:lpstr>
      <vt:lpstr>Situácia v USA</vt:lpstr>
      <vt:lpstr>Situácia v USA</vt:lpstr>
      <vt:lpstr>Veľká francúzska revolúcia a cirkev</vt:lpstr>
      <vt:lpstr>9 Osvietenstvo a modernizmus vo svetle kresťanstva – katolícky antimodernizmus, ultramontanizmus, I. vatikánsky koncil, počiatky sociálnej náuky katolíckej cirkvi, katolícky modernizmus </vt:lpstr>
      <vt:lpstr>Veľká francúzska revolúcia</vt:lpstr>
      <vt:lpstr>Veľká francúzska revolúcia</vt:lpstr>
      <vt:lpstr>Veľká francúzska revolúcia</vt:lpstr>
      <vt:lpstr>Pius VII. (1800 – 1823) </vt:lpstr>
      <vt:lpstr>Prezentace aplikace PowerPoint</vt:lpstr>
      <vt:lpstr>Pius IX. (1846–78)</vt:lpstr>
      <vt:lpstr>Pius IX. (1846–78)</vt:lpstr>
      <vt:lpstr>1. vatikánsky koncil (1869–70) </vt:lpstr>
      <vt:lpstr>Prezentace aplikace PowerPoint</vt:lpstr>
      <vt:lpstr>Lev XIII. (1878-1903) </vt:lpstr>
      <vt:lpstr>Pius X. (1903–1914)</vt:lpstr>
      <vt:lpstr>Liberálna teológia</vt:lpstr>
      <vt:lpstr>Katolícky modernizmus</vt:lpstr>
      <vt:lpstr>10 Křesťanství ve věku extrémů I – západní křesťanství a krize západní společnosti v 1.polovině 20. století, západní křesťanství a totalitarismus. Křesťanství ve věku extrémů II – aggiornamento a II. vatikánský koncil, ekumenismus, globalizace a západní křesťanství.</vt:lpstr>
      <vt:lpstr>Pápežstvo na začiatku 20. storočia</vt:lpstr>
      <vt:lpstr>Pius X. (1903–1914)</vt:lpstr>
      <vt:lpstr>Benedikt XV. (1914 – 1922)</vt:lpstr>
      <vt:lpstr>Medzi vojnami</vt:lpstr>
      <vt:lpstr>Situácia v Nemecku</vt:lpstr>
      <vt:lpstr>Pius XI. (1922-39)</vt:lpstr>
      <vt:lpstr>Pius XII. (1939–1958)</vt:lpstr>
      <vt:lpstr>Po 2. svetovej vojne</vt:lpstr>
      <vt:lpstr>Ján XXIII. (1958–1963)</vt:lpstr>
      <vt:lpstr>2. Vatikánsky koncil (1962-1965)</vt:lpstr>
      <vt:lpstr>Pavol VI. (1963–1978)</vt:lpstr>
      <vt:lpstr>Prezentace aplikace PowerPoint</vt:lpstr>
      <vt:lpstr>Postmoderné křesťanstvo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Osvietenstvo a modernizmus vo svetle kresťanstva – katolícky antimodernizmus, ultramontanizmus, I. vatikánsky koncil, počiatky sociálnej náuky katolíckej cirkvi, katolícky modernizmus</dc:title>
  <dc:creator>Jakub Cigán</dc:creator>
  <cp:lastModifiedBy>Jakub Cigán</cp:lastModifiedBy>
  <cp:revision>10</cp:revision>
  <dcterms:created xsi:type="dcterms:W3CDTF">2017-05-03T06:45:03Z</dcterms:created>
  <dcterms:modified xsi:type="dcterms:W3CDTF">2018-05-07T14:16:48Z</dcterms:modified>
</cp:coreProperties>
</file>