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6" r:id="rId8"/>
    <p:sldId id="267" r:id="rId9"/>
    <p:sldId id="268" r:id="rId10"/>
    <p:sldId id="270" r:id="rId11"/>
    <p:sldId id="276" r:id="rId12"/>
    <p:sldId id="280" r:id="rId13"/>
    <p:sldId id="279" r:id="rId14"/>
    <p:sldId id="284" r:id="rId15"/>
    <p:sldId id="274" r:id="rId16"/>
    <p:sldId id="285" r:id="rId17"/>
    <p:sldId id="271" r:id="rId18"/>
    <p:sldId id="272" r:id="rId19"/>
    <p:sldId id="273" r:id="rId20"/>
    <p:sldId id="258" r:id="rId21"/>
    <p:sldId id="277" r:id="rId22"/>
    <p:sldId id="281" r:id="rId23"/>
    <p:sldId id="278" r:id="rId24"/>
    <p:sldId id="282" r:id="rId25"/>
    <p:sldId id="28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4523FFE2-208F-49AD-A8C3-1D4BEE78885D}" type="datetimeFigureOut">
              <a:rPr lang="cs-CZ" smtClean="0"/>
              <a:t>26. 2. 2018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56424800-4871-45DE-899F-0E44B65DFBFF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4451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3FFE2-208F-49AD-A8C3-1D4BEE78885D}" type="datetimeFigureOut">
              <a:rPr lang="cs-CZ" smtClean="0"/>
              <a:t>26. 2. 2018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4800-4871-45DE-899F-0E44B65DFB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433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3FFE2-208F-49AD-A8C3-1D4BEE78885D}" type="datetimeFigureOut">
              <a:rPr lang="cs-CZ" smtClean="0"/>
              <a:t>26. 2. 2018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4800-4871-45DE-899F-0E44B65DFB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3155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3FFE2-208F-49AD-A8C3-1D4BEE78885D}" type="datetimeFigureOut">
              <a:rPr lang="cs-CZ" smtClean="0"/>
              <a:t>26. 2. 2018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4800-4871-45DE-899F-0E44B65DFB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4800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3FFE2-208F-49AD-A8C3-1D4BEE78885D}" type="datetimeFigureOut">
              <a:rPr lang="cs-CZ" smtClean="0"/>
              <a:t>26. 2. 2018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4800-4871-45DE-899F-0E44B65DFBFF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10355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3FFE2-208F-49AD-A8C3-1D4BEE78885D}" type="datetimeFigureOut">
              <a:rPr lang="cs-CZ" smtClean="0"/>
              <a:t>26. 2. 2018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4800-4871-45DE-899F-0E44B65DFB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28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3FFE2-208F-49AD-A8C3-1D4BEE78885D}" type="datetimeFigureOut">
              <a:rPr lang="cs-CZ" smtClean="0"/>
              <a:t>26. 2. 2018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4800-4871-45DE-899F-0E44B65DFB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17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3FFE2-208F-49AD-A8C3-1D4BEE78885D}" type="datetimeFigureOut">
              <a:rPr lang="cs-CZ" smtClean="0"/>
              <a:t>26. 2. 2018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4800-4871-45DE-899F-0E44B65DFB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130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3FFE2-208F-49AD-A8C3-1D4BEE78885D}" type="datetimeFigureOut">
              <a:rPr lang="cs-CZ" smtClean="0"/>
              <a:t>26. 2. 2018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4800-4871-45DE-899F-0E44B65DFB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226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3FFE2-208F-49AD-A8C3-1D4BEE78885D}" type="datetimeFigureOut">
              <a:rPr lang="cs-CZ" smtClean="0"/>
              <a:t>26. 2. 2018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4800-4871-45DE-899F-0E44B65DFB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358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3FFE2-208F-49AD-A8C3-1D4BEE78885D}" type="datetimeFigureOut">
              <a:rPr lang="cs-CZ" smtClean="0"/>
              <a:t>26. 2. 2018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24800-4871-45DE-899F-0E44B65DFB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3140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4523FFE2-208F-49AD-A8C3-1D4BEE78885D}" type="datetimeFigureOut">
              <a:rPr lang="cs-CZ" smtClean="0"/>
              <a:t>26. 2. 2018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56424800-4871-45DE-899F-0E44B65DFB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23577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QXZNC-3aIo" TargetMode="External"/><Relationship Id="rId2" Type="http://schemas.openxmlformats.org/officeDocument/2006/relationships/hyperlink" Target="https://www.youtube.com/watch?v=ckjIbT1bUo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socikstylearchiv.blogspot.cz/2011/10/socialisticka-tv-reklama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U2hMjSdWKo" TargetMode="External"/><Relationship Id="rId2" Type="http://schemas.openxmlformats.org/officeDocument/2006/relationships/hyperlink" Target="https://www.youtube.com/watch?v=ATLODIvuDa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3813CF9-EFC6-4F49-9B70-16D53B026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723" y="-1"/>
            <a:ext cx="4631220" cy="676090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1BACAD3-159F-431F-B045-9D74409A0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0278" y="758952"/>
            <a:ext cx="7459914" cy="4041648"/>
          </a:xfrm>
        </p:spPr>
        <p:txBody>
          <a:bodyPr/>
          <a:lstStyle/>
          <a:p>
            <a:r>
              <a:rPr lang="cs-CZ" dirty="0"/>
              <a:t>Po válce: </a:t>
            </a:r>
            <a:br>
              <a:rPr lang="cs-CZ" dirty="0"/>
            </a:br>
            <a:r>
              <a:rPr lang="cs-CZ" dirty="0"/>
              <a:t>50. léta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DBEC8AE-2BD3-4BDF-9C92-AA57CBADFC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i="1" dirty="0"/>
          </a:p>
          <a:p>
            <a:r>
              <a:rPr lang="cs-CZ" i="1" dirty="0"/>
              <a:t>Konečně zase</a:t>
            </a:r>
            <a:r>
              <a:rPr lang="cs-CZ" dirty="0"/>
              <a:t>….</a:t>
            </a:r>
            <a:r>
              <a:rPr lang="cs-CZ" sz="1800" dirty="0"/>
              <a:t>válka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171BF3-5A6C-4C7F-80D0-A2A5AFE5F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28772" cy="373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1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Stará a nová média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Grafický design – rozvíjení meziválečného modernismu</a:t>
            </a:r>
          </a:p>
          <a:p>
            <a:pPr marL="36900" indent="0">
              <a:buNone/>
            </a:pPr>
            <a:r>
              <a:rPr lang="cs-CZ" dirty="0"/>
              <a:t> „</a:t>
            </a:r>
            <a:r>
              <a:rPr lang="cs-CZ" i="1" dirty="0"/>
              <a:t>plakát prostředkem státní vzdělávací propagandy</a:t>
            </a:r>
            <a:r>
              <a:rPr lang="cs-CZ" dirty="0"/>
              <a:t>“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5" y="-1"/>
            <a:ext cx="4905375" cy="68447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0457"/>
            <a:ext cx="3143250" cy="413754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486150" y="4329113"/>
            <a:ext cx="3800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Franco </a:t>
            </a:r>
            <a:r>
              <a:rPr lang="cs-CZ" dirty="0" err="1"/>
              <a:t>Grignani</a:t>
            </a:r>
            <a:r>
              <a:rPr lang="cs-CZ" dirty="0"/>
              <a:t>, 1950: Krásy Itálie</a:t>
            </a:r>
          </a:p>
          <a:p>
            <a:endParaRPr lang="cs-CZ" dirty="0"/>
          </a:p>
          <a:p>
            <a:r>
              <a:rPr lang="cs-CZ" dirty="0"/>
              <a:t>Josef Müller –</a:t>
            </a:r>
            <a:r>
              <a:rPr lang="cs-CZ" dirty="0" err="1"/>
              <a:t>Brockmann</a:t>
            </a:r>
            <a:r>
              <a:rPr lang="cs-CZ" dirty="0"/>
              <a:t>, 1953: Chraň dítě!</a:t>
            </a:r>
          </a:p>
        </p:txBody>
      </p:sp>
    </p:spTree>
    <p:extLst>
      <p:ext uri="{BB962C8B-B14F-4D97-AF65-F5344CB8AC3E}">
        <p14:creationId xmlns:p14="http://schemas.microsoft.com/office/powerpoint/2010/main" val="4001778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lars-mueller-publishers.com/sites/default/files/gerstner_header.png">
            <a:extLst>
              <a:ext uri="{FF2B5EF4-FFF2-40B4-BE49-F238E27FC236}">
                <a16:creationId xmlns:a16="http://schemas.microsoft.com/office/drawing/2014/main" id="{AE00B0A7-577B-4AA3-BC81-B5BE1CD9B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61"/>
          <a:stretch/>
        </p:blipFill>
        <p:spPr bwMode="auto">
          <a:xfrm>
            <a:off x="-3654734" y="-163773"/>
            <a:ext cx="18541936" cy="702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47EDB8C-0A97-4A27-B59F-A372E8342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04" y="714825"/>
            <a:ext cx="2287137" cy="4321199"/>
          </a:xfrm>
        </p:spPr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Neue</a:t>
            </a:r>
            <a:r>
              <a:rPr lang="cs-CZ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Graphik</a:t>
            </a:r>
            <a:r>
              <a:rPr lang="cs-CZ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cs-CZ" b="1" dirty="0">
                <a:solidFill>
                  <a:schemeClr val="bg1"/>
                </a:solidFill>
              </a:rPr>
              <a:t>– reakce na ortodoxní modernismus ve Švýcarsku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70023D-D33F-4151-A710-FAB50DC39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363" y="1984065"/>
            <a:ext cx="3314494" cy="332491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Karl </a:t>
            </a:r>
            <a:r>
              <a:rPr lang="cs-CZ" dirty="0" err="1">
                <a:solidFill>
                  <a:schemeClr val="bg1"/>
                </a:solidFill>
              </a:rPr>
              <a:t>Gestner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Siegfried </a:t>
            </a:r>
            <a:r>
              <a:rPr lang="cs-CZ" dirty="0" err="1">
                <a:solidFill>
                  <a:schemeClr val="bg1"/>
                </a:solidFill>
              </a:rPr>
              <a:t>Odermatt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Rosmarie </a:t>
            </a:r>
            <a:r>
              <a:rPr lang="cs-CZ" dirty="0" err="1">
                <a:solidFill>
                  <a:schemeClr val="bg1"/>
                </a:solidFill>
              </a:rPr>
              <a:t>Tissi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612A7B-AF0F-4FDD-B4AC-0764EB45B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857" y="1143000"/>
            <a:ext cx="29908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02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F3CE3A-E996-4592-A61C-14DCE3CEA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Karl Gerstner">
            <a:extLst>
              <a:ext uri="{FF2B5EF4-FFF2-40B4-BE49-F238E27FC236}">
                <a16:creationId xmlns:a16="http://schemas.microsoft.com/office/drawing/2014/main" id="{212BE1C3-628F-4F9C-AE61-FB7F8904C2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02" y="101910"/>
            <a:ext cx="7847220" cy="537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1BC9261-E30F-4D42-94C3-08C44281ED19}"/>
              </a:ext>
            </a:extLst>
          </p:cNvPr>
          <p:cNvSpPr txBox="1"/>
          <p:nvPr/>
        </p:nvSpPr>
        <p:spPr>
          <a:xfrm>
            <a:off x="210102" y="5744673"/>
            <a:ext cx="3023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Funkční &gt;&gt; integrální typografie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8BDC32-986D-44A2-A6AC-4770BF0EA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1" y="1815488"/>
            <a:ext cx="3447498" cy="485251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750A69D-0718-4756-952A-22D0D6A1ED74}"/>
              </a:ext>
            </a:extLst>
          </p:cNvPr>
          <p:cNvSpPr txBox="1"/>
          <p:nvPr/>
        </p:nvSpPr>
        <p:spPr>
          <a:xfrm>
            <a:off x="5445583" y="5845909"/>
            <a:ext cx="2385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Tangenciální excentrum, objekt, 1956</a:t>
            </a:r>
          </a:p>
        </p:txBody>
      </p:sp>
    </p:spTree>
    <p:extLst>
      <p:ext uri="{BB962C8B-B14F-4D97-AF65-F5344CB8AC3E}">
        <p14:creationId xmlns:p14="http://schemas.microsoft.com/office/powerpoint/2010/main" val="658719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9B0219-E498-4BD0-A682-766C0FE6B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s://adbrio.files.wordpress.com/2010/05/sinaloa.gif?w=300&amp;h=200">
            <a:extLst>
              <a:ext uri="{FF2B5EF4-FFF2-40B4-BE49-F238E27FC236}">
                <a16:creationId xmlns:a16="http://schemas.microsoft.com/office/drawing/2014/main" id="{4B240D7A-F133-488B-9EF5-7F144A9B05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42" y="365760"/>
            <a:ext cx="5726303" cy="381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380EA48-8539-4695-98DB-ACCB45615178}"/>
              </a:ext>
            </a:extLst>
          </p:cNvPr>
          <p:cNvSpPr txBox="1"/>
          <p:nvPr/>
        </p:nvSpPr>
        <p:spPr>
          <a:xfrm>
            <a:off x="161942" y="6488668"/>
            <a:ext cx="10792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R. </a:t>
            </a:r>
            <a:r>
              <a:rPr lang="cs-CZ" dirty="0" err="1"/>
              <a:t>Tissi</a:t>
            </a:r>
            <a:r>
              <a:rPr lang="cs-CZ" dirty="0"/>
              <a:t>: Font </a:t>
            </a:r>
            <a:r>
              <a:rPr lang="cs-CZ" dirty="0" err="1"/>
              <a:t>Sinaola</a:t>
            </a:r>
            <a:r>
              <a:rPr lang="cs-CZ" dirty="0"/>
              <a:t>\\\\\\\\\\\\\\\\\\\\\\\\\¨¨¨¨¨¨¨¨¨¨</a:t>
            </a:r>
            <a:r>
              <a:rPr lang="cs-CZ" dirty="0" err="1"/>
              <a:t>Segfried</a:t>
            </a:r>
            <a:r>
              <a:rPr lang="cs-CZ" dirty="0"/>
              <a:t> </a:t>
            </a:r>
            <a:r>
              <a:rPr lang="cs-CZ" dirty="0" err="1"/>
              <a:t>Odermatt</a:t>
            </a:r>
            <a:r>
              <a:rPr lang="cs-CZ" dirty="0"/>
              <a:t>: stránka časopisu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C7881E-74BB-4052-8D28-DB915D105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175" y="173934"/>
            <a:ext cx="41719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91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DB0BCD-C9CD-419E-A06C-05B933EF5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Siegfried Odermatt ">
            <a:extLst>
              <a:ext uri="{FF2B5EF4-FFF2-40B4-BE49-F238E27FC236}">
                <a16:creationId xmlns:a16="http://schemas.microsoft.com/office/drawing/2014/main" id="{25A20CE1-22A7-445B-B286-C2E00AC153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92" y="0"/>
            <a:ext cx="6621384" cy="678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540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EAF3F6-FAFD-4868-BF32-A804279E9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727546"/>
          </a:xfrm>
        </p:spPr>
        <p:txBody>
          <a:bodyPr/>
          <a:lstStyle/>
          <a:p>
            <a:r>
              <a:rPr lang="cs-CZ" dirty="0"/>
              <a:t>Ladislav </a:t>
            </a:r>
            <a:r>
              <a:rPr lang="cs-CZ" dirty="0" err="1"/>
              <a:t>Sutnar</a:t>
            </a:r>
            <a:r>
              <a:rPr lang="cs-CZ" dirty="0"/>
              <a:t> v USA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8068C83-99AE-42FA-A4A1-83A41BF57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865" t="6516" r="27425" b="7747"/>
          <a:stretch/>
        </p:blipFill>
        <p:spPr>
          <a:xfrm>
            <a:off x="8044069" y="145775"/>
            <a:ext cx="3909391" cy="549965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4398E5C-3B36-43FD-8BC9-6D2A88E12891}"/>
              </a:ext>
            </a:extLst>
          </p:cNvPr>
          <p:cNvSpPr txBox="1"/>
          <p:nvPr/>
        </p:nvSpPr>
        <p:spPr>
          <a:xfrm>
            <a:off x="8044069" y="5950226"/>
            <a:ext cx="3723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Sweet´s</a:t>
            </a:r>
            <a:r>
              <a:rPr lang="cs-CZ" i="1" dirty="0"/>
              <a:t> </a:t>
            </a:r>
            <a:r>
              <a:rPr lang="cs-CZ" i="1" dirty="0" err="1"/>
              <a:t>Catalogue</a:t>
            </a:r>
            <a:r>
              <a:rPr lang="cs-CZ" i="1" dirty="0"/>
              <a:t> </a:t>
            </a:r>
            <a:r>
              <a:rPr lang="cs-CZ" i="1" dirty="0" err="1"/>
              <a:t>Sevice</a:t>
            </a:r>
            <a:r>
              <a:rPr lang="cs-CZ" dirty="0"/>
              <a:t>: </a:t>
            </a:r>
            <a:r>
              <a:rPr lang="en-US" dirty="0"/>
              <a:t>The Great Lost Opportunity for Sales, 1954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61A772F-4354-487A-99D2-710D7BD76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489" y="251792"/>
            <a:ext cx="5247283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6640DE6-E20E-4A2E-9BC2-15B5AC6C0D6B}"/>
              </a:ext>
            </a:extLst>
          </p:cNvPr>
          <p:cNvSpPr txBox="1"/>
          <p:nvPr/>
        </p:nvSpPr>
        <p:spPr>
          <a:xfrm>
            <a:off x="1261872" y="1356913"/>
            <a:ext cx="528761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1939 – </a:t>
            </a:r>
            <a:r>
              <a:rPr lang="cs-CZ" dirty="0" err="1"/>
              <a:t>deinstalace</a:t>
            </a:r>
            <a:r>
              <a:rPr lang="cs-CZ" dirty="0"/>
              <a:t> československého pavilonu na Světové výstavě v New Yorku 1939</a:t>
            </a:r>
          </a:p>
          <a:p>
            <a:endParaRPr lang="cs-CZ" dirty="0"/>
          </a:p>
          <a:p>
            <a:r>
              <a:rPr lang="cs-CZ" dirty="0"/>
              <a:t>1941-1960 – uměleckým ředitelem </a:t>
            </a:r>
            <a:r>
              <a:rPr lang="cs-CZ" dirty="0" err="1"/>
              <a:t>Sweet´s</a:t>
            </a:r>
            <a:r>
              <a:rPr lang="cs-CZ" dirty="0"/>
              <a:t> </a:t>
            </a:r>
            <a:r>
              <a:rPr lang="cs-CZ" dirty="0" err="1"/>
              <a:t>Catalog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v New Yorku, </a:t>
            </a:r>
            <a:r>
              <a:rPr lang="cs-CZ" dirty="0" err="1"/>
              <a:t>Knud</a:t>
            </a:r>
            <a:r>
              <a:rPr lang="cs-CZ" dirty="0"/>
              <a:t> </a:t>
            </a:r>
            <a:r>
              <a:rPr lang="cs-CZ" dirty="0" err="1"/>
              <a:t>Lönberg-Holm</a:t>
            </a:r>
            <a:endParaRPr lang="cs-CZ" dirty="0"/>
          </a:p>
          <a:p>
            <a:endParaRPr lang="cs-CZ" dirty="0"/>
          </a:p>
          <a:p>
            <a:r>
              <a:rPr lang="cs-CZ" dirty="0"/>
              <a:t>Studio </a:t>
            </a:r>
            <a:r>
              <a:rPr lang="cs-CZ" dirty="0" err="1"/>
              <a:t>Sutnar</a:t>
            </a:r>
            <a:r>
              <a:rPr lang="cs-CZ" dirty="0"/>
              <a:t> Office</a:t>
            </a:r>
          </a:p>
          <a:p>
            <a:endParaRPr lang="cs-CZ" dirty="0"/>
          </a:p>
          <a:p>
            <a:r>
              <a:rPr lang="cs-CZ" dirty="0"/>
              <a:t>Publikace: </a:t>
            </a:r>
            <a:r>
              <a:rPr lang="cs-CZ" i="1" dirty="0" err="1"/>
              <a:t>Controlled</a:t>
            </a:r>
            <a:r>
              <a:rPr lang="cs-CZ" i="1" dirty="0"/>
              <a:t> </a:t>
            </a:r>
            <a:r>
              <a:rPr lang="cs-CZ" i="1" dirty="0" err="1"/>
              <a:t>Visual</a:t>
            </a:r>
            <a:r>
              <a:rPr lang="cs-CZ" i="1" dirty="0"/>
              <a:t> </a:t>
            </a:r>
            <a:r>
              <a:rPr lang="cs-CZ" i="1" dirty="0" err="1"/>
              <a:t>Flow</a:t>
            </a:r>
            <a:endParaRPr lang="cs-CZ" i="1" dirty="0"/>
          </a:p>
          <a:p>
            <a:r>
              <a:rPr lang="cs-CZ" i="1" dirty="0"/>
              <a:t>		</a:t>
            </a:r>
            <a:r>
              <a:rPr lang="cs-CZ" i="1" dirty="0" err="1"/>
              <a:t>Shape</a:t>
            </a:r>
            <a:r>
              <a:rPr lang="cs-CZ" i="1" dirty="0"/>
              <a:t>, Line and </a:t>
            </a:r>
            <a:r>
              <a:rPr lang="cs-CZ" i="1" dirty="0" err="1"/>
              <a:t>Color</a:t>
            </a:r>
            <a:endParaRPr lang="cs-CZ" i="1" dirty="0"/>
          </a:p>
          <a:p>
            <a:r>
              <a:rPr lang="cs-CZ" i="1" dirty="0"/>
              <a:t>		Design </a:t>
            </a:r>
            <a:r>
              <a:rPr lang="cs-CZ" i="1" dirty="0" err="1"/>
              <a:t>for</a:t>
            </a:r>
            <a:r>
              <a:rPr lang="cs-CZ" i="1" dirty="0"/>
              <a:t> Point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Sale</a:t>
            </a:r>
            <a:endParaRPr lang="cs-CZ" i="1" dirty="0"/>
          </a:p>
          <a:p>
            <a:r>
              <a:rPr lang="cs-CZ" i="1" dirty="0"/>
              <a:t>		</a:t>
            </a:r>
            <a:r>
              <a:rPr lang="cs-CZ" i="1" dirty="0" err="1"/>
              <a:t>Package</a:t>
            </a:r>
            <a:r>
              <a:rPr lang="cs-CZ" i="1" dirty="0"/>
              <a:t> Design, </a:t>
            </a:r>
            <a:r>
              <a:rPr lang="cs-CZ" dirty="0"/>
              <a:t>aj</a:t>
            </a:r>
            <a:r>
              <a:rPr lang="cs-CZ" i="1" dirty="0"/>
              <a:t>.</a:t>
            </a:r>
          </a:p>
          <a:p>
            <a:endParaRPr lang="cs-CZ" dirty="0"/>
          </a:p>
          <a:p>
            <a:r>
              <a:rPr lang="cs-CZ" dirty="0"/>
              <a:t>1961 </a:t>
            </a:r>
            <a:r>
              <a:rPr lang="cs-CZ" i="1" dirty="0" err="1"/>
              <a:t>Visual</a:t>
            </a:r>
            <a:r>
              <a:rPr lang="cs-CZ" i="1" dirty="0"/>
              <a:t> Design in </a:t>
            </a:r>
            <a:r>
              <a:rPr lang="cs-CZ" i="1" dirty="0" err="1"/>
              <a:t>Action</a:t>
            </a:r>
            <a:r>
              <a:rPr lang="cs-CZ" i="1" dirty="0"/>
              <a:t> </a:t>
            </a:r>
            <a:r>
              <a:rPr lang="cs-CZ" dirty="0"/>
              <a:t>(viz text)</a:t>
            </a:r>
          </a:p>
          <a:p>
            <a:endParaRPr lang="cs-CZ" dirty="0"/>
          </a:p>
          <a:p>
            <a:r>
              <a:rPr lang="cs-CZ" dirty="0"/>
              <a:t>	</a:t>
            </a:r>
            <a:r>
              <a:rPr lang="cs-CZ" b="1" dirty="0">
                <a:solidFill>
                  <a:srgbClr val="FF0000"/>
                </a:solidFill>
              </a:rPr>
              <a:t>forma	-	funkce	-	tok</a:t>
            </a:r>
          </a:p>
          <a:p>
            <a:r>
              <a:rPr lang="cs-CZ" b="1" dirty="0">
                <a:solidFill>
                  <a:srgbClr val="FF0000"/>
                </a:solidFill>
              </a:rPr>
              <a:t>	zajímavost-jednoduchost-kontinuita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481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34B43-E53B-4CEE-992D-1850AFA4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933381A-F287-460E-9677-3CC800A42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B336603-C1AE-4059-BB54-52A8EF5CF7E3}"/>
              </a:ext>
            </a:extLst>
          </p:cNvPr>
          <p:cNvSpPr txBox="1"/>
          <p:nvPr/>
        </p:nvSpPr>
        <p:spPr>
          <a:xfrm>
            <a:off x="1126435" y="265043"/>
            <a:ext cx="4081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Design and </a:t>
            </a:r>
            <a:r>
              <a:rPr lang="cs-CZ" dirty="0" err="1">
                <a:solidFill>
                  <a:srgbClr val="FF0000"/>
                </a:solidFill>
              </a:rPr>
              <a:t>Paper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540237-D572-446D-90C8-4A53A53D5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256" y="111608"/>
            <a:ext cx="6096000" cy="29241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5462EB8-B85D-4BCA-AFF3-76D2EE683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640" y="3336442"/>
            <a:ext cx="4752975" cy="34099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02021B5-2CF9-4820-A50F-452B43C8BF14}"/>
              </a:ext>
            </a:extLst>
          </p:cNvPr>
          <p:cNvSpPr txBox="1"/>
          <p:nvPr/>
        </p:nvSpPr>
        <p:spPr>
          <a:xfrm>
            <a:off x="3366053" y="6294783"/>
            <a:ext cx="272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Design in </a:t>
            </a:r>
            <a:r>
              <a:rPr lang="cs-CZ" dirty="0" err="1">
                <a:solidFill>
                  <a:srgbClr val="FF0000"/>
                </a:solidFill>
              </a:rPr>
              <a:t>Action</a:t>
            </a:r>
            <a:r>
              <a:rPr lang="cs-CZ" dirty="0">
                <a:solidFill>
                  <a:srgbClr val="FF0000"/>
                </a:solidFill>
              </a:rPr>
              <a:t>  &gt;&gt;&gt;</a:t>
            </a:r>
          </a:p>
        </p:txBody>
      </p:sp>
    </p:spTree>
    <p:extLst>
      <p:ext uri="{BB962C8B-B14F-4D97-AF65-F5344CB8AC3E}">
        <p14:creationId xmlns:p14="http://schemas.microsoft.com/office/powerpoint/2010/main" val="2374929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1872" y="352508"/>
            <a:ext cx="9692640" cy="1325562"/>
          </a:xfrm>
        </p:spPr>
        <p:txBody>
          <a:bodyPr/>
          <a:lstStyle/>
          <a:p>
            <a:pPr algn="l"/>
            <a:r>
              <a:rPr lang="cs-CZ" dirty="0"/>
              <a:t>Nová média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61872" y="1828800"/>
            <a:ext cx="7007485" cy="4837043"/>
          </a:xfrm>
        </p:spPr>
        <p:txBody>
          <a:bodyPr/>
          <a:lstStyle/>
          <a:p>
            <a:r>
              <a:rPr lang="cs-CZ" dirty="0"/>
              <a:t>Film: </a:t>
            </a:r>
            <a:r>
              <a:rPr lang="cs-CZ" dirty="0">
                <a:hlinkClick r:id="rId2"/>
              </a:rPr>
              <a:t>https://www.youtube.com/watch?v=ckjIbT1bUos</a:t>
            </a:r>
            <a:endParaRPr lang="cs-CZ" dirty="0"/>
          </a:p>
          <a:p>
            <a:pPr lvl="1"/>
            <a:r>
              <a:rPr lang="cs-CZ" dirty="0"/>
              <a:t>opakování jako hypnóza (</a:t>
            </a:r>
            <a:r>
              <a:rPr lang="cs-CZ" dirty="0" err="1"/>
              <a:t>Coca</a:t>
            </a:r>
            <a:r>
              <a:rPr lang="cs-CZ" dirty="0"/>
              <a:t> </a:t>
            </a:r>
            <a:r>
              <a:rPr lang="cs-CZ" dirty="0" err="1"/>
              <a:t>Cola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Idylizovaný obraz vlasti/života: „</a:t>
            </a:r>
            <a:r>
              <a:rPr lang="cs-CZ" dirty="0" err="1"/>
              <a:t>cameraland</a:t>
            </a:r>
            <a:r>
              <a:rPr lang="cs-CZ" dirty="0"/>
              <a:t>“: „</a:t>
            </a:r>
            <a:r>
              <a:rPr lang="cs-CZ" i="1" dirty="0" err="1"/>
              <a:t>because</a:t>
            </a:r>
            <a:r>
              <a:rPr lang="cs-CZ" i="1" dirty="0"/>
              <a:t> </a:t>
            </a:r>
            <a:r>
              <a:rPr lang="cs-CZ" i="1" dirty="0" err="1"/>
              <a:t>movies</a:t>
            </a:r>
            <a:r>
              <a:rPr lang="cs-CZ" i="1" dirty="0"/>
              <a:t> </a:t>
            </a:r>
            <a:r>
              <a:rPr lang="cs-CZ" i="1" dirty="0" err="1"/>
              <a:t>tell</a:t>
            </a:r>
            <a:r>
              <a:rPr lang="cs-CZ" i="1" dirty="0"/>
              <a:t> </a:t>
            </a:r>
            <a:r>
              <a:rPr lang="cs-CZ" i="1" dirty="0" err="1"/>
              <a:t>us</a:t>
            </a:r>
            <a:r>
              <a:rPr lang="cs-CZ" i="1" dirty="0"/>
              <a:t> </a:t>
            </a:r>
            <a:r>
              <a:rPr lang="cs-CZ" i="1" dirty="0" err="1"/>
              <a:t>stories</a:t>
            </a:r>
            <a:r>
              <a:rPr lang="cs-CZ" i="1" dirty="0"/>
              <a:t> as no </a:t>
            </a:r>
            <a:r>
              <a:rPr lang="cs-CZ" i="1" dirty="0" err="1"/>
              <a:t>other</a:t>
            </a:r>
            <a:r>
              <a:rPr lang="cs-CZ" i="1" dirty="0"/>
              <a:t> </a:t>
            </a:r>
            <a:r>
              <a:rPr lang="cs-CZ" i="1" dirty="0" err="1"/>
              <a:t>prictures</a:t>
            </a:r>
            <a:r>
              <a:rPr lang="cs-CZ" i="1" dirty="0"/>
              <a:t> </a:t>
            </a:r>
            <a:r>
              <a:rPr lang="cs-CZ" i="1" dirty="0" err="1"/>
              <a:t>can</a:t>
            </a:r>
            <a:r>
              <a:rPr lang="cs-CZ" i="1" dirty="0"/>
              <a:t>“</a:t>
            </a:r>
            <a:r>
              <a:rPr lang="cs-CZ" dirty="0"/>
              <a:t> (Kodak 1961)</a:t>
            </a:r>
          </a:p>
          <a:p>
            <a:pPr lvl="1"/>
            <a:r>
              <a:rPr lang="cs-CZ" dirty="0"/>
              <a:t>Nakupování jako image a role ženy </a:t>
            </a:r>
          </a:p>
          <a:p>
            <a:pPr marL="450000" lvl="1" indent="0">
              <a:buNone/>
            </a:pPr>
            <a:r>
              <a:rPr lang="cs-CZ" dirty="0"/>
              <a:t>       + hudební asociace: „busy </a:t>
            </a:r>
            <a:r>
              <a:rPr lang="cs-CZ" dirty="0" err="1"/>
              <a:t>schopping</a:t>
            </a:r>
            <a:r>
              <a:rPr lang="cs-CZ" dirty="0"/>
              <a:t> </a:t>
            </a:r>
            <a:r>
              <a:rPr lang="cs-CZ" dirty="0" err="1"/>
              <a:t>day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women</a:t>
            </a:r>
            <a:r>
              <a:rPr lang="cs-CZ" dirty="0"/>
              <a:t>“ (</a:t>
            </a:r>
            <a:r>
              <a:rPr lang="cs-CZ" dirty="0" err="1"/>
              <a:t>Coca</a:t>
            </a:r>
            <a:r>
              <a:rPr lang="cs-CZ" dirty="0"/>
              <a:t> </a:t>
            </a:r>
            <a:r>
              <a:rPr lang="cs-CZ" dirty="0" err="1"/>
              <a:t>Cola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Filmový divák a divák doma (televize v ČSSR až 1966): děti, reklamní postavičky </a:t>
            </a:r>
            <a:r>
              <a:rPr lang="cs-CZ" dirty="0">
                <a:hlinkClick r:id="rId2"/>
              </a:rPr>
              <a:t>https://www.youtube.com/watch?v=ckjIbT1bUos</a:t>
            </a:r>
            <a:endParaRPr lang="cs-CZ" dirty="0"/>
          </a:p>
          <a:p>
            <a:pPr lvl="1"/>
            <a:r>
              <a:rPr lang="cs-CZ" dirty="0"/>
              <a:t>Rádio – pokračování tradice trikových filmů </a:t>
            </a:r>
            <a:r>
              <a:rPr lang="cs-CZ" dirty="0">
                <a:hlinkClick r:id="rId3"/>
              </a:rPr>
              <a:t>https://www.youtube.com/watch?v=dQXZNC-3aIo</a:t>
            </a:r>
            <a:endParaRPr lang="cs-CZ" dirty="0"/>
          </a:p>
          <a:p>
            <a:pPr marL="3690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9831" y="2965668"/>
            <a:ext cx="2452169" cy="389233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46AA03E-6534-4190-9914-A2C59FDE6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670" y="-90899"/>
            <a:ext cx="3810330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58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020714-1A20-452E-BA3A-1D0F8449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http://www.wirtschaftswundermuseum.de/mediapool/82/820701/resources/13422643.JPG">
            <a:extLst>
              <a:ext uri="{FF2B5EF4-FFF2-40B4-BE49-F238E27FC236}">
                <a16:creationId xmlns:a16="http://schemas.microsoft.com/office/drawing/2014/main" id="{BE97DBE4-8321-44D2-BAFF-58CF42A04C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65" y="136478"/>
            <a:ext cx="319757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D9EC753-C750-4829-84B0-E149FED0D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6478"/>
            <a:ext cx="6007623" cy="490452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2183D52-E23B-4824-8DA4-3B4C62407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872" y="3315638"/>
            <a:ext cx="5645298" cy="338717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BC4ACBF-1F92-4DDC-A464-C9BD9B2B3F03}"/>
              </a:ext>
            </a:extLst>
          </p:cNvPr>
          <p:cNvSpPr txBox="1"/>
          <p:nvPr/>
        </p:nvSpPr>
        <p:spPr>
          <a:xfrm>
            <a:off x="7275443" y="5645426"/>
            <a:ext cx="239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Distracted</a:t>
            </a:r>
            <a:r>
              <a:rPr lang="cs-CZ" dirty="0"/>
              <a:t> </a:t>
            </a:r>
            <a:r>
              <a:rPr lang="cs-CZ" dirty="0" err="1"/>
              <a:t>consumers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2453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ED86BE-88C0-430D-A0AB-E951A4EAB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760"/>
            <a:ext cx="4858512" cy="1325562"/>
          </a:xfrm>
        </p:spPr>
        <p:txBody>
          <a:bodyPr/>
          <a:lstStyle/>
          <a:p>
            <a:r>
              <a:rPr lang="cs-CZ" dirty="0"/>
              <a:t>Habitus</a:t>
            </a:r>
          </a:p>
        </p:txBody>
      </p:sp>
      <p:pic>
        <p:nvPicPr>
          <p:cNvPr id="8194" name="Picture 2" descr="Výsledek obrázku pro watching tv in 50s">
            <a:extLst>
              <a:ext uri="{FF2B5EF4-FFF2-40B4-BE49-F238E27FC236}">
                <a16:creationId xmlns:a16="http://schemas.microsoft.com/office/drawing/2014/main" id="{618DC85B-C2D9-4519-8CBC-7BF8716F09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50" y="365760"/>
            <a:ext cx="574705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300AE20-6C11-43FF-869B-28CFEDA0E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996" y="2878013"/>
            <a:ext cx="5359054" cy="367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A6D80-998B-4E1A-BA28-C47F1A26C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3DA1A3-37B4-4D69-BCAE-FC25E1259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Konečně zase…/ Stále ještě je….    (motivy, témata, vzorce)</a:t>
            </a:r>
          </a:p>
          <a:p>
            <a:r>
              <a:rPr lang="cs-CZ" dirty="0"/>
              <a:t>Stará a nová média:</a:t>
            </a:r>
          </a:p>
          <a:p>
            <a:pPr lvl="1"/>
            <a:r>
              <a:rPr lang="cs-CZ" dirty="0"/>
              <a:t> variace mezinárodního stylu (USA a Ladislav </a:t>
            </a:r>
            <a:r>
              <a:rPr lang="cs-CZ" dirty="0" err="1"/>
              <a:t>Sutnar</a:t>
            </a:r>
            <a:r>
              <a:rPr lang="cs-CZ" dirty="0"/>
              <a:t>) a </a:t>
            </a:r>
            <a:r>
              <a:rPr lang="cs-CZ" dirty="0" err="1"/>
              <a:t>Neue</a:t>
            </a:r>
            <a:r>
              <a:rPr lang="cs-CZ" dirty="0"/>
              <a:t> </a:t>
            </a:r>
            <a:r>
              <a:rPr lang="cs-CZ" dirty="0" err="1"/>
              <a:t>Graphik</a:t>
            </a:r>
            <a:r>
              <a:rPr lang="cs-CZ" dirty="0"/>
              <a:t>, státní zakázky, logo (a logo na Východě…) </a:t>
            </a:r>
            <a:r>
              <a:rPr lang="cs-CZ" dirty="0">
                <a:hlinkClick r:id="rId2"/>
              </a:rPr>
              <a:t>http://socikstylearchiv.blogspot.cz/2011/10/socialisticka-tv-reklama.html</a:t>
            </a:r>
            <a:endParaRPr lang="cs-CZ" dirty="0"/>
          </a:p>
          <a:p>
            <a:pPr lvl="1"/>
            <a:r>
              <a:rPr lang="cs-CZ" dirty="0"/>
              <a:t> rádio a televizní reklama</a:t>
            </a:r>
          </a:p>
          <a:p>
            <a:r>
              <a:rPr lang="cs-CZ" dirty="0"/>
              <a:t>Soft </a:t>
            </a:r>
            <a:r>
              <a:rPr lang="cs-CZ" dirty="0" err="1"/>
              <a:t>sell</a:t>
            </a:r>
            <a:r>
              <a:rPr lang="cs-CZ" dirty="0"/>
              <a:t> a hard </a:t>
            </a:r>
            <a:r>
              <a:rPr lang="cs-CZ" dirty="0" err="1"/>
              <a:t>sell</a:t>
            </a:r>
            <a:endParaRPr lang="cs-CZ" dirty="0"/>
          </a:p>
          <a:p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Instituce a studená válka v reklamě: konstituování představy konzumní společnosti: případ „amerikanizace“ Británie.</a:t>
            </a:r>
          </a:p>
        </p:txBody>
      </p:sp>
    </p:spTree>
    <p:extLst>
      <p:ext uri="{BB962C8B-B14F-4D97-AF65-F5344CB8AC3E}">
        <p14:creationId xmlns:p14="http://schemas.microsoft.com/office/powerpoint/2010/main" val="3459395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EAE514-5151-4A24-A78E-7223B6FD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41" y="119915"/>
            <a:ext cx="4966650" cy="985962"/>
          </a:xfrm>
        </p:spPr>
        <p:txBody>
          <a:bodyPr/>
          <a:lstStyle/>
          <a:p>
            <a:r>
              <a:rPr lang="cs-CZ" dirty="0"/>
              <a:t>LOGO a značky</a:t>
            </a:r>
          </a:p>
        </p:txBody>
      </p:sp>
      <p:pic>
        <p:nvPicPr>
          <p:cNvPr id="1026" name="Picture 2" descr="První slovní ochranná známka Fatra">
            <a:extLst>
              <a:ext uri="{FF2B5EF4-FFF2-40B4-BE49-F238E27FC236}">
                <a16:creationId xmlns:a16="http://schemas.microsoft.com/office/drawing/2014/main" id="{29FEE490-8FA7-45A2-A621-AB0AA2724F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122" y="3954261"/>
            <a:ext cx="3058146" cy="141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F230F52-F588-401F-AC0A-D00B16107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122" y="68005"/>
            <a:ext cx="3316977" cy="324663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108F319-92D7-4DFC-AD2F-A80A82194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8" y="1190843"/>
            <a:ext cx="7623222" cy="552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32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34106B-805B-4FB7-83EC-9805DE00F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041" y="863843"/>
            <a:ext cx="9692640" cy="641405"/>
          </a:xfrm>
        </p:spPr>
        <p:txBody>
          <a:bodyPr>
            <a:normAutofit fontScale="90000"/>
          </a:bodyPr>
          <a:lstStyle/>
          <a:p>
            <a:r>
              <a:rPr lang="cs-CZ" dirty="0"/>
              <a:t>Leo </a:t>
            </a:r>
            <a:r>
              <a:rPr lang="cs-CZ" dirty="0" err="1"/>
              <a:t>Burnett</a:t>
            </a:r>
            <a:r>
              <a:rPr lang="cs-CZ" dirty="0"/>
              <a:t> </a:t>
            </a:r>
            <a:br>
              <a:rPr lang="cs-CZ" dirty="0"/>
            </a:br>
            <a:r>
              <a:rPr lang="cs-CZ" i="1" dirty="0"/>
              <a:t>soft </a:t>
            </a:r>
            <a:r>
              <a:rPr lang="cs-CZ" i="1" dirty="0" err="1"/>
              <a:t>sell</a:t>
            </a:r>
            <a:endParaRPr lang="cs-CZ" i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A359C94-75E2-419F-A602-6F90BDC17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197" y="863843"/>
            <a:ext cx="2733675" cy="364010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6C5FF05-9B36-4D62-94B0-36821C59D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284" y="530535"/>
            <a:ext cx="2095500" cy="2733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F7FB9F0-189D-43B5-BC29-4B397AD44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" y="1868656"/>
            <a:ext cx="3250212" cy="440318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43B52F5-5DC3-4E42-A607-0C938BC3B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224" y="1342635"/>
            <a:ext cx="3955972" cy="529261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5448F9F-3DA7-4BC8-9529-9DE418259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1773" y="-56322"/>
            <a:ext cx="5121095" cy="6858000"/>
          </a:xfrm>
          <a:prstGeom prst="rect">
            <a:avLst/>
          </a:prstGeom>
        </p:spPr>
      </p:pic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57423C2D-B1BF-4E58-83B6-6B5B0A07F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309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6CEE6B-FDBE-44DF-8A4D-B9994143A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5C277273-D5E0-4916-BDC4-477706397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279" y="357786"/>
            <a:ext cx="4191947" cy="551797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4920CD3-8958-4B06-BC96-AEA740A30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647" y="203288"/>
            <a:ext cx="5140457" cy="380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2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E06450-FEE3-477C-881C-B29C06BC5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4834128" cy="132556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D9BDAFB-41F1-45E5-8409-70031E287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52337" y="639759"/>
            <a:ext cx="3755582" cy="2103126"/>
          </a:xfrm>
          <a:prstGeom prst="rect">
            <a:avLst/>
          </a:prstGeom>
        </p:spPr>
      </p:pic>
      <p:pic>
        <p:nvPicPr>
          <p:cNvPr id="4098" name="Picture 2" descr="Výsledek obrázku pro modern man marlboro">
            <a:extLst>
              <a:ext uri="{FF2B5EF4-FFF2-40B4-BE49-F238E27FC236}">
                <a16:creationId xmlns:a16="http://schemas.microsoft.com/office/drawing/2014/main" id="{9024A1E8-2CD0-4490-816E-0302F8267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90"/>
            <a:ext cx="9753600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14721D1-E269-4C3A-B062-562DB19597D6}"/>
              </a:ext>
            </a:extLst>
          </p:cNvPr>
          <p:cNvSpPr txBox="1"/>
          <p:nvPr/>
        </p:nvSpPr>
        <p:spPr>
          <a:xfrm>
            <a:off x="9052337" y="3320415"/>
            <a:ext cx="23710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Pračka </a:t>
            </a:r>
            <a:r>
              <a:rPr lang="cs-CZ" dirty="0" err="1"/>
              <a:t>Maytag</a:t>
            </a:r>
            <a:endParaRPr lang="cs-CZ" dirty="0"/>
          </a:p>
          <a:p>
            <a:endParaRPr lang="cs-CZ" dirty="0"/>
          </a:p>
          <a:p>
            <a:r>
              <a:rPr lang="cs-CZ" dirty="0"/>
              <a:t>https://www.youtube.com/watch?v=rXJ0rAyE_mQ</a:t>
            </a:r>
          </a:p>
        </p:txBody>
      </p:sp>
    </p:spTree>
    <p:extLst>
      <p:ext uri="{BB962C8B-B14F-4D97-AF65-F5344CB8AC3E}">
        <p14:creationId xmlns:p14="http://schemas.microsoft.com/office/powerpoint/2010/main" val="3081340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C56C29-B273-42A9-AEB8-CAF3913B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Leo </a:t>
            </a:r>
            <a:r>
              <a:rPr lang="cs-CZ" dirty="0" err="1"/>
              <a:t>Burnett</a:t>
            </a:r>
            <a:r>
              <a:rPr lang="cs-CZ" dirty="0"/>
              <a:t>: „podstatný rys“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44E3A57-FD66-4143-B64E-F12F9A91A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250" y="1691322"/>
            <a:ext cx="3503137" cy="488595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3B533E0-A363-4A78-BCBC-F035F02A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313" y="1691322"/>
            <a:ext cx="3748815" cy="488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25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5E856E-4052-44AA-A7D7-8E375F37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Product</a:t>
            </a:r>
            <a:r>
              <a:rPr lang="cs-CZ" dirty="0"/>
              <a:t> </a:t>
            </a:r>
            <a:r>
              <a:rPr lang="cs-CZ" dirty="0" err="1"/>
              <a:t>placement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B0D0BCB-5D5A-400C-8E9B-9D1662DDE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https://www.youtube.com/watch?v=ATLODIvuDaM</a:t>
            </a:r>
            <a:endParaRPr lang="cs-CZ" dirty="0"/>
          </a:p>
          <a:p>
            <a:r>
              <a:rPr lang="cs-CZ" dirty="0">
                <a:hlinkClick r:id="rId3"/>
              </a:rPr>
              <a:t>https://www.youtube.com/watch?v=zU2hMjSdWKo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70620EE-1EE8-448F-BB27-AE9B5A4A8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671" y="0"/>
            <a:ext cx="4758580" cy="649704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384B880-3FDE-43D9-833B-1733D89F6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80" y="3110865"/>
            <a:ext cx="451485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C1725A-62F3-47C3-AD9A-CDE689D25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Es </a:t>
            </a:r>
            <a:r>
              <a:rPr lang="cs-CZ" dirty="0" err="1"/>
              <a:t>gibt</a:t>
            </a:r>
            <a:r>
              <a:rPr lang="cs-CZ" dirty="0"/>
              <a:t> </a:t>
            </a:r>
            <a:r>
              <a:rPr lang="cs-CZ" dirty="0" err="1"/>
              <a:t>wieder</a:t>
            </a:r>
            <a:r>
              <a:rPr lang="cs-CZ" dirty="0"/>
              <a:t>… / </a:t>
            </a:r>
            <a:r>
              <a:rPr lang="cs-CZ" dirty="0" err="1"/>
              <a:t>Endlich</a:t>
            </a:r>
            <a:r>
              <a:rPr lang="cs-CZ" dirty="0"/>
              <a:t> </a:t>
            </a:r>
            <a:r>
              <a:rPr lang="cs-CZ" dirty="0" err="1"/>
              <a:t>wieder</a:t>
            </a:r>
            <a:r>
              <a:rPr lang="cs-CZ" dirty="0"/>
              <a:t>…BAUHAUS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1F0E4AC-9BB3-458E-8A35-8A8B289FF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611" y="2693780"/>
            <a:ext cx="2645798" cy="3799095"/>
          </a:xfrm>
          <a:prstGeom prst="rect">
            <a:avLst/>
          </a:prstGeom>
        </p:spPr>
      </p:pic>
      <p:pic>
        <p:nvPicPr>
          <p:cNvPr id="1026" name="Picture 2" descr="Výsledek obrázku pro es gibt wieder">
            <a:extLst>
              <a:ext uri="{FF2B5EF4-FFF2-40B4-BE49-F238E27FC236}">
                <a16:creationId xmlns:a16="http://schemas.microsoft.com/office/drawing/2014/main" id="{C8652AAD-E1D0-4940-8CE8-DCFBC34FB4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436" y="1808445"/>
            <a:ext cx="7408313" cy="346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177D35A-E67C-4BF8-8B53-F05BDD415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47" y="1529452"/>
            <a:ext cx="3568562" cy="518380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CCACB70-2ACC-4419-8C9D-13A6D230CB9C}"/>
              </a:ext>
            </a:extLst>
          </p:cNvPr>
          <p:cNvSpPr txBox="1"/>
          <p:nvPr/>
        </p:nvSpPr>
        <p:spPr>
          <a:xfrm>
            <a:off x="4472436" y="5393924"/>
            <a:ext cx="32471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„</a:t>
            </a:r>
            <a:r>
              <a:rPr lang="cs-CZ" i="1" dirty="0"/>
              <a:t>ještě stále</a:t>
            </a:r>
            <a:r>
              <a:rPr lang="cs-CZ" dirty="0"/>
              <a:t>“… navázání na předválečné tradice (rozvíjení mezinárodního stylu a základní vzorce)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036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C8CB7-29EA-4E69-B8D2-80345B57C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Ford Taunus (1949): Advertising Art by Bernd Reuters">
            <a:extLst>
              <a:ext uri="{FF2B5EF4-FFF2-40B4-BE49-F238E27FC236}">
                <a16:creationId xmlns:a16="http://schemas.microsoft.com/office/drawing/2014/main" id="{A238AA0C-D1B1-442F-8599-221D93FE03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974" y="-1"/>
            <a:ext cx="4731026" cy="691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5C4D4F8-0C75-465A-BB2F-D394EBC5262E}"/>
              </a:ext>
            </a:extLst>
          </p:cNvPr>
          <p:cNvSpPr txBox="1"/>
          <p:nvPr/>
        </p:nvSpPr>
        <p:spPr>
          <a:xfrm>
            <a:off x="198782" y="2035175"/>
            <a:ext cx="56056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Jízda autem není žádný luxus, ale vždy zábavou s </a:t>
            </a:r>
            <a:r>
              <a:rPr lang="cs-CZ" i="1" dirty="0" err="1"/>
              <a:t>Taunus</a:t>
            </a:r>
            <a:r>
              <a:rPr lang="cs-CZ" i="1" dirty="0"/>
              <a:t>(-</a:t>
            </a:r>
            <a:r>
              <a:rPr lang="cs-CZ" i="1" dirty="0" err="1"/>
              <a:t>em</a:t>
            </a:r>
            <a:r>
              <a:rPr lang="cs-CZ" i="1" dirty="0"/>
              <a:t>). Ford.</a:t>
            </a:r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Bernd</a:t>
            </a:r>
            <a:r>
              <a:rPr lang="cs-CZ" dirty="0"/>
              <a:t> Reuters (1901-1958)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C75C1CB-456F-4602-A875-475601668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" y="-1"/>
            <a:ext cx="5067300" cy="5715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3DFFBB5-DC97-4823-A61E-F0504EEF903A}"/>
              </a:ext>
            </a:extLst>
          </p:cNvPr>
          <p:cNvSpPr txBox="1"/>
          <p:nvPr/>
        </p:nvSpPr>
        <p:spPr>
          <a:xfrm>
            <a:off x="3200301" y="2305482"/>
            <a:ext cx="1126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1928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44D9BDD5-A5CC-4176-99A1-39A60952B240}"/>
              </a:ext>
            </a:extLst>
          </p:cNvPr>
          <p:cNvSpPr/>
          <p:nvPr/>
        </p:nvSpPr>
        <p:spPr>
          <a:xfrm>
            <a:off x="10658901" y="4735773"/>
            <a:ext cx="1091821" cy="159678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97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82DC7-DAAA-4BEA-BE5C-0B8D9C397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793EC1B-0689-468D-8758-A951159CE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575" y="-1"/>
            <a:ext cx="5123165" cy="711821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10553B2-BF04-4E28-8A35-77862DDA7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908" y="177420"/>
            <a:ext cx="5320159" cy="39714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7E7B720-30A0-4B42-A618-BFFF65553F64}"/>
              </a:ext>
            </a:extLst>
          </p:cNvPr>
          <p:cNvSpPr txBox="1"/>
          <p:nvPr/>
        </p:nvSpPr>
        <p:spPr>
          <a:xfrm>
            <a:off x="5554639" y="5336275"/>
            <a:ext cx="65197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Zářivky</a:t>
            </a:r>
            <a:r>
              <a:rPr lang="cs-CZ" i="1" dirty="0"/>
              <a:t> </a:t>
            </a:r>
            <a:r>
              <a:rPr lang="cs-CZ" i="1" dirty="0" err="1"/>
              <a:t>Osram</a:t>
            </a:r>
            <a:r>
              <a:rPr lang="cs-CZ" dirty="0"/>
              <a:t>, 1950	(„</a:t>
            </a:r>
            <a:r>
              <a:rPr lang="cs-CZ" i="1" dirty="0"/>
              <a:t>Jasné jaké světlo dne</a:t>
            </a:r>
            <a:r>
              <a:rPr lang="cs-CZ" dirty="0"/>
              <a:t>“)</a:t>
            </a:r>
          </a:p>
          <a:p>
            <a:r>
              <a:rPr lang="cs-CZ" i="1" dirty="0" err="1"/>
              <a:t>Das</a:t>
            </a:r>
            <a:r>
              <a:rPr lang="cs-CZ" i="1" dirty="0"/>
              <a:t> </a:t>
            </a:r>
            <a:r>
              <a:rPr lang="cs-CZ" i="1" dirty="0" err="1"/>
              <a:t>Beste</a:t>
            </a:r>
            <a:r>
              <a:rPr lang="cs-CZ" i="1" dirty="0"/>
              <a:t> </a:t>
            </a:r>
            <a:r>
              <a:rPr lang="cs-CZ" i="1" dirty="0" err="1"/>
              <a:t>aus</a:t>
            </a:r>
            <a:r>
              <a:rPr lang="cs-CZ" i="1" dirty="0"/>
              <a:t> </a:t>
            </a:r>
            <a:r>
              <a:rPr lang="cs-CZ" i="1" dirty="0" err="1"/>
              <a:t>Reader´s</a:t>
            </a:r>
            <a:r>
              <a:rPr lang="cs-CZ" i="1" dirty="0"/>
              <a:t> Digest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				Cigarety</a:t>
            </a:r>
            <a:r>
              <a:rPr lang="cs-CZ" i="1" dirty="0"/>
              <a:t> </a:t>
            </a:r>
            <a:r>
              <a:rPr lang="cs-CZ" i="1" dirty="0" err="1"/>
              <a:t>Manoli</a:t>
            </a:r>
            <a:r>
              <a:rPr lang="cs-CZ" dirty="0"/>
              <a:t>, Lucian Bernard, 1910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2FCA3C57-A3F9-45A3-9723-140B335166EC}"/>
              </a:ext>
            </a:extLst>
          </p:cNvPr>
          <p:cNvSpPr/>
          <p:nvPr/>
        </p:nvSpPr>
        <p:spPr>
          <a:xfrm>
            <a:off x="2088107" y="4927744"/>
            <a:ext cx="2115403" cy="21904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801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EC5380-8493-4DDE-9B0F-D90082785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054" y="376678"/>
            <a:ext cx="9692640" cy="132556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050" name="Picture 2" descr="v">
            <a:extLst>
              <a:ext uri="{FF2B5EF4-FFF2-40B4-BE49-F238E27FC236}">
                <a16:creationId xmlns:a16="http://schemas.microsoft.com/office/drawing/2014/main" id="{DA21B864-65D5-4DD3-AFA2-CF80F4F347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56504"/>
            <a:ext cx="8945759" cy="596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55F0630-0511-4C3B-AD7A-80AFE6DF9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463" y="1545118"/>
            <a:ext cx="4541719" cy="5278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C2D9E53-F703-4518-B05A-7CBACAC152D3}"/>
              </a:ext>
            </a:extLst>
          </p:cNvPr>
          <p:cNvSpPr txBox="1"/>
          <p:nvPr/>
        </p:nvSpPr>
        <p:spPr>
          <a:xfrm>
            <a:off x="627797" y="6020343"/>
            <a:ext cx="666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1951: východ: festival socialistické mládeže, Berlín</a:t>
            </a:r>
          </a:p>
          <a:p>
            <a:r>
              <a:rPr lang="cs-CZ" dirty="0"/>
              <a:t>1951: západ: výstavy konzumu (</a:t>
            </a:r>
            <a:r>
              <a:rPr lang="cs-CZ" dirty="0" err="1"/>
              <a:t>Marshall</a:t>
            </a:r>
            <a:r>
              <a:rPr lang="cs-CZ" dirty="0"/>
              <a:t> </a:t>
            </a:r>
            <a:r>
              <a:rPr lang="cs-CZ" dirty="0" err="1"/>
              <a:t>Plan</a:t>
            </a:r>
            <a:r>
              <a:rPr lang="cs-CZ" dirty="0"/>
              <a:t>), Berlín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5469A06-90E7-4F6E-86FC-B4E7C8B7F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66" y="-215443"/>
            <a:ext cx="5323800" cy="53238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97324CB-7711-4C1A-B807-A621AB733C9E}"/>
              </a:ext>
            </a:extLst>
          </p:cNvPr>
          <p:cNvSpPr txBox="1"/>
          <p:nvPr/>
        </p:nvSpPr>
        <p:spPr>
          <a:xfrm>
            <a:off x="1478961" y="4737292"/>
            <a:ext cx="4271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such household miracles as the… electric washing machine, illuminated electric range, vacuum cleaner, mix master, toast master, etc.’</a:t>
            </a:r>
            <a:endParaRPr lang="cs-CZ" i="1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0A6FCB0-5E4D-4325-8A0A-A05FF2049268}"/>
              </a:ext>
            </a:extLst>
          </p:cNvPr>
          <p:cNvSpPr txBox="1"/>
          <p:nvPr/>
        </p:nvSpPr>
        <p:spPr>
          <a:xfrm>
            <a:off x="1924334" y="2022414"/>
            <a:ext cx="294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Edgar Kaufmann </a:t>
            </a:r>
            <a:r>
              <a:rPr lang="cs-CZ" dirty="0" err="1"/>
              <a:t>Jr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183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AB9E5C-6614-4516-91C8-6758FB9F3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609" y="251619"/>
            <a:ext cx="4121624" cy="1325562"/>
          </a:xfrm>
        </p:spPr>
        <p:txBody>
          <a:bodyPr>
            <a:normAutofit/>
          </a:bodyPr>
          <a:lstStyle/>
          <a:p>
            <a:r>
              <a:rPr lang="cs-CZ" sz="2800" i="1" dirty="0"/>
              <a:t>Půjčování úspěchu</a:t>
            </a:r>
            <a:r>
              <a:rPr lang="cs-CZ" sz="2800" dirty="0"/>
              <a:t>: přenesená hodnota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836FA53-3967-4A98-841F-71D25AA2A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042" y="148431"/>
            <a:ext cx="2251146" cy="4594176"/>
          </a:xfrm>
          <a:prstGeom prst="rect">
            <a:avLst/>
          </a:prstGeom>
        </p:spPr>
      </p:pic>
      <p:pic>
        <p:nvPicPr>
          <p:cNvPr id="4098" name="Picture 2" descr="Výsledek obrázku pro Luxor  im Blickpunkt des Erfolges">
            <a:extLst>
              <a:ext uri="{FF2B5EF4-FFF2-40B4-BE49-F238E27FC236}">
                <a16:creationId xmlns:a16="http://schemas.microsoft.com/office/drawing/2014/main" id="{143398AA-00B9-47DF-AB9F-9ECE56D6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540" y="0"/>
            <a:ext cx="5053561" cy="686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3BF10C0-8EBA-4E90-B58D-04C44E6F3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495" y="1843881"/>
            <a:ext cx="2457450" cy="47625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51DE775-DE00-4FD8-AC3C-C38F0DF43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762" y="6420"/>
            <a:ext cx="5068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6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2E7F3A-EA4F-413B-9FCB-D4F820F0B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660" y="365760"/>
            <a:ext cx="2238233" cy="889834"/>
          </a:xfrm>
        </p:spPr>
        <p:txBody>
          <a:bodyPr>
            <a:noAutofit/>
          </a:bodyPr>
          <a:lstStyle/>
          <a:p>
            <a:r>
              <a:rPr lang="cs-CZ" sz="3200" dirty="0"/>
              <a:t>Tvář míru/práce</a:t>
            </a:r>
          </a:p>
        </p:txBody>
      </p:sp>
      <p:pic>
        <p:nvPicPr>
          <p:cNvPr id="5122" name="Picture 2" descr="Související obrázek">
            <a:extLst>
              <a:ext uri="{FF2B5EF4-FFF2-40B4-BE49-F238E27FC236}">
                <a16:creationId xmlns:a16="http://schemas.microsoft.com/office/drawing/2014/main" id="{197F516D-EF89-46CB-BC3E-ADB47249BE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893" y="150124"/>
            <a:ext cx="4960399" cy="652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D9DEA2F-F63B-4013-87DF-5FDE7D251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92" y="150124"/>
            <a:ext cx="4617568" cy="583352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7112D94-B69D-4270-8EF5-0C3A3F64B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441" y="1490526"/>
            <a:ext cx="3701502" cy="518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06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9ACFDA-1ABA-4462-9359-20BFFBA39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Variace mezinárodního stylu: </a:t>
            </a:r>
            <a:r>
              <a:rPr lang="cs-CZ" i="1" dirty="0" err="1"/>
              <a:t>Nierenform</a:t>
            </a:r>
            <a:r>
              <a:rPr lang="cs-CZ" dirty="0"/>
              <a:t>, oblouk, linie…</a:t>
            </a:r>
          </a:p>
        </p:txBody>
      </p:sp>
      <p:pic>
        <p:nvPicPr>
          <p:cNvPr id="6146" name="Picture 2" descr="http://www.wirtschaftswundermuseum.de/mediapool/82/820701/resources/big_13280470_0_188-269.jpg">
            <a:extLst>
              <a:ext uri="{FF2B5EF4-FFF2-40B4-BE49-F238E27FC236}">
                <a16:creationId xmlns:a16="http://schemas.microsoft.com/office/drawing/2014/main" id="{6DC6A86A-9961-4E33-AA29-3E82CD147F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22" y="1691323"/>
            <a:ext cx="2661584" cy="380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EF93143-5739-423B-8975-260098C75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758" y="0"/>
            <a:ext cx="3121831" cy="414130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7969887-0D48-4CA1-B79F-B22BE159C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818" y="3016940"/>
            <a:ext cx="3369573" cy="366734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7F9781D-5395-48DE-B8A1-375F7A57D710}"/>
              </a:ext>
            </a:extLst>
          </p:cNvPr>
          <p:cNvSpPr txBox="1"/>
          <p:nvPr/>
        </p:nvSpPr>
        <p:spPr>
          <a:xfrm>
            <a:off x="3693835" y="2033891"/>
            <a:ext cx="28359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Žáci Lászla </a:t>
            </a:r>
            <a:r>
              <a:rPr lang="cs-CZ" dirty="0" err="1"/>
              <a:t>Moholy</a:t>
            </a:r>
            <a:r>
              <a:rPr lang="cs-CZ" dirty="0"/>
              <a:t>-Nagyho:</a:t>
            </a:r>
          </a:p>
          <a:p>
            <a:endParaRPr lang="cs-CZ" dirty="0"/>
          </a:p>
          <a:p>
            <a:r>
              <a:rPr lang="cs-CZ" dirty="0">
                <a:solidFill>
                  <a:schemeClr val="bg1"/>
                </a:solidFill>
                <a:highlight>
                  <a:srgbClr val="FFFF00"/>
                </a:highlight>
              </a:rPr>
              <a:t>Dynamizace plochy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/>
              <a:t>Kurt </a:t>
            </a:r>
            <a:r>
              <a:rPr lang="cs-CZ" dirty="0" err="1"/>
              <a:t>Kranz</a:t>
            </a:r>
            <a:endParaRPr lang="cs-CZ" dirty="0"/>
          </a:p>
          <a:p>
            <a:r>
              <a:rPr lang="cs-CZ" dirty="0"/>
              <a:t>Peter </a:t>
            </a:r>
            <a:r>
              <a:rPr lang="cs-CZ" dirty="0" err="1"/>
              <a:t>Keetman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E2F0ED8-80DB-4AB9-B500-D17B3DCECC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2" t="82899" r="63888" b="2533"/>
          <a:stretch/>
        </p:blipFill>
        <p:spPr>
          <a:xfrm>
            <a:off x="9051236" y="4304559"/>
            <a:ext cx="2975354" cy="173532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35365BA-5B0A-41A4-99E9-A7C22870BF6E}"/>
              </a:ext>
            </a:extLst>
          </p:cNvPr>
          <p:cNvSpPr txBox="1"/>
          <p:nvPr/>
        </p:nvSpPr>
        <p:spPr>
          <a:xfrm>
            <a:off x="9415911" y="6039880"/>
            <a:ext cx="2570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Igor </a:t>
            </a:r>
            <a:r>
              <a:rPr lang="cs-CZ" dirty="0" err="1"/>
              <a:t>Davidov</a:t>
            </a:r>
            <a:r>
              <a:rPr lang="cs-CZ" dirty="0"/>
              <a:t>: Tesla Talisman, 1954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741AB66-4179-4666-8963-FFABEA61F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6322" y="1348553"/>
            <a:ext cx="5339177" cy="469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7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Zobrazení">
  <a:themeElements>
    <a:clrScheme name="Zobrazení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Zobrazení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obrazení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TM03457515[[fn=Pohled]]</Template>
  <TotalTime>531</TotalTime>
  <Words>538</Words>
  <Application>Microsoft Office PowerPoint</Application>
  <PresentationFormat>Širokoúhlá obrazovka</PresentationFormat>
  <Paragraphs>101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Aharoni</vt:lpstr>
      <vt:lpstr>Arial</vt:lpstr>
      <vt:lpstr>Century Schoolbook</vt:lpstr>
      <vt:lpstr>Wingdings 2</vt:lpstr>
      <vt:lpstr>Zobrazení</vt:lpstr>
      <vt:lpstr>Po válce:  50. léta</vt:lpstr>
      <vt:lpstr>Osnova</vt:lpstr>
      <vt:lpstr>Es gibt wieder… / Endlich wieder…BAUHAUS</vt:lpstr>
      <vt:lpstr>Prezentace aplikace PowerPoint</vt:lpstr>
      <vt:lpstr>Prezentace aplikace PowerPoint</vt:lpstr>
      <vt:lpstr>Prezentace aplikace PowerPoint</vt:lpstr>
      <vt:lpstr>Půjčování úspěchu: přenesená hodnota</vt:lpstr>
      <vt:lpstr>Tvář míru/práce</vt:lpstr>
      <vt:lpstr>Variace mezinárodního stylu: Nierenform, oblouk, linie…</vt:lpstr>
      <vt:lpstr>Stará a nová média </vt:lpstr>
      <vt:lpstr>Neue Graphik – reakce na ortodoxní modernismus ve Švýcarsku</vt:lpstr>
      <vt:lpstr>Prezentace aplikace PowerPoint</vt:lpstr>
      <vt:lpstr>Prezentace aplikace PowerPoint</vt:lpstr>
      <vt:lpstr>Prezentace aplikace PowerPoint</vt:lpstr>
      <vt:lpstr>Ladislav Sutnar v USA</vt:lpstr>
      <vt:lpstr>Prezentace aplikace PowerPoint</vt:lpstr>
      <vt:lpstr>Nová média </vt:lpstr>
      <vt:lpstr>Prezentace aplikace PowerPoint</vt:lpstr>
      <vt:lpstr>Habitus</vt:lpstr>
      <vt:lpstr>LOGO a značky</vt:lpstr>
      <vt:lpstr>Leo Burnett  soft sell</vt:lpstr>
      <vt:lpstr>Prezentace aplikace PowerPoint</vt:lpstr>
      <vt:lpstr>Prezentace aplikace PowerPoint</vt:lpstr>
      <vt:lpstr>Leo Burnett: „podstatný rys“</vt:lpstr>
      <vt:lpstr>Product placement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 válce: 50. léta</dc:title>
  <dc:creator>Helena</dc:creator>
  <cp:lastModifiedBy>Helena</cp:lastModifiedBy>
  <cp:revision>38</cp:revision>
  <dcterms:created xsi:type="dcterms:W3CDTF">2018-02-25T22:18:33Z</dcterms:created>
  <dcterms:modified xsi:type="dcterms:W3CDTF">2018-02-27T00:11:08Z</dcterms:modified>
</cp:coreProperties>
</file>