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9" r:id="rId4"/>
    <p:sldId id="276" r:id="rId5"/>
    <p:sldId id="274" r:id="rId6"/>
    <p:sldId id="275" r:id="rId7"/>
    <p:sldId id="277" r:id="rId8"/>
    <p:sldId id="279" r:id="rId9"/>
    <p:sldId id="273" r:id="rId10"/>
    <p:sldId id="278" r:id="rId11"/>
    <p:sldId id="262" r:id="rId12"/>
    <p:sldId id="263" r:id="rId13"/>
    <p:sldId id="280" r:id="rId14"/>
    <p:sldId id="265" r:id="rId15"/>
    <p:sldId id="272" r:id="rId16"/>
    <p:sldId id="281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BDFCC-1B38-4909-B868-AC55EBC2DF34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0992-37AF-4134-842A-B8D55E72E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3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9970A-DCD1-4F7C-8EDE-51E9E60992B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3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2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2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3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9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4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8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1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09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0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20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12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8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11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CE96F12-CAAE-4B8C-B3D7-55B91366A86B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6C8EEB-A38B-455C-865F-694D97AA39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02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2gt3Bxh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E-qHn0akBI" TargetMode="External"/><Relationship Id="rId4" Type="http://schemas.openxmlformats.org/officeDocument/2006/relationships/hyperlink" Target="https://www.youtube.com/watch?v=D93fK9vBnM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8yrucwaxCc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rDuiU2R33N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c7IqDxukE" TargetMode="External"/><Relationship Id="rId2" Type="http://schemas.openxmlformats.org/officeDocument/2006/relationships/hyperlink" Target="https://www.youtube.com/watch?v=objegPOOsf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pWRgCC_L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5chNheegvO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4A07F-713B-467E-8E3B-E98D2463A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Kritika reklamy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857FAD-F3B7-41A6-A7FE-D2B446E75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Od kritiky psychologické manipulace k mediálnímu „zdrogování“ </a:t>
            </a:r>
          </a:p>
        </p:txBody>
      </p:sp>
    </p:spTree>
    <p:extLst>
      <p:ext uri="{BB962C8B-B14F-4D97-AF65-F5344CB8AC3E}">
        <p14:creationId xmlns:p14="http://schemas.microsoft.com/office/powerpoint/2010/main" val="14803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869A6-46C4-42D5-AAAB-E356F5DA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Roland </a:t>
            </a:r>
            <a:r>
              <a:rPr lang="cs-CZ" dirty="0" err="1"/>
              <a:t>Barthes</a:t>
            </a:r>
            <a:r>
              <a:rPr lang="cs-CZ" dirty="0"/>
              <a:t> (1915-1980)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08E3C-C5D8-4B69-8809-D679A94B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1953 – </a:t>
            </a:r>
            <a:r>
              <a:rPr lang="cs-CZ" i="1" dirty="0"/>
              <a:t>Nulový stupeň rukopisu</a:t>
            </a:r>
          </a:p>
          <a:p>
            <a:r>
              <a:rPr lang="cs-CZ" dirty="0"/>
              <a:t>1954--1956 – eseje v časopise </a:t>
            </a:r>
            <a:r>
              <a:rPr lang="cs-CZ" i="1" dirty="0"/>
              <a:t>Les </a:t>
            </a:r>
            <a:r>
              <a:rPr lang="cs-CZ" i="1" dirty="0" err="1"/>
              <a:t>lettres</a:t>
            </a:r>
            <a:r>
              <a:rPr lang="cs-CZ" i="1" dirty="0"/>
              <a:t> </a:t>
            </a:r>
            <a:r>
              <a:rPr lang="cs-CZ" i="1" dirty="0" err="1"/>
              <a:t>nouvelles</a:t>
            </a:r>
            <a:r>
              <a:rPr lang="cs-CZ" i="1" dirty="0"/>
              <a:t> , 1957 Mytologie</a:t>
            </a:r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r>
              <a:rPr lang="cs-CZ" dirty="0"/>
              <a:t>Kolektivní představy jako znakové systémy</a:t>
            </a:r>
          </a:p>
          <a:p>
            <a:pPr marL="36900" indent="0">
              <a:buNone/>
            </a:pPr>
            <a:r>
              <a:rPr lang="cs-CZ" dirty="0"/>
              <a:t>Buržoazní </a:t>
            </a:r>
            <a:r>
              <a:rPr lang="cs-CZ" i="1" dirty="0"/>
              <a:t>Norma</a:t>
            </a:r>
            <a:r>
              <a:rPr lang="cs-CZ" dirty="0"/>
              <a:t> se stává univerzální </a:t>
            </a:r>
            <a:r>
              <a:rPr lang="cs-CZ" i="1" dirty="0"/>
              <a:t>přirozeností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CE52CF-42C0-4D03-AB03-0E9C6C00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5" y="3639399"/>
            <a:ext cx="4717774" cy="29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Roland </a:t>
            </a:r>
            <a:r>
              <a:rPr lang="cs-CZ" sz="2400" b="1" dirty="0" err="1"/>
              <a:t>Barthes</a:t>
            </a:r>
            <a:r>
              <a:rPr lang="cs-CZ" sz="2400" b="1" dirty="0"/>
              <a:t>: Mytologie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Mýtus parazituje na (vyprázdněném/uzavřeném) jazykovém znaku  (jehož smysl se stává formou) a vytváří k němu velmi </a:t>
            </a:r>
            <a:r>
              <a:rPr lang="cs-CZ" sz="2400" b="1" u="sng" dirty="0"/>
              <a:t>mlhavý koncept </a:t>
            </a:r>
            <a:r>
              <a:rPr lang="cs-CZ" sz="2400" b="1" dirty="0"/>
              <a:t>(nové označované), které se odvíjí především od své funkce (v závislosti na druhu/ typu recipienta) </a:t>
            </a:r>
          </a:p>
        </p:txBody>
      </p:sp>
      <p:pic>
        <p:nvPicPr>
          <p:cNvPr id="4" name="Zástupný symbol pro obsah 3" descr="mytologie-znak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0492" b="17511"/>
          <a:stretch/>
        </p:blipFill>
        <p:spPr>
          <a:xfrm>
            <a:off x="1895061" y="3343295"/>
            <a:ext cx="4592850" cy="3127973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FFF6E178-3926-4C35-B739-4FE4B9F41D51}"/>
              </a:ext>
            </a:extLst>
          </p:cNvPr>
          <p:cNvSpPr/>
          <p:nvPr/>
        </p:nvSpPr>
        <p:spPr>
          <a:xfrm>
            <a:off x="4770783" y="4240696"/>
            <a:ext cx="1325217" cy="1298713"/>
          </a:xfrm>
          <a:prstGeom prst="ellipse">
            <a:avLst/>
          </a:prstGeom>
          <a:noFill/>
          <a:ln w="762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006161" y="4445616"/>
            <a:ext cx="326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Metajazyk – sekundární jazyk v němž vypovídáme o tom prvním (jazyce)</a:t>
            </a:r>
          </a:p>
        </p:txBody>
      </p:sp>
    </p:spTree>
    <p:extLst>
      <p:ext uri="{BB962C8B-B14F-4D97-AF65-F5344CB8AC3E}">
        <p14:creationId xmlns:p14="http://schemas.microsoft.com/office/powerpoint/2010/main" val="20649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46015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Římské</a:t>
            </a:r>
            <a:r>
              <a:rPr lang="cs-CZ" b="1" dirty="0"/>
              <a:t> ofinky a pot </a:t>
            </a:r>
            <a:r>
              <a:rPr lang="cs-CZ" b="1" i="1" dirty="0"/>
              <a:t>svědomí</a:t>
            </a:r>
          </a:p>
        </p:txBody>
      </p:sp>
      <p:pic>
        <p:nvPicPr>
          <p:cNvPr id="1026" name="Picture 2" descr="http://cdn3.denofgeek.us/sites/denofgeekus/files/styles/insert_main_wide_image/public/9/48/julius-caesar_510.jpg?itok=leTH2P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82" y="616766"/>
            <a:ext cx="10626295" cy="60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9503" t="2677" r="20268" b="-2677"/>
          <a:stretch/>
        </p:blipFill>
        <p:spPr>
          <a:xfrm>
            <a:off x="8899301" y="6775"/>
            <a:ext cx="3292699" cy="41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958 Avon ad for Rich Moisture Cream. My mom used this and I still remember the fragrance!">
            <a:extLst>
              <a:ext uri="{FF2B5EF4-FFF2-40B4-BE49-F238E27FC236}">
                <a16:creationId xmlns:a16="http://schemas.microsoft.com/office/drawing/2014/main" id="{3C574359-9CD9-4556-9AA3-C0403DFEB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200036"/>
            <a:ext cx="4692088" cy="64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4EFF8B8-440B-445D-A392-43A2E367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96" y="100018"/>
            <a:ext cx="5081315" cy="66579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48F246-CD7E-440B-9A4F-C710598DE53A}"/>
              </a:ext>
            </a:extLst>
          </p:cNvPr>
          <p:cNvSpPr txBox="1"/>
          <p:nvPr/>
        </p:nvSpPr>
        <p:spPr>
          <a:xfrm>
            <a:off x="4930218" y="2332382"/>
            <a:ext cx="153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haroni" panose="02010803020104030203" pitchFamily="2" charset="-79"/>
                <a:cs typeface="Aharoni" panose="02010803020104030203" pitchFamily="2" charset="-79"/>
              </a:rPr>
              <a:t>vlhkost</a:t>
            </a:r>
          </a:p>
        </p:txBody>
      </p:sp>
    </p:spTree>
    <p:extLst>
      <p:ext uri="{BB962C8B-B14F-4D97-AF65-F5344CB8AC3E}">
        <p14:creationId xmlns:p14="http://schemas.microsoft.com/office/powerpoint/2010/main" val="3494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E58DFF-1484-4127-A6DA-4721AB5C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063"/>
            <a:ext cx="12192000" cy="812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Čistota, hloubka a pěnivost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https://www.youtube.com/watch?v=5S2gt3BxhOM</a:t>
            </a:r>
            <a:r>
              <a:rPr lang="cs-CZ" dirty="0"/>
              <a:t> (skrz naskrz bílý)</a:t>
            </a:r>
          </a:p>
          <a:p>
            <a:r>
              <a:rPr lang="cs-CZ" dirty="0">
                <a:hlinkClick r:id="rId4"/>
              </a:rPr>
              <a:t>https://www.youtube.com/watch?v=D93fK9vBnMg</a:t>
            </a:r>
            <a:r>
              <a:rPr lang="cs-CZ" dirty="0"/>
              <a:t> (soft, </a:t>
            </a:r>
            <a:r>
              <a:rPr lang="cs-CZ" dirty="0" err="1"/>
              <a:t>gentle</a:t>
            </a:r>
            <a:r>
              <a:rPr lang="cs-CZ" dirty="0"/>
              <a:t>, </a:t>
            </a:r>
            <a:r>
              <a:rPr lang="cs-CZ" dirty="0" err="1"/>
              <a:t>bubbly</a:t>
            </a:r>
            <a:r>
              <a:rPr lang="cs-CZ" dirty="0"/>
              <a:t>)</a:t>
            </a:r>
          </a:p>
          <a:p>
            <a:r>
              <a:rPr lang="cs-CZ" dirty="0">
                <a:hlinkClick r:id="rId5"/>
              </a:rPr>
              <a:t>https://www.youtube.com/watch?v=VE-qHn0akBI</a:t>
            </a:r>
            <a:r>
              <a:rPr lang="cs-CZ" dirty="0"/>
              <a:t> (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!, Leo </a:t>
            </a:r>
            <a:r>
              <a:rPr lang="cs-CZ" dirty="0" err="1"/>
              <a:t>Burnett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26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B58AD-2FDF-4351-9FE3-9B76F73E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Marshall</a:t>
            </a:r>
            <a:r>
              <a:rPr lang="cs-CZ" dirty="0"/>
              <a:t> </a:t>
            </a:r>
            <a:r>
              <a:rPr lang="cs-CZ" dirty="0" err="1"/>
              <a:t>McLuhan</a:t>
            </a:r>
            <a:r>
              <a:rPr lang="cs-CZ" dirty="0"/>
              <a:t> (1911-1980)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4FE220-3E55-4A0E-94C8-1BBB34093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Médium</a:t>
            </a:r>
          </a:p>
          <a:p>
            <a:r>
              <a:rPr lang="cs-CZ" dirty="0"/>
              <a:t>Extenze</a:t>
            </a:r>
          </a:p>
          <a:p>
            <a:r>
              <a:rPr lang="cs-CZ" dirty="0"/>
              <a:t>Horká a chladná média (&lt; Walter Benjamin a Bertold Brecht)</a:t>
            </a:r>
          </a:p>
          <a:p>
            <a:r>
              <a:rPr lang="cs-CZ" sz="1000" dirty="0">
                <a:hlinkClick r:id="rId2"/>
              </a:rPr>
              <a:t>https://www.youtube.com/watch?v=8yrucwaxCcI</a:t>
            </a:r>
            <a:r>
              <a:rPr lang="cs-CZ" sz="1000" dirty="0"/>
              <a:t> </a:t>
            </a:r>
            <a:r>
              <a:rPr lang="cs-CZ" dirty="0"/>
              <a:t>(</a:t>
            </a:r>
            <a:r>
              <a:rPr lang="cs-CZ" i="1" dirty="0" err="1"/>
              <a:t>I´ve</a:t>
            </a:r>
            <a:r>
              <a:rPr lang="cs-CZ" i="1" dirty="0"/>
              <a:t> </a:t>
            </a:r>
            <a:r>
              <a:rPr lang="cs-CZ" i="1" dirty="0" err="1"/>
              <a:t>never</a:t>
            </a:r>
            <a:r>
              <a:rPr lang="cs-CZ" i="1" dirty="0"/>
              <a:t> </a:t>
            </a:r>
            <a:r>
              <a:rPr lang="cs-CZ" i="1" dirty="0" err="1"/>
              <a:t>did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!)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242D39-5F68-425D-846A-0055DE0C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6" y="3814833"/>
            <a:ext cx="6000750" cy="29908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DBCFD7-37C1-4641-9671-3F8C07A24335}"/>
              </a:ext>
            </a:extLst>
          </p:cNvPr>
          <p:cNvSpPr txBox="1"/>
          <p:nvPr/>
        </p:nvSpPr>
        <p:spPr>
          <a:xfrm>
            <a:off x="8794724" y="1898099"/>
            <a:ext cx="2987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1947 – </a:t>
            </a:r>
            <a:r>
              <a:rPr lang="cs-CZ" i="1" dirty="0"/>
              <a:t>Americká reklama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orgie iracionalismu jako strategie k získání naděje a dobré nálady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1964 – </a:t>
            </a:r>
            <a:r>
              <a:rPr lang="cs-CZ" i="1" dirty="0"/>
              <a:t>Jak rozumět médiím</a:t>
            </a:r>
          </a:p>
          <a:p>
            <a:r>
              <a:rPr lang="cs-CZ" dirty="0"/>
              <a:t>1970 – </a:t>
            </a:r>
            <a:r>
              <a:rPr lang="cs-CZ" i="1" dirty="0"/>
              <a:t>Mechanická nevěsta </a:t>
            </a:r>
            <a:r>
              <a:rPr lang="cs-CZ" dirty="0"/>
              <a:t>(technologie a sex)</a:t>
            </a:r>
          </a:p>
          <a:p>
            <a:r>
              <a:rPr lang="cs-CZ" dirty="0"/>
              <a:t>„</a:t>
            </a:r>
            <a:r>
              <a:rPr lang="cs-CZ" i="1" dirty="0"/>
              <a:t>Tyran dnes nevládne (…) pěstí, ale v převleku za výzkumníka trhu vede svá stáda cestami užitku a pohodlí.“</a:t>
            </a:r>
          </a:p>
        </p:txBody>
      </p:sp>
    </p:spTree>
    <p:extLst>
      <p:ext uri="{BB962C8B-B14F-4D97-AF65-F5344CB8AC3E}">
        <p14:creationId xmlns:p14="http://schemas.microsoft.com/office/powerpoint/2010/main" val="16199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C8AC2-9D6C-4872-BE90-C521E80C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7B39A0-00F2-4F1B-9EB1-8E41CFFDE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-1443447"/>
            <a:ext cx="10963417" cy="86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 spárech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Dotazovatelka při diskuzi s </a:t>
            </a:r>
            <a:r>
              <a:rPr lang="cs-CZ" b="1" u="sng" dirty="0" err="1"/>
              <a:t>Marshallem</a:t>
            </a:r>
            <a:r>
              <a:rPr lang="cs-CZ" b="1" u="sng" dirty="0"/>
              <a:t> </a:t>
            </a:r>
            <a:r>
              <a:rPr lang="cs-CZ" b="1" u="sng" dirty="0" err="1"/>
              <a:t>McLuhanem</a:t>
            </a:r>
            <a:r>
              <a:rPr lang="cs-CZ" b="1" u="sng" dirty="0"/>
              <a:t> v televizním pořadu:</a:t>
            </a:r>
          </a:p>
          <a:p>
            <a:pPr marL="0" indent="0">
              <a:buNone/>
            </a:pPr>
            <a:r>
              <a:rPr lang="cs-CZ" sz="1900" dirty="0" err="1"/>
              <a:t>if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medium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message</a:t>
            </a:r>
            <a:r>
              <a:rPr lang="cs-CZ" sz="1900" dirty="0"/>
              <a:t> and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  <a:r>
              <a:rPr lang="cs-CZ" sz="1900" dirty="0" err="1"/>
              <a:t>doesnt</a:t>
            </a:r>
            <a:r>
              <a:rPr lang="cs-CZ" sz="1900" dirty="0"/>
              <a:t> </a:t>
            </a:r>
            <a:r>
              <a:rPr lang="cs-CZ" sz="1900" dirty="0" err="1"/>
              <a:t>matter</a:t>
            </a:r>
            <a:r>
              <a:rPr lang="cs-CZ" sz="1900" dirty="0"/>
              <a:t> </a:t>
            </a:r>
            <a:r>
              <a:rPr lang="cs-CZ" sz="1900" dirty="0" err="1"/>
              <a:t>what</a:t>
            </a:r>
            <a:r>
              <a:rPr lang="cs-CZ" sz="1900" dirty="0"/>
              <a:t> </a:t>
            </a:r>
            <a:r>
              <a:rPr lang="cs-CZ" sz="1900" dirty="0" err="1"/>
              <a:t>we</a:t>
            </a:r>
            <a:r>
              <a:rPr lang="cs-CZ" sz="1900" dirty="0"/>
              <a:t> </a:t>
            </a:r>
            <a:r>
              <a:rPr lang="cs-CZ" sz="1900" dirty="0" err="1"/>
              <a:t>say</a:t>
            </a:r>
            <a:r>
              <a:rPr lang="cs-CZ" sz="1900" dirty="0"/>
              <a:t> on TV </a:t>
            </a:r>
            <a:r>
              <a:rPr lang="cs-CZ" sz="1900" dirty="0" err="1"/>
              <a:t>why</a:t>
            </a:r>
            <a:r>
              <a:rPr lang="cs-CZ" sz="1900" dirty="0"/>
              <a:t> are </a:t>
            </a:r>
            <a:r>
              <a:rPr lang="cs-CZ" sz="1900" dirty="0" err="1"/>
              <a:t>we</a:t>
            </a:r>
            <a:r>
              <a:rPr lang="cs-CZ" sz="1900" dirty="0"/>
              <a:t> </a:t>
            </a:r>
            <a:r>
              <a:rPr lang="cs-CZ" sz="1900" dirty="0" err="1"/>
              <a:t>all</a:t>
            </a:r>
            <a:r>
              <a:rPr lang="cs-CZ" sz="1900" dirty="0"/>
              <a:t> </a:t>
            </a:r>
            <a:r>
              <a:rPr lang="cs-CZ" sz="1900" dirty="0" err="1"/>
              <a:t>here</a:t>
            </a:r>
            <a:r>
              <a:rPr lang="cs-CZ" sz="1900" dirty="0"/>
              <a:t> </a:t>
            </a:r>
            <a:r>
              <a:rPr lang="cs-CZ" sz="1900" dirty="0" err="1"/>
              <a:t>tonight</a:t>
            </a:r>
            <a:r>
              <a:rPr lang="cs-CZ" sz="1900" dirty="0"/>
              <a:t> and </a:t>
            </a:r>
            <a:r>
              <a:rPr lang="cs-CZ" sz="1900" dirty="0" err="1"/>
              <a:t>why</a:t>
            </a:r>
            <a:r>
              <a:rPr lang="cs-CZ" sz="1900" dirty="0"/>
              <a:t> </a:t>
            </a:r>
            <a:r>
              <a:rPr lang="cs-CZ" sz="1900" dirty="0" err="1"/>
              <a:t>am</a:t>
            </a:r>
            <a:r>
              <a:rPr lang="cs-CZ" sz="1900" dirty="0"/>
              <a:t> I </a:t>
            </a:r>
            <a:r>
              <a:rPr lang="cs-CZ" sz="1900" dirty="0" err="1"/>
              <a:t>asking</a:t>
            </a:r>
            <a:r>
              <a:rPr lang="cs-CZ" sz="1900" dirty="0"/>
              <a:t> </a:t>
            </a:r>
            <a:r>
              <a:rPr lang="cs-CZ" sz="1900" dirty="0" err="1"/>
              <a:t>this</a:t>
            </a:r>
            <a:r>
              <a:rPr lang="cs-CZ" sz="1900" dirty="0"/>
              <a:t> </a:t>
            </a:r>
            <a:r>
              <a:rPr lang="cs-CZ" sz="1900" dirty="0" err="1"/>
              <a:t>question</a:t>
            </a:r>
            <a:r>
              <a:rPr lang="cs-CZ" sz="1900" dirty="0"/>
              <a:t>?</a:t>
            </a:r>
          </a:p>
          <a:p>
            <a:pPr marL="0" indent="0">
              <a:buNone/>
            </a:pPr>
            <a:r>
              <a:rPr lang="cs-CZ" dirty="0"/>
              <a:t>Jestliže je samo médium zprávou a nezáleží na tom, co v televizi řekneme, proč jsme vlastně dnes večer tady a proč zde pokládám tuto otázku?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u="sng" dirty="0" err="1"/>
              <a:t>Marshall</a:t>
            </a:r>
            <a:r>
              <a:rPr lang="cs-CZ" dirty="0"/>
              <a:t> </a:t>
            </a:r>
            <a:r>
              <a:rPr lang="cs-CZ" b="1" u="sng" dirty="0" err="1"/>
              <a:t>McLuhan</a:t>
            </a:r>
            <a:r>
              <a:rPr lang="cs-CZ" b="1" u="sng" dirty="0"/>
              <a:t> (1936-1980)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Nikdy jsem neřekl, že nezáleží na tom, co řeknete v TV,</a:t>
            </a:r>
          </a:p>
          <a:p>
            <a:pPr marL="0" indent="0">
              <a:buNone/>
            </a:pPr>
            <a:r>
              <a:rPr lang="cs-CZ" dirty="0"/>
              <a:t>řekl jsem, že efekt televize, ona zpráva, zpráva této televize, je zcela nezávislá na svém programu.</a:t>
            </a:r>
          </a:p>
          <a:p>
            <a:pPr marL="0" indent="0">
              <a:buNone/>
            </a:pPr>
            <a:r>
              <a:rPr lang="cs-CZ" dirty="0"/>
              <a:t>Protože kolem televize se shromažďuje obrovská technologie, která vytváří kolem vás, kolem vás osobně, určité prostředí, fyzicky, a působí coby rozhodující, zatímco program, působí podružně.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6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TG-IVORY-Flakes-Laundry-Soap-Detergent-GOTHAM-Silk-Stockings-Legs-CONTEST-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573" y="3304381"/>
            <a:ext cx="7193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7"/>
            <a:ext cx="3357898" cy="79195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17270" t="16130" r="15930" b="17888"/>
          <a:stretch/>
        </p:blipFill>
        <p:spPr>
          <a:xfrm>
            <a:off x="3357898" y="4517"/>
            <a:ext cx="3953814" cy="5811632"/>
          </a:xfrm>
          <a:prstGeom prst="rect">
            <a:avLst/>
          </a:prstGeom>
        </p:spPr>
      </p:pic>
      <p:pic>
        <p:nvPicPr>
          <p:cNvPr id="2052" name="Picture 4" descr="http://i.ebayimg.com/00/s/MTYwMFgxMTUz/z/1jgAAOSwp5JWWMNM/$_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27" y="477671"/>
            <a:ext cx="4478143" cy="62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Mechanická nevěsta, </a:t>
            </a:r>
            <a:r>
              <a:rPr lang="cs-CZ" dirty="0" err="1"/>
              <a:t>stepfordská</a:t>
            </a:r>
            <a:r>
              <a:rPr lang="cs-CZ" dirty="0"/>
              <a:t> panička a reklama (jako persvazivní, mytizující způsob komunikace)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107" y="2420065"/>
            <a:ext cx="10515600" cy="4351338"/>
          </a:xfrm>
        </p:spPr>
        <p:txBody>
          <a:bodyPr/>
          <a:lstStyle/>
          <a:p>
            <a:r>
              <a:rPr lang="cs-CZ" dirty="0"/>
              <a:t>Řemeslná dokonalost (technika)</a:t>
            </a:r>
          </a:p>
          <a:p>
            <a:r>
              <a:rPr lang="cs-CZ" dirty="0"/>
              <a:t>Informační impotence </a:t>
            </a:r>
          </a:p>
          <a:p>
            <a:pPr marL="0" indent="0">
              <a:buNone/>
            </a:pPr>
            <a:r>
              <a:rPr lang="cs-CZ" dirty="0"/>
              <a:t>  (</a:t>
            </a:r>
            <a:r>
              <a:rPr lang="cs-CZ" i="1" dirty="0"/>
              <a:t>nechceme, aby naše předsudky byly narušeny </a:t>
            </a:r>
          </a:p>
          <a:p>
            <a:pPr marL="0" indent="0">
              <a:buNone/>
            </a:pPr>
            <a:r>
              <a:rPr lang="cs-CZ" i="1" dirty="0"/>
              <a:t>  informacemi, </a:t>
            </a:r>
            <a:r>
              <a:rPr lang="cs-CZ" dirty="0"/>
              <a:t>s. 50)</a:t>
            </a:r>
          </a:p>
          <a:p>
            <a:r>
              <a:rPr lang="cs-CZ" dirty="0"/>
              <a:t>Úspěšný lovec lidí</a:t>
            </a:r>
          </a:p>
        </p:txBody>
      </p:sp>
      <p:pic>
        <p:nvPicPr>
          <p:cNvPr id="3076" name="Picture 4" descr="http://unrealitymag.bcmediagroup.netdna-cdn.com/wp-content/uploads/2012/02/Stepford-w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27" y="1900194"/>
            <a:ext cx="5157866" cy="3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3504" y="5813946"/>
            <a:ext cx="5445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Ira </a:t>
            </a:r>
            <a:r>
              <a:rPr lang="cs-CZ" dirty="0" err="1"/>
              <a:t>Levin</a:t>
            </a:r>
            <a:r>
              <a:rPr lang="cs-CZ" dirty="0"/>
              <a:t>: </a:t>
            </a:r>
            <a:r>
              <a:rPr lang="cs-CZ" i="1" dirty="0" err="1"/>
              <a:t>Stepfordské</a:t>
            </a:r>
            <a:r>
              <a:rPr lang="cs-CZ" i="1" dirty="0"/>
              <a:t> paničky</a:t>
            </a:r>
            <a:r>
              <a:rPr lang="cs-CZ" dirty="0"/>
              <a:t> (1972, česky 1974, film 1975, komedie 2009) - </a:t>
            </a:r>
            <a:r>
              <a:rPr lang="cs-CZ" b="1" dirty="0"/>
              <a:t>Tělo-komodita – stroj</a:t>
            </a:r>
            <a:endParaRPr lang="cs-CZ" dirty="0"/>
          </a:p>
          <a:p>
            <a:r>
              <a:rPr lang="cs-CZ" dirty="0"/>
              <a:t>Standardizovaná dokonalost zboží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A65A8-5C5B-4ADC-9474-2E5D55CB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AF5C2E-37C7-408D-95C7-6D544ED2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Ernst </a:t>
            </a:r>
            <a:r>
              <a:rPr lang="cs-CZ" dirty="0" err="1"/>
              <a:t>Dichter</a:t>
            </a:r>
            <a:r>
              <a:rPr lang="cs-CZ" dirty="0"/>
              <a:t>, James </a:t>
            </a:r>
            <a:r>
              <a:rPr lang="cs-CZ" dirty="0" err="1"/>
              <a:t>Vicary</a:t>
            </a:r>
            <a:r>
              <a:rPr lang="cs-CZ" dirty="0"/>
              <a:t>, Leo </a:t>
            </a:r>
            <a:r>
              <a:rPr lang="cs-CZ" dirty="0" err="1"/>
              <a:t>Burnett</a:t>
            </a:r>
            <a:r>
              <a:rPr lang="cs-CZ" dirty="0"/>
              <a:t> &gt;&gt; </a:t>
            </a:r>
            <a:r>
              <a:rPr lang="cs-CZ" dirty="0" err="1"/>
              <a:t>Vance</a:t>
            </a:r>
            <a:r>
              <a:rPr lang="cs-CZ" dirty="0"/>
              <a:t> Packard, David </a:t>
            </a:r>
            <a:r>
              <a:rPr lang="cs-CZ" dirty="0" err="1"/>
              <a:t>Riesman</a:t>
            </a:r>
            <a:r>
              <a:rPr lang="cs-CZ" dirty="0"/>
              <a:t> (Osamělý dav) </a:t>
            </a:r>
          </a:p>
          <a:p>
            <a:r>
              <a:rPr lang="cs-CZ" dirty="0"/>
              <a:t>Oficiální (politická) obhajoba „hodnot“ konzumerismu: výchova ke svobodě volby, individualismu (individuální odpovědnosti), potírá </a:t>
            </a:r>
            <a:r>
              <a:rPr lang="cs-CZ" dirty="0" err="1"/>
              <a:t>disciplinaci</a:t>
            </a:r>
            <a:r>
              <a:rPr lang="cs-CZ" dirty="0"/>
              <a:t>/restrikci veřejným blahem (manipulativní strategie totalitních režimů)</a:t>
            </a:r>
          </a:p>
          <a:p>
            <a:endParaRPr lang="cs-CZ" dirty="0"/>
          </a:p>
          <a:p>
            <a:r>
              <a:rPr lang="cs-CZ" dirty="0"/>
              <a:t>Podrobnější průzkum kvalit těchto hodnot: </a:t>
            </a:r>
          </a:p>
          <a:p>
            <a:pPr lvl="1"/>
            <a:r>
              <a:rPr lang="cs-CZ" dirty="0"/>
              <a:t>v čem může člen konzumní kultury skutečně volit? </a:t>
            </a:r>
          </a:p>
          <a:p>
            <a:pPr lvl="1"/>
            <a:r>
              <a:rPr lang="cs-CZ" dirty="0"/>
              <a:t>Jaké povahy je jeho individualismus </a:t>
            </a:r>
          </a:p>
          <a:p>
            <a:pPr lvl="1"/>
            <a:r>
              <a:rPr lang="cs-CZ" dirty="0"/>
              <a:t>Jaký vliv (manipulativní) má rostoucí rozmanitost a technologie médií, služeb a zboží?</a:t>
            </a:r>
          </a:p>
        </p:txBody>
      </p:sp>
    </p:spTree>
    <p:extLst>
      <p:ext uri="{BB962C8B-B14F-4D97-AF65-F5344CB8AC3E}">
        <p14:creationId xmlns:p14="http://schemas.microsoft.com/office/powerpoint/2010/main" val="16820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428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Standardizace, vzorce chování, tělo na kusy a na prodej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323833"/>
            <a:ext cx="5685430" cy="48531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</a:t>
            </a:r>
            <a:r>
              <a:rPr lang="cs-CZ" i="1" dirty="0"/>
              <a:t>Simultánní audiovizuální dojem (…) vytváří standardizované myšlení, a to tím, že poskytne divákovi okamžitou vizuální představu dřív, než má vůbec čas si vykouzlit svou vlastní interpretaci</a:t>
            </a:r>
            <a:r>
              <a:rPr lang="cs-CZ" dirty="0"/>
              <a:t>.“ (s. 28)</a:t>
            </a:r>
          </a:p>
          <a:p>
            <a:endParaRPr lang="cs-CZ" dirty="0"/>
          </a:p>
          <a:p>
            <a:r>
              <a:rPr lang="cs-CZ" dirty="0"/>
              <a:t>Ženy prodejné a ženy školené pro manželství používají tytéž prostředky k získání mužů (pro výhodnou „transakci“):</a:t>
            </a:r>
          </a:p>
          <a:p>
            <a:pPr marL="0" indent="0">
              <a:buNone/>
            </a:pPr>
            <a:r>
              <a:rPr lang="cs-CZ" dirty="0"/>
              <a:t>Šaty s hrbem na zadnici (</a:t>
            </a:r>
            <a:r>
              <a:rPr lang="cs-CZ" i="1" dirty="0"/>
              <a:t>honzík</a:t>
            </a:r>
            <a:r>
              <a:rPr lang="cs-CZ" dirty="0"/>
              <a:t>), odhalená ramena, paže, šíje, ňadra vyložená v dekoltu jako na pultu a naondulované vlasy. L. N. Tolstoj, </a:t>
            </a:r>
            <a:r>
              <a:rPr lang="cs-CZ" i="1" dirty="0" err="1"/>
              <a:t>Kreuzerova</a:t>
            </a:r>
            <a:r>
              <a:rPr lang="cs-CZ" i="1" dirty="0"/>
              <a:t> sonáta</a:t>
            </a:r>
            <a:r>
              <a:rPr lang="cs-CZ" dirty="0"/>
              <a:t>, 1889, kpt. 6, č</a:t>
            </a:r>
            <a:r>
              <a:rPr lang="cs-CZ" b="1" dirty="0"/>
              <a:t>lověk – komodita (tělo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Tělo sice nahé, ale na kusy (stav poznání skutečnosti) </a:t>
            </a:r>
            <a:r>
              <a:rPr lang="cs-CZ" sz="1200" dirty="0">
                <a:hlinkClick r:id="rId2"/>
              </a:rPr>
              <a:t>https://www.youtube.com/watch?v=rDuiU2R33NQ</a:t>
            </a:r>
            <a:endParaRPr lang="cs-CZ" sz="1200" dirty="0"/>
          </a:p>
          <a:p>
            <a:pPr marL="36900" indent="0">
              <a:buNone/>
            </a:pPr>
            <a:endParaRPr lang="cs-CZ" dirty="0"/>
          </a:p>
        </p:txBody>
      </p:sp>
      <p:pic>
        <p:nvPicPr>
          <p:cNvPr id="4098" name="Picture 2" descr="http://blogs-images.forbes.com/anthonykosner/files/2013/02/marcel-duchamp-the-bride-stripped-bare-by-her-bachelors-even-marcel-duchamp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35" y="1434650"/>
            <a:ext cx="5238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02035" y="5853797"/>
            <a:ext cx="555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: </a:t>
            </a:r>
            <a:r>
              <a:rPr lang="cs-CZ" i="1" dirty="0"/>
              <a:t>Nevěsta svlékaná svými mládenci </a:t>
            </a:r>
            <a:r>
              <a:rPr lang="cs-CZ" dirty="0"/>
              <a:t>(1915-1923) – skutečnost a její avantgardní voyeuři</a:t>
            </a:r>
          </a:p>
        </p:txBody>
      </p:sp>
    </p:spTree>
    <p:extLst>
      <p:ext uri="{BB962C8B-B14F-4D97-AF65-F5344CB8AC3E}">
        <p14:creationId xmlns:p14="http://schemas.microsoft.com/office/powerpoint/2010/main" val="104264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8627770" cy="970450"/>
          </a:xfrm>
        </p:spPr>
        <p:txBody>
          <a:bodyPr>
            <a:normAutofit fontScale="90000"/>
          </a:bodyPr>
          <a:lstStyle/>
          <a:p>
            <a:r>
              <a:rPr lang="cs-CZ" dirty="0"/>
              <a:t>Kritika konzumerismu a revitalizace </a:t>
            </a:r>
            <a:r>
              <a:rPr lang="cs-CZ" dirty="0" err="1"/>
              <a:t>Franfurtské</a:t>
            </a:r>
            <a:r>
              <a:rPr lang="cs-CZ" dirty="0"/>
              <a:t>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204692"/>
            <a:ext cx="8813300" cy="405875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Občan – konzument = z kaváren do kina (proměna občanské společnosti)</a:t>
            </a:r>
          </a:p>
          <a:p>
            <a:r>
              <a:rPr lang="cs-CZ" dirty="0">
                <a:solidFill>
                  <a:schemeClr val="tx1"/>
                </a:solidFill>
              </a:rPr>
              <a:t>Tzv. Frankfurtská škola – Ústav pro sociální výzkum na Univerzitě ve </a:t>
            </a:r>
            <a:r>
              <a:rPr lang="cs-CZ" dirty="0" err="1">
                <a:solidFill>
                  <a:schemeClr val="tx1"/>
                </a:solidFill>
              </a:rPr>
              <a:t>Franfurtu</a:t>
            </a:r>
            <a:r>
              <a:rPr lang="cs-CZ" dirty="0">
                <a:solidFill>
                  <a:schemeClr val="tx1"/>
                </a:solidFill>
              </a:rPr>
              <a:t> (1924, 1931, 1933- Paříž a New York, 1950 zpátky)</a:t>
            </a:r>
          </a:p>
          <a:p>
            <a:r>
              <a:rPr lang="cs-CZ" dirty="0">
                <a:solidFill>
                  <a:schemeClr val="tx1"/>
                </a:solidFill>
              </a:rPr>
              <a:t>Max </a:t>
            </a:r>
            <a:r>
              <a:rPr lang="cs-CZ" dirty="0" err="1">
                <a:solidFill>
                  <a:schemeClr val="tx1"/>
                </a:solidFill>
              </a:rPr>
              <a:t>Horkheimer</a:t>
            </a:r>
            <a:r>
              <a:rPr lang="cs-CZ" dirty="0">
                <a:solidFill>
                  <a:schemeClr val="tx1"/>
                </a:solidFill>
              </a:rPr>
              <a:t> (1895-1973) s </a:t>
            </a:r>
            <a:r>
              <a:rPr lang="cs-CZ" dirty="0" err="1">
                <a:solidFill>
                  <a:schemeClr val="tx1"/>
                </a:solidFill>
              </a:rPr>
              <a:t>Adornem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>
                <a:solidFill>
                  <a:schemeClr val="tx1"/>
                </a:solidFill>
              </a:rPr>
              <a:t>Dialektika osvícenství, </a:t>
            </a:r>
            <a:r>
              <a:rPr lang="cs-CZ" dirty="0">
                <a:solidFill>
                  <a:schemeClr val="tx1"/>
                </a:solidFill>
              </a:rPr>
              <a:t>1947 a 1969.</a:t>
            </a:r>
          </a:p>
          <a:p>
            <a:r>
              <a:rPr lang="cs-CZ" dirty="0">
                <a:solidFill>
                  <a:schemeClr val="tx1"/>
                </a:solidFill>
              </a:rPr>
              <a:t>Theodor W. </a:t>
            </a:r>
            <a:r>
              <a:rPr lang="cs-CZ" dirty="0" err="1">
                <a:solidFill>
                  <a:schemeClr val="tx1"/>
                </a:solidFill>
              </a:rPr>
              <a:t>Adorno</a:t>
            </a:r>
            <a:r>
              <a:rPr lang="cs-CZ" dirty="0">
                <a:solidFill>
                  <a:schemeClr val="tx1"/>
                </a:solidFill>
              </a:rPr>
              <a:t> (1903-1969): </a:t>
            </a:r>
            <a:r>
              <a:rPr lang="cs-CZ" i="1" dirty="0">
                <a:solidFill>
                  <a:schemeClr val="tx1"/>
                </a:solidFill>
              </a:rPr>
              <a:t>Schéma masové kultury</a:t>
            </a:r>
            <a:r>
              <a:rPr lang="cs-CZ" dirty="0">
                <a:solidFill>
                  <a:schemeClr val="tx1"/>
                </a:solidFill>
              </a:rPr>
              <a:t>. 1942.</a:t>
            </a:r>
          </a:p>
          <a:p>
            <a:r>
              <a:rPr lang="cs-CZ" dirty="0">
                <a:solidFill>
                  <a:schemeClr val="tx1"/>
                </a:solidFill>
              </a:rPr>
              <a:t>Herbert Marcuse (1898-1979): </a:t>
            </a:r>
            <a:r>
              <a:rPr lang="cs-CZ" i="1" dirty="0">
                <a:solidFill>
                  <a:schemeClr val="tx1"/>
                </a:solidFill>
              </a:rPr>
              <a:t>Jednorozměrný člověk. Studie o </a:t>
            </a:r>
            <a:r>
              <a:rPr lang="cs-CZ" b="1" i="1" u="sng" dirty="0">
                <a:solidFill>
                  <a:schemeClr val="tx1"/>
                </a:solidFill>
              </a:rPr>
              <a:t>ideologii</a:t>
            </a:r>
            <a:r>
              <a:rPr lang="cs-CZ" i="1" dirty="0">
                <a:solidFill>
                  <a:schemeClr val="tx1"/>
                </a:solidFill>
              </a:rPr>
              <a:t> vyspělé průmyslové společnosti,</a:t>
            </a:r>
            <a:r>
              <a:rPr lang="cs-CZ" dirty="0">
                <a:solidFill>
                  <a:schemeClr val="tx1"/>
                </a:solidFill>
              </a:rPr>
              <a:t> 1964.</a:t>
            </a:r>
          </a:p>
          <a:p>
            <a:r>
              <a:rPr lang="cs-CZ" dirty="0" err="1">
                <a:solidFill>
                  <a:schemeClr val="tx1"/>
                </a:solidFill>
              </a:rPr>
              <a:t>Jürgen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Habermas</a:t>
            </a:r>
            <a:r>
              <a:rPr lang="cs-CZ" dirty="0">
                <a:solidFill>
                  <a:schemeClr val="tx1"/>
                </a:solidFill>
              </a:rPr>
              <a:t> (nar. 1929): </a:t>
            </a:r>
            <a:r>
              <a:rPr lang="cs-CZ" i="1" dirty="0">
                <a:effectLst/>
              </a:rPr>
              <a:t>Strukturální přeměna veřejnosti, </a:t>
            </a:r>
            <a:r>
              <a:rPr lang="cs-CZ" dirty="0">
                <a:effectLst/>
              </a:rPr>
              <a:t>1962.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9CF784-9450-4149-B1BC-FDA6259F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6094" l="8769" r="89739">
                        <a14:foregroundMark x1="80410" y1="11406" x2="72201" y2="7187"/>
                        <a14:foregroundMark x1="72201" y1="7187" x2="8769" y2="8594"/>
                        <a14:foregroundMark x1="11754" y1="83125" x2="13060" y2="95938"/>
                        <a14:foregroundMark x1="13060" y1="95938" x2="16045" y2="96094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095" y="32282"/>
            <a:ext cx="2325889" cy="27771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4A747F-9C06-4930-9C21-A882E4C5929F}"/>
              </a:ext>
            </a:extLst>
          </p:cNvPr>
          <p:cNvSpPr txBox="1"/>
          <p:nvPr/>
        </p:nvSpPr>
        <p:spPr>
          <a:xfrm>
            <a:off x="9872868" y="2928732"/>
            <a:ext cx="1775791" cy="3693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Racionalizace</a:t>
            </a:r>
          </a:p>
          <a:p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Standardizace</a:t>
            </a:r>
          </a:p>
          <a:p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Homo </a:t>
            </a:r>
            <a:r>
              <a:rPr lang="cs-CZ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oeconomicus</a:t>
            </a:r>
            <a:endParaRPr lang="cs-CZ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cs-CZ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Afirmativní kultura</a:t>
            </a:r>
          </a:p>
          <a:p>
            <a:endParaRPr lang="cs-CZ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Veřejné mínění jako nástroj public </a:t>
            </a:r>
            <a:r>
              <a:rPr lang="cs-CZ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relation</a:t>
            </a:r>
            <a:r>
              <a:rPr lang="cs-CZ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(fúze informace a inzerce)</a:t>
            </a:r>
          </a:p>
        </p:txBody>
      </p:sp>
    </p:spTree>
    <p:extLst>
      <p:ext uri="{BB962C8B-B14F-4D97-AF65-F5344CB8AC3E}">
        <p14:creationId xmlns:p14="http://schemas.microsoft.com/office/powerpoint/2010/main" val="42843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E5C5D-B659-4E2E-8007-7E5C962A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Spotřební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756531-FA3F-4240-BACF-11F50635B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r>
              <a:rPr lang="en-US" dirty="0">
                <a:effectLst/>
              </a:rPr>
              <a:t>Supermarket Checkers: "The Front Line" 1965 Reader's Digest; Grocery Store Cashier Training</a:t>
            </a:r>
            <a:r>
              <a:rPr lang="cs-CZ" dirty="0">
                <a:effectLst/>
              </a:rPr>
              <a:t>       </a:t>
            </a:r>
            <a:r>
              <a:rPr lang="cs-CZ" sz="1000" dirty="0">
                <a:hlinkClick r:id="rId2"/>
              </a:rPr>
              <a:t>https://www.youtube.com/watch?v=objegPOOsf8</a:t>
            </a:r>
            <a:r>
              <a:rPr lang="cs-CZ" sz="1000" dirty="0"/>
              <a:t> </a:t>
            </a:r>
            <a:r>
              <a:rPr lang="cs-CZ" sz="1500" dirty="0"/>
              <a:t>(do 5:00 a od 12:20)</a:t>
            </a:r>
          </a:p>
          <a:p>
            <a:r>
              <a:rPr lang="en-US" dirty="0">
                <a:effectLst/>
              </a:rPr>
              <a:t>Southdale 1956 Richfield Edina Shopping Mall</a:t>
            </a:r>
            <a:r>
              <a:rPr lang="cs-CZ" dirty="0">
                <a:effectLst/>
              </a:rPr>
              <a:t>       </a:t>
            </a:r>
            <a:r>
              <a:rPr lang="cs-CZ" sz="1000" dirty="0">
                <a:hlinkClick r:id="rId3"/>
              </a:rPr>
              <a:t>https://www.youtube.com/watch?v=Q-c7IqDxukE</a:t>
            </a:r>
            <a:endParaRPr lang="cs-CZ" sz="1000" dirty="0"/>
          </a:p>
          <a:p>
            <a:pPr marL="369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77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8F24B-232F-4AB4-ADF4-009A01FB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341231" cy="970450"/>
          </a:xfrm>
        </p:spPr>
        <p:txBody>
          <a:bodyPr>
            <a:normAutofit fontScale="90000"/>
          </a:bodyPr>
          <a:lstStyle/>
          <a:p>
            <a:r>
              <a:rPr lang="cs-CZ" dirty="0"/>
              <a:t>Neodolatelné vášně a společenský život spotřebitele</a:t>
            </a:r>
          </a:p>
        </p:txBody>
      </p:sp>
      <p:pic>
        <p:nvPicPr>
          <p:cNvPr id="1026" name="Picture 2" descr="Výsledek obrázku pro charmin 1964">
            <a:extLst>
              <a:ext uri="{FF2B5EF4-FFF2-40B4-BE49-F238E27FC236}">
                <a16:creationId xmlns:a16="http://schemas.microsoft.com/office/drawing/2014/main" id="{BDF7A968-00DF-4D44-9223-A57CFC3BA3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0"/>
            <a:ext cx="5671931" cy="68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68B3D54-20D1-46F0-A770-39378B80A0F0}"/>
              </a:ext>
            </a:extLst>
          </p:cNvPr>
          <p:cNvSpPr txBox="1"/>
          <p:nvPr/>
        </p:nvSpPr>
        <p:spPr>
          <a:xfrm>
            <a:off x="754768" y="3007528"/>
            <a:ext cx="51822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Whipple </a:t>
            </a:r>
            <a:r>
              <a:rPr lang="en-US" i="1" dirty="0"/>
              <a:t>Don't squeeze the Charmin Bath Tissue Toilet </a:t>
            </a:r>
            <a:r>
              <a:rPr lang="en-US" i="1" dirty="0" err="1"/>
              <a:t>pape</a:t>
            </a:r>
            <a:r>
              <a:rPr lang="cs-CZ" i="1" dirty="0"/>
              <a:t>r </a:t>
            </a:r>
          </a:p>
          <a:p>
            <a:r>
              <a:rPr lang="cs-CZ" dirty="0"/>
              <a:t>(Pro Procter and Gamble agentura </a:t>
            </a:r>
            <a:r>
              <a:rPr lang="cs-CZ" dirty="0" err="1"/>
              <a:t>Benton</a:t>
            </a:r>
            <a:r>
              <a:rPr lang="cs-CZ" dirty="0"/>
              <a:t> and </a:t>
            </a:r>
            <a:r>
              <a:rPr lang="cs-CZ" dirty="0" err="1"/>
              <a:t>Bowels</a:t>
            </a:r>
            <a:r>
              <a:rPr lang="cs-CZ" dirty="0"/>
              <a:t>, USA, 1964)</a:t>
            </a:r>
            <a:endParaRPr lang="en-US" dirty="0"/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https://www.youtube.com/watch?v=DUGroVDEVfQ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https://www.youtube.com/watch?v=VSpWRgCC_L8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75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29BEA-7668-432E-A4C4-D3857849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196" y="180425"/>
            <a:ext cx="4519596" cy="970450"/>
          </a:xfrm>
        </p:spPr>
        <p:txBody>
          <a:bodyPr>
            <a:normAutofit fontScale="90000"/>
          </a:bodyPr>
          <a:lstStyle/>
          <a:p>
            <a:r>
              <a:rPr lang="cs-CZ" dirty="0"/>
              <a:t>Sebeidentifikace spotřebitele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E0D355-8808-43A0-9DCC-BF9214AA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2" y="4744278"/>
            <a:ext cx="1855909" cy="173603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https://www.youtube.com/watch?v=5chNheegvO4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9452CF-661F-4E4B-8AD3-954F392F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1036141"/>
            <a:ext cx="8640417" cy="5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C5B0C-CEB1-4E65-848B-C6C13AC0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virginia slims presidents">
            <a:extLst>
              <a:ext uri="{FF2B5EF4-FFF2-40B4-BE49-F238E27FC236}">
                <a16:creationId xmlns:a16="http://schemas.microsoft.com/office/drawing/2014/main" id="{EFB25A69-B26B-44EB-8325-67B698BCC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18" y="0"/>
            <a:ext cx="5069082" cy="68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19364A-B688-40E4-A397-01451050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BF24E-D07A-4C6E-8993-A530388C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635" y="609600"/>
            <a:ext cx="5873922" cy="970450"/>
          </a:xfrm>
        </p:spPr>
        <p:txBody>
          <a:bodyPr/>
          <a:lstStyle/>
          <a:p>
            <a:r>
              <a:rPr lang="cs-CZ" dirty="0"/>
              <a:t>1969</a:t>
            </a:r>
          </a:p>
        </p:txBody>
      </p:sp>
      <p:pic>
        <p:nvPicPr>
          <p:cNvPr id="3074" name="Picture 2" descr="http://bust.com/images/myblog/35908/55d4efe40d42b.jpg">
            <a:extLst>
              <a:ext uri="{FF2B5EF4-FFF2-40B4-BE49-F238E27FC236}">
                <a16:creationId xmlns:a16="http://schemas.microsoft.com/office/drawing/2014/main" id="{BA638EA8-74DE-4B3B-83C6-777B17154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78"/>
            <a:ext cx="4728770" cy="69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E827585-33FF-488A-9C21-4727A49A8D21}"/>
              </a:ext>
            </a:extLst>
          </p:cNvPr>
          <p:cNvSpPr txBox="1"/>
          <p:nvPr/>
        </p:nvSpPr>
        <p:spPr>
          <a:xfrm>
            <a:off x="6334539" y="2120348"/>
            <a:ext cx="4611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Možná byste si mysleli, že </a:t>
            </a:r>
            <a:r>
              <a:rPr lang="cs-CZ" dirty="0" err="1"/>
              <a:t>Ralfova</a:t>
            </a:r>
            <a:r>
              <a:rPr lang="cs-CZ" dirty="0"/>
              <a:t> nová  láska by mi měla být překážkou. Mám na mysli to jak, byla tím jediným, o čem pořád mluvil. No, ale zvykla jsem si. Když to tak vezmu, myslím, že nová </a:t>
            </a:r>
            <a:r>
              <a:rPr lang="cs-CZ" i="1" dirty="0" err="1"/>
              <a:t>Charger</a:t>
            </a:r>
            <a:r>
              <a:rPr lang="cs-CZ" i="1" dirty="0"/>
              <a:t> R/T</a:t>
            </a:r>
            <a:r>
              <a:rPr lang="cs-CZ" dirty="0"/>
              <a:t> nás skutečně dala dohromady. Naučil mě, jak přehodit čtyřrychlostní převodovku. Nechává mě vybírat přehrávací pásky. A čistit plastové kelímky. To není špatné. Dokonce se jednou zmínil o manželství. </a:t>
            </a:r>
          </a:p>
        </p:txBody>
      </p:sp>
    </p:spTree>
    <p:extLst>
      <p:ext uri="{BB962C8B-B14F-4D97-AF65-F5344CB8AC3E}">
        <p14:creationId xmlns:p14="http://schemas.microsoft.com/office/powerpoint/2010/main" val="34732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10979-C411-4ED6-BBDF-136935DB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2270" cy="1325563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"to wake up the spectator who has been drugged by spectacular images," </a:t>
            </a:r>
            <a:endParaRPr lang="cs-CZ" sz="2800" i="1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F658192-A7E4-42E8-A179-6B5322009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497" y="365125"/>
            <a:ext cx="6184216" cy="3292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645DBB9-28D7-43B0-8D8A-31AF099903EB}"/>
              </a:ext>
            </a:extLst>
          </p:cNvPr>
          <p:cNvSpPr txBox="1"/>
          <p:nvPr/>
        </p:nvSpPr>
        <p:spPr>
          <a:xfrm>
            <a:off x="6274191" y="3798277"/>
            <a:ext cx="47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Guy </a:t>
            </a:r>
            <a:r>
              <a:rPr lang="cs-CZ" dirty="0" err="1"/>
              <a:t>Debord</a:t>
            </a:r>
            <a:r>
              <a:rPr lang="cs-CZ" dirty="0"/>
              <a:t> (</a:t>
            </a:r>
            <a:r>
              <a:rPr lang="cs-CZ" i="1" dirty="0"/>
              <a:t>Společnost </a:t>
            </a:r>
            <a:r>
              <a:rPr lang="cs-CZ" i="1" dirty="0" err="1"/>
              <a:t>spektáklu</a:t>
            </a:r>
            <a:r>
              <a:rPr lang="cs-CZ" i="1" dirty="0"/>
              <a:t> </a:t>
            </a:r>
            <a:r>
              <a:rPr lang="cs-CZ" dirty="0"/>
              <a:t>1967 a 1983)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84611B-032E-4EE8-85FE-ABFC4E28A9EC}"/>
              </a:ext>
            </a:extLst>
          </p:cNvPr>
          <p:cNvSpPr txBox="1"/>
          <p:nvPr/>
        </p:nvSpPr>
        <p:spPr>
          <a:xfrm>
            <a:off x="1126435" y="2319130"/>
            <a:ext cx="39093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Společenský život se stal reprezentacemi</a:t>
            </a:r>
          </a:p>
          <a:p>
            <a:endParaRPr lang="cs-CZ" dirty="0"/>
          </a:p>
          <a:p>
            <a:r>
              <a:rPr lang="cs-CZ" dirty="0"/>
              <a:t>Dehumanizace</a:t>
            </a:r>
          </a:p>
          <a:p>
            <a:endParaRPr lang="cs-CZ" dirty="0"/>
          </a:p>
          <a:p>
            <a:r>
              <a:rPr lang="cs-CZ" dirty="0" err="1"/>
              <a:t>Komodizace</a:t>
            </a:r>
            <a:endParaRPr lang="cs-CZ" dirty="0"/>
          </a:p>
          <a:p>
            <a:endParaRPr lang="cs-CZ" dirty="0"/>
          </a:p>
          <a:p>
            <a:r>
              <a:rPr lang="cs-CZ" sz="2000" b="1" dirty="0" err="1"/>
              <a:t>Détournement</a:t>
            </a:r>
            <a:r>
              <a:rPr lang="cs-CZ" dirty="0"/>
              <a:t> [</a:t>
            </a:r>
            <a:r>
              <a:rPr lang="cs-CZ" dirty="0" err="1"/>
              <a:t>detuʀnəmɑ</a:t>
            </a:r>
            <a:r>
              <a:rPr lang="cs-CZ" dirty="0"/>
              <a:t>̃]</a:t>
            </a:r>
          </a:p>
          <a:p>
            <a:r>
              <a:rPr lang="cs-CZ" dirty="0"/>
              <a:t>(vylomení/narušení/zneužití)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063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2022</TotalTime>
  <Words>890</Words>
  <Application>Microsoft Office PowerPoint</Application>
  <PresentationFormat>Širokoúhlá obrazovka</PresentationFormat>
  <Paragraphs>101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MS PGothic</vt:lpstr>
      <vt:lpstr>Aharoni</vt:lpstr>
      <vt:lpstr>Arial</vt:lpstr>
      <vt:lpstr>Calibri</vt:lpstr>
      <vt:lpstr>Calisto MT</vt:lpstr>
      <vt:lpstr>Trebuchet MS</vt:lpstr>
      <vt:lpstr>Wingdings 2</vt:lpstr>
      <vt:lpstr>Břidlice</vt:lpstr>
      <vt:lpstr>Kritika reklamy II</vt:lpstr>
      <vt:lpstr>osnova</vt:lpstr>
      <vt:lpstr>Kritika konzumerismu a revitalizace Franfurtské školy</vt:lpstr>
      <vt:lpstr>Spotřební kultura</vt:lpstr>
      <vt:lpstr>Neodolatelné vášně a společenský život spotřebitele</vt:lpstr>
      <vt:lpstr>Sebeidentifikace spotřebitele</vt:lpstr>
      <vt:lpstr>Prezentace aplikace PowerPoint</vt:lpstr>
      <vt:lpstr>1969</vt:lpstr>
      <vt:lpstr>"to wake up the spectator who has been drugged by spectacular images," </vt:lpstr>
      <vt:lpstr>Roland Barthes (1915-1980)</vt:lpstr>
      <vt:lpstr>Roland Barthes: Mytologie  Mýtus parazituje na (vyprázdněném/uzavřeném) jazykovém znaku  (jehož smysl se stává formou) a vytváří k němu velmi mlhavý koncept (nové označované), které se odvíjí především od své funkce (v závislosti na druhu/ typu recipienta) </vt:lpstr>
      <vt:lpstr>Římské ofinky a pot svědomí</vt:lpstr>
      <vt:lpstr>Prezentace aplikace PowerPoint</vt:lpstr>
      <vt:lpstr>Čistota, hloubka a pěnivost</vt:lpstr>
      <vt:lpstr>Marshall McLuhan (1911-1980)</vt:lpstr>
      <vt:lpstr>Prezentace aplikace PowerPoint</vt:lpstr>
      <vt:lpstr>Ve spárech technologie</vt:lpstr>
      <vt:lpstr>Prezentace aplikace PowerPoint</vt:lpstr>
      <vt:lpstr>Mechanická nevěsta, stepfordská panička a reklama (jako persvazivní, mytizující způsob komunikace)</vt:lpstr>
      <vt:lpstr>Standardizace, vzorce chování, tělo na kusy a na prodej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Helena</cp:lastModifiedBy>
  <cp:revision>33</cp:revision>
  <dcterms:created xsi:type="dcterms:W3CDTF">2018-03-18T13:47:07Z</dcterms:created>
  <dcterms:modified xsi:type="dcterms:W3CDTF">2018-03-19T23:29:18Z</dcterms:modified>
</cp:coreProperties>
</file>